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16" r:id="rId1"/>
  </p:sldMasterIdLst>
  <p:notesMasterIdLst>
    <p:notesMasterId r:id="rId45"/>
  </p:notesMasterIdLst>
  <p:handoutMasterIdLst>
    <p:handoutMasterId r:id="rId46"/>
  </p:handoutMasterIdLst>
  <p:sldIdLst>
    <p:sldId id="256" r:id="rId2"/>
    <p:sldId id="257" r:id="rId3"/>
    <p:sldId id="258" r:id="rId4"/>
    <p:sldId id="406" r:id="rId5"/>
    <p:sldId id="367" r:id="rId6"/>
    <p:sldId id="368" r:id="rId7"/>
    <p:sldId id="369" r:id="rId8"/>
    <p:sldId id="372" r:id="rId9"/>
    <p:sldId id="371" r:id="rId10"/>
    <p:sldId id="379" r:id="rId11"/>
    <p:sldId id="375" r:id="rId12"/>
    <p:sldId id="376" r:id="rId13"/>
    <p:sldId id="259" r:id="rId14"/>
    <p:sldId id="382" r:id="rId15"/>
    <p:sldId id="261" r:id="rId16"/>
    <p:sldId id="380" r:id="rId17"/>
    <p:sldId id="381" r:id="rId18"/>
    <p:sldId id="264" r:id="rId19"/>
    <p:sldId id="387" r:id="rId20"/>
    <p:sldId id="265" r:id="rId21"/>
    <p:sldId id="394" r:id="rId22"/>
    <p:sldId id="395" r:id="rId23"/>
    <p:sldId id="396" r:id="rId24"/>
    <p:sldId id="266" r:id="rId25"/>
    <p:sldId id="397" r:id="rId26"/>
    <p:sldId id="398" r:id="rId27"/>
    <p:sldId id="399" r:id="rId28"/>
    <p:sldId id="268" r:id="rId29"/>
    <p:sldId id="269" r:id="rId30"/>
    <p:sldId id="270" r:id="rId31"/>
    <p:sldId id="407" r:id="rId32"/>
    <p:sldId id="400" r:id="rId33"/>
    <p:sldId id="401" r:id="rId34"/>
    <p:sldId id="324" r:id="rId35"/>
    <p:sldId id="410" r:id="rId36"/>
    <p:sldId id="271" r:id="rId37"/>
    <p:sldId id="409" r:id="rId38"/>
    <p:sldId id="294" r:id="rId39"/>
    <p:sldId id="317" r:id="rId40"/>
    <p:sldId id="405" r:id="rId41"/>
    <p:sldId id="341" r:id="rId42"/>
    <p:sldId id="402" r:id="rId43"/>
    <p:sldId id="408" r:id="rId44"/>
  </p:sldIdLst>
  <p:sldSz cx="9144000" cy="6858000" type="screen4x3"/>
  <p:notesSz cx="7077075" cy="90805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60">
          <p15:clr>
            <a:srgbClr val="A4A3A4"/>
          </p15:clr>
        </p15:guide>
        <p15:guide id="2" pos="2229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8000"/>
    <a:srgbClr val="000066"/>
    <a:srgbClr val="000099"/>
    <a:srgbClr val="FF0066"/>
    <a:srgbClr val="0000CC"/>
    <a:srgbClr val="99FF33"/>
    <a:srgbClr val="660066"/>
    <a:srgbClr val="0000FF"/>
    <a:srgbClr val="66FF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287" autoAdjust="0"/>
    <p:restoredTop sz="91711" autoAdjust="0"/>
  </p:normalViewPr>
  <p:slideViewPr>
    <p:cSldViewPr>
      <p:cViewPr varScale="1">
        <p:scale>
          <a:sx n="40" d="100"/>
          <a:sy n="40" d="100"/>
        </p:scale>
        <p:origin x="1392" y="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56" d="100"/>
          <a:sy n="56" d="100"/>
        </p:scale>
        <p:origin x="-1416" y="-96"/>
      </p:cViewPr>
      <p:guideLst>
        <p:guide orient="horz" pos="2860"/>
        <p:guide pos="2229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66733" cy="4540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008705" y="0"/>
            <a:ext cx="3066733" cy="4540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A8BDC9A-4126-4A01-8744-D45421D3B390}" type="datetimeFigureOut">
              <a:rPr lang="en-US" smtClean="0"/>
              <a:pPr/>
              <a:t>2/22/2021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24899"/>
            <a:ext cx="3066733" cy="4540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008705" y="8624899"/>
            <a:ext cx="3066733" cy="4540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D14C1F5-9953-415D-9935-F178F5657463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66733" cy="4540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08705" y="0"/>
            <a:ext cx="3066733" cy="4540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A6A7146-68F0-499E-AAE3-66AE7B20331F}" type="datetimeFigureOut">
              <a:rPr lang="en-US" smtClean="0"/>
              <a:pPr/>
              <a:t>2/22/2021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68413" y="681038"/>
            <a:ext cx="4540250" cy="34051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7708" y="4313238"/>
            <a:ext cx="5661660" cy="40862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24899"/>
            <a:ext cx="3066733" cy="4540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08705" y="8624899"/>
            <a:ext cx="3066733" cy="4540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AA1BB4E-03CA-436F-AADE-E196B0D6FA28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A1BB4E-03CA-436F-AADE-E196B0D6FA28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5670AEA-E755-4F06-A5BF-FAE7A2E8F6AB}" type="slidenum">
              <a:rPr lang="en-US"/>
              <a:pPr/>
              <a:t>10</a:t>
            </a:fld>
            <a:endParaRPr lang="en-US"/>
          </a:p>
        </p:txBody>
      </p:sp>
      <p:sp>
        <p:nvSpPr>
          <p:cNvPr id="6307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07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625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/>
          </a:p>
        </p:txBody>
      </p:sp>
      <p:sp>
        <p:nvSpPr>
          <p:cNvPr id="9626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47E64EBD-73A7-4A5E-9F21-12DB6CD73B21}" type="slidenum">
              <a:rPr lang="en-US"/>
              <a:pPr/>
              <a:t>11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3842FC-C193-4819-A91B-59ACBBC6FD8F}" type="slidenum">
              <a:rPr lang="en-US" smtClean="0"/>
              <a:pPr/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A1BB4E-03CA-436F-AADE-E196B0D6FA28}" type="slidenum">
              <a:rPr lang="en-US" smtClean="0"/>
              <a:pPr/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A1BB4E-03CA-436F-AADE-E196B0D6FA28}" type="slidenum">
              <a:rPr lang="en-US" smtClean="0"/>
              <a:pPr/>
              <a:t>14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A1BB4E-03CA-436F-AADE-E196B0D6FA28}" type="slidenum">
              <a:rPr lang="en-US" smtClean="0"/>
              <a:pPr/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A1BB4E-03CA-436F-AADE-E196B0D6FA28}" type="slidenum">
              <a:rPr lang="en-US" smtClean="0"/>
              <a:pPr/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A1BB4E-03CA-436F-AADE-E196B0D6FA28}" type="slidenum">
              <a:rPr lang="en-US" smtClean="0"/>
              <a:pPr/>
              <a:t>17</a:t>
            </a:fld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A1BB4E-03CA-436F-AADE-E196B0D6FA28}" type="slidenum">
              <a:rPr lang="en-US" smtClean="0"/>
              <a:pPr/>
              <a:t>18</a:t>
            </a:fld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A1BB4E-03CA-436F-AADE-E196B0D6FA28}" type="slidenum">
              <a:rPr lang="en-US" smtClean="0"/>
              <a:pPr/>
              <a:t>19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A1BB4E-03CA-436F-AADE-E196B0D6FA28}" type="slidenum">
              <a:rPr lang="en-US" smtClean="0"/>
              <a:pPr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A1BB4E-03CA-436F-AADE-E196B0D6FA28}" type="slidenum">
              <a:rPr lang="en-US" smtClean="0"/>
              <a:pPr/>
              <a:t>20</a:t>
            </a:fld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A1BB4E-03CA-436F-AADE-E196B0D6FA28}" type="slidenum">
              <a:rPr lang="en-US" smtClean="0"/>
              <a:pPr/>
              <a:t>21</a:t>
            </a:fld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A1BB4E-03CA-436F-AADE-E196B0D6FA28}" type="slidenum">
              <a:rPr lang="en-US" smtClean="0"/>
              <a:pPr/>
              <a:t>22</a:t>
            </a:fld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A1BB4E-03CA-436F-AADE-E196B0D6FA28}" type="slidenum">
              <a:rPr lang="en-US" smtClean="0"/>
              <a:pPr/>
              <a:t>23</a:t>
            </a:fld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A1BB4E-03CA-436F-AADE-E196B0D6FA28}" type="slidenum">
              <a:rPr lang="en-US" smtClean="0"/>
              <a:pPr/>
              <a:t>24</a:t>
            </a:fld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A1BB4E-03CA-436F-AADE-E196B0D6FA28}" type="slidenum">
              <a:rPr lang="en-US" smtClean="0"/>
              <a:pPr/>
              <a:t>25</a:t>
            </a:fld>
            <a:endParaRPr 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A1BB4E-03CA-436F-AADE-E196B0D6FA28}" type="slidenum">
              <a:rPr lang="en-US" smtClean="0"/>
              <a:pPr/>
              <a:t>26</a:t>
            </a:fld>
            <a:endParaRPr 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A1BB4E-03CA-436F-AADE-E196B0D6FA28}" type="slidenum">
              <a:rPr lang="en-US" smtClean="0"/>
              <a:pPr/>
              <a:t>27</a:t>
            </a:fld>
            <a:endParaRPr 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A1BB4E-03CA-436F-AADE-E196B0D6FA28}" type="slidenum">
              <a:rPr lang="en-US" smtClean="0"/>
              <a:pPr/>
              <a:t>28</a:t>
            </a:fld>
            <a:endParaRPr 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A1BB4E-03CA-436F-AADE-E196B0D6FA28}" type="slidenum">
              <a:rPr lang="en-US" smtClean="0"/>
              <a:pPr/>
              <a:t>29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A1BB4E-03CA-436F-AADE-E196B0D6FA28}" type="slidenum">
              <a:rPr lang="en-US" smtClean="0"/>
              <a:pPr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A1BB4E-03CA-436F-AADE-E196B0D6FA28}" type="slidenum">
              <a:rPr lang="en-US" smtClean="0"/>
              <a:pPr/>
              <a:t>30</a:t>
            </a:fld>
            <a:endParaRPr 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A1BB4E-03CA-436F-AADE-E196B0D6FA28}" type="slidenum">
              <a:rPr lang="en-US" smtClean="0"/>
              <a:pPr/>
              <a:t>31</a:t>
            </a:fld>
            <a:endParaRPr 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035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/>
          </a:p>
        </p:txBody>
      </p:sp>
      <p:sp>
        <p:nvSpPr>
          <p:cNvPr id="10035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8D2464F5-2223-47CF-AD23-9F864803ED4A}" type="slidenum">
              <a:rPr lang="en-US"/>
              <a:pPr/>
              <a:t>32</a:t>
            </a:fld>
            <a:endParaRPr 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137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/>
          </a:p>
        </p:txBody>
      </p:sp>
      <p:sp>
        <p:nvSpPr>
          <p:cNvPr id="10138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E3501170-8C80-4202-8828-F96CC36BCB82}" type="slidenum">
              <a:rPr lang="en-US"/>
              <a:pPr/>
              <a:t>33</a:t>
            </a:fld>
            <a:endParaRPr 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3DA94E-0085-4F26-9EAD-6594851EA85A}" type="slidenum">
              <a:rPr lang="en-US" smtClean="0"/>
              <a:pPr/>
              <a:t>34</a:t>
            </a:fld>
            <a:endParaRPr 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A1BB4E-03CA-436F-AADE-E196B0D6FA28}" type="slidenum">
              <a:rPr lang="en-US" smtClean="0"/>
              <a:pPr/>
              <a:t>35</a:t>
            </a:fld>
            <a:endParaRPr lang="en-US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A1BB4E-03CA-436F-AADE-E196B0D6FA28}" type="slidenum">
              <a:rPr lang="en-US" smtClean="0"/>
              <a:pPr/>
              <a:t>36</a:t>
            </a:fld>
            <a:endParaRPr lang="en-US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A1BB4E-03CA-436F-AADE-E196B0D6FA28}" type="slidenum">
              <a:rPr lang="en-US" smtClean="0"/>
              <a:pPr/>
              <a:t>37</a:t>
            </a:fld>
            <a:endParaRPr lang="en-US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3DA94E-0085-4F26-9EAD-6594851EA85A}" type="slidenum">
              <a:rPr lang="en-US" smtClean="0"/>
              <a:pPr/>
              <a:t>38</a:t>
            </a:fld>
            <a:endParaRPr lang="en-US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6BC113-B881-4F3E-8930-ACE18F2112DE}" type="slidenum">
              <a:rPr lang="en-US" smtClean="0"/>
              <a:pPr/>
              <a:t>39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A1BB4E-03CA-436F-AADE-E196B0D6FA28}" type="slidenum">
              <a:rPr lang="en-US" smtClean="0"/>
              <a:pPr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A1BB4E-03CA-436F-AADE-E196B0D6FA28}" type="slidenum">
              <a:rPr lang="en-US" smtClean="0"/>
              <a:pPr/>
              <a:t>40</a:t>
            </a:fld>
            <a:endParaRPr lang="en-US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A1BB4E-03CA-436F-AADE-E196B0D6FA28}" type="slidenum">
              <a:rPr lang="en-US" smtClean="0"/>
              <a:pPr/>
              <a:t>41</a:t>
            </a:fld>
            <a:endParaRPr lang="en-US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A1BB4E-03CA-436F-AADE-E196B0D6FA28}" type="slidenum">
              <a:rPr lang="en-US" smtClean="0"/>
              <a:pPr/>
              <a:t>42</a:t>
            </a:fld>
            <a:endParaRPr lang="en-US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A1BB4E-03CA-436F-AADE-E196B0D6FA28}" type="slidenum">
              <a:rPr lang="en-US" smtClean="0"/>
              <a:pPr/>
              <a:t>43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A1BB4E-03CA-436F-AADE-E196B0D6FA28}" type="slidenum">
              <a:rPr lang="en-US" smtClean="0"/>
              <a:pPr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A1BB4E-03CA-436F-AADE-E196B0D6FA28}" type="slidenum">
              <a:rPr lang="en-US" smtClean="0"/>
              <a:pPr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A1BB4E-03CA-436F-AADE-E196B0D6FA28}" type="slidenum">
              <a:rPr lang="en-US" smtClean="0"/>
              <a:pPr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11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/>
          </a:p>
        </p:txBody>
      </p:sp>
      <p:sp>
        <p:nvSpPr>
          <p:cNvPr id="911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4323152-6132-4D31-BEEC-4E111DB0760C}" type="slidenum">
              <a:rPr lang="en-US"/>
              <a:pPr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A1BB4E-03CA-436F-AADE-E196B0D6FA28}" type="slidenum">
              <a:rPr lang="en-US" smtClean="0"/>
              <a:pPr/>
              <a:t>9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ounded Rectangle 9"/>
          <p:cNvSpPr/>
          <p:nvPr/>
        </p:nvSpPr>
        <p:spPr>
          <a:xfrm>
            <a:off x="418596" y="434162"/>
            <a:ext cx="8306809" cy="3108960"/>
          </a:xfrm>
          <a:prstGeom prst="roundRect">
            <a:avLst>
              <a:gd name="adj" fmla="val 4578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722376" y="1820206"/>
            <a:ext cx="7772400" cy="1828800"/>
          </a:xfrm>
        </p:spPr>
        <p:txBody>
          <a:bodyPr lIns="45720" rIns="45720" bIns="45720"/>
          <a:lstStyle>
            <a:lvl1pPr algn="r">
              <a:defRPr sz="4500" b="1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</a:defRPr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20" name="Subtitle 19"/>
          <p:cNvSpPr>
            <a:spLocks noGrp="1"/>
          </p:cNvSpPr>
          <p:nvPr>
            <p:ph type="subTitle" idx="1"/>
          </p:nvPr>
        </p:nvSpPr>
        <p:spPr>
          <a:xfrm>
            <a:off x="722376" y="3685032"/>
            <a:ext cx="7772400" cy="914400"/>
          </a:xfrm>
        </p:spPr>
        <p:txBody>
          <a:bodyPr lIns="182880" tIns="0"/>
          <a:lstStyle>
            <a:lvl1pPr marL="36576" indent="0" algn="r">
              <a:spcBef>
                <a:spcPts val="0"/>
              </a:spcBef>
              <a:buNone/>
              <a:defRPr sz="2000">
                <a:solidFill>
                  <a:schemeClr val="bg2">
                    <a:shade val="2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19" name="Date Placeholder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2/22/2021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2920" y="530352"/>
            <a:ext cx="8183880" cy="4187952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533404"/>
            <a:ext cx="1981200" cy="5257799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0" y="533402"/>
            <a:ext cx="5943600" cy="5257801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2920" y="530352"/>
            <a:ext cx="8183880" cy="4187952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Rounded Rectangle 10"/>
          <p:cNvSpPr/>
          <p:nvPr/>
        </p:nvSpPr>
        <p:spPr>
          <a:xfrm>
            <a:off x="418596" y="434162"/>
            <a:ext cx="8306809" cy="4341329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8344" y="4928616"/>
            <a:ext cx="8183880" cy="676656"/>
          </a:xfrm>
        </p:spPr>
        <p:txBody>
          <a:bodyPr lIns="91440" bIns="0" anchor="b"/>
          <a:lstStyle>
            <a:lvl1pPr algn="l">
              <a:buNone/>
              <a:defRPr sz="3600" b="0" cap="none" baseline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8344" y="5624484"/>
            <a:ext cx="8183880" cy="420624"/>
          </a:xfrm>
        </p:spPr>
        <p:txBody>
          <a:bodyPr lIns="118872" tIns="0" anchor="t"/>
          <a:lstStyle>
            <a:lvl1pPr marL="0" marR="36576" indent="0" algn="l"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1">
                    <a:shade val="50000"/>
                    <a:satMod val="110000"/>
                  </a:schemeClr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4352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55360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 anchor="b"/>
          <a:lstStyle>
            <a:lvl1pPr>
              <a:defRPr b="1"/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7224" y="579438"/>
            <a:ext cx="3931920" cy="792162"/>
          </a:xfrm>
        </p:spPr>
        <p:txBody>
          <a:bodyPr lIns="146304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52169" y="579438"/>
            <a:ext cx="3931920" cy="792162"/>
          </a:xfrm>
        </p:spPr>
        <p:txBody>
          <a:bodyPr lIns="137160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607224" y="1447800"/>
            <a:ext cx="393192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52169" y="1447800"/>
            <a:ext cx="393192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2/22/2021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2/22/2021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2/22/2021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38784" y="533400"/>
            <a:ext cx="2971800" cy="914400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5538847" y="1447802"/>
            <a:ext cx="2971800" cy="4206112"/>
          </a:xfrm>
        </p:spPr>
        <p:txBody>
          <a:bodyPr lIns="91440"/>
          <a:lstStyle>
            <a:lvl1pPr marL="18288" marR="18288" indent="0"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1pPr>
            <a:lvl2pPr>
              <a:buNone/>
              <a:defRPr sz="1200">
                <a:solidFill>
                  <a:schemeClr val="tx1"/>
                </a:solidFill>
              </a:defRPr>
            </a:lvl2pPr>
            <a:lvl3pPr>
              <a:buNone/>
              <a:defRPr sz="1000">
                <a:solidFill>
                  <a:schemeClr val="tx1"/>
                </a:solidFill>
              </a:defRPr>
            </a:lvl3pPr>
            <a:lvl4pPr>
              <a:buNone/>
              <a:defRPr sz="900">
                <a:solidFill>
                  <a:schemeClr val="tx1"/>
                </a:solidFill>
              </a:defRPr>
            </a:lvl4pPr>
            <a:lvl5pPr>
              <a:buNone/>
              <a:defRPr sz="900">
                <a:solidFill>
                  <a:schemeClr val="tx1"/>
                </a:solidFill>
              </a:defRPr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761372" y="930144"/>
            <a:ext cx="4626159" cy="4724402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600">
                <a:solidFill>
                  <a:schemeClr val="tx1"/>
                </a:solidFill>
              </a:defRPr>
            </a:lvl2pPr>
            <a:lvl3pPr>
              <a:defRPr sz="24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buNone/>
              <a:defRPr/>
            </a:lvl6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Round Single Corner Rectangle 10"/>
          <p:cNvSpPr/>
          <p:nvPr/>
        </p:nvSpPr>
        <p:spPr>
          <a:xfrm>
            <a:off x="6400800" y="434162"/>
            <a:ext cx="2324605" cy="4343400"/>
          </a:xfrm>
          <a:prstGeom prst="round1Rect">
            <a:avLst>
              <a:gd name="adj" fmla="val 2748"/>
            </a:avLst>
          </a:prstGeom>
          <a:solidFill>
            <a:srgbClr val="1C1C1C"/>
          </a:soli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012056"/>
            <a:ext cx="8229600" cy="1051560"/>
          </a:xfrm>
        </p:spPr>
        <p:txBody>
          <a:bodyPr anchor="t"/>
          <a:lstStyle>
            <a:lvl1pPr algn="l">
              <a:buNone/>
              <a:defRPr sz="3600" b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White">
          <a:xfrm>
            <a:off x="6462712" y="533400"/>
            <a:ext cx="2240280" cy="4211480"/>
          </a:xfrm>
        </p:spPr>
        <p:txBody>
          <a:bodyPr lIns="91440"/>
          <a:lstStyle>
            <a:lvl1pPr marL="45720" indent="0" algn="l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>
                <a:solidFill>
                  <a:srgbClr val="FFFFFF"/>
                </a:solidFill>
              </a:defRPr>
            </a:lvl2pPr>
            <a:lvl3pPr>
              <a:defRPr sz="1000">
                <a:solidFill>
                  <a:srgbClr val="FFFFFF"/>
                </a:solidFill>
              </a:defRPr>
            </a:lvl3pPr>
            <a:lvl4pPr>
              <a:defRPr sz="900">
                <a:solidFill>
                  <a:srgbClr val="FFFFFF"/>
                </a:solidFill>
              </a:defRPr>
            </a:lvl4pPr>
            <a:lvl5pPr>
              <a:defRPr sz="900">
                <a:solidFill>
                  <a:srgbClr val="FFFFFF"/>
                </a:solidFill>
              </a:defRPr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21480" y="435768"/>
            <a:ext cx="5925312" cy="4343400"/>
          </a:xfrm>
          <a:prstGeom prst="snipRoundRect">
            <a:avLst>
              <a:gd name="adj1" fmla="val 1040"/>
              <a:gd name="adj2" fmla="val 0"/>
            </a:avLst>
          </a:prstGeom>
          <a:solidFill>
            <a:schemeClr val="bg2">
              <a:shade val="1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en-US"/>
              <a:t>Click icon to add picture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ounded Rectangle 8"/>
          <p:cNvSpPr/>
          <p:nvPr/>
        </p:nvSpPr>
        <p:spPr>
          <a:xfrm>
            <a:off x="418596" y="434162"/>
            <a:ext cx="8306809" cy="5486400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Title Placeholder 12"/>
          <p:cNvSpPr>
            <a:spLocks noGrp="1"/>
          </p:cNvSpPr>
          <p:nvPr>
            <p:ph type="title"/>
          </p:nvPr>
        </p:nvSpPr>
        <p:spPr>
          <a:xfrm>
            <a:off x="502920" y="4985590"/>
            <a:ext cx="8183880" cy="105156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502920" y="530352"/>
            <a:ext cx="8183880" cy="4187952"/>
          </a:xfrm>
          <a:prstGeom prst="rect">
            <a:avLst/>
          </a:prstGeom>
        </p:spPr>
        <p:txBody>
          <a:bodyPr vert="horz" lIns="182880" tIns="91440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2"/>
          </p:nvPr>
        </p:nvSpPr>
        <p:spPr>
          <a:xfrm>
            <a:off x="3776328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fld id="{1D8BD707-D9CF-40AE-B4C6-C98DA3205C09}" type="datetimeFigureOut">
              <a:rPr lang="en-US" smtClean="0"/>
              <a:pPr/>
              <a:t>2/22/2021</a:t>
            </a:fld>
            <a:endParaRPr lang="en-US"/>
          </a:p>
        </p:txBody>
      </p:sp>
      <p:sp>
        <p:nvSpPr>
          <p:cNvPr id="18" name="Footer Placeholder 17"/>
          <p:cNvSpPr>
            <a:spLocks noGrp="1"/>
          </p:cNvSpPr>
          <p:nvPr>
            <p:ph type="ftr" sz="quarter" idx="3"/>
          </p:nvPr>
        </p:nvSpPr>
        <p:spPr>
          <a:xfrm>
            <a:off x="6062328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8348328" y="6111875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17" r:id="rId1"/>
    <p:sldLayoutId id="2147483818" r:id="rId2"/>
    <p:sldLayoutId id="2147483819" r:id="rId3"/>
    <p:sldLayoutId id="2147483820" r:id="rId4"/>
    <p:sldLayoutId id="2147483821" r:id="rId5"/>
    <p:sldLayoutId id="2147483822" r:id="rId6"/>
    <p:sldLayoutId id="2147483823" r:id="rId7"/>
    <p:sldLayoutId id="2147483824" r:id="rId8"/>
    <p:sldLayoutId id="2147483825" r:id="rId9"/>
    <p:sldLayoutId id="2147483826" r:id="rId10"/>
    <p:sldLayoutId id="2147483827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b="1" kern="1200">
          <a:solidFill>
            <a:schemeClr val="accent1">
              <a:tint val="88000"/>
              <a:satMod val="150000"/>
            </a:schemeClr>
          </a:solidFill>
          <a:effectLst>
            <a:outerShdw blurRad="53975" dist="22860" dir="5400000" algn="tl" rotWithShape="0">
              <a:srgbClr val="000000">
                <a:alpha val="5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265176" indent="-265176" algn="l" rtl="0" eaLnBrk="1" latinLnBrk="0" hangingPunct="1">
        <a:spcBef>
          <a:spcPts val="250"/>
        </a:spcBef>
        <a:buClr>
          <a:schemeClr val="accent1"/>
        </a:buClr>
        <a:buSzPct val="80000"/>
        <a:buFont typeface="Wingdings 2"/>
        <a:buChar char=""/>
        <a:defRPr kumimoji="0" sz="28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548640" indent="-201168" algn="l" rtl="0" eaLnBrk="1" latinLnBrk="0" hangingPunct="1">
        <a:spcBef>
          <a:spcPts val="250"/>
        </a:spcBef>
        <a:buClr>
          <a:schemeClr val="accent1"/>
        </a:buClr>
        <a:buSzPct val="100000"/>
        <a:buFont typeface="Verdana"/>
        <a:buChar char="◦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786384" indent="-182880" algn="l" rtl="0" eaLnBrk="1" latinLnBrk="0" hangingPunct="1">
        <a:spcBef>
          <a:spcPts val="250"/>
        </a:spcBef>
        <a:buClr>
          <a:schemeClr val="accent2">
            <a:tint val="85000"/>
            <a:satMod val="285000"/>
          </a:schemeClr>
        </a:buClr>
        <a:buSzPct val="100000"/>
        <a:buFont typeface="Wingdings 2"/>
        <a:buChar char="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024128" indent="-182880" algn="l" rtl="0" eaLnBrk="1" latinLnBrk="0" hangingPunct="1">
        <a:spcBef>
          <a:spcPts val="230"/>
        </a:spcBef>
        <a:buClr>
          <a:schemeClr val="accent2">
            <a:tint val="85000"/>
            <a:satMod val="285000"/>
          </a:schemeClr>
        </a:buClr>
        <a:buSzPct val="112000"/>
        <a:buFont typeface="Verdana"/>
        <a:buChar char="◦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90472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7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700784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spcBef>
          <a:spcPts val="257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5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148840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5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8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9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0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1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4.jpe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3400" y="1295400"/>
            <a:ext cx="8077200" cy="1470025"/>
          </a:xfrm>
        </p:spPr>
        <p:txBody>
          <a:bodyPr>
            <a:noAutofit/>
          </a:bodyPr>
          <a:lstStyle/>
          <a:p>
            <a:pPr algn="ctr"/>
            <a:r>
              <a:rPr lang="en-US" sz="6000" b="1" u="sng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arrington" pitchFamily="82" charset="0"/>
              </a:rPr>
              <a:t>Arrangement  of  Teeth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3657600"/>
            <a:ext cx="8382000" cy="2514600"/>
          </a:xfrm>
        </p:spPr>
        <p:txBody>
          <a:bodyPr>
            <a:normAutofit/>
          </a:bodyPr>
          <a:lstStyle/>
          <a:p>
            <a:pPr algn="l"/>
            <a:endParaRPr lang="en-US" sz="2400" dirty="0">
              <a:solidFill>
                <a:schemeClr val="tx1">
                  <a:lumMod val="85000"/>
                  <a:lumOff val="15000"/>
                </a:schemeClr>
              </a:solidFill>
              <a:latin typeface="Baskerville Old Face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0" y="3733800"/>
            <a:ext cx="3689096" cy="25383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29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000"/>
              <a:t>																	</a:t>
            </a:r>
          </a:p>
        </p:txBody>
      </p:sp>
      <p:sp>
        <p:nvSpPr>
          <p:cNvPr id="2682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457200"/>
            <a:ext cx="8458200" cy="5943600"/>
          </a:xfrm>
        </p:spPr>
        <p:txBody>
          <a:bodyPr/>
          <a:lstStyle/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en-US" sz="2400" dirty="0">
                <a:latin typeface="Times New Roman" pitchFamily="18" charset="0"/>
              </a:rPr>
              <a:t> In </a:t>
            </a:r>
            <a:r>
              <a:rPr lang="en-US" sz="2400" dirty="0">
                <a:solidFill>
                  <a:srgbClr val="C00000"/>
                </a:solidFill>
                <a:latin typeface="Bernard MT Condensed" pitchFamily="18" charset="0"/>
              </a:rPr>
              <a:t>1954 </a:t>
            </a:r>
            <a:r>
              <a:rPr lang="en-US" sz="2400" b="1" dirty="0">
                <a:latin typeface="Britannic Bold" pitchFamily="34" charset="0"/>
              </a:rPr>
              <a:t>- </a:t>
            </a:r>
            <a:r>
              <a:rPr lang="en-US" sz="2400" dirty="0">
                <a:solidFill>
                  <a:srgbClr val="C00000"/>
                </a:solidFill>
                <a:latin typeface="Bernard MT Condensed" pitchFamily="18" charset="0"/>
              </a:rPr>
              <a:t>	</a:t>
            </a:r>
            <a:r>
              <a:rPr lang="en-US" sz="2400" dirty="0">
                <a:latin typeface="Footlight MT Light" pitchFamily="18" charset="0"/>
              </a:rPr>
              <a:t>Earl pound stressed on the principle of 			</a:t>
            </a:r>
            <a:r>
              <a:rPr lang="en-US" sz="2400" b="1" dirty="0">
                <a:latin typeface="Footlight MT Light" pitchFamily="18" charset="0"/>
              </a:rPr>
              <a:t>esthetics</a:t>
            </a:r>
            <a:r>
              <a:rPr lang="en-US" sz="2400" dirty="0">
                <a:latin typeface="Footlight MT Light" pitchFamily="18" charset="0"/>
              </a:rPr>
              <a:t> </a:t>
            </a:r>
            <a:r>
              <a:rPr lang="en-US" sz="2400" dirty="0">
                <a:latin typeface="Britannic Bold" pitchFamily="34" charset="0"/>
              </a:rPr>
              <a:t>– </a:t>
            </a:r>
            <a:r>
              <a:rPr lang="en-US" sz="2400" dirty="0">
                <a:solidFill>
                  <a:srgbClr val="008000"/>
                </a:solidFill>
                <a:latin typeface="Britannic Bold" pitchFamily="34" charset="0"/>
              </a:rPr>
              <a:t>‘</a:t>
            </a:r>
            <a:r>
              <a:rPr lang="en-US" sz="2400" i="1" dirty="0">
                <a:solidFill>
                  <a:srgbClr val="008000"/>
                </a:solidFill>
                <a:latin typeface="Footlight MT Light" pitchFamily="18" charset="0"/>
              </a:rPr>
              <a:t>replacing the teeth in the natural 			position from which they came </a:t>
            </a:r>
            <a:r>
              <a:rPr lang="en-US" sz="2400" dirty="0">
                <a:latin typeface="Footlight MT Light" pitchFamily="18" charset="0"/>
              </a:rPr>
              <a:t>’.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endParaRPr lang="en-US" sz="2400" dirty="0">
              <a:latin typeface="Footlight MT Light" pitchFamily="18" charset="0"/>
            </a:endParaRP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en-US" sz="2400" dirty="0">
                <a:latin typeface="Times New Roman" pitchFamily="18" charset="0"/>
              </a:rPr>
              <a:t> In </a:t>
            </a:r>
            <a:r>
              <a:rPr lang="en-US" sz="2400" dirty="0">
                <a:solidFill>
                  <a:srgbClr val="C00000"/>
                </a:solidFill>
                <a:latin typeface="Bernard MT Condensed" pitchFamily="18" charset="0"/>
              </a:rPr>
              <a:t>1956 </a:t>
            </a:r>
            <a:r>
              <a:rPr lang="en-US" sz="2400" b="1" dirty="0">
                <a:latin typeface="Britannic Bold" pitchFamily="34" charset="0"/>
              </a:rPr>
              <a:t>- </a:t>
            </a:r>
            <a:r>
              <a:rPr lang="en-US" sz="2400" dirty="0">
                <a:latin typeface="Times New Roman" pitchFamily="18" charset="0"/>
              </a:rPr>
              <a:t>	</a:t>
            </a:r>
            <a:r>
              <a:rPr lang="en-US" sz="2400" dirty="0">
                <a:latin typeface="Footlight MT Light" pitchFamily="18" charset="0"/>
              </a:rPr>
              <a:t>John P </a:t>
            </a:r>
            <a:r>
              <a:rPr lang="en-US" sz="2400" dirty="0" err="1">
                <a:latin typeface="Footlight MT Light" pitchFamily="18" charset="0"/>
              </a:rPr>
              <a:t>Frush</a:t>
            </a:r>
            <a:r>
              <a:rPr lang="en-US" sz="2400" dirty="0">
                <a:latin typeface="Footlight MT Light" pitchFamily="18" charset="0"/>
              </a:rPr>
              <a:t> And Roland D Fisher </a:t>
            </a:r>
            <a:r>
              <a:rPr lang="en-US" sz="2400" dirty="0">
                <a:latin typeface="Times New Roman" pitchFamily="18" charset="0"/>
              </a:rPr>
              <a:t>introduced the 		word “</a:t>
            </a:r>
            <a:r>
              <a:rPr lang="en-US" sz="2400" i="1" dirty="0" err="1">
                <a:solidFill>
                  <a:srgbClr val="008000"/>
                </a:solidFill>
                <a:latin typeface="Britannic Bold" pitchFamily="34" charset="0"/>
              </a:rPr>
              <a:t>Dentogenic</a:t>
            </a:r>
            <a:r>
              <a:rPr lang="en-US" sz="2400" dirty="0">
                <a:latin typeface="Times New Roman" pitchFamily="18" charset="0"/>
              </a:rPr>
              <a:t>” </a:t>
            </a:r>
            <a:r>
              <a:rPr lang="en-US" sz="2400" dirty="0">
                <a:latin typeface="Footlight MT Light" pitchFamily="18" charset="0"/>
              </a:rPr>
              <a:t>in prosthetic dentistry for 		the selection of anterior teeth in complete denture 		</a:t>
            </a:r>
            <a:r>
              <a:rPr lang="en-US" sz="2400" dirty="0" err="1">
                <a:latin typeface="Footlight MT Light" pitchFamily="18" charset="0"/>
              </a:rPr>
              <a:t>prosthodontics</a:t>
            </a:r>
            <a:r>
              <a:rPr lang="en-US" sz="2400" dirty="0">
                <a:latin typeface="Footlight MT Light" pitchFamily="18" charset="0"/>
              </a:rPr>
              <a:t> based on sex, age and personality. </a:t>
            </a:r>
          </a:p>
          <a:p>
            <a:pPr algn="just">
              <a:lnSpc>
                <a:spcPct val="90000"/>
              </a:lnSpc>
              <a:buFont typeface="Wingdings" pitchFamily="2" charset="2"/>
              <a:buNone/>
            </a:pPr>
            <a:endParaRPr lang="en-US" sz="2400" dirty="0">
              <a:latin typeface="Footlight MT Light" pitchFamily="18" charset="0"/>
            </a:endParaRPr>
          </a:p>
          <a:p>
            <a:pPr algn="just">
              <a:lnSpc>
                <a:spcPct val="90000"/>
              </a:lnSpc>
              <a:buFont typeface="Wingdings" pitchFamily="2" charset="2"/>
              <a:buNone/>
            </a:pPr>
            <a:r>
              <a:rPr lang="en-US" sz="2400" dirty="0">
                <a:latin typeface="Footlight MT Light" pitchFamily="18" charset="0"/>
              </a:rPr>
              <a:t>		</a:t>
            </a:r>
          </a:p>
          <a:p>
            <a:pPr algn="just">
              <a:lnSpc>
                <a:spcPct val="90000"/>
              </a:lnSpc>
              <a:buFont typeface="Wingdings" pitchFamily="2" charset="2"/>
              <a:buNone/>
            </a:pPr>
            <a:r>
              <a:rPr lang="en-US" sz="2400" dirty="0">
                <a:latin typeface="Times New Roman" pitchFamily="18" charset="0"/>
              </a:rPr>
              <a:t>		</a:t>
            </a:r>
            <a:endParaRPr lang="en-US" sz="2400" dirty="0"/>
          </a:p>
        </p:txBody>
      </p:sp>
      <p:pic>
        <p:nvPicPr>
          <p:cNvPr id="4" name="Picture 4" descr="DSCN1041"/>
          <p:cNvPicPr>
            <a:picLocks noChangeAspect="1" noChangeArrowheads="1"/>
          </p:cNvPicPr>
          <p:nvPr/>
        </p:nvPicPr>
        <p:blipFill>
          <a:blip r:embed="rId3" cstate="print"/>
          <a:srcRect l="8397" t="7925" r="5974" b="20319"/>
          <a:stretch>
            <a:fillRect/>
          </a:stretch>
        </p:blipFill>
        <p:spPr bwMode="auto">
          <a:xfrm>
            <a:off x="2971800" y="3648740"/>
            <a:ext cx="3048000" cy="191386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609600"/>
            <a:ext cx="8153400" cy="5638800"/>
          </a:xfrm>
        </p:spPr>
        <p:txBody>
          <a:bodyPr>
            <a:normAutofit/>
          </a:bodyPr>
          <a:lstStyle/>
          <a:p>
            <a:pPr algn="just">
              <a:buNone/>
            </a:pPr>
            <a:r>
              <a:rPr lang="en-US" sz="2400" dirty="0">
                <a:latin typeface="Footlight MT Light" pitchFamily="18" charset="0"/>
              </a:rPr>
              <a:t>In </a:t>
            </a:r>
            <a:r>
              <a:rPr lang="en-US" sz="2400" dirty="0">
                <a:solidFill>
                  <a:srgbClr val="C00000"/>
                </a:solidFill>
                <a:latin typeface="Bernard MT Condensed" pitchFamily="18" charset="0"/>
              </a:rPr>
              <a:t>1957</a:t>
            </a:r>
            <a:r>
              <a:rPr lang="en-US" sz="2400" dirty="0">
                <a:latin typeface="Footlight MT Light" pitchFamily="18" charset="0"/>
              </a:rPr>
              <a:t> </a:t>
            </a:r>
            <a:r>
              <a:rPr lang="en-US" sz="2400" b="1" dirty="0">
                <a:latin typeface="Britannic Bold" pitchFamily="34" charset="0"/>
              </a:rPr>
              <a:t>- </a:t>
            </a:r>
            <a:r>
              <a:rPr lang="en-US" sz="2400" dirty="0">
                <a:latin typeface="Footlight MT Light" pitchFamily="18" charset="0"/>
              </a:rPr>
              <a:t>	Bader introduced </a:t>
            </a:r>
            <a:r>
              <a:rPr lang="en-US" sz="2400" i="1" dirty="0">
                <a:solidFill>
                  <a:srgbClr val="008000"/>
                </a:solidFill>
                <a:latin typeface="Britannic Bold" pitchFamily="34" charset="0"/>
              </a:rPr>
              <a:t>cutter bar scheme</a:t>
            </a:r>
            <a:r>
              <a:rPr lang="en-US" sz="2400" dirty="0">
                <a:solidFill>
                  <a:srgbClr val="008000"/>
                </a:solidFill>
                <a:latin typeface="Britannic Bold" pitchFamily="34" charset="0"/>
              </a:rPr>
              <a:t> </a:t>
            </a:r>
            <a:r>
              <a:rPr lang="en-US" sz="2400" dirty="0">
                <a:latin typeface="Footlight MT Light" pitchFamily="18" charset="0"/>
              </a:rPr>
              <a:t>by 			opposing upper porcelain </a:t>
            </a:r>
            <a:r>
              <a:rPr lang="en-US" sz="2400" dirty="0" err="1">
                <a:latin typeface="Footlight MT Light" pitchFamily="18" charset="0"/>
              </a:rPr>
              <a:t>cuspless</a:t>
            </a:r>
            <a:r>
              <a:rPr lang="en-US" sz="2400" dirty="0">
                <a:latin typeface="Footlight MT Light" pitchFamily="18" charset="0"/>
              </a:rPr>
              <a:t> teeth with a 		metal cutting bar replacing 2</a:t>
            </a:r>
            <a:r>
              <a:rPr lang="en-US" sz="2400" baseline="30000" dirty="0">
                <a:latin typeface="Footlight MT Light" pitchFamily="18" charset="0"/>
              </a:rPr>
              <a:t>nd</a:t>
            </a:r>
            <a:r>
              <a:rPr lang="en-US" sz="2400" dirty="0">
                <a:latin typeface="Footlight MT Light" pitchFamily="18" charset="0"/>
              </a:rPr>
              <a:t> premolar, 			molars .</a:t>
            </a:r>
          </a:p>
          <a:p>
            <a:pPr algn="just" eaLnBrk="1" hangingPunct="1">
              <a:buNone/>
            </a:pPr>
            <a:endParaRPr lang="en-US" sz="2400" dirty="0">
              <a:latin typeface="Footlight MT Light" pitchFamily="18" charset="0"/>
            </a:endParaRPr>
          </a:p>
          <a:p>
            <a:pPr algn="just" eaLnBrk="1" hangingPunct="1">
              <a:buNone/>
            </a:pPr>
            <a:endParaRPr lang="en-US" sz="2400" dirty="0">
              <a:latin typeface="Footlight MT Light" pitchFamily="18" charset="0"/>
            </a:endParaRPr>
          </a:p>
          <a:p>
            <a:pPr algn="just">
              <a:buNone/>
            </a:pPr>
            <a:r>
              <a:rPr lang="en-US" sz="2400" dirty="0">
                <a:latin typeface="Footlight MT Light" pitchFamily="18" charset="0"/>
              </a:rPr>
              <a:t>in </a:t>
            </a:r>
            <a:r>
              <a:rPr lang="en-US" sz="2400" dirty="0">
                <a:solidFill>
                  <a:srgbClr val="C00000"/>
                </a:solidFill>
                <a:latin typeface="Bernard MT Condensed" pitchFamily="18" charset="0"/>
              </a:rPr>
              <a:t>1961</a:t>
            </a:r>
            <a:r>
              <a:rPr lang="en-US" sz="2400" dirty="0">
                <a:latin typeface="Footlight MT Light" pitchFamily="18" charset="0"/>
              </a:rPr>
              <a:t> </a:t>
            </a:r>
            <a:r>
              <a:rPr lang="en-US" sz="2400" b="1" dirty="0">
                <a:latin typeface="Britannic Bold" pitchFamily="34" charset="0"/>
              </a:rPr>
              <a:t>- </a:t>
            </a:r>
            <a:r>
              <a:rPr lang="en-US" sz="2400" dirty="0">
                <a:latin typeface="Footlight MT Light" pitchFamily="18" charset="0"/>
              </a:rPr>
              <a:t>	</a:t>
            </a:r>
            <a:r>
              <a:rPr lang="en-US" sz="2400" dirty="0" err="1">
                <a:latin typeface="Footlight MT Light" pitchFamily="18" charset="0"/>
              </a:rPr>
              <a:t>Sosin</a:t>
            </a:r>
            <a:r>
              <a:rPr lang="en-US" sz="2400" dirty="0">
                <a:latin typeface="Footlight MT Light" pitchFamily="18" charset="0"/>
              </a:rPr>
              <a:t> replaced maxillary second bicuspid and 		molars with cleat shaped </a:t>
            </a:r>
            <a:r>
              <a:rPr lang="en-US" sz="2400" dirty="0" err="1">
                <a:latin typeface="Footlight MT Light" pitchFamily="18" charset="0"/>
              </a:rPr>
              <a:t>vitallium</a:t>
            </a:r>
            <a:r>
              <a:rPr lang="en-US" sz="2400" dirty="0">
                <a:latin typeface="Footlight MT Light" pitchFamily="18" charset="0"/>
              </a:rPr>
              <a:t> forms called 		</a:t>
            </a:r>
            <a:r>
              <a:rPr lang="en-US" sz="2400" i="1" dirty="0">
                <a:solidFill>
                  <a:srgbClr val="008000"/>
                </a:solidFill>
                <a:latin typeface="Britannic Bold" pitchFamily="34" charset="0"/>
              </a:rPr>
              <a:t>cross-blades.</a:t>
            </a:r>
          </a:p>
          <a:p>
            <a:pPr algn="just" eaLnBrk="1" hangingPunct="1">
              <a:buNone/>
            </a:pPr>
            <a:endParaRPr lang="en-US" sz="2400" dirty="0">
              <a:latin typeface="Footlight MT Light" pitchFamily="18" charset="0"/>
            </a:endParaRPr>
          </a:p>
        </p:txBody>
      </p:sp>
      <p:pic>
        <p:nvPicPr>
          <p:cNvPr id="15364" name="Picture 5" descr="D:\DATA VS\Anoop\Untitled-Scanned-14.jpg"/>
          <p:cNvPicPr>
            <a:picLocks noChangeAspect="1" noChangeArrowheads="1"/>
          </p:cNvPicPr>
          <p:nvPr/>
        </p:nvPicPr>
        <p:blipFill>
          <a:blip r:embed="rId3" cstate="print"/>
          <a:srcRect l="57332" t="62643" b="3929"/>
          <a:stretch>
            <a:fillRect/>
          </a:stretch>
        </p:blipFill>
        <p:spPr bwMode="auto">
          <a:xfrm>
            <a:off x="6248399" y="1905000"/>
            <a:ext cx="2362201" cy="877389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5" name="Picture 4" descr="D:\DATA VS\Anoop\Untitled-Scanned-08.jpg"/>
          <p:cNvPicPr>
            <a:picLocks noChangeAspect="1" noChangeArrowheads="1"/>
          </p:cNvPicPr>
          <p:nvPr/>
        </p:nvPicPr>
        <p:blipFill>
          <a:blip r:embed="rId4" cstate="print"/>
          <a:srcRect r="52307"/>
          <a:stretch>
            <a:fillRect/>
          </a:stretch>
        </p:blipFill>
        <p:spPr bwMode="auto">
          <a:xfrm>
            <a:off x="6649306" y="4114800"/>
            <a:ext cx="1905000" cy="162718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6" name="Picture 5" descr="D:\DATA VS\Anoop\Untitled-Scanned-08.jpg"/>
          <p:cNvPicPr>
            <a:picLocks noChangeAspect="1" noChangeArrowheads="1"/>
          </p:cNvPicPr>
          <p:nvPr/>
        </p:nvPicPr>
        <p:blipFill>
          <a:blip r:embed="rId4" cstate="print"/>
          <a:srcRect l="49231"/>
          <a:stretch>
            <a:fillRect/>
          </a:stretch>
        </p:blipFill>
        <p:spPr bwMode="auto">
          <a:xfrm>
            <a:off x="4419600" y="4109316"/>
            <a:ext cx="2001105" cy="160568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7" name="Picture 5" descr="D:\DATA VS\Anoop\Untitled-Scanned-14.jpg"/>
          <p:cNvPicPr>
            <a:picLocks noChangeAspect="1" noChangeArrowheads="1"/>
          </p:cNvPicPr>
          <p:nvPr/>
        </p:nvPicPr>
        <p:blipFill>
          <a:blip r:embed="rId3" cstate="print"/>
          <a:srcRect l="57332" b="67500"/>
          <a:stretch>
            <a:fillRect/>
          </a:stretch>
        </p:blipFill>
        <p:spPr bwMode="auto">
          <a:xfrm>
            <a:off x="3581400" y="1905000"/>
            <a:ext cx="2438400" cy="88053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 cstate="print">
            <a:lum bright="-30000"/>
          </a:blip>
          <a:srcRect l="56063" t="6650" r="2969" b="3242"/>
          <a:stretch>
            <a:fillRect/>
          </a:stretch>
        </p:blipFill>
        <p:spPr bwMode="auto">
          <a:xfrm>
            <a:off x="3276600" y="4774580"/>
            <a:ext cx="2286000" cy="2007220"/>
          </a:xfrm>
          <a:prstGeom prst="round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381000"/>
            <a:ext cx="8229600" cy="4876800"/>
          </a:xfrm>
        </p:spPr>
        <p:txBody>
          <a:bodyPr>
            <a:normAutofit fontScale="92500"/>
          </a:bodyPr>
          <a:lstStyle/>
          <a:p>
            <a:pPr algn="just">
              <a:lnSpc>
                <a:spcPct val="150000"/>
              </a:lnSpc>
              <a:buNone/>
            </a:pPr>
            <a:r>
              <a:rPr lang="en-US" sz="2400" dirty="0">
                <a:latin typeface="Footlight MT Light" pitchFamily="18" charset="0"/>
              </a:rPr>
              <a:t>In </a:t>
            </a:r>
            <a:r>
              <a:rPr lang="en-US" sz="2400" dirty="0">
                <a:solidFill>
                  <a:srgbClr val="C00000"/>
                </a:solidFill>
                <a:latin typeface="Bernard MT Condensed" pitchFamily="18" charset="0"/>
              </a:rPr>
              <a:t>1961</a:t>
            </a:r>
            <a:r>
              <a:rPr lang="en-US" sz="2400" dirty="0">
                <a:latin typeface="Footlight MT Light" pitchFamily="18" charset="0"/>
              </a:rPr>
              <a:t> 	</a:t>
            </a:r>
            <a:r>
              <a:rPr lang="en-US" sz="2400" b="1" dirty="0">
                <a:latin typeface="Britannic Bold" pitchFamily="34" charset="0"/>
              </a:rPr>
              <a:t>- </a:t>
            </a:r>
            <a:r>
              <a:rPr lang="en-US" sz="2400" dirty="0">
                <a:latin typeface="Footlight MT Light" pitchFamily="18" charset="0"/>
              </a:rPr>
              <a:t>	Wright et al believed that posterior </a:t>
            </a:r>
            <a:r>
              <a:rPr lang="en-US" sz="2400" dirty="0" err="1">
                <a:latin typeface="Footlight MT Light" pitchFamily="18" charset="0"/>
              </a:rPr>
              <a:t>mandibular</a:t>
            </a:r>
            <a:r>
              <a:rPr lang="en-US" sz="2400" dirty="0">
                <a:latin typeface="Footlight MT Light" pitchFamily="18" charset="0"/>
              </a:rPr>
              <a:t> 			denture teeth should be arranged directly over 			the center of the denture stress-bearing area.</a:t>
            </a:r>
          </a:p>
          <a:p>
            <a:pPr algn="just">
              <a:lnSpc>
                <a:spcPct val="150000"/>
              </a:lnSpc>
              <a:buNone/>
            </a:pPr>
            <a:r>
              <a:rPr lang="en-US" sz="2400" dirty="0">
                <a:latin typeface="Footlight MT Light" pitchFamily="18" charset="0"/>
              </a:rPr>
              <a:t>In </a:t>
            </a:r>
            <a:r>
              <a:rPr lang="en-US" sz="2400" dirty="0">
                <a:solidFill>
                  <a:srgbClr val="C00000"/>
                </a:solidFill>
                <a:latin typeface="Bernard MT Condensed" pitchFamily="18" charset="0"/>
              </a:rPr>
              <a:t>1966</a:t>
            </a:r>
            <a:r>
              <a:rPr lang="en-US" sz="2400" dirty="0">
                <a:latin typeface="Footlight MT Light" pitchFamily="18" charset="0"/>
              </a:rPr>
              <a:t>  </a:t>
            </a:r>
            <a:r>
              <a:rPr lang="en-US" sz="2400" b="1" dirty="0">
                <a:latin typeface="Britannic Bold" pitchFamily="34" charset="0"/>
              </a:rPr>
              <a:t>- </a:t>
            </a:r>
            <a:r>
              <a:rPr lang="en-US" sz="2400" dirty="0">
                <a:latin typeface="Footlight MT Light" pitchFamily="18" charset="0"/>
              </a:rPr>
              <a:t>	Wright described tongue function and its relation to 		the </a:t>
            </a:r>
            <a:r>
              <a:rPr lang="en-US" sz="2400" dirty="0" err="1">
                <a:latin typeface="Footlight MT Light" pitchFamily="18" charset="0"/>
              </a:rPr>
              <a:t>occlusal</a:t>
            </a:r>
            <a:r>
              <a:rPr lang="en-US" sz="2400" dirty="0">
                <a:latin typeface="Footlight MT Light" pitchFamily="18" charset="0"/>
              </a:rPr>
              <a:t> plane and </a:t>
            </a:r>
            <a:r>
              <a:rPr lang="en-US" sz="2400" dirty="0" err="1">
                <a:latin typeface="Footlight MT Light" pitchFamily="18" charset="0"/>
              </a:rPr>
              <a:t>mandibular</a:t>
            </a:r>
            <a:r>
              <a:rPr lang="en-US" sz="2400" dirty="0">
                <a:latin typeface="Footlight MT Light" pitchFamily="18" charset="0"/>
              </a:rPr>
              <a:t> denture stability.</a:t>
            </a:r>
          </a:p>
          <a:p>
            <a:pPr algn="just">
              <a:lnSpc>
                <a:spcPct val="150000"/>
              </a:lnSpc>
              <a:buNone/>
            </a:pPr>
            <a:r>
              <a:rPr lang="en-US" sz="2400" dirty="0">
                <a:latin typeface="Footlight MT Light" pitchFamily="18" charset="0"/>
              </a:rPr>
              <a:t>In </a:t>
            </a:r>
            <a:r>
              <a:rPr lang="en-US" sz="2400" dirty="0">
                <a:solidFill>
                  <a:srgbClr val="C00000"/>
                </a:solidFill>
                <a:latin typeface="Bernard MT Condensed" pitchFamily="18" charset="0"/>
              </a:rPr>
              <a:t>1973	</a:t>
            </a:r>
            <a:r>
              <a:rPr lang="en-US" sz="2400" b="1" dirty="0">
                <a:latin typeface="Britannic Bold" pitchFamily="34" charset="0"/>
              </a:rPr>
              <a:t>- </a:t>
            </a:r>
            <a:r>
              <a:rPr lang="en-US" sz="2400" dirty="0">
                <a:solidFill>
                  <a:srgbClr val="C00000"/>
                </a:solidFill>
                <a:latin typeface="Bernard MT Condensed" pitchFamily="18" charset="0"/>
              </a:rPr>
              <a:t>	</a:t>
            </a:r>
            <a:r>
              <a:rPr lang="en-US" sz="2400" dirty="0">
                <a:latin typeface="Footlight MT Light" pitchFamily="18" charset="0"/>
              </a:rPr>
              <a:t> </a:t>
            </a:r>
            <a:r>
              <a:rPr lang="en-US" sz="2600" dirty="0">
                <a:latin typeface="Footlight MT Light" pitchFamily="18" charset="0"/>
              </a:rPr>
              <a:t>Pound </a:t>
            </a:r>
            <a:r>
              <a:rPr lang="en-US" sz="2400" dirty="0">
                <a:latin typeface="Footlight MT Light" pitchFamily="18" charset="0"/>
              </a:rPr>
              <a:t>recommended that the lingual surfaces of 		</a:t>
            </a:r>
            <a:r>
              <a:rPr lang="en-US" sz="2400" dirty="0" err="1">
                <a:latin typeface="Footlight MT Light" pitchFamily="18" charset="0"/>
              </a:rPr>
              <a:t>mandibular</a:t>
            </a:r>
            <a:r>
              <a:rPr lang="en-US" sz="2400" dirty="0">
                <a:latin typeface="Footlight MT Light" pitchFamily="18" charset="0"/>
              </a:rPr>
              <a:t>  posterior denture teeth should occupy 		an area called Pound’s Triangle.</a:t>
            </a:r>
            <a:r>
              <a:rPr lang="en-US" sz="2400" b="1" i="1" dirty="0">
                <a:latin typeface="Footlight MT Light" pitchFamily="18" charset="0"/>
              </a:rPr>
              <a:t>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553200" y="5307980"/>
            <a:ext cx="1917513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b="1" dirty="0">
                <a:latin typeface="Comic Sans MS" pitchFamily="66" charset="0"/>
              </a:rPr>
              <a:t>Pound’s triangle</a:t>
            </a:r>
          </a:p>
        </p:txBody>
      </p:sp>
      <p:sp>
        <p:nvSpPr>
          <p:cNvPr id="11" name="Isosceles Triangle 10"/>
          <p:cNvSpPr/>
          <p:nvPr/>
        </p:nvSpPr>
        <p:spPr>
          <a:xfrm rot="11945126">
            <a:off x="4915751" y="4998635"/>
            <a:ext cx="318377" cy="1596574"/>
          </a:xfrm>
          <a:prstGeom prst="triangl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" name="Straight Arrow Connector 4"/>
          <p:cNvCxnSpPr/>
          <p:nvPr/>
        </p:nvCxnSpPr>
        <p:spPr>
          <a:xfrm rot="10800000">
            <a:off x="5181600" y="5460380"/>
            <a:ext cx="1295399" cy="158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914400" y="2590800"/>
            <a:ext cx="7772400" cy="1143000"/>
          </a:xfrm>
        </p:spPr>
        <p:txBody>
          <a:bodyPr>
            <a:noAutofit/>
          </a:bodyPr>
          <a:lstStyle/>
          <a:p>
            <a:pPr algn="ctr"/>
            <a:r>
              <a:rPr lang="en-US" sz="3600" u="sng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itannic Bold" pitchFamily="34" charset="0"/>
              </a:rPr>
              <a:t>Basic principles of teeth arrangement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1143000" y="2362200"/>
            <a:ext cx="7315200" cy="1600200"/>
          </a:xfrm>
          <a:prstGeom prst="roundRect">
            <a:avLst/>
          </a:prstGeom>
          <a:noFill/>
          <a:ln w="88900" cmpd="thickThin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685800" y="533400"/>
            <a:ext cx="7772400" cy="36009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buFont typeface="Wingdings" pitchFamily="2" charset="2"/>
              <a:buChar char="v"/>
            </a:pPr>
            <a:r>
              <a:rPr lang="en-US" sz="2000" dirty="0">
                <a:solidFill>
                  <a:srgbClr val="000066"/>
                </a:solidFill>
                <a:latin typeface="Footlight MT Light" pitchFamily="18" charset="0"/>
              </a:rPr>
              <a:t>Imaginary root of maxillary anterior teeth are expected to pass through the crest of the ridge</a:t>
            </a:r>
            <a:r>
              <a:rPr lang="en-US" dirty="0">
                <a:solidFill>
                  <a:srgbClr val="000066"/>
                </a:solidFill>
                <a:latin typeface="Footlight MT Light" pitchFamily="18" charset="0"/>
              </a:rPr>
              <a:t>.</a:t>
            </a:r>
          </a:p>
          <a:p>
            <a:pPr algn="just">
              <a:lnSpc>
                <a:spcPct val="150000"/>
              </a:lnSpc>
              <a:buFont typeface="Wingdings" pitchFamily="2" charset="2"/>
              <a:buChar char="v"/>
            </a:pPr>
            <a:r>
              <a:rPr lang="en-US" dirty="0" err="1">
                <a:solidFill>
                  <a:srgbClr val="000066"/>
                </a:solidFill>
                <a:latin typeface="Footlight MT Light" pitchFamily="18" charset="0"/>
              </a:rPr>
              <a:t>Overjet</a:t>
            </a:r>
            <a:r>
              <a:rPr lang="en-US" dirty="0">
                <a:solidFill>
                  <a:srgbClr val="000066"/>
                </a:solidFill>
                <a:latin typeface="Footlight MT Light" pitchFamily="18" charset="0"/>
              </a:rPr>
              <a:t> and Overbite</a:t>
            </a:r>
          </a:p>
          <a:p>
            <a:pPr algn="just">
              <a:lnSpc>
                <a:spcPct val="150000"/>
              </a:lnSpc>
              <a:buFont typeface="Wingdings" pitchFamily="2" charset="2"/>
              <a:buChar char="v"/>
            </a:pPr>
            <a:r>
              <a:rPr lang="en-US" dirty="0">
                <a:solidFill>
                  <a:srgbClr val="000066"/>
                </a:solidFill>
                <a:latin typeface="Footlight MT Light" pitchFamily="18" charset="0"/>
              </a:rPr>
              <a:t>Arch form –curvature of upper anteriors</a:t>
            </a:r>
          </a:p>
          <a:p>
            <a:pPr algn="just">
              <a:lnSpc>
                <a:spcPct val="150000"/>
              </a:lnSpc>
              <a:buFont typeface="Wingdings" pitchFamily="2" charset="2"/>
              <a:buChar char="v"/>
            </a:pPr>
            <a:r>
              <a:rPr lang="en-US" dirty="0">
                <a:solidFill>
                  <a:srgbClr val="000066"/>
                </a:solidFill>
                <a:latin typeface="Footlight MT Light" pitchFamily="18" charset="0"/>
              </a:rPr>
              <a:t>Alignment of posterior teeth</a:t>
            </a:r>
          </a:p>
          <a:p>
            <a:pPr algn="just">
              <a:lnSpc>
                <a:spcPct val="150000"/>
              </a:lnSpc>
              <a:buFont typeface="Wingdings" pitchFamily="2" charset="2"/>
              <a:buChar char="v"/>
            </a:pPr>
            <a:r>
              <a:rPr lang="en-US" dirty="0">
                <a:solidFill>
                  <a:srgbClr val="000066"/>
                </a:solidFill>
                <a:latin typeface="Footlight MT Light" pitchFamily="18" charset="0"/>
              </a:rPr>
              <a:t>Orientation with the plane of  occlusion</a:t>
            </a:r>
          </a:p>
          <a:p>
            <a:pPr algn="just">
              <a:lnSpc>
                <a:spcPct val="150000"/>
              </a:lnSpc>
              <a:buFont typeface="Wingdings" pitchFamily="2" charset="2"/>
              <a:buChar char="v"/>
            </a:pPr>
            <a:r>
              <a:rPr lang="en-US" sz="2000" dirty="0">
                <a:solidFill>
                  <a:srgbClr val="000066"/>
                </a:solidFill>
                <a:latin typeface="Footlight MT Light" pitchFamily="18" charset="0"/>
              </a:rPr>
              <a:t>Incisive papilla </a:t>
            </a:r>
          </a:p>
          <a:p>
            <a:pPr algn="just">
              <a:lnSpc>
                <a:spcPct val="150000"/>
              </a:lnSpc>
              <a:buFont typeface="Wingdings" pitchFamily="2" charset="2"/>
              <a:buChar char="v"/>
            </a:pPr>
            <a:r>
              <a:rPr lang="en-US" sz="2000" dirty="0">
                <a:solidFill>
                  <a:srgbClr val="000066"/>
                </a:solidFill>
                <a:latin typeface="Footlight MT Light" pitchFamily="18" charset="0"/>
              </a:rPr>
              <a:t>Soft- tissue reflection</a:t>
            </a:r>
            <a:endParaRPr lang="en-US" sz="2000" dirty="0">
              <a:solidFill>
                <a:srgbClr val="C00000"/>
              </a:solidFill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5000" y="1143000"/>
            <a:ext cx="2774948" cy="208121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6" name="Rectangle 5"/>
          <p:cNvSpPr/>
          <p:nvPr/>
        </p:nvSpPr>
        <p:spPr>
          <a:xfrm>
            <a:off x="3205163" y="3192959"/>
            <a:ext cx="452437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dirty="0">
                <a:solidFill>
                  <a:srgbClr val="000066"/>
                </a:solidFill>
                <a:latin typeface="Footlight MT Light" pitchFamily="18" charset="0"/>
              </a:rPr>
              <a:t>}</a:t>
            </a:r>
            <a:endParaRPr lang="en-US" sz="4400" dirty="0"/>
          </a:p>
        </p:txBody>
      </p:sp>
      <p:sp>
        <p:nvSpPr>
          <p:cNvPr id="7" name="TextBox 6"/>
          <p:cNvSpPr txBox="1"/>
          <p:nvPr/>
        </p:nvSpPr>
        <p:spPr>
          <a:xfrm>
            <a:off x="3429000" y="3276600"/>
            <a:ext cx="3124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Footlight MT Light" pitchFamily="18" charset="0"/>
              </a:rPr>
              <a:t>As a guide to placement of anterior teeth</a:t>
            </a:r>
          </a:p>
        </p:txBody>
      </p:sp>
      <p:pic>
        <p:nvPicPr>
          <p:cNvPr id="8" name="Picture 7" descr="IMG_0150.jpg"/>
          <p:cNvPicPr>
            <a:picLocks noChangeAspect="1"/>
          </p:cNvPicPr>
          <p:nvPr/>
        </p:nvPicPr>
        <p:blipFill>
          <a:blip r:embed="rId4" cstate="print">
            <a:lum bright="-10000" contrast="10000"/>
          </a:blip>
          <a:srcRect l="10000" r="9000" b="4000"/>
          <a:stretch>
            <a:fillRect/>
          </a:stretch>
        </p:blipFill>
        <p:spPr>
          <a:xfrm>
            <a:off x="381000" y="4038600"/>
            <a:ext cx="2057400" cy="1828800"/>
          </a:xfrm>
          <a:prstGeom prst="rect">
            <a:avLst/>
          </a:prstGeom>
        </p:spPr>
      </p:pic>
      <p:pic>
        <p:nvPicPr>
          <p:cNvPr id="9" name="Picture 8" descr="IMG_0149.jpg"/>
          <p:cNvPicPr>
            <a:picLocks noChangeAspect="1"/>
          </p:cNvPicPr>
          <p:nvPr/>
        </p:nvPicPr>
        <p:blipFill>
          <a:blip r:embed="rId5" cstate="print">
            <a:lum bright="20000" contrast="40000"/>
          </a:blip>
          <a:srcRect t="22695" b="26241"/>
          <a:stretch>
            <a:fillRect/>
          </a:stretch>
        </p:blipFill>
        <p:spPr>
          <a:xfrm>
            <a:off x="2514600" y="4191000"/>
            <a:ext cx="3581400" cy="1371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9" descr="IMG_0161.jpg"/>
          <p:cNvPicPr>
            <a:picLocks noChangeAspect="1"/>
          </p:cNvPicPr>
          <p:nvPr/>
        </p:nvPicPr>
        <p:blipFill>
          <a:blip r:embed="rId6" cstate="print">
            <a:lum bright="20000" contrast="40000"/>
          </a:blip>
          <a:srcRect r="18750" b="6250"/>
          <a:stretch>
            <a:fillRect/>
          </a:stretch>
        </p:blipFill>
        <p:spPr>
          <a:xfrm>
            <a:off x="6197600" y="3581400"/>
            <a:ext cx="2641600" cy="228600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609600" y="1219200"/>
          <a:ext cx="8001001" cy="2209800"/>
        </p:xfrm>
        <a:graphic>
          <a:graphicData uri="http://schemas.openxmlformats.org/drawingml/2006/table">
            <a:tbl>
              <a:tblPr firstRow="1" bandRow="1">
                <a:tableStyleId>{8799B23B-EC83-4686-B30A-512413B5E67A}</a:tableStyleId>
              </a:tblPr>
              <a:tblGrid>
                <a:gridCol w="168361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9298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47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75260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651445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>
                          <a:latin typeface="Footlight MT Light" pitchFamily="18" charset="0"/>
                        </a:rPr>
                        <a:t>Labiolingual</a:t>
                      </a:r>
                      <a:r>
                        <a:rPr lang="en-US" sz="2000" dirty="0">
                          <a:latin typeface="Footlight MT Light" pitchFamily="18" charset="0"/>
                        </a:rPr>
                        <a:t>  inclination</a:t>
                      </a:r>
                      <a:endParaRPr lang="en-US" sz="2000" dirty="0">
                        <a:solidFill>
                          <a:srgbClr val="008000"/>
                        </a:solidFill>
                        <a:latin typeface="Footlight MT Light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Footlight MT Light" pitchFamily="18" charset="0"/>
                        </a:rPr>
                        <a:t>Mesiodistal</a:t>
                      </a:r>
                      <a:r>
                        <a:rPr lang="en-US" sz="2000" baseline="0" dirty="0">
                          <a:latin typeface="Footlight MT Light" pitchFamily="18" charset="0"/>
                        </a:rPr>
                        <a:t> inclination</a:t>
                      </a:r>
                      <a:endParaRPr lang="en-US" sz="2000" dirty="0">
                        <a:solidFill>
                          <a:srgbClr val="000099"/>
                        </a:solidFill>
                        <a:latin typeface="Footlight MT Light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Footlight MT Light" pitchFamily="18" charset="0"/>
                        </a:rPr>
                        <a:t>Arch relation</a:t>
                      </a:r>
                      <a:endParaRPr lang="en-US" sz="2000" dirty="0">
                        <a:solidFill>
                          <a:srgbClr val="C00000"/>
                        </a:solidFill>
                        <a:latin typeface="Footlight MT Light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>
                          <a:latin typeface="Footlight MT Light" pitchFamily="18" charset="0"/>
                        </a:rPr>
                        <a:t>Plane relation</a:t>
                      </a:r>
                      <a:endParaRPr lang="en-US" sz="2000" dirty="0">
                        <a:solidFill>
                          <a:srgbClr val="FF0066"/>
                        </a:solidFill>
                        <a:latin typeface="Footlight MT Light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Footlight MT Light" pitchFamily="18" charset="0"/>
                        </a:rPr>
                        <a:t>Position</a:t>
                      </a:r>
                      <a:endParaRPr lang="en-US" sz="2000" dirty="0">
                        <a:solidFill>
                          <a:srgbClr val="0000FF"/>
                        </a:solidFill>
                        <a:latin typeface="Footlight MT Light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508760">
                <a:tc>
                  <a:txBody>
                    <a:bodyPr/>
                    <a:lstStyle/>
                    <a:p>
                      <a:r>
                        <a:rPr lang="en-US" dirty="0">
                          <a:latin typeface="Footlight MT Light" pitchFamily="18" charset="0"/>
                        </a:rPr>
                        <a:t>Slight incisal tilt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Footlight MT Light" pitchFamily="18" charset="0"/>
                        </a:rPr>
                        <a:t>Perpendicular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Footlight MT Light" pitchFamily="18" charset="0"/>
                        </a:rPr>
                        <a:t>Along curve of arch- 85degree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Footlight MT Light" pitchFamily="18" charset="0"/>
                        </a:rPr>
                        <a:t>In contact with plane of occlusion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i="0" dirty="0">
                          <a:latin typeface="Footlight MT Light" pitchFamily="18" charset="0"/>
                        </a:rPr>
                        <a:t>(According to type of arch)  </a:t>
                      </a:r>
                      <a:endParaRPr lang="en-US" i="0" baseline="0" dirty="0">
                        <a:latin typeface="Footlight MT Light" pitchFamily="18" charset="0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i="0" baseline="0" dirty="0">
                          <a:latin typeface="Footlight MT Light" pitchFamily="18" charset="0"/>
                        </a:rPr>
                        <a:t>Square arch ; tapered arch ; ovoid arch .</a:t>
                      </a:r>
                      <a:endParaRPr lang="en-US" b="1" i="0" dirty="0">
                        <a:solidFill>
                          <a:srgbClr val="660066"/>
                        </a:solidFill>
                        <a:latin typeface="Footlight MT Light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7" name="Title 1"/>
          <p:cNvSpPr txBox="1">
            <a:spLocks/>
          </p:cNvSpPr>
          <p:nvPr/>
        </p:nvSpPr>
        <p:spPr>
          <a:xfrm>
            <a:off x="762000" y="-152400"/>
            <a:ext cx="80772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sng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Cooper Black" pitchFamily="18" charset="0"/>
                <a:ea typeface="+mj-ea"/>
                <a:cs typeface="+mj-cs"/>
              </a:rPr>
              <a:t>Arrangement Of Maxillary Central Incisor</a:t>
            </a:r>
          </a:p>
        </p:txBody>
      </p:sp>
      <p:pic>
        <p:nvPicPr>
          <p:cNvPr id="5" name="Picture 3" descr="C:\Documents and Settings\admin.DCDLS1BS\My Documents\My Pictures\camera -patients\IMG_0118.jpg"/>
          <p:cNvPicPr>
            <a:picLocks noChangeAspect="1" noChangeArrowheads="1"/>
          </p:cNvPicPr>
          <p:nvPr/>
        </p:nvPicPr>
        <p:blipFill>
          <a:blip r:embed="rId3" cstate="print">
            <a:lum bright="20000" contrast="40000"/>
          </a:blip>
          <a:srcRect t="10714"/>
          <a:stretch>
            <a:fillRect/>
          </a:stretch>
        </p:blipFill>
        <p:spPr bwMode="auto">
          <a:xfrm>
            <a:off x="1600200" y="3810000"/>
            <a:ext cx="2844800" cy="1905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Picture 5" descr="C:\Documents and Settings\admin.DCDLS1BS\My Documents\My Pictures\camera -patients\IMG_0120.jpg"/>
          <p:cNvPicPr>
            <a:picLocks noChangeAspect="1" noChangeArrowheads="1"/>
          </p:cNvPicPr>
          <p:nvPr/>
        </p:nvPicPr>
        <p:blipFill>
          <a:blip r:embed="rId4" cstate="print">
            <a:lum bright="20000" contrast="40000"/>
          </a:blip>
          <a:srcRect l="14641" r="18009"/>
          <a:stretch>
            <a:fillRect/>
          </a:stretch>
        </p:blipFill>
        <p:spPr bwMode="auto">
          <a:xfrm>
            <a:off x="5943600" y="3505200"/>
            <a:ext cx="1676400" cy="231184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533400" y="1219201"/>
          <a:ext cx="8077201" cy="2242190"/>
        </p:xfrm>
        <a:graphic>
          <a:graphicData uri="http://schemas.openxmlformats.org/drawingml/2006/table">
            <a:tbl>
              <a:tblPr firstRow="1" bandRow="1">
                <a:tableStyleId>{8799B23B-EC83-4686-B30A-512413B5E67A}</a:tableStyleId>
              </a:tblPr>
              <a:tblGrid>
                <a:gridCol w="165686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6397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1879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1879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1879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668649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>
                          <a:latin typeface="Footlight MT Light" pitchFamily="18" charset="0"/>
                        </a:rPr>
                        <a:t>Labiolingual</a:t>
                      </a:r>
                      <a:r>
                        <a:rPr lang="en-US" sz="2000" dirty="0">
                          <a:latin typeface="Footlight MT Light" pitchFamily="18" charset="0"/>
                        </a:rPr>
                        <a:t>  inclination</a:t>
                      </a:r>
                      <a:endParaRPr lang="en-US" sz="2000" dirty="0">
                        <a:solidFill>
                          <a:srgbClr val="008000"/>
                        </a:solidFill>
                        <a:latin typeface="Footlight MT Light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Footlight MT Light" pitchFamily="18" charset="0"/>
                        </a:rPr>
                        <a:t>Mesiodistal</a:t>
                      </a:r>
                      <a:r>
                        <a:rPr lang="en-US" sz="2000" baseline="0" dirty="0">
                          <a:latin typeface="Footlight MT Light" pitchFamily="18" charset="0"/>
                        </a:rPr>
                        <a:t> inclination</a:t>
                      </a:r>
                      <a:endParaRPr lang="en-US" sz="2000" dirty="0">
                        <a:solidFill>
                          <a:srgbClr val="000099"/>
                        </a:solidFill>
                        <a:latin typeface="Footlight MT Light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Footlight MT Light" pitchFamily="18" charset="0"/>
                        </a:rPr>
                        <a:t>Arch relation</a:t>
                      </a:r>
                      <a:endParaRPr lang="en-US" sz="2000" dirty="0">
                        <a:solidFill>
                          <a:srgbClr val="C00000"/>
                        </a:solidFill>
                        <a:latin typeface="Footlight MT Light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>
                          <a:latin typeface="Footlight MT Light" pitchFamily="18" charset="0"/>
                        </a:rPr>
                        <a:t>Plane relation</a:t>
                      </a:r>
                      <a:endParaRPr lang="en-US" sz="2000" dirty="0">
                        <a:solidFill>
                          <a:srgbClr val="FF0066"/>
                        </a:solidFill>
                        <a:latin typeface="Footlight MT Light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Footlight MT Light" pitchFamily="18" charset="0"/>
                        </a:rPr>
                        <a:t>Position</a:t>
                      </a:r>
                      <a:endParaRPr lang="en-US" sz="2000" dirty="0">
                        <a:solidFill>
                          <a:srgbClr val="0000FF"/>
                        </a:solidFill>
                        <a:latin typeface="Footlight MT Light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54115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Footlight MT Light" pitchFamily="18" charset="0"/>
                        </a:rPr>
                        <a:t>Definite labial</a:t>
                      </a:r>
                      <a:r>
                        <a:rPr lang="en-US" baseline="0" dirty="0">
                          <a:latin typeface="Footlight MT Light" pitchFamily="18" charset="0"/>
                        </a:rPr>
                        <a:t> tilt – neck is depressed</a:t>
                      </a:r>
                      <a:endParaRPr lang="en-US" dirty="0">
                        <a:latin typeface="Footlight MT Light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Footlight MT Light" pitchFamily="18" charset="0"/>
                        </a:rPr>
                        <a:t>Slight distal tilt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>
                          <a:latin typeface="Footlight MT Light" pitchFamily="18" charset="0"/>
                        </a:rPr>
                        <a:t>Distal half rotated </a:t>
                      </a:r>
                      <a:r>
                        <a:rPr lang="en-US" dirty="0" err="1">
                          <a:latin typeface="Footlight MT Light" pitchFamily="18" charset="0"/>
                        </a:rPr>
                        <a:t>lingually</a:t>
                      </a:r>
                      <a:r>
                        <a:rPr lang="en-US" dirty="0">
                          <a:latin typeface="Footlight MT Light" pitchFamily="18" charset="0"/>
                        </a:rPr>
                        <a:t>   45-55degree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Footlight MT Light" pitchFamily="18" charset="0"/>
                        </a:rPr>
                        <a:t>Above the plane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dirty="0">
                          <a:latin typeface="Footlight MT Light" pitchFamily="18" charset="0"/>
                        </a:rPr>
                        <a:t>(According to type of arch)  </a:t>
                      </a:r>
                      <a:r>
                        <a:rPr lang="en-US" baseline="0" dirty="0">
                          <a:latin typeface="Footlight MT Light" pitchFamily="18" charset="0"/>
                        </a:rPr>
                        <a:t> </a:t>
                      </a: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baseline="0" dirty="0">
                          <a:latin typeface="Footlight MT Light" pitchFamily="18" charset="0"/>
                        </a:rPr>
                        <a:t>Square arch ; tapered arch ; ovoid arch .</a:t>
                      </a:r>
                      <a:endParaRPr lang="en-US" b="1" dirty="0">
                        <a:solidFill>
                          <a:srgbClr val="660066"/>
                        </a:solidFill>
                        <a:latin typeface="Footlight MT Light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7" name="Title 1"/>
          <p:cNvSpPr txBox="1">
            <a:spLocks/>
          </p:cNvSpPr>
          <p:nvPr/>
        </p:nvSpPr>
        <p:spPr>
          <a:xfrm>
            <a:off x="762000" y="-152400"/>
            <a:ext cx="80772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sng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Cooper Black" pitchFamily="18" charset="0"/>
                <a:ea typeface="+mj-ea"/>
                <a:cs typeface="+mj-cs"/>
              </a:rPr>
              <a:t>Arrangement Of Maxillary Lateral Incisor</a:t>
            </a:r>
          </a:p>
        </p:txBody>
      </p:sp>
      <p:pic>
        <p:nvPicPr>
          <p:cNvPr id="5" name="Picture 2" descr="C:\Documents and Settings\admin.DCDLS1BS\My Documents\My Pictures\camera -patients\IMG_0121.jpg"/>
          <p:cNvPicPr>
            <a:picLocks noChangeAspect="1" noChangeArrowheads="1"/>
          </p:cNvPicPr>
          <p:nvPr/>
        </p:nvPicPr>
        <p:blipFill>
          <a:blip r:embed="rId3" cstate="print">
            <a:lum bright="20000" contrast="40000"/>
          </a:blip>
          <a:srcRect l="22222" r="13889"/>
          <a:stretch>
            <a:fillRect/>
          </a:stretch>
        </p:blipFill>
        <p:spPr bwMode="auto">
          <a:xfrm>
            <a:off x="6172200" y="3657600"/>
            <a:ext cx="1752600" cy="2057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Picture 3" descr="C:\Documents and Settings\admin.DCDLS1BS\My Documents\My Pictures\camera -patients\IMG_0118.jpg"/>
          <p:cNvPicPr>
            <a:picLocks noChangeAspect="1" noChangeArrowheads="1"/>
          </p:cNvPicPr>
          <p:nvPr/>
        </p:nvPicPr>
        <p:blipFill>
          <a:blip r:embed="rId4" cstate="print">
            <a:lum bright="20000" contrast="40000"/>
          </a:blip>
          <a:srcRect t="10714"/>
          <a:stretch>
            <a:fillRect/>
          </a:stretch>
        </p:blipFill>
        <p:spPr bwMode="auto">
          <a:xfrm>
            <a:off x="1600200" y="3733800"/>
            <a:ext cx="2844800" cy="1905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758536" y="1295400"/>
          <a:ext cx="7699664" cy="2797534"/>
        </p:xfrm>
        <a:graphic>
          <a:graphicData uri="http://schemas.openxmlformats.org/drawingml/2006/table">
            <a:tbl>
              <a:tblPr firstRow="1" bandRow="1">
                <a:tableStyleId>{8799B23B-EC83-4686-B30A-512413B5E67A}</a:tableStyleId>
              </a:tblPr>
              <a:tblGrid>
                <a:gridCol w="157941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7684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47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478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478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1060174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>
                          <a:latin typeface="Footlight MT Light" pitchFamily="18" charset="0"/>
                        </a:rPr>
                        <a:t>Labiolingual</a:t>
                      </a:r>
                      <a:r>
                        <a:rPr lang="en-US" sz="2000" dirty="0">
                          <a:latin typeface="Footlight MT Light" pitchFamily="18" charset="0"/>
                        </a:rPr>
                        <a:t>  inclination</a:t>
                      </a:r>
                      <a:endParaRPr lang="en-US" sz="2000" dirty="0">
                        <a:solidFill>
                          <a:srgbClr val="008000"/>
                        </a:solidFill>
                        <a:latin typeface="Footlight MT Light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Footlight MT Light" pitchFamily="18" charset="0"/>
                        </a:rPr>
                        <a:t>Mesiodistal</a:t>
                      </a:r>
                      <a:r>
                        <a:rPr lang="en-US" sz="2000" baseline="0" dirty="0">
                          <a:latin typeface="Footlight MT Light" pitchFamily="18" charset="0"/>
                        </a:rPr>
                        <a:t> inclination</a:t>
                      </a:r>
                      <a:endParaRPr lang="en-US" sz="2000" dirty="0">
                        <a:solidFill>
                          <a:srgbClr val="000099"/>
                        </a:solidFill>
                        <a:latin typeface="Footlight MT Light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Footlight MT Light" pitchFamily="18" charset="0"/>
                        </a:rPr>
                        <a:t>Arch relation</a:t>
                      </a:r>
                      <a:endParaRPr lang="en-US" sz="2000" dirty="0">
                        <a:solidFill>
                          <a:srgbClr val="C00000"/>
                        </a:solidFill>
                        <a:latin typeface="Footlight MT Light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>
                          <a:latin typeface="Footlight MT Light" pitchFamily="18" charset="0"/>
                        </a:rPr>
                        <a:t>Plane relation</a:t>
                      </a:r>
                      <a:endParaRPr lang="en-US" sz="2000" dirty="0">
                        <a:solidFill>
                          <a:srgbClr val="FF0066"/>
                        </a:solidFill>
                        <a:latin typeface="Footlight MT Light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Footlight MT Light" pitchFamily="18" charset="0"/>
                        </a:rPr>
                        <a:t>Position</a:t>
                      </a:r>
                      <a:endParaRPr lang="en-US" sz="2000" dirty="0">
                        <a:solidFill>
                          <a:srgbClr val="0000FF"/>
                        </a:solidFill>
                        <a:latin typeface="Footlight MT Light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72209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Footlight MT Light" pitchFamily="18" charset="0"/>
                        </a:rPr>
                        <a:t>Upright, perpendicular-neck prominent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Footlight MT Light" pitchFamily="18" charset="0"/>
                        </a:rPr>
                        <a:t>Upright, parallel to midline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Footlight MT Light" pitchFamily="18" charset="0"/>
                        </a:rPr>
                        <a:t>Turning point of arch -30 degree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Footlight MT Light" pitchFamily="18" charset="0"/>
                        </a:rPr>
                        <a:t>Tip of canine contact plane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lang="en-US" dirty="0">
                          <a:latin typeface="Footlight MT Light" pitchFamily="18" charset="0"/>
                        </a:rPr>
                        <a:t>(According to type of arch)  </a:t>
                      </a:r>
                      <a:endParaRPr lang="en-US" baseline="0" dirty="0">
                        <a:latin typeface="Footlight MT Light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baseline="0" dirty="0">
                          <a:latin typeface="Footlight MT Light" pitchFamily="18" charset="0"/>
                        </a:rPr>
                        <a:t>Square arch ; tapered arch ; ovoid arch .</a:t>
                      </a:r>
                      <a:endParaRPr lang="en-US" b="1" dirty="0">
                        <a:solidFill>
                          <a:srgbClr val="660066"/>
                        </a:solidFill>
                        <a:latin typeface="Footlight MT Light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7" name="Title 1"/>
          <p:cNvSpPr txBox="1">
            <a:spLocks/>
          </p:cNvSpPr>
          <p:nvPr/>
        </p:nvSpPr>
        <p:spPr>
          <a:xfrm>
            <a:off x="762000" y="-152400"/>
            <a:ext cx="80772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sng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Cooper Black" pitchFamily="18" charset="0"/>
                <a:ea typeface="+mj-ea"/>
                <a:cs typeface="+mj-cs"/>
              </a:rPr>
              <a:t>Arrangement Of Maxillary Canine </a:t>
            </a:r>
          </a:p>
        </p:txBody>
      </p:sp>
      <p:pic>
        <p:nvPicPr>
          <p:cNvPr id="5" name="Picture 3" descr="C:\Documents and Settings\admin.DCDLS1BS\My Documents\My Pictures\camera -patients\IMG_0118.jpg"/>
          <p:cNvPicPr>
            <a:picLocks noChangeAspect="1" noChangeArrowheads="1"/>
          </p:cNvPicPr>
          <p:nvPr/>
        </p:nvPicPr>
        <p:blipFill>
          <a:blip r:embed="rId3" cstate="print">
            <a:lum bright="20000" contrast="40000"/>
          </a:blip>
          <a:srcRect t="10714"/>
          <a:stretch>
            <a:fillRect/>
          </a:stretch>
        </p:blipFill>
        <p:spPr bwMode="auto">
          <a:xfrm>
            <a:off x="1600200" y="4343400"/>
            <a:ext cx="2844800" cy="1905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Picture 6" descr="C:\Documents and Settings\admin.DCDLS1BS\My Documents\My Pictures\camera -patients\IMG_0122.jpg"/>
          <p:cNvPicPr>
            <a:picLocks noChangeAspect="1" noChangeArrowheads="1"/>
          </p:cNvPicPr>
          <p:nvPr/>
        </p:nvPicPr>
        <p:blipFill>
          <a:blip r:embed="rId4" cstate="print">
            <a:lum bright="20000" contrast="40000"/>
          </a:blip>
          <a:srcRect l="25743" r="20792"/>
          <a:stretch>
            <a:fillRect/>
          </a:stretch>
        </p:blipFill>
        <p:spPr bwMode="auto">
          <a:xfrm>
            <a:off x="5562600" y="4267200"/>
            <a:ext cx="1600200" cy="224472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838200" y="914400"/>
          <a:ext cx="7467600" cy="2051060"/>
        </p:xfrm>
        <a:graphic>
          <a:graphicData uri="http://schemas.openxmlformats.org/drawingml/2006/table">
            <a:tbl>
              <a:tblPr firstRow="1" bandRow="1">
                <a:tableStyleId>{8799B23B-EC83-4686-B30A-512413B5E67A}</a:tableStyleId>
              </a:tblPr>
              <a:tblGrid>
                <a:gridCol w="167639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76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47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66700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63118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000" dirty="0" err="1">
                          <a:latin typeface="Footlight MT Light" pitchFamily="18" charset="0"/>
                        </a:rPr>
                        <a:t>Labiolingual</a:t>
                      </a:r>
                      <a:r>
                        <a:rPr lang="en-US" sz="2000" dirty="0">
                          <a:latin typeface="Footlight MT Light" pitchFamily="18" charset="0"/>
                        </a:rPr>
                        <a:t>  inclination</a:t>
                      </a:r>
                      <a:endParaRPr lang="en-US" sz="2000" dirty="0">
                        <a:solidFill>
                          <a:srgbClr val="008000"/>
                        </a:solidFill>
                        <a:latin typeface="Footlight MT Light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000" dirty="0">
                          <a:latin typeface="Footlight MT Light" pitchFamily="18" charset="0"/>
                        </a:rPr>
                        <a:t>Mesiodistal</a:t>
                      </a:r>
                      <a:r>
                        <a:rPr lang="en-US" sz="2000" baseline="0" dirty="0">
                          <a:latin typeface="Footlight MT Light" pitchFamily="18" charset="0"/>
                        </a:rPr>
                        <a:t> inclination</a:t>
                      </a:r>
                      <a:endParaRPr lang="en-US" sz="2000" dirty="0">
                        <a:solidFill>
                          <a:srgbClr val="000099"/>
                        </a:solidFill>
                        <a:latin typeface="Footlight MT Light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000" dirty="0">
                          <a:latin typeface="Footlight MT Light" pitchFamily="18" charset="0"/>
                        </a:rPr>
                        <a:t>Arch relation</a:t>
                      </a:r>
                      <a:endParaRPr lang="en-US" sz="2000" dirty="0">
                        <a:solidFill>
                          <a:srgbClr val="C00000"/>
                        </a:solidFill>
                        <a:latin typeface="Footlight MT Light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>
                          <a:latin typeface="Footlight MT Light" pitchFamily="18" charset="0"/>
                        </a:rPr>
                        <a:t>Plane relation</a:t>
                      </a:r>
                      <a:endParaRPr lang="en-US" sz="2000" dirty="0">
                        <a:solidFill>
                          <a:srgbClr val="FF0066"/>
                        </a:solidFill>
                        <a:latin typeface="Footlight MT Light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5002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dirty="0">
                          <a:latin typeface="Footlight MT Light" pitchFamily="18" charset="0"/>
                        </a:rPr>
                        <a:t>Vertical  , erect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dirty="0">
                          <a:latin typeface="Footlight MT Light" pitchFamily="18" charset="0"/>
                        </a:rPr>
                        <a:t>Perpendicular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dirty="0">
                          <a:latin typeface="Footlight MT Light" pitchFamily="18" charset="0"/>
                        </a:rPr>
                        <a:t>Parallel</a:t>
                      </a:r>
                      <a:r>
                        <a:rPr lang="en-US" baseline="0" dirty="0">
                          <a:latin typeface="Footlight MT Light" pitchFamily="18" charset="0"/>
                        </a:rPr>
                        <a:t> to </a:t>
                      </a:r>
                      <a:r>
                        <a:rPr lang="en-US" dirty="0">
                          <a:latin typeface="Footlight MT Light" pitchFamily="18" charset="0"/>
                        </a:rPr>
                        <a:t>curve of arch- 90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dirty="0">
                          <a:latin typeface="Footlight MT Light" pitchFamily="18" charset="0"/>
                        </a:rPr>
                        <a:t>All</a:t>
                      </a:r>
                      <a:r>
                        <a:rPr lang="en-US" baseline="0" dirty="0">
                          <a:latin typeface="Footlight MT Light" pitchFamily="18" charset="0"/>
                        </a:rPr>
                        <a:t> teeth are slightly above the plane of occlusion  and are placed lingual to the maxillary anteriors. </a:t>
                      </a:r>
                      <a:endParaRPr lang="en-US" b="1" dirty="0">
                        <a:solidFill>
                          <a:srgbClr val="660066"/>
                        </a:solidFill>
                        <a:latin typeface="Footlight MT Light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6" name="Title 1"/>
          <p:cNvSpPr txBox="1">
            <a:spLocks/>
          </p:cNvSpPr>
          <p:nvPr/>
        </p:nvSpPr>
        <p:spPr>
          <a:xfrm>
            <a:off x="609600" y="228600"/>
            <a:ext cx="8077200" cy="6096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sng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Cooper Black" pitchFamily="18" charset="0"/>
                <a:ea typeface="+mj-ea"/>
                <a:cs typeface="+mj-cs"/>
              </a:rPr>
              <a:t>Arrangement Of </a:t>
            </a:r>
            <a:r>
              <a:rPr kumimoji="0" lang="en-US" sz="2400" b="0" i="0" u="sng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Cooper Black" pitchFamily="18" charset="0"/>
                <a:ea typeface="+mj-ea"/>
                <a:cs typeface="+mj-cs"/>
              </a:rPr>
              <a:t>Mandibular</a:t>
            </a:r>
            <a:r>
              <a:rPr kumimoji="0" lang="en-US" sz="2400" b="0" i="0" u="sng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Cooper Black" pitchFamily="18" charset="0"/>
                <a:ea typeface="+mj-ea"/>
                <a:cs typeface="+mj-cs"/>
              </a:rPr>
              <a:t> Central Incisor</a:t>
            </a:r>
          </a:p>
        </p:txBody>
      </p:sp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609600" y="3962400"/>
          <a:ext cx="8001000" cy="2057400"/>
        </p:xfrm>
        <a:graphic>
          <a:graphicData uri="http://schemas.openxmlformats.org/drawingml/2006/table">
            <a:tbl>
              <a:tblPr firstRow="1" bandRow="1">
                <a:tableStyleId>{8799B23B-EC83-4686-B30A-512413B5E67A}</a:tableStyleId>
              </a:tblPr>
              <a:tblGrid>
                <a:gridCol w="1676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52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05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667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643812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>
                          <a:latin typeface="Footlight MT Light" pitchFamily="18" charset="0"/>
                        </a:rPr>
                        <a:t>Labiolingual</a:t>
                      </a:r>
                      <a:r>
                        <a:rPr lang="en-US" sz="2000" dirty="0">
                          <a:latin typeface="Footlight MT Light" pitchFamily="18" charset="0"/>
                        </a:rPr>
                        <a:t>  inclination</a:t>
                      </a:r>
                      <a:endParaRPr lang="en-US" sz="2000" dirty="0">
                        <a:solidFill>
                          <a:srgbClr val="008000"/>
                        </a:solidFill>
                        <a:latin typeface="Footlight MT Light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Footlight MT Light" pitchFamily="18" charset="0"/>
                        </a:rPr>
                        <a:t>Mesiodistal</a:t>
                      </a:r>
                      <a:r>
                        <a:rPr lang="en-US" sz="2000" baseline="0" dirty="0">
                          <a:latin typeface="Footlight MT Light" pitchFamily="18" charset="0"/>
                        </a:rPr>
                        <a:t> inclination</a:t>
                      </a:r>
                      <a:endParaRPr lang="en-US" sz="2000" dirty="0">
                        <a:solidFill>
                          <a:srgbClr val="000099"/>
                        </a:solidFill>
                        <a:latin typeface="Footlight MT Light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Footlight MT Light" pitchFamily="18" charset="0"/>
                        </a:rPr>
                        <a:t>Arch relation</a:t>
                      </a:r>
                      <a:endParaRPr lang="en-US" sz="2000" dirty="0">
                        <a:solidFill>
                          <a:srgbClr val="C00000"/>
                        </a:solidFill>
                        <a:latin typeface="Footlight MT Light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>
                          <a:latin typeface="Footlight MT Light" pitchFamily="18" charset="0"/>
                        </a:rPr>
                        <a:t>Plane relation</a:t>
                      </a:r>
                      <a:endParaRPr lang="en-US" sz="2000" dirty="0">
                        <a:solidFill>
                          <a:srgbClr val="FF0066"/>
                        </a:solidFill>
                        <a:latin typeface="Footlight MT Light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5636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Footlight MT Light" pitchFamily="18" charset="0"/>
                        </a:rPr>
                        <a:t>Vertical  , erect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Footlight MT Light" pitchFamily="18" charset="0"/>
                        </a:rPr>
                        <a:t>Slight distal tilt at the neck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Footlight MT Light" pitchFamily="18" charset="0"/>
                        </a:rPr>
                        <a:t>Along the</a:t>
                      </a:r>
                      <a:r>
                        <a:rPr lang="en-US" baseline="0" dirty="0">
                          <a:latin typeface="Footlight MT Light" pitchFamily="18" charset="0"/>
                        </a:rPr>
                        <a:t> </a:t>
                      </a:r>
                      <a:r>
                        <a:rPr lang="en-US" dirty="0">
                          <a:latin typeface="Footlight MT Light" pitchFamily="18" charset="0"/>
                        </a:rPr>
                        <a:t>curve of arch- 45-55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dirty="0">
                          <a:latin typeface="Footlight MT Light" pitchFamily="18" charset="0"/>
                        </a:rPr>
                        <a:t>All</a:t>
                      </a:r>
                      <a:r>
                        <a:rPr lang="en-US" baseline="0" dirty="0">
                          <a:latin typeface="Footlight MT Light" pitchFamily="18" charset="0"/>
                        </a:rPr>
                        <a:t> teeth are slightly above the plane of occlusion  and are placed lingual to the maxillary anteriors. </a:t>
                      </a:r>
                      <a:endParaRPr lang="en-US" b="1" dirty="0">
                        <a:solidFill>
                          <a:srgbClr val="660066"/>
                        </a:solidFill>
                        <a:latin typeface="Footlight MT Light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7" name="Title 1"/>
          <p:cNvSpPr txBox="1">
            <a:spLocks/>
          </p:cNvSpPr>
          <p:nvPr/>
        </p:nvSpPr>
        <p:spPr>
          <a:xfrm>
            <a:off x="762000" y="3200400"/>
            <a:ext cx="8077200" cy="5334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sng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Cooper Black" pitchFamily="18" charset="0"/>
                <a:ea typeface="+mj-ea"/>
                <a:cs typeface="+mj-cs"/>
              </a:rPr>
              <a:t>Arrangement Of </a:t>
            </a:r>
            <a:r>
              <a:rPr kumimoji="0" lang="en-US" sz="2400" b="0" i="0" u="sng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Cooper Black" pitchFamily="18" charset="0"/>
                <a:ea typeface="+mj-ea"/>
                <a:cs typeface="+mj-cs"/>
              </a:rPr>
              <a:t>Mandibular</a:t>
            </a:r>
            <a:r>
              <a:rPr kumimoji="0" lang="en-US" sz="2400" b="0" i="0" u="sng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Cooper Black" pitchFamily="18" charset="0"/>
                <a:ea typeface="+mj-ea"/>
                <a:cs typeface="+mj-cs"/>
              </a:rPr>
              <a:t> lateral Incisor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609600" y="1219200"/>
          <a:ext cx="7848599" cy="2164080"/>
        </p:xfrm>
        <a:graphic>
          <a:graphicData uri="http://schemas.openxmlformats.org/drawingml/2006/table">
            <a:tbl>
              <a:tblPr firstRow="1" bandRow="1">
                <a:tableStyleId>{8799B23B-EC83-4686-B30A-512413B5E67A}</a:tableStyleId>
              </a:tblPr>
              <a:tblGrid>
                <a:gridCol w="1600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81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52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51459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60960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2000" dirty="0" err="1">
                          <a:latin typeface="Footlight MT Light" pitchFamily="18" charset="0"/>
                        </a:rPr>
                        <a:t>Labiolingual</a:t>
                      </a:r>
                      <a:r>
                        <a:rPr lang="en-US" sz="2000" dirty="0">
                          <a:latin typeface="Footlight MT Light" pitchFamily="18" charset="0"/>
                        </a:rPr>
                        <a:t>  inclination</a:t>
                      </a:r>
                      <a:endParaRPr lang="en-US" sz="2000" dirty="0">
                        <a:solidFill>
                          <a:srgbClr val="008000"/>
                        </a:solidFill>
                        <a:latin typeface="Footlight MT Light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2000" dirty="0">
                          <a:latin typeface="Footlight MT Light" pitchFamily="18" charset="0"/>
                        </a:rPr>
                        <a:t>Mesiodistal</a:t>
                      </a:r>
                      <a:r>
                        <a:rPr lang="en-US" sz="2000" baseline="0" dirty="0">
                          <a:latin typeface="Footlight MT Light" pitchFamily="18" charset="0"/>
                        </a:rPr>
                        <a:t> inclination</a:t>
                      </a:r>
                      <a:endParaRPr lang="en-US" sz="2000" dirty="0">
                        <a:solidFill>
                          <a:srgbClr val="000099"/>
                        </a:solidFill>
                        <a:latin typeface="Footlight MT Light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2000" dirty="0">
                          <a:latin typeface="Footlight MT Light" pitchFamily="18" charset="0"/>
                        </a:rPr>
                        <a:t>Arch relation</a:t>
                      </a:r>
                      <a:endParaRPr lang="en-US" sz="2000" dirty="0">
                        <a:solidFill>
                          <a:srgbClr val="C00000"/>
                        </a:solidFill>
                        <a:latin typeface="Footlight MT Light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>
                          <a:latin typeface="Footlight MT Light" pitchFamily="18" charset="0"/>
                        </a:rPr>
                        <a:t>Plane relation</a:t>
                      </a:r>
                      <a:endParaRPr lang="en-US" sz="2000" dirty="0">
                        <a:solidFill>
                          <a:srgbClr val="FF0066"/>
                        </a:solidFill>
                        <a:latin typeface="Footlight MT Light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7220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latin typeface="Footlight MT Light" pitchFamily="18" charset="0"/>
                        </a:rPr>
                        <a:t>Vertical  , erect- </a:t>
                      </a: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dirty="0">
                          <a:latin typeface="Footlight MT Light" pitchFamily="18" charset="0"/>
                        </a:rPr>
                        <a:t>neck  slightly prominent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dirty="0">
                          <a:latin typeface="Footlight MT Light" pitchFamily="18" charset="0"/>
                        </a:rPr>
                        <a:t>Distally tilted; leans towards the midline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dirty="0">
                          <a:latin typeface="Footlight MT Light" pitchFamily="18" charset="0"/>
                        </a:rPr>
                        <a:t>Turning point of arch -30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dirty="0">
                          <a:latin typeface="Footlight MT Light" pitchFamily="18" charset="0"/>
                        </a:rPr>
                        <a:t>All</a:t>
                      </a:r>
                      <a:r>
                        <a:rPr lang="en-US" baseline="0" dirty="0">
                          <a:latin typeface="Footlight MT Light" pitchFamily="18" charset="0"/>
                        </a:rPr>
                        <a:t> teeth are slightly above the plane of occlusion  and are placed lingual to the maxillary anteriors. </a:t>
                      </a:r>
                      <a:endParaRPr lang="en-US" b="1" dirty="0">
                        <a:solidFill>
                          <a:srgbClr val="660066"/>
                        </a:solidFill>
                        <a:latin typeface="Footlight MT Light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6" name="Title 1"/>
          <p:cNvSpPr txBox="1">
            <a:spLocks/>
          </p:cNvSpPr>
          <p:nvPr/>
        </p:nvSpPr>
        <p:spPr>
          <a:xfrm>
            <a:off x="762000" y="-152400"/>
            <a:ext cx="80772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sng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Cooper Black" pitchFamily="18" charset="0"/>
                <a:ea typeface="+mj-ea"/>
                <a:cs typeface="+mj-cs"/>
              </a:rPr>
              <a:t>Arrangement Of </a:t>
            </a:r>
            <a:r>
              <a:rPr kumimoji="0" lang="en-US" sz="2400" b="0" i="0" u="sng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Cooper Black" pitchFamily="18" charset="0"/>
                <a:ea typeface="+mj-ea"/>
                <a:cs typeface="+mj-cs"/>
              </a:rPr>
              <a:t>Mandibular</a:t>
            </a:r>
            <a:r>
              <a:rPr kumimoji="0" lang="en-US" sz="2400" b="0" i="0" u="sng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Cooper Black" pitchFamily="18" charset="0"/>
                <a:ea typeface="+mj-ea"/>
                <a:cs typeface="+mj-cs"/>
              </a:rPr>
              <a:t> canine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>
            <a:lum bright="20000" contrast="40000"/>
          </a:blip>
          <a:srcRect t="7018" b="8772"/>
          <a:stretch>
            <a:fillRect/>
          </a:stretch>
        </p:blipFill>
        <p:spPr bwMode="auto">
          <a:xfrm>
            <a:off x="2209800" y="3505200"/>
            <a:ext cx="4419600" cy="2791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447800"/>
            <a:ext cx="8183880" cy="4187952"/>
          </a:xfrm>
        </p:spPr>
        <p:txBody>
          <a:bodyPr>
            <a:normAutofit/>
          </a:bodyPr>
          <a:lstStyle/>
          <a:p>
            <a:pPr algn="just">
              <a:lnSpc>
                <a:spcPct val="150000"/>
              </a:lnSpc>
              <a:buNone/>
            </a:pPr>
            <a:r>
              <a:rPr lang="en-US" dirty="0"/>
              <a:t>		</a:t>
            </a:r>
            <a:r>
              <a:rPr lang="en-US" sz="2400" dirty="0">
                <a:latin typeface="Footlight MT Light" pitchFamily="18" charset="0"/>
              </a:rPr>
              <a:t>Complete Denture </a:t>
            </a:r>
            <a:r>
              <a:rPr lang="en-US" sz="2400" dirty="0" err="1">
                <a:latin typeface="Footlight MT Light" pitchFamily="18" charset="0"/>
              </a:rPr>
              <a:t>Prosthodontics</a:t>
            </a:r>
            <a:r>
              <a:rPr lang="en-US" sz="2400" dirty="0">
                <a:latin typeface="Footlight MT Light" pitchFamily="18" charset="0"/>
              </a:rPr>
              <a:t> involves the replacement of the lost natural dentition and associated structures of the maxilla and mandible for patients who have lost all their remaining natural teeth. Arrangement of teeth for a complete denture is a pivotal step  in fabrication of such a  prosthesis.</a:t>
            </a:r>
            <a:r>
              <a:rPr lang="en-US" b="1" dirty="0">
                <a:solidFill>
                  <a:srgbClr val="C00000"/>
                </a:solidFill>
                <a:latin typeface="Monotype Corsiva" pitchFamily="66" charset="0"/>
              </a:rPr>
              <a:t>	</a:t>
            </a:r>
          </a:p>
          <a:p>
            <a:pPr algn="just">
              <a:buNone/>
            </a:pPr>
            <a:endParaRPr lang="en-US" b="1" dirty="0">
              <a:solidFill>
                <a:srgbClr val="C00000"/>
              </a:solidFill>
              <a:latin typeface="Monotype Corsiva" pitchFamily="66" charset="0"/>
            </a:endParaRPr>
          </a:p>
          <a:p>
            <a:pPr algn="just">
              <a:buNone/>
            </a:pPr>
            <a:endParaRPr lang="en-US" b="1" dirty="0">
              <a:solidFill>
                <a:srgbClr val="C00000"/>
              </a:solidFill>
              <a:latin typeface="Monotype Corsiva" pitchFamily="66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655320" y="228600"/>
            <a:ext cx="8183880" cy="105156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sng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uLnTx/>
                <a:uFillTx/>
                <a:latin typeface="Cooper Black" pitchFamily="18" charset="0"/>
                <a:ea typeface="+mj-ea"/>
                <a:cs typeface="+mj-cs"/>
              </a:rPr>
              <a:t>Introduction -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533399" y="1131428"/>
          <a:ext cx="8153402" cy="2449972"/>
        </p:xfrm>
        <a:graphic>
          <a:graphicData uri="http://schemas.openxmlformats.org/drawingml/2006/table">
            <a:tbl>
              <a:tblPr firstRow="1" bandRow="1">
                <a:tableStyleId>{8799B23B-EC83-4686-B30A-512413B5E67A}</a:tableStyleId>
              </a:tblPr>
              <a:tblGrid>
                <a:gridCol w="192290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701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6908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79125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712612"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Footlight MT Light" pitchFamily="18" charset="0"/>
                        </a:rPr>
                        <a:t>Plane relation</a:t>
                      </a:r>
                      <a:endParaRPr lang="en-US" sz="2000" dirty="0">
                        <a:solidFill>
                          <a:srgbClr val="008000"/>
                        </a:solidFill>
                        <a:latin typeface="Footlight MT Light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aseline="0" dirty="0">
                          <a:latin typeface="Footlight MT Light" pitchFamily="18" charset="0"/>
                        </a:rPr>
                        <a:t>Relation with vertical axis</a:t>
                      </a:r>
                      <a:endParaRPr lang="en-US" sz="2000" dirty="0">
                        <a:solidFill>
                          <a:srgbClr val="000099"/>
                        </a:solidFill>
                        <a:latin typeface="Footlight MT Light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Footlight MT Light" pitchFamily="18" charset="0"/>
                        </a:rPr>
                        <a:t>Arch relation</a:t>
                      </a:r>
                      <a:endParaRPr lang="en-US" sz="2000" dirty="0">
                        <a:solidFill>
                          <a:srgbClr val="C00000"/>
                        </a:solidFill>
                        <a:latin typeface="Footlight MT Light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Footlight MT Light" pitchFamily="18" charset="0"/>
                        </a:rPr>
                        <a:t>Position</a:t>
                      </a:r>
                      <a:endParaRPr lang="en-US" sz="2000" dirty="0">
                        <a:solidFill>
                          <a:srgbClr val="0000FF"/>
                        </a:solidFill>
                        <a:latin typeface="Footlight MT Light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12254">
                <a:tc>
                  <a:txBody>
                    <a:bodyPr/>
                    <a:lstStyle/>
                    <a:p>
                      <a:r>
                        <a:rPr lang="en-US" dirty="0" err="1">
                          <a:latin typeface="Footlight MT Light" pitchFamily="18" charset="0"/>
                        </a:rPr>
                        <a:t>Buccal</a:t>
                      </a:r>
                      <a:r>
                        <a:rPr lang="en-US" dirty="0">
                          <a:latin typeface="Footlight MT Light" pitchFamily="18" charset="0"/>
                        </a:rPr>
                        <a:t> cusp contact plane of occlusion ; palatal cusp 1mm above 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Footlight MT Light" pitchFamily="18" charset="0"/>
                        </a:rPr>
                        <a:t>Parallel</a:t>
                      </a:r>
                      <a:r>
                        <a:rPr lang="en-US" baseline="0" dirty="0">
                          <a:latin typeface="Footlight MT Light" pitchFamily="18" charset="0"/>
                        </a:rPr>
                        <a:t> to vertical axis</a:t>
                      </a:r>
                      <a:endParaRPr lang="en-US" dirty="0">
                        <a:latin typeface="Footlight MT Light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dirty="0">
                          <a:latin typeface="Footlight MT Light" pitchFamily="18" charset="0"/>
                        </a:rPr>
                        <a:t>Along crest</a:t>
                      </a:r>
                      <a:r>
                        <a:rPr lang="en-US" baseline="0" dirty="0">
                          <a:latin typeface="Footlight MT Light" pitchFamily="18" charset="0"/>
                        </a:rPr>
                        <a:t> of residual alveolar ridge .</a:t>
                      </a:r>
                      <a:endParaRPr lang="en-US" b="1" dirty="0">
                        <a:solidFill>
                          <a:srgbClr val="008000"/>
                        </a:solidFill>
                        <a:latin typeface="Footlight MT Light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pc="0" dirty="0">
                          <a:effectLst/>
                          <a:latin typeface="Footlight MT Light" pitchFamily="18" charset="0"/>
                        </a:rPr>
                        <a:t>The </a:t>
                      </a:r>
                      <a:r>
                        <a:rPr lang="en-US" spc="0" dirty="0" err="1">
                          <a:effectLst/>
                          <a:latin typeface="Footlight MT Light" pitchFamily="18" charset="0"/>
                        </a:rPr>
                        <a:t>buccal</a:t>
                      </a:r>
                      <a:r>
                        <a:rPr lang="en-US" spc="0" dirty="0">
                          <a:effectLst/>
                          <a:latin typeface="Footlight MT Light" pitchFamily="18" charset="0"/>
                        </a:rPr>
                        <a:t> surfaces of all posterior teeth make contact with a straight-edge laid from the labial surface</a:t>
                      </a:r>
                      <a:r>
                        <a:rPr lang="en-US" spc="0" baseline="0" dirty="0">
                          <a:effectLst/>
                          <a:latin typeface="Footlight MT Light" pitchFamily="18" charset="0"/>
                        </a:rPr>
                        <a:t> of the canine backwards</a:t>
                      </a:r>
                      <a:endParaRPr lang="en-US" b="1" spc="0" dirty="0">
                        <a:solidFill>
                          <a:srgbClr val="7030A0"/>
                        </a:solidFill>
                        <a:effectLst/>
                        <a:latin typeface="Footlight MT Light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5" name="Picture 5" descr="D:\DATA VS\Anoop\Untitled-Scanned-32.jpg"/>
          <p:cNvPicPr>
            <a:picLocks noChangeAspect="1" noChangeArrowheads="1"/>
          </p:cNvPicPr>
          <p:nvPr/>
        </p:nvPicPr>
        <p:blipFill>
          <a:blip r:embed="rId3" cstate="print">
            <a:lum bright="-12000" contrast="42000"/>
          </a:blip>
          <a:srcRect l="11720" t="59105" r="13383" b="835"/>
          <a:stretch>
            <a:fillRect/>
          </a:stretch>
        </p:blipFill>
        <p:spPr bwMode="auto">
          <a:xfrm>
            <a:off x="4953000" y="3962400"/>
            <a:ext cx="3429000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762000" y="-152400"/>
            <a:ext cx="80772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pPr algn="ctr">
              <a:spcBef>
                <a:spcPct val="0"/>
              </a:spcBef>
            </a:pPr>
            <a:r>
              <a:rPr kumimoji="0" lang="en-US" sz="2400" b="0" i="0" u="sng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Cooper Black" pitchFamily="18" charset="0"/>
                <a:ea typeface="+mj-ea"/>
                <a:cs typeface="+mj-cs"/>
              </a:rPr>
              <a:t>Arrangement Of Maxillary </a:t>
            </a:r>
            <a:r>
              <a:rPr lang="en-US" sz="2400" u="sng" dirty="0">
                <a:solidFill>
                  <a:srgbClr val="000099"/>
                </a:solidFill>
                <a:latin typeface="Cooper Black" pitchFamily="18" charset="0"/>
              </a:rPr>
              <a:t>First premolar</a:t>
            </a:r>
            <a:endParaRPr lang="en-US" sz="2400" b="1" u="sng" dirty="0">
              <a:solidFill>
                <a:srgbClr val="000099"/>
              </a:solidFill>
              <a:latin typeface="Cooper Black" pitchFamily="18" charset="0"/>
            </a:endParaRPr>
          </a:p>
        </p:txBody>
      </p:sp>
      <p:pic>
        <p:nvPicPr>
          <p:cNvPr id="6" name="Picture 5" descr="IMG_0155.jpg"/>
          <p:cNvPicPr>
            <a:picLocks noChangeAspect="1"/>
          </p:cNvPicPr>
          <p:nvPr/>
        </p:nvPicPr>
        <p:blipFill>
          <a:blip r:embed="rId4" cstate="print">
            <a:lum bright="20000" contrast="40000"/>
          </a:blip>
          <a:srcRect l="12500" t="16667" r="17500"/>
          <a:stretch>
            <a:fillRect/>
          </a:stretch>
        </p:blipFill>
        <p:spPr>
          <a:xfrm rot="5400000">
            <a:off x="1866900" y="3848100"/>
            <a:ext cx="2133600" cy="1905000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457200" y="1066800"/>
          <a:ext cx="8229600" cy="2438400"/>
        </p:xfrm>
        <a:graphic>
          <a:graphicData uri="http://schemas.openxmlformats.org/drawingml/2006/table">
            <a:tbl>
              <a:tblPr firstRow="1" bandRow="1">
                <a:tableStyleId>{8799B23B-EC83-4686-B30A-512413B5E67A}</a:tableStyleId>
              </a:tblPr>
              <a:tblGrid>
                <a:gridCol w="194087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6912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52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667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685800"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Footlight MT Light" pitchFamily="18" charset="0"/>
                        </a:rPr>
                        <a:t>Plane relation</a:t>
                      </a:r>
                      <a:endParaRPr lang="en-US" sz="2000" dirty="0">
                        <a:solidFill>
                          <a:srgbClr val="008000"/>
                        </a:solidFill>
                        <a:latin typeface="Footlight MT Light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aseline="0" dirty="0">
                          <a:latin typeface="Footlight MT Light" pitchFamily="18" charset="0"/>
                        </a:rPr>
                        <a:t>Relation with vertical axis</a:t>
                      </a:r>
                      <a:endParaRPr lang="en-US" sz="2000" dirty="0">
                        <a:solidFill>
                          <a:srgbClr val="000099"/>
                        </a:solidFill>
                        <a:latin typeface="Footlight MT Light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Footlight MT Light" pitchFamily="18" charset="0"/>
                        </a:rPr>
                        <a:t>Arch relation</a:t>
                      </a:r>
                      <a:endParaRPr lang="en-US" sz="2000" dirty="0">
                        <a:solidFill>
                          <a:srgbClr val="C00000"/>
                        </a:solidFill>
                        <a:latin typeface="Footlight MT Light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Footlight MT Light" pitchFamily="18" charset="0"/>
                        </a:rPr>
                        <a:t>Position</a:t>
                      </a:r>
                      <a:endParaRPr lang="en-US" sz="2000" dirty="0">
                        <a:solidFill>
                          <a:srgbClr val="0000FF"/>
                        </a:solidFill>
                        <a:latin typeface="Footlight MT Light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25358">
                <a:tc>
                  <a:txBody>
                    <a:bodyPr/>
                    <a:lstStyle/>
                    <a:p>
                      <a:r>
                        <a:rPr lang="en-US" dirty="0" err="1">
                          <a:latin typeface="Footlight MT Light" pitchFamily="18" charset="0"/>
                        </a:rPr>
                        <a:t>Buccal</a:t>
                      </a:r>
                      <a:r>
                        <a:rPr lang="en-US" dirty="0">
                          <a:latin typeface="Footlight MT Light" pitchFamily="18" charset="0"/>
                        </a:rPr>
                        <a:t> and palatal cusp contact plane of occlusion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Footlight MT Light" pitchFamily="18" charset="0"/>
                        </a:rPr>
                        <a:t>Parallel</a:t>
                      </a:r>
                      <a:r>
                        <a:rPr lang="en-US" baseline="0" dirty="0">
                          <a:latin typeface="Footlight MT Light" pitchFamily="18" charset="0"/>
                        </a:rPr>
                        <a:t> to vertical axis</a:t>
                      </a:r>
                      <a:endParaRPr lang="en-US" dirty="0">
                        <a:latin typeface="Footlight MT Light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dirty="0">
                          <a:latin typeface="Footlight MT Light" pitchFamily="18" charset="0"/>
                        </a:rPr>
                        <a:t>Along crest</a:t>
                      </a:r>
                      <a:r>
                        <a:rPr lang="en-US" baseline="0" dirty="0">
                          <a:latin typeface="Footlight MT Light" pitchFamily="18" charset="0"/>
                        </a:rPr>
                        <a:t> of residual alveolar ridge .</a:t>
                      </a:r>
                      <a:endParaRPr lang="en-US" b="1" dirty="0">
                        <a:solidFill>
                          <a:srgbClr val="008000"/>
                        </a:solidFill>
                        <a:latin typeface="Footlight MT Light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pc="0" dirty="0">
                          <a:effectLst/>
                          <a:latin typeface="Footlight MT Light" pitchFamily="18" charset="0"/>
                        </a:rPr>
                        <a:t>The </a:t>
                      </a:r>
                      <a:r>
                        <a:rPr lang="en-US" spc="0" dirty="0" err="1">
                          <a:effectLst/>
                          <a:latin typeface="Footlight MT Light" pitchFamily="18" charset="0"/>
                        </a:rPr>
                        <a:t>buccal</a:t>
                      </a:r>
                      <a:r>
                        <a:rPr lang="en-US" spc="0" dirty="0">
                          <a:effectLst/>
                          <a:latin typeface="Footlight MT Light" pitchFamily="18" charset="0"/>
                        </a:rPr>
                        <a:t> surfaces of all posterior teeth make contact with a straight-edge laid from the labial surface</a:t>
                      </a:r>
                      <a:r>
                        <a:rPr lang="en-US" spc="0" baseline="0" dirty="0">
                          <a:effectLst/>
                          <a:latin typeface="Footlight MT Light" pitchFamily="18" charset="0"/>
                        </a:rPr>
                        <a:t> of the canine backwards</a:t>
                      </a:r>
                      <a:endParaRPr lang="en-US" b="1" spc="0" dirty="0">
                        <a:solidFill>
                          <a:srgbClr val="7030A0"/>
                        </a:solidFill>
                        <a:effectLst/>
                        <a:latin typeface="Footlight MT Light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5" name="Picture 5" descr="D:\DATA VS\Anoop\Untitled-Scanned-32.jpg"/>
          <p:cNvPicPr>
            <a:picLocks noChangeAspect="1" noChangeArrowheads="1"/>
          </p:cNvPicPr>
          <p:nvPr/>
        </p:nvPicPr>
        <p:blipFill>
          <a:blip r:embed="rId3" cstate="print">
            <a:lum bright="-12000" contrast="42000"/>
          </a:blip>
          <a:srcRect l="11720" t="59105" r="13383" b="835"/>
          <a:stretch>
            <a:fillRect/>
          </a:stretch>
        </p:blipFill>
        <p:spPr bwMode="auto">
          <a:xfrm>
            <a:off x="4876800" y="4038600"/>
            <a:ext cx="3429000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762000" y="-152400"/>
            <a:ext cx="80772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pPr algn="ctr">
              <a:spcBef>
                <a:spcPct val="0"/>
              </a:spcBef>
            </a:pPr>
            <a:r>
              <a:rPr kumimoji="0" lang="en-US" sz="2400" b="0" i="0" u="sng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Cooper Black" pitchFamily="18" charset="0"/>
                <a:ea typeface="+mj-ea"/>
                <a:cs typeface="+mj-cs"/>
              </a:rPr>
              <a:t>Arrangement Of Maxillary </a:t>
            </a:r>
            <a:r>
              <a:rPr lang="en-US" sz="2400" u="sng" dirty="0">
                <a:solidFill>
                  <a:srgbClr val="000099"/>
                </a:solidFill>
                <a:latin typeface="Cooper Black" pitchFamily="18" charset="0"/>
              </a:rPr>
              <a:t>second premolar</a:t>
            </a:r>
            <a:endParaRPr lang="en-US" sz="2400" b="1" u="sng" dirty="0">
              <a:solidFill>
                <a:srgbClr val="000099"/>
              </a:solidFill>
              <a:latin typeface="Cooper Black" pitchFamily="18" charset="0"/>
            </a:endParaRPr>
          </a:p>
        </p:txBody>
      </p:sp>
      <p:pic>
        <p:nvPicPr>
          <p:cNvPr id="8" name="Picture 7" descr="IMG_0157.jpg"/>
          <p:cNvPicPr>
            <a:picLocks noChangeAspect="1"/>
          </p:cNvPicPr>
          <p:nvPr/>
        </p:nvPicPr>
        <p:blipFill>
          <a:blip r:embed="rId4" cstate="print">
            <a:lum bright="30000" contrast="40000"/>
          </a:blip>
          <a:srcRect l="10294" t="16667" r="12500"/>
          <a:stretch>
            <a:fillRect/>
          </a:stretch>
        </p:blipFill>
        <p:spPr>
          <a:xfrm rot="5400000">
            <a:off x="1302657" y="3944257"/>
            <a:ext cx="2209800" cy="1788886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381000" y="1142386"/>
          <a:ext cx="8458200" cy="2286614"/>
        </p:xfrm>
        <a:graphic>
          <a:graphicData uri="http://schemas.openxmlformats.org/drawingml/2006/table">
            <a:tbl>
              <a:tblPr firstRow="1" bandRow="1">
                <a:tableStyleId>{8799B23B-EC83-4686-B30A-512413B5E67A}</a:tableStyleId>
              </a:tblPr>
              <a:tblGrid>
                <a:gridCol w="199479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1521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00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823574"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Footlight MT Light" pitchFamily="18" charset="0"/>
                        </a:rPr>
                        <a:t>Plane relation</a:t>
                      </a:r>
                      <a:endParaRPr lang="en-US" sz="2000" dirty="0">
                        <a:solidFill>
                          <a:srgbClr val="008000"/>
                        </a:solidFill>
                        <a:latin typeface="Footlight MT Light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aseline="0" dirty="0">
                          <a:latin typeface="Footlight MT Light" pitchFamily="18" charset="0"/>
                        </a:rPr>
                        <a:t>Relation with vertical axis</a:t>
                      </a:r>
                      <a:endParaRPr lang="en-US" sz="2000" dirty="0">
                        <a:solidFill>
                          <a:srgbClr val="000099"/>
                        </a:solidFill>
                        <a:latin typeface="Footlight MT Light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Footlight MT Light" pitchFamily="18" charset="0"/>
                        </a:rPr>
                        <a:t>Arch relation</a:t>
                      </a:r>
                      <a:endParaRPr lang="en-US" sz="2000" dirty="0">
                        <a:solidFill>
                          <a:srgbClr val="C00000"/>
                        </a:solidFill>
                        <a:latin typeface="Footlight MT Light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Footlight MT Light" pitchFamily="18" charset="0"/>
                        </a:rPr>
                        <a:t>Position</a:t>
                      </a:r>
                      <a:endParaRPr lang="en-US" sz="2000" dirty="0">
                        <a:solidFill>
                          <a:srgbClr val="0000FF"/>
                        </a:solidFill>
                        <a:latin typeface="Footlight MT Light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0624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latin typeface="Footlight MT Light" pitchFamily="18" charset="0"/>
                        </a:rPr>
                        <a:t>mesiopalatal cusp contacts plane of occlusion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Footlight MT Light" pitchFamily="18" charset="0"/>
                        </a:rPr>
                        <a:t>Slopes Distally  and </a:t>
                      </a:r>
                      <a:r>
                        <a:rPr lang="en-US" dirty="0" err="1">
                          <a:latin typeface="Footlight MT Light" pitchFamily="18" charset="0"/>
                        </a:rPr>
                        <a:t>buccally</a:t>
                      </a:r>
                      <a:endParaRPr lang="en-US" dirty="0">
                        <a:latin typeface="Footlight MT Light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dirty="0">
                          <a:latin typeface="Footlight MT Light" pitchFamily="18" charset="0"/>
                        </a:rPr>
                        <a:t>Along crest</a:t>
                      </a:r>
                      <a:r>
                        <a:rPr lang="en-US" baseline="0" dirty="0">
                          <a:latin typeface="Footlight MT Light" pitchFamily="18" charset="0"/>
                        </a:rPr>
                        <a:t> of residual alveolar ridge .</a:t>
                      </a:r>
                      <a:endParaRPr lang="en-US" b="1" dirty="0">
                        <a:solidFill>
                          <a:srgbClr val="008000"/>
                        </a:solidFill>
                        <a:latin typeface="Footlight MT Light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pc="0" dirty="0">
                          <a:effectLst/>
                          <a:latin typeface="Footlight MT Light" pitchFamily="18" charset="0"/>
                        </a:rPr>
                        <a:t>The </a:t>
                      </a:r>
                      <a:r>
                        <a:rPr lang="en-US" spc="0" dirty="0" err="1">
                          <a:effectLst/>
                          <a:latin typeface="Footlight MT Light" pitchFamily="18" charset="0"/>
                        </a:rPr>
                        <a:t>buccal</a:t>
                      </a:r>
                      <a:r>
                        <a:rPr lang="en-US" spc="0" dirty="0">
                          <a:effectLst/>
                          <a:latin typeface="Footlight MT Light" pitchFamily="18" charset="0"/>
                        </a:rPr>
                        <a:t> surfaces of all posterior teeth make contact with a straight-edge laid from the labial surface</a:t>
                      </a:r>
                      <a:r>
                        <a:rPr lang="en-US" spc="0" baseline="0" dirty="0">
                          <a:effectLst/>
                          <a:latin typeface="Footlight MT Light" pitchFamily="18" charset="0"/>
                        </a:rPr>
                        <a:t> of the canine backwards</a:t>
                      </a:r>
                      <a:endParaRPr lang="en-US" b="1" spc="0" dirty="0">
                        <a:solidFill>
                          <a:srgbClr val="7030A0"/>
                        </a:solidFill>
                        <a:effectLst/>
                        <a:latin typeface="Footlight MT Light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5" name="Picture 5" descr="D:\DATA VS\Anoop\Untitled-Scanned-32.jpg"/>
          <p:cNvPicPr>
            <a:picLocks noChangeAspect="1" noChangeArrowheads="1"/>
          </p:cNvPicPr>
          <p:nvPr/>
        </p:nvPicPr>
        <p:blipFill>
          <a:blip r:embed="rId3" cstate="print">
            <a:lum bright="-12000" contrast="42000"/>
          </a:blip>
          <a:srcRect l="11720" t="59105" r="13383" b="835"/>
          <a:stretch>
            <a:fillRect/>
          </a:stretch>
        </p:blipFill>
        <p:spPr bwMode="auto">
          <a:xfrm>
            <a:off x="5105400" y="3962400"/>
            <a:ext cx="3429000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762000" y="-152400"/>
            <a:ext cx="80772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pPr algn="ctr">
              <a:spcBef>
                <a:spcPct val="0"/>
              </a:spcBef>
            </a:pPr>
            <a:r>
              <a:rPr kumimoji="0" lang="en-US" sz="2400" b="0" i="0" u="sng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Cooper Black" pitchFamily="18" charset="0"/>
                <a:ea typeface="+mj-ea"/>
                <a:cs typeface="+mj-cs"/>
              </a:rPr>
              <a:t>Arrangement Of Maxillary </a:t>
            </a:r>
            <a:r>
              <a:rPr lang="en-US" sz="2400" u="sng" dirty="0">
                <a:solidFill>
                  <a:srgbClr val="000099"/>
                </a:solidFill>
                <a:latin typeface="Cooper Black" pitchFamily="18" charset="0"/>
              </a:rPr>
              <a:t>First molar</a:t>
            </a:r>
            <a:endParaRPr lang="en-US" sz="2400" b="1" u="sng" dirty="0">
              <a:solidFill>
                <a:srgbClr val="000099"/>
              </a:solidFill>
              <a:latin typeface="Cooper Black" pitchFamily="18" charset="0"/>
            </a:endParaRPr>
          </a:p>
        </p:txBody>
      </p:sp>
      <p:pic>
        <p:nvPicPr>
          <p:cNvPr id="6" name="Picture 5" descr="IMG_0158.jpg"/>
          <p:cNvPicPr>
            <a:picLocks noChangeAspect="1"/>
          </p:cNvPicPr>
          <p:nvPr/>
        </p:nvPicPr>
        <p:blipFill>
          <a:blip r:embed="rId4" cstate="print">
            <a:lum bright="30000" contrast="40000"/>
          </a:blip>
          <a:srcRect l="9012" t="12015" r="9012"/>
          <a:stretch>
            <a:fillRect/>
          </a:stretch>
        </p:blipFill>
        <p:spPr>
          <a:xfrm rot="5400000">
            <a:off x="1464080" y="3946120"/>
            <a:ext cx="2177239" cy="1752600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1295400" y="1249066"/>
          <a:ext cx="6477000" cy="2560934"/>
        </p:xfrm>
        <a:graphic>
          <a:graphicData uri="http://schemas.openxmlformats.org/drawingml/2006/table">
            <a:tbl>
              <a:tblPr firstRow="1" bandRow="1">
                <a:tableStyleId>{8799B23B-EC83-4686-B30A-512413B5E67A}</a:tableStyleId>
              </a:tblPr>
              <a:tblGrid>
                <a:gridCol w="1828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57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590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823574"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Footlight MT Light" pitchFamily="18" charset="0"/>
                        </a:rPr>
                        <a:t>Plane relation</a:t>
                      </a:r>
                      <a:endParaRPr lang="en-US" sz="2000" dirty="0">
                        <a:solidFill>
                          <a:srgbClr val="008000"/>
                        </a:solidFill>
                        <a:latin typeface="Footlight MT Light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aseline="0" dirty="0">
                          <a:latin typeface="Footlight MT Light" pitchFamily="18" charset="0"/>
                        </a:rPr>
                        <a:t>Relation with vertical axis</a:t>
                      </a:r>
                      <a:endParaRPr lang="en-US" sz="2000" dirty="0">
                        <a:solidFill>
                          <a:srgbClr val="000099"/>
                        </a:solidFill>
                        <a:latin typeface="Footlight MT Light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Footlight MT Light" pitchFamily="18" charset="0"/>
                        </a:rPr>
                        <a:t>Position</a:t>
                      </a:r>
                      <a:endParaRPr lang="en-US" sz="2000" dirty="0">
                        <a:solidFill>
                          <a:srgbClr val="0000FF"/>
                        </a:solidFill>
                        <a:latin typeface="Footlight MT Light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62560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latin typeface="Footlight MT Light" pitchFamily="18" charset="0"/>
                        </a:rPr>
                        <a:t>All four cusps are clear of </a:t>
                      </a:r>
                      <a:r>
                        <a:rPr lang="en-US" dirty="0" err="1">
                          <a:latin typeface="Footlight MT Light" pitchFamily="18" charset="0"/>
                        </a:rPr>
                        <a:t>occlusal</a:t>
                      </a:r>
                      <a:r>
                        <a:rPr lang="en-US" dirty="0">
                          <a:latin typeface="Footlight MT Light" pitchFamily="18" charset="0"/>
                        </a:rPr>
                        <a:t> plane but mesiopalatal cusp is nearest</a:t>
                      </a:r>
                      <a:r>
                        <a:rPr lang="en-US" baseline="0" dirty="0">
                          <a:latin typeface="Footlight MT Light" pitchFamily="18" charset="0"/>
                        </a:rPr>
                        <a:t> .</a:t>
                      </a:r>
                      <a:endParaRPr lang="en-US" dirty="0">
                        <a:latin typeface="Footlight MT Light" pitchFamily="18" charset="0"/>
                      </a:endParaRPr>
                    </a:p>
                    <a:p>
                      <a:endParaRPr lang="en-US" dirty="0">
                        <a:latin typeface="Footlight MT Light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Footlight MT Light" pitchFamily="18" charset="0"/>
                        </a:rPr>
                        <a:t>Slopes  more steeply -distally  and </a:t>
                      </a:r>
                      <a:r>
                        <a:rPr lang="en-US" dirty="0" err="1">
                          <a:latin typeface="Footlight MT Light" pitchFamily="18" charset="0"/>
                        </a:rPr>
                        <a:t>buccally</a:t>
                      </a:r>
                      <a:endParaRPr lang="en-US" dirty="0">
                        <a:latin typeface="Footlight MT Light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pc="0" dirty="0">
                          <a:effectLst/>
                          <a:latin typeface="Footlight MT Light" pitchFamily="18" charset="0"/>
                        </a:rPr>
                        <a:t>The </a:t>
                      </a:r>
                      <a:r>
                        <a:rPr lang="en-US" spc="0" dirty="0" err="1">
                          <a:effectLst/>
                          <a:latin typeface="Footlight MT Light" pitchFamily="18" charset="0"/>
                        </a:rPr>
                        <a:t>buccal</a:t>
                      </a:r>
                      <a:r>
                        <a:rPr lang="en-US" spc="0" dirty="0">
                          <a:effectLst/>
                          <a:latin typeface="Footlight MT Light" pitchFamily="18" charset="0"/>
                        </a:rPr>
                        <a:t> surfaces of all posterior teeth make contact with a straight-edge laid from the labial surface</a:t>
                      </a:r>
                      <a:r>
                        <a:rPr lang="en-US" spc="0" baseline="0" dirty="0">
                          <a:effectLst/>
                          <a:latin typeface="Footlight MT Light" pitchFamily="18" charset="0"/>
                        </a:rPr>
                        <a:t> of the canine backwards</a:t>
                      </a:r>
                      <a:endParaRPr lang="en-US" b="1" spc="0" dirty="0">
                        <a:solidFill>
                          <a:srgbClr val="7030A0"/>
                        </a:solidFill>
                        <a:effectLst/>
                        <a:latin typeface="Footlight MT Light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5" name="Picture 5" descr="D:\DATA VS\Anoop\Untitled-Scanned-32.jpg"/>
          <p:cNvPicPr>
            <a:picLocks noChangeAspect="1" noChangeArrowheads="1"/>
          </p:cNvPicPr>
          <p:nvPr/>
        </p:nvPicPr>
        <p:blipFill>
          <a:blip r:embed="rId3" cstate="print">
            <a:lum bright="-12000" contrast="42000"/>
          </a:blip>
          <a:srcRect l="11720" t="59105" r="13383" b="835"/>
          <a:stretch>
            <a:fillRect/>
          </a:stretch>
        </p:blipFill>
        <p:spPr bwMode="auto">
          <a:xfrm>
            <a:off x="4876800" y="4038600"/>
            <a:ext cx="3429000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762000" y="-152400"/>
            <a:ext cx="80772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pPr algn="ctr">
              <a:spcBef>
                <a:spcPct val="0"/>
              </a:spcBef>
            </a:pPr>
            <a:r>
              <a:rPr kumimoji="0" lang="en-US" sz="2400" b="0" i="0" u="sng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Cooper Black" pitchFamily="18" charset="0"/>
                <a:ea typeface="+mj-ea"/>
                <a:cs typeface="+mj-cs"/>
              </a:rPr>
              <a:t>Arrangement Of Maxillary </a:t>
            </a:r>
            <a:r>
              <a:rPr lang="en-US" sz="2400" u="sng" dirty="0">
                <a:solidFill>
                  <a:srgbClr val="000099"/>
                </a:solidFill>
                <a:latin typeface="Cooper Black" pitchFamily="18" charset="0"/>
              </a:rPr>
              <a:t>second molar</a:t>
            </a:r>
            <a:endParaRPr lang="en-US" sz="2400" b="1" u="sng" dirty="0">
              <a:solidFill>
                <a:srgbClr val="000099"/>
              </a:solidFill>
              <a:latin typeface="Cooper Black" pitchFamily="18" charset="0"/>
            </a:endParaRPr>
          </a:p>
        </p:txBody>
      </p:sp>
      <p:pic>
        <p:nvPicPr>
          <p:cNvPr id="6" name="Picture 5" descr="IMG_0160.jpg"/>
          <p:cNvPicPr>
            <a:picLocks noChangeAspect="1"/>
          </p:cNvPicPr>
          <p:nvPr/>
        </p:nvPicPr>
        <p:blipFill>
          <a:blip r:embed="rId4" cstate="print">
            <a:lum bright="30000" contrast="40000"/>
          </a:blip>
          <a:srcRect l="19318" t="10606" r="7386"/>
          <a:stretch>
            <a:fillRect/>
          </a:stretch>
        </p:blipFill>
        <p:spPr>
          <a:xfrm rot="5400000">
            <a:off x="2355142" y="4045658"/>
            <a:ext cx="1952786" cy="1786270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457201" y="1142386"/>
          <a:ext cx="8381999" cy="2286614"/>
        </p:xfrm>
        <a:graphic>
          <a:graphicData uri="http://schemas.openxmlformats.org/drawingml/2006/table">
            <a:tbl>
              <a:tblPr firstRow="1" bandRow="1">
                <a:tableStyleId>{8799B23B-EC83-4686-B30A-512413B5E67A}</a:tableStyleId>
              </a:tblPr>
              <a:tblGrid>
                <a:gridCol w="197681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5698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52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89559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823574"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Footlight MT Light" pitchFamily="18" charset="0"/>
                        </a:rPr>
                        <a:t>Plane relation</a:t>
                      </a:r>
                      <a:endParaRPr lang="en-US" sz="2000" dirty="0">
                        <a:solidFill>
                          <a:srgbClr val="008000"/>
                        </a:solidFill>
                        <a:latin typeface="Footlight MT Light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aseline="0" dirty="0">
                          <a:latin typeface="Footlight MT Light" pitchFamily="18" charset="0"/>
                        </a:rPr>
                        <a:t>Relation with vertical axis</a:t>
                      </a:r>
                      <a:endParaRPr lang="en-US" sz="2000" dirty="0">
                        <a:solidFill>
                          <a:srgbClr val="000099"/>
                        </a:solidFill>
                        <a:latin typeface="Footlight MT Light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Footlight MT Light" pitchFamily="18" charset="0"/>
                        </a:rPr>
                        <a:t>Arch relation</a:t>
                      </a:r>
                      <a:endParaRPr lang="en-US" sz="2000" dirty="0">
                        <a:solidFill>
                          <a:srgbClr val="C00000"/>
                        </a:solidFill>
                        <a:latin typeface="Footlight MT Light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Footlight MT Light" pitchFamily="18" charset="0"/>
                        </a:rPr>
                        <a:t>Position</a:t>
                      </a:r>
                      <a:endParaRPr lang="en-US" sz="2000" dirty="0">
                        <a:solidFill>
                          <a:srgbClr val="0000FF"/>
                        </a:solidFill>
                        <a:latin typeface="Footlight MT Light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12254">
                <a:tc>
                  <a:txBody>
                    <a:bodyPr/>
                    <a:lstStyle/>
                    <a:p>
                      <a:r>
                        <a:rPr lang="en-US" dirty="0" err="1">
                          <a:latin typeface="Footlight MT Light" pitchFamily="18" charset="0"/>
                        </a:rPr>
                        <a:t>Buccal</a:t>
                      </a:r>
                      <a:r>
                        <a:rPr lang="en-US" dirty="0">
                          <a:latin typeface="Footlight MT Light" pitchFamily="18" charset="0"/>
                        </a:rPr>
                        <a:t> cusp above plane of occlusion; palatal cusp below.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Footlight MT Light" pitchFamily="18" charset="0"/>
                        </a:rPr>
                        <a:t>Parallel</a:t>
                      </a:r>
                      <a:r>
                        <a:rPr lang="en-US" baseline="0" dirty="0">
                          <a:latin typeface="Footlight MT Light" pitchFamily="18" charset="0"/>
                        </a:rPr>
                        <a:t> to vertical axis</a:t>
                      </a:r>
                      <a:endParaRPr lang="en-US" dirty="0">
                        <a:latin typeface="Footlight MT Light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dirty="0">
                          <a:latin typeface="Footlight MT Light" pitchFamily="18" charset="0"/>
                        </a:rPr>
                        <a:t>Along crest</a:t>
                      </a:r>
                      <a:r>
                        <a:rPr lang="en-US" baseline="0" dirty="0">
                          <a:latin typeface="Footlight MT Light" pitchFamily="18" charset="0"/>
                        </a:rPr>
                        <a:t> of residual alveolar ridge .</a:t>
                      </a:r>
                      <a:endParaRPr lang="en-US" b="1" dirty="0">
                        <a:solidFill>
                          <a:srgbClr val="008000"/>
                        </a:solidFill>
                        <a:latin typeface="Footlight MT Light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pc="0" dirty="0">
                          <a:effectLst/>
                          <a:latin typeface="Footlight MT Light" pitchFamily="18" charset="0"/>
                        </a:rPr>
                        <a:t>The </a:t>
                      </a:r>
                      <a:r>
                        <a:rPr lang="en-US" spc="0" dirty="0" err="1">
                          <a:effectLst/>
                          <a:latin typeface="Footlight MT Light" pitchFamily="18" charset="0"/>
                        </a:rPr>
                        <a:t>buccal</a:t>
                      </a:r>
                      <a:r>
                        <a:rPr lang="en-US" spc="0" dirty="0">
                          <a:effectLst/>
                          <a:latin typeface="Footlight MT Light" pitchFamily="18" charset="0"/>
                        </a:rPr>
                        <a:t> surfaces of all posterior teeth make contact with a straight-edge laid from the labial surface</a:t>
                      </a:r>
                      <a:r>
                        <a:rPr lang="en-US" spc="0" baseline="0" dirty="0">
                          <a:effectLst/>
                          <a:latin typeface="Footlight MT Light" pitchFamily="18" charset="0"/>
                        </a:rPr>
                        <a:t> of the canine backwards</a:t>
                      </a:r>
                      <a:endParaRPr lang="en-US" b="1" spc="0" dirty="0">
                        <a:solidFill>
                          <a:srgbClr val="7030A0"/>
                        </a:solidFill>
                        <a:effectLst/>
                        <a:latin typeface="Footlight MT Light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6" name="Title 1"/>
          <p:cNvSpPr txBox="1">
            <a:spLocks/>
          </p:cNvSpPr>
          <p:nvPr/>
        </p:nvSpPr>
        <p:spPr>
          <a:xfrm>
            <a:off x="609600" y="152400"/>
            <a:ext cx="80772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pPr algn="ctr">
              <a:spcBef>
                <a:spcPct val="0"/>
              </a:spcBef>
            </a:pPr>
            <a:r>
              <a:rPr kumimoji="0" lang="en-US" sz="2400" b="0" i="0" u="sng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Cooper Black" pitchFamily="18" charset="0"/>
                <a:ea typeface="+mj-ea"/>
                <a:cs typeface="+mj-cs"/>
              </a:rPr>
              <a:t>Arrangement Of </a:t>
            </a:r>
            <a:r>
              <a:rPr kumimoji="0" lang="en-US" sz="2400" b="0" i="0" u="sng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Cooper Black" pitchFamily="18" charset="0"/>
                <a:ea typeface="+mj-ea"/>
                <a:cs typeface="+mj-cs"/>
              </a:rPr>
              <a:t>Mandibular</a:t>
            </a:r>
            <a:r>
              <a:rPr kumimoji="0" lang="en-US" sz="2400" b="0" i="0" u="sng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Cooper Black" pitchFamily="18" charset="0"/>
                <a:ea typeface="+mj-ea"/>
                <a:cs typeface="+mj-cs"/>
              </a:rPr>
              <a:t> </a:t>
            </a:r>
            <a:r>
              <a:rPr lang="en-US" sz="2400" u="sng" dirty="0">
                <a:solidFill>
                  <a:srgbClr val="000099"/>
                </a:solidFill>
                <a:latin typeface="Cooper Black" pitchFamily="18" charset="0"/>
              </a:rPr>
              <a:t>First premolar</a:t>
            </a:r>
            <a:endParaRPr lang="en-US" sz="2400" b="1" u="sng" dirty="0">
              <a:solidFill>
                <a:srgbClr val="000099"/>
              </a:solidFill>
              <a:latin typeface="Cooper Black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sng" strike="noStrike" kern="1200" cap="none" spc="0" normalizeH="0" baseline="0" noProof="0" dirty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Cooper Black" pitchFamily="18" charset="0"/>
              <a:ea typeface="+mj-ea"/>
              <a:cs typeface="+mj-cs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457199" y="1218586"/>
          <a:ext cx="8305801" cy="2286614"/>
        </p:xfrm>
        <a:graphic>
          <a:graphicData uri="http://schemas.openxmlformats.org/drawingml/2006/table">
            <a:tbl>
              <a:tblPr firstRow="1" bandRow="1">
                <a:tableStyleId>{8799B23B-EC83-4686-B30A-512413B5E67A}</a:tableStyleId>
              </a:tblPr>
              <a:tblGrid>
                <a:gridCol w="19588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749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52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81940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823574"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Footlight MT Light" pitchFamily="18" charset="0"/>
                        </a:rPr>
                        <a:t>Plane relation</a:t>
                      </a:r>
                      <a:endParaRPr lang="en-US" sz="2000" dirty="0">
                        <a:solidFill>
                          <a:srgbClr val="008000"/>
                        </a:solidFill>
                        <a:latin typeface="Footlight MT Light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aseline="0" dirty="0">
                          <a:latin typeface="Footlight MT Light" pitchFamily="18" charset="0"/>
                        </a:rPr>
                        <a:t>Relation with vertical axis</a:t>
                      </a:r>
                      <a:endParaRPr lang="en-US" sz="2000" dirty="0">
                        <a:solidFill>
                          <a:srgbClr val="000099"/>
                        </a:solidFill>
                        <a:latin typeface="Footlight MT Light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Footlight MT Light" pitchFamily="18" charset="0"/>
                        </a:rPr>
                        <a:t>Arch relation</a:t>
                      </a:r>
                      <a:endParaRPr lang="en-US" sz="2000" dirty="0">
                        <a:solidFill>
                          <a:srgbClr val="C00000"/>
                        </a:solidFill>
                        <a:latin typeface="Footlight MT Light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Footlight MT Light" pitchFamily="18" charset="0"/>
                        </a:rPr>
                        <a:t>Position</a:t>
                      </a:r>
                      <a:endParaRPr lang="en-US" sz="2000" dirty="0">
                        <a:solidFill>
                          <a:srgbClr val="0000FF"/>
                        </a:solidFill>
                        <a:latin typeface="Footlight MT Light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25358">
                <a:tc>
                  <a:txBody>
                    <a:bodyPr/>
                    <a:lstStyle/>
                    <a:p>
                      <a:r>
                        <a:rPr lang="en-US" dirty="0" err="1">
                          <a:latin typeface="Footlight MT Light" pitchFamily="18" charset="0"/>
                        </a:rPr>
                        <a:t>Buccal</a:t>
                      </a:r>
                      <a:r>
                        <a:rPr lang="en-US" dirty="0">
                          <a:latin typeface="Footlight MT Light" pitchFamily="18" charset="0"/>
                        </a:rPr>
                        <a:t> and palatal cusp above plane of occlusion -2mm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Footlight MT Light" pitchFamily="18" charset="0"/>
                        </a:rPr>
                        <a:t>Parallel</a:t>
                      </a:r>
                      <a:r>
                        <a:rPr lang="en-US" baseline="0" dirty="0">
                          <a:latin typeface="Footlight MT Light" pitchFamily="18" charset="0"/>
                        </a:rPr>
                        <a:t> to vertical axis</a:t>
                      </a:r>
                      <a:endParaRPr lang="en-US" dirty="0">
                        <a:latin typeface="Footlight MT Light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dirty="0">
                          <a:latin typeface="Footlight MT Light" pitchFamily="18" charset="0"/>
                        </a:rPr>
                        <a:t>Along crest</a:t>
                      </a:r>
                      <a:r>
                        <a:rPr lang="en-US" baseline="0" dirty="0">
                          <a:latin typeface="Footlight MT Light" pitchFamily="18" charset="0"/>
                        </a:rPr>
                        <a:t> of residual alveolar ridge .</a:t>
                      </a:r>
                      <a:endParaRPr lang="en-US" b="1" dirty="0">
                        <a:solidFill>
                          <a:srgbClr val="008000"/>
                        </a:solidFill>
                        <a:latin typeface="Footlight MT Light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pc="0" dirty="0">
                          <a:effectLst/>
                          <a:latin typeface="Footlight MT Light" pitchFamily="18" charset="0"/>
                        </a:rPr>
                        <a:t>The </a:t>
                      </a:r>
                      <a:r>
                        <a:rPr lang="en-US" spc="0" dirty="0" err="1">
                          <a:effectLst/>
                          <a:latin typeface="Footlight MT Light" pitchFamily="18" charset="0"/>
                        </a:rPr>
                        <a:t>buccal</a:t>
                      </a:r>
                      <a:r>
                        <a:rPr lang="en-US" spc="0" dirty="0">
                          <a:effectLst/>
                          <a:latin typeface="Footlight MT Light" pitchFamily="18" charset="0"/>
                        </a:rPr>
                        <a:t> surfaces of all posterior teeth make contact with a straight-edge laid from the labial surface</a:t>
                      </a:r>
                      <a:r>
                        <a:rPr lang="en-US" spc="0" baseline="0" dirty="0">
                          <a:effectLst/>
                          <a:latin typeface="Footlight MT Light" pitchFamily="18" charset="0"/>
                        </a:rPr>
                        <a:t> of the canine backwards</a:t>
                      </a:r>
                      <a:endParaRPr lang="en-US" b="1" spc="0" dirty="0">
                        <a:solidFill>
                          <a:srgbClr val="7030A0"/>
                        </a:solidFill>
                        <a:effectLst/>
                        <a:latin typeface="Footlight MT Light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6" name="Title 1"/>
          <p:cNvSpPr txBox="1">
            <a:spLocks/>
          </p:cNvSpPr>
          <p:nvPr/>
        </p:nvSpPr>
        <p:spPr>
          <a:xfrm>
            <a:off x="609600" y="-152400"/>
            <a:ext cx="80772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pPr algn="ctr">
              <a:spcBef>
                <a:spcPct val="0"/>
              </a:spcBef>
            </a:pPr>
            <a:r>
              <a:rPr kumimoji="0" lang="en-US" sz="2400" b="0" i="0" u="sng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Cooper Black" pitchFamily="18" charset="0"/>
                <a:ea typeface="+mj-ea"/>
                <a:cs typeface="+mj-cs"/>
              </a:rPr>
              <a:t>Arrangement Of </a:t>
            </a:r>
            <a:r>
              <a:rPr kumimoji="0" lang="en-US" sz="2400" b="0" i="0" u="sng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Cooper Black" pitchFamily="18" charset="0"/>
                <a:ea typeface="+mj-ea"/>
                <a:cs typeface="+mj-cs"/>
              </a:rPr>
              <a:t>Mandibular</a:t>
            </a:r>
            <a:r>
              <a:rPr kumimoji="0" lang="en-US" sz="2400" b="0" i="0" u="sng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Cooper Black" pitchFamily="18" charset="0"/>
                <a:ea typeface="+mj-ea"/>
                <a:cs typeface="+mj-cs"/>
              </a:rPr>
              <a:t> </a:t>
            </a:r>
            <a:r>
              <a:rPr lang="en-US" sz="2400" u="sng" dirty="0">
                <a:solidFill>
                  <a:srgbClr val="000099"/>
                </a:solidFill>
                <a:latin typeface="Cooper Black" pitchFamily="18" charset="0"/>
              </a:rPr>
              <a:t>Second premolar</a:t>
            </a:r>
            <a:endParaRPr kumimoji="0" lang="en-US" sz="2400" b="0" i="0" u="sng" strike="noStrike" kern="1200" cap="none" spc="0" normalizeH="0" baseline="0" noProof="0" dirty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Cooper Black" pitchFamily="18" charset="0"/>
              <a:ea typeface="+mj-ea"/>
              <a:cs typeface="+mj-cs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381000" y="1218586"/>
          <a:ext cx="8610600" cy="2286614"/>
        </p:xfrm>
        <a:graphic>
          <a:graphicData uri="http://schemas.openxmlformats.org/drawingml/2006/table">
            <a:tbl>
              <a:tblPr firstRow="1" bandRow="1">
                <a:tableStyleId>{8799B23B-EC83-4686-B30A-512413B5E67A}</a:tableStyleId>
              </a:tblPr>
              <a:tblGrid>
                <a:gridCol w="203073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5546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52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9718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823574"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Footlight MT Light" pitchFamily="18" charset="0"/>
                        </a:rPr>
                        <a:t>Plane relation</a:t>
                      </a:r>
                      <a:endParaRPr lang="en-US" sz="2000" dirty="0">
                        <a:solidFill>
                          <a:srgbClr val="008000"/>
                        </a:solidFill>
                        <a:latin typeface="Footlight MT Light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aseline="0" dirty="0">
                          <a:latin typeface="Footlight MT Light" pitchFamily="18" charset="0"/>
                        </a:rPr>
                        <a:t>Relation with vertical axis</a:t>
                      </a:r>
                      <a:endParaRPr lang="en-US" sz="2000" dirty="0">
                        <a:solidFill>
                          <a:srgbClr val="000099"/>
                        </a:solidFill>
                        <a:latin typeface="Footlight MT Light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Footlight MT Light" pitchFamily="18" charset="0"/>
                        </a:rPr>
                        <a:t>Arch relation</a:t>
                      </a:r>
                      <a:endParaRPr lang="en-US" sz="2000" dirty="0">
                        <a:solidFill>
                          <a:srgbClr val="C00000"/>
                        </a:solidFill>
                        <a:latin typeface="Footlight MT Light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Footlight MT Light" pitchFamily="18" charset="0"/>
                        </a:rPr>
                        <a:t>Position</a:t>
                      </a:r>
                      <a:endParaRPr lang="en-US" sz="2000" dirty="0">
                        <a:solidFill>
                          <a:srgbClr val="0000FF"/>
                        </a:solidFill>
                        <a:latin typeface="Footlight MT Light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0624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latin typeface="Footlight MT Light" pitchFamily="18" charset="0"/>
                        </a:rPr>
                        <a:t>All four cusps are above of </a:t>
                      </a:r>
                      <a:r>
                        <a:rPr lang="en-US" dirty="0" err="1">
                          <a:latin typeface="Footlight MT Light" pitchFamily="18" charset="0"/>
                        </a:rPr>
                        <a:t>occlusal</a:t>
                      </a:r>
                      <a:r>
                        <a:rPr lang="en-US" dirty="0">
                          <a:latin typeface="Footlight MT Light" pitchFamily="18" charset="0"/>
                        </a:rPr>
                        <a:t> plane - B,D cusps higher than M,L cusps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Footlight MT Light" pitchFamily="18" charset="0"/>
                        </a:rPr>
                        <a:t>Slopes </a:t>
                      </a:r>
                      <a:r>
                        <a:rPr lang="en-US" dirty="0" err="1">
                          <a:latin typeface="Footlight MT Light" pitchFamily="18" charset="0"/>
                        </a:rPr>
                        <a:t>mesially</a:t>
                      </a:r>
                      <a:r>
                        <a:rPr lang="en-US" dirty="0">
                          <a:latin typeface="Footlight MT Light" pitchFamily="18" charset="0"/>
                        </a:rPr>
                        <a:t> and </a:t>
                      </a:r>
                      <a:r>
                        <a:rPr lang="en-US" dirty="0" err="1">
                          <a:latin typeface="Footlight MT Light" pitchFamily="18" charset="0"/>
                        </a:rPr>
                        <a:t>lingually</a:t>
                      </a:r>
                      <a:endParaRPr lang="en-US" dirty="0">
                        <a:latin typeface="Footlight MT Light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dirty="0">
                          <a:latin typeface="Footlight MT Light" pitchFamily="18" charset="0"/>
                        </a:rPr>
                        <a:t>Along crest</a:t>
                      </a:r>
                      <a:r>
                        <a:rPr lang="en-US" baseline="0" dirty="0">
                          <a:latin typeface="Footlight MT Light" pitchFamily="18" charset="0"/>
                        </a:rPr>
                        <a:t> of residual alveolar ridge .</a:t>
                      </a:r>
                      <a:endParaRPr lang="en-US" b="1" dirty="0">
                        <a:solidFill>
                          <a:srgbClr val="008000"/>
                        </a:solidFill>
                        <a:latin typeface="Footlight MT Light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pc="0" dirty="0">
                          <a:effectLst/>
                          <a:latin typeface="Footlight MT Light" pitchFamily="18" charset="0"/>
                        </a:rPr>
                        <a:t>The </a:t>
                      </a:r>
                      <a:r>
                        <a:rPr lang="en-US" spc="0" dirty="0" err="1">
                          <a:effectLst/>
                          <a:latin typeface="Footlight MT Light" pitchFamily="18" charset="0"/>
                        </a:rPr>
                        <a:t>buccal</a:t>
                      </a:r>
                      <a:r>
                        <a:rPr lang="en-US" spc="0" dirty="0">
                          <a:effectLst/>
                          <a:latin typeface="Footlight MT Light" pitchFamily="18" charset="0"/>
                        </a:rPr>
                        <a:t> surfaces of all posterior teeth make contact with a straight-edge laid from the labial surface</a:t>
                      </a:r>
                      <a:r>
                        <a:rPr lang="en-US" spc="0" baseline="0" dirty="0">
                          <a:effectLst/>
                          <a:latin typeface="Footlight MT Light" pitchFamily="18" charset="0"/>
                        </a:rPr>
                        <a:t> of the canine backwards</a:t>
                      </a:r>
                      <a:endParaRPr lang="en-US" b="1" spc="0" dirty="0">
                        <a:solidFill>
                          <a:srgbClr val="7030A0"/>
                        </a:solidFill>
                        <a:effectLst/>
                        <a:latin typeface="Footlight MT Light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6" name="Title 1"/>
          <p:cNvSpPr txBox="1">
            <a:spLocks/>
          </p:cNvSpPr>
          <p:nvPr/>
        </p:nvSpPr>
        <p:spPr>
          <a:xfrm>
            <a:off x="609600" y="-152400"/>
            <a:ext cx="80772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sng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Cooper Black" pitchFamily="18" charset="0"/>
                <a:ea typeface="+mj-ea"/>
                <a:cs typeface="+mj-cs"/>
              </a:rPr>
              <a:t>Arrangement Of </a:t>
            </a:r>
            <a:r>
              <a:rPr kumimoji="0" lang="en-US" sz="2400" b="0" i="0" u="sng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Cooper Black" pitchFamily="18" charset="0"/>
                <a:ea typeface="+mj-ea"/>
                <a:cs typeface="+mj-cs"/>
              </a:rPr>
              <a:t>Mandibular</a:t>
            </a:r>
            <a:r>
              <a:rPr kumimoji="0" lang="en-US" sz="2400" b="0" i="0" u="sng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Cooper Black" pitchFamily="18" charset="0"/>
                <a:ea typeface="+mj-ea"/>
                <a:cs typeface="+mj-cs"/>
              </a:rPr>
              <a:t> first molar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685800" y="1249066"/>
          <a:ext cx="7848600" cy="2560934"/>
        </p:xfrm>
        <a:graphic>
          <a:graphicData uri="http://schemas.openxmlformats.org/drawingml/2006/table">
            <a:tbl>
              <a:tblPr firstRow="1" bandRow="1">
                <a:tableStyleId>{8799B23B-EC83-4686-B30A-512413B5E67A}</a:tableStyleId>
              </a:tblPr>
              <a:tblGrid>
                <a:gridCol w="242528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98835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43495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823574"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Footlight MT Light" pitchFamily="18" charset="0"/>
                        </a:rPr>
                        <a:t>Plane relation</a:t>
                      </a:r>
                      <a:endParaRPr lang="en-US" sz="2000" dirty="0">
                        <a:solidFill>
                          <a:srgbClr val="008000"/>
                        </a:solidFill>
                        <a:latin typeface="Footlight MT Light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aseline="0" dirty="0">
                          <a:latin typeface="Footlight MT Light" pitchFamily="18" charset="0"/>
                        </a:rPr>
                        <a:t>Relation with vertical axis</a:t>
                      </a:r>
                      <a:endParaRPr lang="en-US" sz="2000" dirty="0">
                        <a:solidFill>
                          <a:srgbClr val="000099"/>
                        </a:solidFill>
                        <a:latin typeface="Footlight MT Light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Footlight MT Light" pitchFamily="18" charset="0"/>
                        </a:rPr>
                        <a:t>Position</a:t>
                      </a:r>
                      <a:endParaRPr lang="en-US" sz="2000" dirty="0">
                        <a:solidFill>
                          <a:srgbClr val="0000FF"/>
                        </a:solidFill>
                        <a:latin typeface="Footlight MT Light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6518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latin typeface="Footlight MT Light" pitchFamily="18" charset="0"/>
                        </a:rPr>
                        <a:t>All four cusps are above of </a:t>
                      </a:r>
                      <a:r>
                        <a:rPr lang="en-US" dirty="0" err="1">
                          <a:latin typeface="Footlight MT Light" pitchFamily="18" charset="0"/>
                        </a:rPr>
                        <a:t>occlusal</a:t>
                      </a:r>
                      <a:r>
                        <a:rPr lang="en-US" dirty="0">
                          <a:latin typeface="Footlight MT Light" pitchFamily="18" charset="0"/>
                        </a:rPr>
                        <a:t> plane, more than first molar.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dirty="0">
                          <a:latin typeface="Footlight MT Light" pitchFamily="18" charset="0"/>
                        </a:rPr>
                        <a:t>Slopes  more steeply -</a:t>
                      </a:r>
                      <a:r>
                        <a:rPr lang="en-US" dirty="0" err="1">
                          <a:latin typeface="Footlight MT Light" pitchFamily="18" charset="0"/>
                        </a:rPr>
                        <a:t>mesially</a:t>
                      </a:r>
                      <a:r>
                        <a:rPr lang="en-US" dirty="0">
                          <a:latin typeface="Footlight MT Light" pitchFamily="18" charset="0"/>
                        </a:rPr>
                        <a:t> and </a:t>
                      </a:r>
                      <a:r>
                        <a:rPr lang="en-US" dirty="0" err="1">
                          <a:latin typeface="Footlight MT Light" pitchFamily="18" charset="0"/>
                        </a:rPr>
                        <a:t>lingually</a:t>
                      </a:r>
                      <a:endParaRPr lang="en-US" dirty="0">
                        <a:latin typeface="Footlight MT Light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pc="0" dirty="0">
                          <a:effectLst/>
                          <a:latin typeface="Footlight MT Light" pitchFamily="18" charset="0"/>
                        </a:rPr>
                        <a:t>The </a:t>
                      </a:r>
                      <a:r>
                        <a:rPr lang="en-US" spc="0" dirty="0" err="1">
                          <a:effectLst/>
                          <a:latin typeface="Footlight MT Light" pitchFamily="18" charset="0"/>
                        </a:rPr>
                        <a:t>buccal</a:t>
                      </a:r>
                      <a:r>
                        <a:rPr lang="en-US" spc="0" dirty="0">
                          <a:effectLst/>
                          <a:latin typeface="Footlight MT Light" pitchFamily="18" charset="0"/>
                        </a:rPr>
                        <a:t> surfaces of all posterior teeth make contact with a straight-edge laid from the labial surface</a:t>
                      </a:r>
                      <a:r>
                        <a:rPr lang="en-US" spc="0" baseline="0" dirty="0">
                          <a:effectLst/>
                          <a:latin typeface="Footlight MT Light" pitchFamily="18" charset="0"/>
                        </a:rPr>
                        <a:t> of the canine backwards</a:t>
                      </a:r>
                      <a:endParaRPr lang="en-US" b="1" spc="0" dirty="0">
                        <a:solidFill>
                          <a:srgbClr val="7030A0"/>
                        </a:solidFill>
                        <a:effectLst/>
                        <a:latin typeface="Footlight MT Light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6" name="Title 1"/>
          <p:cNvSpPr txBox="1">
            <a:spLocks/>
          </p:cNvSpPr>
          <p:nvPr/>
        </p:nvSpPr>
        <p:spPr>
          <a:xfrm>
            <a:off x="609600" y="-152400"/>
            <a:ext cx="80772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sng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Cooper Black" pitchFamily="18" charset="0"/>
                <a:ea typeface="+mj-ea"/>
                <a:cs typeface="+mj-cs"/>
              </a:rPr>
              <a:t>Arrangement Of </a:t>
            </a:r>
            <a:r>
              <a:rPr kumimoji="0" lang="en-US" sz="2400" b="0" i="0" u="sng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Cooper Black" pitchFamily="18" charset="0"/>
                <a:ea typeface="+mj-ea"/>
                <a:cs typeface="+mj-cs"/>
              </a:rPr>
              <a:t>Mandibular</a:t>
            </a:r>
            <a:r>
              <a:rPr kumimoji="0" lang="en-US" sz="2400" b="0" i="0" u="sng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Cooper Black" pitchFamily="18" charset="0"/>
                <a:ea typeface="+mj-ea"/>
                <a:cs typeface="+mj-cs"/>
              </a:rPr>
              <a:t> second molar</a:t>
            </a:r>
          </a:p>
        </p:txBody>
      </p:sp>
      <p:pic>
        <p:nvPicPr>
          <p:cNvPr id="5" name="Picture 4" descr="G:\Color Atlas of dental medicine - 1\92.jpg"/>
          <p:cNvPicPr>
            <a:picLocks noChangeAspect="1" noChangeArrowheads="1"/>
          </p:cNvPicPr>
          <p:nvPr/>
        </p:nvPicPr>
        <p:blipFill>
          <a:blip r:embed="rId3" cstate="print"/>
          <a:srcRect l="26489" t="54276" r="28448" b="24452"/>
          <a:stretch>
            <a:fillRect/>
          </a:stretch>
        </p:blipFill>
        <p:spPr bwMode="auto">
          <a:xfrm>
            <a:off x="1295400" y="3962400"/>
            <a:ext cx="3505200" cy="227482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Picture 4" descr="G:\Color Atlas of dental medicine - 1\92.jpg"/>
          <p:cNvPicPr>
            <a:picLocks noChangeAspect="1" noChangeArrowheads="1"/>
          </p:cNvPicPr>
          <p:nvPr/>
        </p:nvPicPr>
        <p:blipFill>
          <a:blip r:embed="rId3" cstate="print"/>
          <a:srcRect l="26489" t="77184" r="28448" b="1544"/>
          <a:stretch>
            <a:fillRect/>
          </a:stretch>
        </p:blipFill>
        <p:spPr bwMode="auto">
          <a:xfrm>
            <a:off x="5715000" y="4266249"/>
            <a:ext cx="2819400" cy="182975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76200"/>
            <a:ext cx="7772400" cy="1143000"/>
          </a:xfrm>
        </p:spPr>
        <p:txBody>
          <a:bodyPr>
            <a:normAutofit/>
          </a:bodyPr>
          <a:lstStyle/>
          <a:p>
            <a:pPr algn="ctr"/>
            <a:r>
              <a:rPr lang="en-US" sz="3600" b="0" u="sng" dirty="0">
                <a:solidFill>
                  <a:srgbClr val="000099"/>
                </a:solidFill>
                <a:effectLst/>
                <a:latin typeface="Cooper Black" pitchFamily="18" charset="0"/>
              </a:rPr>
              <a:t>Compensating curves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838200" y="1425476"/>
            <a:ext cx="75438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>
                <a:latin typeface="Footlight MT Light" pitchFamily="18" charset="0"/>
              </a:rPr>
              <a:t>Compensating curves are the artificial curves introduced into the denture in order to facilitate the production of balanced articulation. They are the artificial counterparts of the curve of </a:t>
            </a:r>
            <a:r>
              <a:rPr lang="en-US" sz="2400" dirty="0" err="1">
                <a:latin typeface="Footlight MT Light" pitchFamily="18" charset="0"/>
              </a:rPr>
              <a:t>spee</a:t>
            </a:r>
            <a:r>
              <a:rPr lang="en-US" sz="2400" dirty="0">
                <a:latin typeface="Footlight MT Light" pitchFamily="18" charset="0"/>
              </a:rPr>
              <a:t> and curve of monsoon which are found in the natural dentition.</a:t>
            </a:r>
          </a:p>
          <a:p>
            <a:pPr algn="just"/>
            <a:endParaRPr lang="en-US" sz="2400" dirty="0"/>
          </a:p>
        </p:txBody>
      </p:sp>
      <p:pic>
        <p:nvPicPr>
          <p:cNvPr id="4" name="Picture 4" descr="D:\DATA VS\Anoop\Untitled-Scanned-17.jpg"/>
          <p:cNvPicPr>
            <a:picLocks noChangeAspect="1" noChangeArrowheads="1"/>
          </p:cNvPicPr>
          <p:nvPr/>
        </p:nvPicPr>
        <p:blipFill>
          <a:blip r:embed="rId3" cstate="print"/>
          <a:srcRect l="2548" b="50000"/>
          <a:stretch>
            <a:fillRect/>
          </a:stretch>
        </p:blipFill>
        <p:spPr bwMode="auto">
          <a:xfrm>
            <a:off x="5257800" y="3048000"/>
            <a:ext cx="2438400" cy="264571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-152400"/>
            <a:ext cx="7772400" cy="1143000"/>
          </a:xfrm>
        </p:spPr>
        <p:txBody>
          <a:bodyPr>
            <a:normAutofit/>
          </a:bodyPr>
          <a:lstStyle/>
          <a:p>
            <a:pPr algn="ctr"/>
            <a:r>
              <a:rPr lang="en-US" sz="2800" b="0" u="sng" dirty="0" err="1">
                <a:solidFill>
                  <a:srgbClr val="000099"/>
                </a:solidFill>
                <a:effectLst/>
                <a:latin typeface="Cooper Black" pitchFamily="18" charset="0"/>
              </a:rPr>
              <a:t>Anteroposterior</a:t>
            </a:r>
            <a:r>
              <a:rPr lang="en-US" sz="2800" b="0" u="sng" dirty="0">
                <a:solidFill>
                  <a:srgbClr val="000099"/>
                </a:solidFill>
                <a:effectLst/>
                <a:latin typeface="Cooper Black" pitchFamily="18" charset="0"/>
              </a:rPr>
              <a:t> curve 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33400" y="1066800"/>
            <a:ext cx="8077200" cy="29731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>
                <a:latin typeface="Footlight MT Light" pitchFamily="18" charset="0"/>
              </a:rPr>
              <a:t>Compensates for the </a:t>
            </a:r>
            <a:r>
              <a:rPr lang="en-US" sz="2400" b="1" dirty="0">
                <a:latin typeface="Footlight MT Light" pitchFamily="18" charset="0"/>
              </a:rPr>
              <a:t>Curve Of </a:t>
            </a:r>
            <a:r>
              <a:rPr lang="en-US" sz="2400" b="1" dirty="0" err="1">
                <a:latin typeface="Footlight MT Light" pitchFamily="18" charset="0"/>
              </a:rPr>
              <a:t>Spee</a:t>
            </a:r>
            <a:r>
              <a:rPr lang="en-US" sz="2400" b="1" dirty="0">
                <a:latin typeface="Footlight MT Light" pitchFamily="18" charset="0"/>
              </a:rPr>
              <a:t> </a:t>
            </a:r>
            <a:r>
              <a:rPr lang="en-US" sz="2400" dirty="0">
                <a:latin typeface="Footlight MT Light" pitchFamily="18" charset="0"/>
              </a:rPr>
              <a:t>in natural dentition.</a:t>
            </a:r>
          </a:p>
          <a:p>
            <a:pPr algn="just"/>
            <a:endParaRPr lang="en-US" sz="2400" dirty="0"/>
          </a:p>
          <a:p>
            <a:pPr algn="just">
              <a:lnSpc>
                <a:spcPct val="90000"/>
              </a:lnSpc>
            </a:pP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ootlight MT Light" pitchFamily="18" charset="0"/>
                <a:cs typeface="Majalla UI"/>
              </a:rPr>
              <a:t>CURVE OF SPEE </a:t>
            </a:r>
            <a:r>
              <a:rPr lang="en-US" sz="2400" dirty="0">
                <a:latin typeface="Footlight MT Light" pitchFamily="18" charset="0"/>
                <a:cs typeface="Majalla UI"/>
              </a:rPr>
              <a:t> is defined as ‘</a:t>
            </a:r>
            <a:r>
              <a:rPr lang="en-US" sz="2000" b="1" i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Anatomic curvature of the </a:t>
            </a:r>
            <a:r>
              <a:rPr lang="en-US" sz="2000" b="1" i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occlusal</a:t>
            </a:r>
            <a:r>
              <a:rPr lang="en-US" sz="2000" b="1" i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alignment of the natural teeth beginning at the tip of the lower canine and following the </a:t>
            </a:r>
            <a:r>
              <a:rPr lang="en-US" sz="2000" b="1" i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buccal</a:t>
            </a:r>
            <a:r>
              <a:rPr lang="en-US" sz="2000" b="1" i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cusps of the natural premolars and molars , continuing to the anterior borders of the </a:t>
            </a:r>
            <a:r>
              <a:rPr lang="en-US" sz="2000" b="1" i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ramus</a:t>
            </a:r>
            <a:r>
              <a:rPr lang="en-US" sz="2000" b="1" i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is called Curve Of </a:t>
            </a:r>
            <a:r>
              <a:rPr lang="en-US" sz="2000" b="1" i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Spee</a:t>
            </a:r>
            <a:r>
              <a:rPr lang="en-US" sz="2000" b="1" i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’ .</a:t>
            </a:r>
          </a:p>
          <a:p>
            <a:pPr algn="just">
              <a:lnSpc>
                <a:spcPct val="90000"/>
              </a:lnSpc>
            </a:pPr>
            <a:r>
              <a:rPr lang="en-US" sz="2000" b="1" i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						- </a:t>
            </a:r>
            <a:r>
              <a:rPr lang="en-US" sz="2400" b="1" i="1" dirty="0">
                <a:solidFill>
                  <a:srgbClr val="C00000"/>
                </a:solidFill>
                <a:latin typeface="Footlight MT Light" pitchFamily="18" charset="0"/>
                <a:cs typeface="Majalla UI"/>
              </a:rPr>
              <a:t>Graf Von </a:t>
            </a:r>
            <a:r>
              <a:rPr lang="en-US" sz="2400" b="1" i="1" dirty="0" err="1">
                <a:solidFill>
                  <a:srgbClr val="C00000"/>
                </a:solidFill>
                <a:latin typeface="Footlight MT Light" pitchFamily="18" charset="0"/>
                <a:cs typeface="Majalla UI"/>
              </a:rPr>
              <a:t>Spee</a:t>
            </a:r>
            <a:r>
              <a:rPr lang="en-US" sz="2400" b="1" i="1" dirty="0">
                <a:solidFill>
                  <a:srgbClr val="C00000"/>
                </a:solidFill>
                <a:latin typeface="Footlight MT Light" pitchFamily="18" charset="0"/>
                <a:cs typeface="Majalla UI"/>
              </a:rPr>
              <a:t>.</a:t>
            </a:r>
          </a:p>
          <a:p>
            <a:pPr algn="just"/>
            <a:endParaRPr lang="en-US" sz="2400" b="1" i="1" dirty="0">
              <a:solidFill>
                <a:srgbClr val="008000"/>
              </a:solidFill>
            </a:endParaRPr>
          </a:p>
          <a:p>
            <a:endParaRPr lang="en-US" dirty="0"/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3048000"/>
            <a:ext cx="3124200" cy="188175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Picture 4" descr="IMG_0138.jpg"/>
          <p:cNvPicPr>
            <a:picLocks noChangeAspect="1"/>
          </p:cNvPicPr>
          <p:nvPr/>
        </p:nvPicPr>
        <p:blipFill>
          <a:blip r:embed="rId4" cstate="print">
            <a:lum bright="20000" contrast="40000"/>
          </a:blip>
          <a:srcRect t="5714" r="5714" b="5714"/>
          <a:stretch>
            <a:fillRect/>
          </a:stretch>
        </p:blipFill>
        <p:spPr>
          <a:xfrm>
            <a:off x="6096000" y="4114800"/>
            <a:ext cx="2487561" cy="1752600"/>
          </a:xfrm>
          <a:prstGeom prst="rect">
            <a:avLst/>
          </a:prstGeom>
        </p:spPr>
      </p:pic>
      <p:pic>
        <p:nvPicPr>
          <p:cNvPr id="6" name="Picture 5" descr="IMG_0136.jpg"/>
          <p:cNvPicPr>
            <a:picLocks noChangeAspect="1"/>
          </p:cNvPicPr>
          <p:nvPr/>
        </p:nvPicPr>
        <p:blipFill>
          <a:blip r:embed="rId5" cstate="print">
            <a:lum bright="30000" contrast="40000"/>
          </a:blip>
          <a:srcRect l="4878" t="13008" r="7317" b="12195"/>
          <a:stretch>
            <a:fillRect/>
          </a:stretch>
        </p:blipFill>
        <p:spPr>
          <a:xfrm>
            <a:off x="3810000" y="3886200"/>
            <a:ext cx="2209800" cy="1411817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305800" cy="1143000"/>
          </a:xfrm>
        </p:spPr>
        <p:txBody>
          <a:bodyPr>
            <a:normAutofit/>
          </a:bodyPr>
          <a:lstStyle/>
          <a:p>
            <a:pPr algn="ctr"/>
            <a:r>
              <a:rPr lang="en-US" u="sng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oper Black" pitchFamily="18" charset="0"/>
              </a:rPr>
              <a:t>Natural  v/s  Artificial   Occlusion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143000"/>
            <a:ext cx="7772400" cy="5257800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buClr>
                <a:srgbClr val="000066"/>
              </a:buClr>
              <a:buSzPct val="95000"/>
              <a:buFont typeface="Wingdings" pitchFamily="2" charset="2"/>
              <a:buChar char="Ø"/>
            </a:pPr>
            <a:r>
              <a:rPr lang="en-US" sz="2400" b="1" dirty="0">
                <a:latin typeface="Footlight MT Light" pitchFamily="18" charset="0"/>
              </a:rPr>
              <a:t>Type of support</a:t>
            </a:r>
          </a:p>
          <a:p>
            <a:pPr>
              <a:lnSpc>
                <a:spcPct val="150000"/>
              </a:lnSpc>
              <a:buClr>
                <a:srgbClr val="000066"/>
              </a:buClr>
              <a:buSzPct val="95000"/>
              <a:buFont typeface="Wingdings" pitchFamily="2" charset="2"/>
              <a:buChar char="Ø"/>
            </a:pPr>
            <a:r>
              <a:rPr lang="en-US" sz="2400" b="1" dirty="0" err="1">
                <a:latin typeface="Footlight MT Light" pitchFamily="18" charset="0"/>
              </a:rPr>
              <a:t>Proprioception</a:t>
            </a:r>
            <a:endParaRPr lang="en-US" sz="2400" b="1" dirty="0">
              <a:latin typeface="Footlight MT Light" pitchFamily="18" charset="0"/>
            </a:endParaRPr>
          </a:p>
          <a:p>
            <a:pPr>
              <a:lnSpc>
                <a:spcPct val="150000"/>
              </a:lnSpc>
              <a:buClr>
                <a:srgbClr val="000066"/>
              </a:buClr>
              <a:buSzPct val="95000"/>
              <a:buFont typeface="Wingdings" pitchFamily="2" charset="2"/>
              <a:buChar char="Ø"/>
            </a:pPr>
            <a:r>
              <a:rPr lang="en-US" sz="2400" b="1" dirty="0">
                <a:latin typeface="Footlight MT Light" pitchFamily="18" charset="0"/>
              </a:rPr>
              <a:t>Response to pressures of occlusion</a:t>
            </a:r>
          </a:p>
          <a:p>
            <a:pPr>
              <a:lnSpc>
                <a:spcPct val="150000"/>
              </a:lnSpc>
              <a:buClr>
                <a:srgbClr val="000066"/>
              </a:buClr>
              <a:buSzPct val="95000"/>
              <a:buFont typeface="Wingdings" pitchFamily="2" charset="2"/>
              <a:buChar char="Ø"/>
            </a:pPr>
            <a:r>
              <a:rPr lang="en-US" sz="2400" b="1" dirty="0">
                <a:latin typeface="Footlight MT Light" pitchFamily="18" charset="0"/>
              </a:rPr>
              <a:t>Effect of malocclusion</a:t>
            </a:r>
          </a:p>
          <a:p>
            <a:pPr>
              <a:lnSpc>
                <a:spcPct val="150000"/>
              </a:lnSpc>
              <a:buClr>
                <a:srgbClr val="000066"/>
              </a:buClr>
              <a:buSzPct val="95000"/>
              <a:buFont typeface="Wingdings" pitchFamily="2" charset="2"/>
              <a:buChar char="Ø"/>
            </a:pPr>
            <a:r>
              <a:rPr lang="en-US" sz="2400" b="1" dirty="0">
                <a:latin typeface="Footlight MT Light" pitchFamily="18" charset="0"/>
              </a:rPr>
              <a:t>Effect of non-vertical forces</a:t>
            </a:r>
          </a:p>
          <a:p>
            <a:pPr>
              <a:lnSpc>
                <a:spcPct val="150000"/>
              </a:lnSpc>
              <a:buClr>
                <a:srgbClr val="000066"/>
              </a:buClr>
              <a:buSzPct val="95000"/>
              <a:buFont typeface="Wingdings" pitchFamily="2" charset="2"/>
              <a:buChar char="Ø"/>
            </a:pPr>
            <a:r>
              <a:rPr lang="en-US" sz="2400" b="1" dirty="0">
                <a:latin typeface="Footlight MT Light" pitchFamily="18" charset="0"/>
              </a:rPr>
              <a:t>Act of incision</a:t>
            </a:r>
          </a:p>
          <a:p>
            <a:pPr>
              <a:lnSpc>
                <a:spcPct val="150000"/>
              </a:lnSpc>
              <a:buClr>
                <a:srgbClr val="000066"/>
              </a:buClr>
              <a:buSzPct val="95000"/>
              <a:buFont typeface="Wingdings" pitchFamily="2" charset="2"/>
              <a:buChar char="Ø"/>
            </a:pPr>
            <a:r>
              <a:rPr lang="en-US" sz="2400" b="1" dirty="0">
                <a:latin typeface="Footlight MT Light" pitchFamily="18" charset="0"/>
              </a:rPr>
              <a:t>Act of mastication</a:t>
            </a:r>
          </a:p>
          <a:p>
            <a:pPr>
              <a:lnSpc>
                <a:spcPct val="150000"/>
              </a:lnSpc>
              <a:buClr>
                <a:srgbClr val="000066"/>
              </a:buClr>
              <a:buSzPct val="95000"/>
              <a:buFont typeface="Wingdings" pitchFamily="2" charset="2"/>
              <a:buChar char="Ø"/>
            </a:pPr>
            <a:r>
              <a:rPr lang="en-US" sz="2400" b="1" dirty="0">
                <a:latin typeface="Footlight MT Light" pitchFamily="18" charset="0"/>
              </a:rPr>
              <a:t>Necessity for a bilaterally balanced occlusion.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183880" cy="1051560"/>
          </a:xfrm>
        </p:spPr>
        <p:txBody>
          <a:bodyPr>
            <a:normAutofit/>
          </a:bodyPr>
          <a:lstStyle/>
          <a:p>
            <a:pPr algn="ctr"/>
            <a:r>
              <a:rPr lang="en-US" sz="3200" b="0" u="sng" dirty="0">
                <a:solidFill>
                  <a:srgbClr val="000099"/>
                </a:solidFill>
                <a:effectLst/>
                <a:latin typeface="Cooper Black" pitchFamily="18" charset="0"/>
              </a:rPr>
              <a:t>Lateral curves </a:t>
            </a:r>
            <a:endParaRPr lang="en-US" b="0" dirty="0">
              <a:solidFill>
                <a:srgbClr val="000099"/>
              </a:solidFill>
              <a:effectLst/>
              <a:latin typeface="Cooper Black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09600" y="1066800"/>
            <a:ext cx="78486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>
                <a:latin typeface="Footlight MT Light" pitchFamily="18" charset="0"/>
              </a:rPr>
              <a:t>These curves run transversely from one side of the arch to the other .The following curves come in this category –</a:t>
            </a:r>
          </a:p>
          <a:p>
            <a:pPr algn="just">
              <a:buFont typeface="Arial" pitchFamily="34" charset="0"/>
              <a:buChar char="•"/>
            </a:pPr>
            <a:r>
              <a:rPr lang="en-US" sz="2400" dirty="0">
                <a:latin typeface="Footlight MT Light" pitchFamily="18" charset="0"/>
              </a:rPr>
              <a:t>Monsoons curve </a:t>
            </a:r>
          </a:p>
          <a:p>
            <a:pPr algn="just">
              <a:buFont typeface="Arial" pitchFamily="34" charset="0"/>
              <a:buChar char="•"/>
            </a:pPr>
            <a:r>
              <a:rPr lang="en-US" sz="2400" dirty="0">
                <a:latin typeface="Footlight MT Light" pitchFamily="18" charset="0"/>
              </a:rPr>
              <a:t>Wilsons / anti-monsoon curve</a:t>
            </a:r>
          </a:p>
          <a:p>
            <a:pPr algn="just">
              <a:buFont typeface="Arial" pitchFamily="34" charset="0"/>
              <a:buChar char="•"/>
            </a:pPr>
            <a:r>
              <a:rPr lang="en-US" sz="2400" dirty="0">
                <a:latin typeface="Footlight MT Light" pitchFamily="18" charset="0"/>
              </a:rPr>
              <a:t>Pleasure curve</a:t>
            </a:r>
          </a:p>
        </p:txBody>
      </p:sp>
      <p:pic>
        <p:nvPicPr>
          <p:cNvPr id="6" name="Picture 5" descr="D:\DATA VS\Anoop\Untitled-Scanned-06.jpg"/>
          <p:cNvPicPr>
            <a:picLocks noChangeAspect="1" noChangeArrowheads="1"/>
          </p:cNvPicPr>
          <p:nvPr/>
        </p:nvPicPr>
        <p:blipFill>
          <a:blip r:embed="rId3" cstate="print">
            <a:lum contrast="36000"/>
          </a:blip>
          <a:srcRect l="2500" b="9005"/>
          <a:stretch>
            <a:fillRect/>
          </a:stretch>
        </p:blipFill>
        <p:spPr bwMode="auto">
          <a:xfrm>
            <a:off x="609600" y="2971800"/>
            <a:ext cx="2371725" cy="194603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53000" y="1905000"/>
            <a:ext cx="2400300" cy="183832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Picture 7" descr="IMG_0145.jpg"/>
          <p:cNvPicPr>
            <a:picLocks noChangeAspect="1"/>
          </p:cNvPicPr>
          <p:nvPr/>
        </p:nvPicPr>
        <p:blipFill>
          <a:blip r:embed="rId5" cstate="print">
            <a:lum bright="20000" contrast="40000"/>
          </a:blip>
          <a:srcRect t="22500" r="5625" b="20000"/>
          <a:stretch>
            <a:fillRect/>
          </a:stretch>
        </p:blipFill>
        <p:spPr>
          <a:xfrm>
            <a:off x="3505200" y="3962400"/>
            <a:ext cx="3001617" cy="1371600"/>
          </a:xfrm>
          <a:prstGeom prst="rect">
            <a:avLst/>
          </a:prstGeom>
        </p:spPr>
      </p:pic>
      <p:pic>
        <p:nvPicPr>
          <p:cNvPr id="9" name="Picture 8" descr="IMG_0147.jpg"/>
          <p:cNvPicPr>
            <a:picLocks noChangeAspect="1"/>
          </p:cNvPicPr>
          <p:nvPr/>
        </p:nvPicPr>
        <p:blipFill>
          <a:blip r:embed="rId6" cstate="print">
            <a:lum bright="20000" contrast="40000"/>
          </a:blip>
          <a:srcRect t="12698" r="4762" b="23810"/>
          <a:stretch>
            <a:fillRect/>
          </a:stretch>
        </p:blipFill>
        <p:spPr>
          <a:xfrm>
            <a:off x="5791200" y="4953000"/>
            <a:ext cx="2590800" cy="1295400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304800"/>
            <a:ext cx="8183880" cy="1051560"/>
          </a:xfrm>
        </p:spPr>
        <p:txBody>
          <a:bodyPr/>
          <a:lstStyle/>
          <a:p>
            <a:pPr algn="ctr"/>
            <a:r>
              <a:rPr lang="en-US" b="0" u="sng" dirty="0">
                <a:solidFill>
                  <a:srgbClr val="000066"/>
                </a:solidFill>
                <a:latin typeface="Algerian" pitchFamily="82" charset="0"/>
              </a:rPr>
              <a:t>Arrangement of teeth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447800" y="1905000"/>
            <a:ext cx="5562600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n-US" sz="2800" dirty="0">
                <a:latin typeface="Footlight MT Light" pitchFamily="18" charset="0"/>
              </a:rPr>
              <a:t>Anatomic Vs Non-anatomic teeth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n-US" sz="2800" dirty="0">
                <a:latin typeface="Footlight MT Light" pitchFamily="18" charset="0"/>
              </a:rPr>
              <a:t>Resin Vs porcelain teeth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n-US" sz="2800" dirty="0">
                <a:latin typeface="Footlight MT Light" pitchFamily="18" charset="0"/>
              </a:rPr>
              <a:t>Abnormal jaw relations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n-US" sz="2800" dirty="0">
                <a:latin typeface="Footlight MT Light" pitchFamily="18" charset="0"/>
              </a:rPr>
              <a:t>Neutral zone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n-US" sz="2800" dirty="0">
                <a:latin typeface="Footlight MT Light" pitchFamily="18" charset="0"/>
              </a:rPr>
              <a:t>Teeth arrangement and phonetics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38200" y="534987"/>
            <a:ext cx="7769225" cy="4113213"/>
          </a:xfrm>
        </p:spPr>
        <p:txBody>
          <a:bodyPr/>
          <a:lstStyle/>
          <a:p>
            <a:pPr algn="ctr" eaLnBrk="1" hangingPunct="1">
              <a:buNone/>
            </a:pPr>
            <a:r>
              <a:rPr lang="en-US" u="sng" dirty="0">
                <a:solidFill>
                  <a:srgbClr val="000066"/>
                </a:solidFill>
                <a:latin typeface="Cooper Black" pitchFamily="18" charset="0"/>
              </a:rPr>
              <a:t>Types Of Posterior Teeth</a:t>
            </a:r>
          </a:p>
          <a:p>
            <a:pPr algn="ctr" eaLnBrk="1" hangingPunct="1">
              <a:buNone/>
            </a:pPr>
            <a:r>
              <a:rPr lang="en-US" sz="2400" dirty="0">
                <a:solidFill>
                  <a:srgbClr val="008000"/>
                </a:solidFill>
                <a:latin typeface="Footlight MT Light" pitchFamily="18" charset="0"/>
              </a:rPr>
              <a:t>(based on anatomy of </a:t>
            </a:r>
            <a:r>
              <a:rPr lang="en-US" sz="2400" dirty="0" err="1">
                <a:solidFill>
                  <a:srgbClr val="008000"/>
                </a:solidFill>
                <a:latin typeface="Footlight MT Light" pitchFamily="18" charset="0"/>
              </a:rPr>
              <a:t>occlusal</a:t>
            </a:r>
            <a:r>
              <a:rPr lang="en-US" sz="2400" dirty="0">
                <a:solidFill>
                  <a:srgbClr val="008000"/>
                </a:solidFill>
                <a:latin typeface="Footlight MT Light" pitchFamily="18" charset="0"/>
              </a:rPr>
              <a:t> surface)</a:t>
            </a:r>
          </a:p>
          <a:p>
            <a:pPr algn="ctr" eaLnBrk="1" hangingPunct="1">
              <a:buNone/>
            </a:pPr>
            <a:endParaRPr lang="en-US" sz="1200" u="sng" dirty="0">
              <a:solidFill>
                <a:srgbClr val="000066"/>
              </a:solidFill>
              <a:latin typeface="Cooper Black" pitchFamily="18" charset="0"/>
            </a:endParaRPr>
          </a:p>
          <a:p>
            <a:pPr marL="804672" lvl="1" indent="-457200" algn="just" eaLnBrk="1" hangingPunct="1">
              <a:buClrTx/>
              <a:buSzPct val="90000"/>
              <a:buFont typeface="+mj-lt"/>
              <a:buAutoNum type="arabicPeriod"/>
            </a:pPr>
            <a:r>
              <a:rPr lang="en-US" dirty="0">
                <a:latin typeface="Footlight MT Light" pitchFamily="18" charset="0"/>
              </a:rPr>
              <a:t>The anatomic teeth</a:t>
            </a:r>
          </a:p>
          <a:p>
            <a:pPr marL="804672" lvl="1" indent="-457200" algn="just" eaLnBrk="1" hangingPunct="1">
              <a:buClrTx/>
              <a:buSzPct val="90000"/>
              <a:buFont typeface="+mj-lt"/>
              <a:buAutoNum type="arabicPeriod"/>
            </a:pPr>
            <a:r>
              <a:rPr lang="en-US" dirty="0">
                <a:latin typeface="Footlight MT Light" pitchFamily="18" charset="0"/>
              </a:rPr>
              <a:t>The </a:t>
            </a:r>
            <a:r>
              <a:rPr lang="en-US" dirty="0" err="1">
                <a:latin typeface="Footlight MT Light" pitchFamily="18" charset="0"/>
              </a:rPr>
              <a:t>nonanatomic</a:t>
            </a:r>
            <a:endParaRPr lang="en-US" dirty="0"/>
          </a:p>
        </p:txBody>
      </p:sp>
      <p:pic>
        <p:nvPicPr>
          <p:cNvPr id="19459" name="Picture 4" descr="D:\DATA VS\Anoop\Untitled-Scanned-15.jpg"/>
          <p:cNvPicPr>
            <a:picLocks noChangeAspect="1" noChangeArrowheads="1"/>
          </p:cNvPicPr>
          <p:nvPr/>
        </p:nvPicPr>
        <p:blipFill>
          <a:blip r:embed="rId3" cstate="print">
            <a:lum bright="-12000" contrast="48000"/>
          </a:blip>
          <a:srcRect t="5411" b="13416"/>
          <a:stretch>
            <a:fillRect/>
          </a:stretch>
        </p:blipFill>
        <p:spPr bwMode="auto">
          <a:xfrm>
            <a:off x="838200" y="3048000"/>
            <a:ext cx="3581400" cy="2286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Picture 5" descr="D:\DATA VS\Anoop\Untitled-Scanned-16.jpg"/>
          <p:cNvPicPr>
            <a:picLocks noChangeAspect="1" noChangeArrowheads="1"/>
          </p:cNvPicPr>
          <p:nvPr/>
        </p:nvPicPr>
        <p:blipFill>
          <a:blip r:embed="rId4" cstate="print">
            <a:lum bright="-12000" contrast="54000"/>
          </a:blip>
          <a:srcRect t="5527" b="11572"/>
          <a:stretch>
            <a:fillRect/>
          </a:stretch>
        </p:blipFill>
        <p:spPr bwMode="auto">
          <a:xfrm>
            <a:off x="4800600" y="3048000"/>
            <a:ext cx="3505200" cy="2286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228600"/>
            <a:ext cx="7772400" cy="685800"/>
          </a:xfrm>
        </p:spPr>
        <p:txBody>
          <a:bodyPr>
            <a:normAutofit/>
          </a:bodyPr>
          <a:lstStyle/>
          <a:p>
            <a:pPr algn="ctr" eaLnBrk="1" hangingPunct="1"/>
            <a:r>
              <a:rPr lang="en-US" sz="2800" b="0" u="sng" dirty="0">
                <a:solidFill>
                  <a:srgbClr val="000066"/>
                </a:solidFill>
                <a:effectLst/>
                <a:latin typeface="Cooper Black" pitchFamily="18" charset="0"/>
              </a:rPr>
              <a:t>Anatomic teeth</a:t>
            </a:r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838200"/>
            <a:ext cx="7772400" cy="4343400"/>
          </a:xfrm>
        </p:spPr>
        <p:txBody>
          <a:bodyPr>
            <a:noAutofit/>
          </a:bodyPr>
          <a:lstStyle/>
          <a:p>
            <a:r>
              <a:rPr lang="en-US" sz="2400" dirty="0" err="1">
                <a:latin typeface="Footlight MT Light" pitchFamily="18" charset="0"/>
              </a:rPr>
              <a:t>Cuspal</a:t>
            </a:r>
            <a:r>
              <a:rPr lang="en-US" sz="2400" dirty="0">
                <a:latin typeface="Footlight MT Light" pitchFamily="18" charset="0"/>
              </a:rPr>
              <a:t> anatomy is similar to the natural tooth</a:t>
            </a:r>
          </a:p>
          <a:p>
            <a:r>
              <a:rPr lang="en-US" sz="2400" dirty="0">
                <a:latin typeface="Footlight MT Light" pitchFamily="18" charset="0"/>
              </a:rPr>
              <a:t>In case of natural tooth -?</a:t>
            </a:r>
          </a:p>
          <a:p>
            <a:r>
              <a:rPr lang="en-US" sz="2400" dirty="0">
                <a:latin typeface="Footlight MT Light" pitchFamily="18" charset="0"/>
              </a:rPr>
              <a:t>In an edentulous mouth , situation </a:t>
            </a:r>
            <a:r>
              <a:rPr lang="en-US" sz="2400" dirty="0" err="1">
                <a:latin typeface="Footlight MT Light" pitchFamily="18" charset="0"/>
              </a:rPr>
              <a:t>differes</a:t>
            </a:r>
            <a:endParaRPr lang="en-US" sz="2400" dirty="0">
              <a:latin typeface="Footlight MT Light" pitchFamily="18" charset="0"/>
            </a:endParaRPr>
          </a:p>
          <a:p>
            <a:r>
              <a:rPr lang="en-US" sz="2400" dirty="0">
                <a:latin typeface="Footlight MT Light" pitchFamily="18" charset="0"/>
              </a:rPr>
              <a:t>Difficulty encountered  in-</a:t>
            </a:r>
          </a:p>
          <a:p>
            <a:pPr lvl="1"/>
            <a:r>
              <a:rPr lang="en-US" dirty="0">
                <a:latin typeface="Footlight MT Light" pitchFamily="18" charset="0"/>
              </a:rPr>
              <a:t>Harmonious Balanced occlusion	</a:t>
            </a:r>
          </a:p>
          <a:p>
            <a:pPr lvl="1"/>
            <a:r>
              <a:rPr lang="en-US" dirty="0">
                <a:latin typeface="Footlight MT Light" pitchFamily="18" charset="0"/>
              </a:rPr>
              <a:t>Horizontal forces generated</a:t>
            </a:r>
          </a:p>
          <a:p>
            <a:pPr lvl="1">
              <a:buNone/>
            </a:pPr>
            <a:r>
              <a:rPr lang="en-US" b="1" dirty="0">
                <a:latin typeface="Footlight MT Light" pitchFamily="18" charset="0"/>
              </a:rPr>
              <a:t>Feature</a:t>
            </a:r>
            <a:r>
              <a:rPr lang="en-US" dirty="0">
                <a:latin typeface="Footlight MT Light" pitchFamily="18" charset="0"/>
              </a:rPr>
              <a:t> – efficient in grinding food </a:t>
            </a:r>
            <a:endParaRPr lang="en-US" sz="1800" dirty="0">
              <a:latin typeface="Footlight MT Light" pitchFamily="18" charset="0"/>
            </a:endParaRPr>
          </a:p>
          <a:p>
            <a:pPr lvl="1">
              <a:buClr>
                <a:srgbClr val="FF0000"/>
              </a:buClr>
              <a:buFont typeface="Wingdings" pitchFamily="2" charset="2"/>
              <a:buChar char="v"/>
            </a:pPr>
            <a:r>
              <a:rPr lang="en-US" dirty="0">
                <a:latin typeface="Footlight MT Light" pitchFamily="18" charset="0"/>
              </a:rPr>
              <a:t>Hence, certain mandatory requirements </a:t>
            </a:r>
          </a:p>
          <a:p>
            <a:pPr lvl="1"/>
            <a:endParaRPr lang="en-US" sz="1800" dirty="0">
              <a:latin typeface="Footlight MT Light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lum bright="20000" contrast="40000"/>
          </a:blip>
          <a:srcRect l="1622" t="15135" r="4324" b="7027"/>
          <a:stretch>
            <a:fillRect/>
          </a:stretch>
        </p:blipFill>
        <p:spPr bwMode="auto">
          <a:xfrm>
            <a:off x="4876800" y="4109545"/>
            <a:ext cx="3937000" cy="244365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457200"/>
            <a:ext cx="7772400" cy="609600"/>
          </a:xfrm>
        </p:spPr>
        <p:txBody>
          <a:bodyPr>
            <a:normAutofit fontScale="90000"/>
          </a:bodyPr>
          <a:lstStyle/>
          <a:p>
            <a:pPr algn="ctr" eaLnBrk="1" hangingPunct="1"/>
            <a:r>
              <a:rPr lang="en-US" sz="3600" b="0" u="sng" dirty="0">
                <a:solidFill>
                  <a:srgbClr val="000066"/>
                </a:solidFill>
                <a:effectLst/>
                <a:latin typeface="Cooper Black" pitchFamily="18" charset="0"/>
              </a:rPr>
              <a:t>Non - Anatomic Teeth</a:t>
            </a:r>
          </a:p>
        </p:txBody>
      </p:sp>
      <p:sp>
        <p:nvSpPr>
          <p:cNvPr id="54275" name="Rectangle 3"/>
          <p:cNvSpPr>
            <a:spLocks noGrp="1" noChangeArrowheads="1"/>
          </p:cNvSpPr>
          <p:nvPr>
            <p:ph idx="1"/>
          </p:nvPr>
        </p:nvSpPr>
        <p:spPr>
          <a:xfrm>
            <a:off x="533400" y="1295400"/>
            <a:ext cx="8153400" cy="4800600"/>
          </a:xfrm>
        </p:spPr>
        <p:txBody>
          <a:bodyPr>
            <a:normAutofit fontScale="62500" lnSpcReduction="20000"/>
          </a:bodyPr>
          <a:lstStyle/>
          <a:p>
            <a:pPr algn="just">
              <a:lnSpc>
                <a:spcPct val="130000"/>
              </a:lnSpc>
              <a:buClr>
                <a:srgbClr val="C00000"/>
              </a:buClr>
              <a:buNone/>
            </a:pPr>
            <a:r>
              <a:rPr lang="en-US" sz="3700" b="1" dirty="0">
                <a:solidFill>
                  <a:srgbClr val="C00000"/>
                </a:solidFill>
                <a:latin typeface="Footlight MT Light" pitchFamily="18" charset="0"/>
              </a:rPr>
              <a:t>PRIMARY OBJECTIVE – </a:t>
            </a:r>
            <a:r>
              <a:rPr lang="en-US" sz="3700" dirty="0">
                <a:latin typeface="Footlight MT Light" pitchFamily="18" charset="0"/>
              </a:rPr>
              <a:t>preservation of tissues</a:t>
            </a:r>
          </a:p>
          <a:p>
            <a:pPr algn="just">
              <a:lnSpc>
                <a:spcPct val="130000"/>
              </a:lnSpc>
              <a:buClr>
                <a:srgbClr val="C00000"/>
              </a:buClr>
              <a:buNone/>
            </a:pPr>
            <a:r>
              <a:rPr lang="en-US" sz="3700" b="1" dirty="0">
                <a:solidFill>
                  <a:srgbClr val="000066"/>
                </a:solidFill>
                <a:latin typeface="Footlight MT Light" pitchFamily="18" charset="0"/>
              </a:rPr>
              <a:t>Main advantage-</a:t>
            </a:r>
          </a:p>
          <a:p>
            <a:pPr algn="just">
              <a:lnSpc>
                <a:spcPct val="130000"/>
              </a:lnSpc>
              <a:buClr>
                <a:srgbClr val="C00000"/>
              </a:buClr>
              <a:buFont typeface="Wingdings" pitchFamily="2" charset="2"/>
              <a:buChar char="Ø"/>
            </a:pPr>
            <a:r>
              <a:rPr lang="en-US" sz="3700" dirty="0">
                <a:latin typeface="Footlight MT Light" pitchFamily="18" charset="0"/>
              </a:rPr>
              <a:t>Freedom of movement</a:t>
            </a:r>
          </a:p>
          <a:p>
            <a:pPr algn="just">
              <a:lnSpc>
                <a:spcPct val="130000"/>
              </a:lnSpc>
              <a:buClr>
                <a:srgbClr val="C00000"/>
              </a:buClr>
              <a:buFont typeface="Wingdings" pitchFamily="2" charset="2"/>
              <a:buChar char="Ø"/>
            </a:pPr>
            <a:r>
              <a:rPr lang="en-US" sz="3700" dirty="0">
                <a:latin typeface="Footlight MT Light" pitchFamily="18" charset="0"/>
              </a:rPr>
              <a:t>Lack of interferences</a:t>
            </a:r>
          </a:p>
          <a:p>
            <a:pPr algn="just">
              <a:lnSpc>
                <a:spcPct val="130000"/>
              </a:lnSpc>
              <a:buClr>
                <a:srgbClr val="C00000"/>
              </a:buClr>
              <a:buFont typeface="Wingdings" pitchFamily="2" charset="2"/>
              <a:buChar char="Ø"/>
            </a:pPr>
            <a:r>
              <a:rPr lang="en-US" sz="3700" dirty="0">
                <a:latin typeface="Footlight MT Light" pitchFamily="18" charset="0"/>
              </a:rPr>
              <a:t>No horizontal forces</a:t>
            </a:r>
          </a:p>
          <a:p>
            <a:pPr algn="just">
              <a:lnSpc>
                <a:spcPct val="130000"/>
              </a:lnSpc>
              <a:buClr>
                <a:srgbClr val="C00000"/>
              </a:buClr>
              <a:buNone/>
            </a:pPr>
            <a:r>
              <a:rPr lang="en-US" sz="3700" dirty="0">
                <a:latin typeface="Footlight MT Light" pitchFamily="18" charset="0"/>
              </a:rPr>
              <a:t>Drawbacks-</a:t>
            </a:r>
          </a:p>
          <a:p>
            <a:pPr algn="just">
              <a:lnSpc>
                <a:spcPct val="130000"/>
              </a:lnSpc>
              <a:buClr>
                <a:srgbClr val="C00000"/>
              </a:buClr>
              <a:buNone/>
            </a:pPr>
            <a:r>
              <a:rPr lang="en-US" sz="3700" dirty="0">
                <a:latin typeface="Footlight MT Light" pitchFamily="18" charset="0"/>
              </a:rPr>
              <a:t>Indications -</a:t>
            </a:r>
          </a:p>
          <a:p>
            <a:pPr lvl="1" algn="just">
              <a:buClr>
                <a:srgbClr val="C00000"/>
              </a:buClr>
              <a:buFont typeface="Wingdings" pitchFamily="2" charset="2"/>
              <a:buChar char="§"/>
            </a:pPr>
            <a:r>
              <a:rPr lang="en-US" sz="3200" dirty="0">
                <a:latin typeface="Footlight MT Light" pitchFamily="18" charset="0"/>
              </a:rPr>
              <a:t>Flat ridges</a:t>
            </a:r>
          </a:p>
          <a:p>
            <a:pPr lvl="1" algn="just">
              <a:buClr>
                <a:srgbClr val="C00000"/>
              </a:buClr>
              <a:buFont typeface="Wingdings" pitchFamily="2" charset="2"/>
              <a:buChar char="§"/>
            </a:pPr>
            <a:r>
              <a:rPr lang="en-US" sz="3200" dirty="0">
                <a:latin typeface="Footlight MT Light" pitchFamily="18" charset="0"/>
              </a:rPr>
              <a:t>Knife edge ridge</a:t>
            </a:r>
          </a:p>
          <a:p>
            <a:pPr lvl="1" algn="just">
              <a:buClr>
                <a:srgbClr val="C00000"/>
              </a:buClr>
              <a:buFont typeface="Wingdings" pitchFamily="2" charset="2"/>
              <a:buChar char="§"/>
            </a:pPr>
            <a:r>
              <a:rPr lang="en-US" sz="3200" dirty="0">
                <a:latin typeface="Footlight MT Light" pitchFamily="18" charset="0"/>
              </a:rPr>
              <a:t>Large </a:t>
            </a:r>
            <a:r>
              <a:rPr lang="en-US" sz="3200" dirty="0" err="1">
                <a:latin typeface="Footlight MT Light" pitchFamily="18" charset="0"/>
              </a:rPr>
              <a:t>interridge</a:t>
            </a:r>
            <a:r>
              <a:rPr lang="en-US" sz="3200" dirty="0">
                <a:latin typeface="Footlight MT Light" pitchFamily="18" charset="0"/>
              </a:rPr>
              <a:t> space</a:t>
            </a:r>
          </a:p>
          <a:p>
            <a:pPr lvl="1" algn="just">
              <a:buClr>
                <a:srgbClr val="C00000"/>
              </a:buClr>
              <a:buFont typeface="Wingdings" pitchFamily="2" charset="2"/>
              <a:buChar char="§"/>
            </a:pPr>
            <a:r>
              <a:rPr lang="en-US" sz="3200" dirty="0">
                <a:latin typeface="Footlight MT Light" pitchFamily="18" charset="0"/>
              </a:rPr>
              <a:t>Milling type of chewing pattern with broad excursions </a:t>
            </a:r>
          </a:p>
          <a:p>
            <a:pPr lvl="1" algn="just">
              <a:buClr>
                <a:srgbClr val="C00000"/>
              </a:buClr>
              <a:buFont typeface="Wingdings" pitchFamily="2" charset="2"/>
              <a:buChar char="§"/>
            </a:pPr>
            <a:r>
              <a:rPr lang="en-US" sz="3200" dirty="0">
                <a:latin typeface="Footlight MT Light" pitchFamily="18" charset="0"/>
              </a:rPr>
              <a:t>Improper neuromuscular coordination.</a:t>
            </a:r>
            <a:endParaRPr lang="en-US" sz="1900" dirty="0">
              <a:latin typeface="Footlight MT Light" pitchFamily="18" charset="0"/>
            </a:endParaRPr>
          </a:p>
          <a:p>
            <a:pPr algn="just" eaLnBrk="1" hangingPunct="1">
              <a:lnSpc>
                <a:spcPct val="110000"/>
              </a:lnSpc>
            </a:pPr>
            <a:endParaRPr lang="en-US" sz="2200" dirty="0"/>
          </a:p>
        </p:txBody>
      </p:sp>
      <p:pic>
        <p:nvPicPr>
          <p:cNvPr id="7" name="Picture 5" descr="D:\DATA VS\Anoop\Untitled-Scanned-16.jpg"/>
          <p:cNvPicPr>
            <a:picLocks noChangeAspect="1" noChangeArrowheads="1"/>
          </p:cNvPicPr>
          <p:nvPr/>
        </p:nvPicPr>
        <p:blipFill>
          <a:blip r:embed="rId3" cstate="print">
            <a:lum bright="-12000" contrast="54000"/>
          </a:blip>
          <a:srcRect t="5527" b="11572"/>
          <a:stretch>
            <a:fillRect/>
          </a:stretch>
        </p:blipFill>
        <p:spPr bwMode="auto">
          <a:xfrm>
            <a:off x="5029200" y="2362200"/>
            <a:ext cx="3505200" cy="2286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228600" y="579438"/>
            <a:ext cx="3931920" cy="792162"/>
          </a:xfrm>
        </p:spPr>
        <p:txBody>
          <a:bodyPr/>
          <a:lstStyle/>
          <a:p>
            <a:pPr algn="ctr"/>
            <a:r>
              <a:rPr lang="en-US" dirty="0"/>
              <a:t>Acrylic teeth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half" idx="3"/>
          </p:nvPr>
        </p:nvSpPr>
        <p:spPr>
          <a:xfrm>
            <a:off x="4572000" y="579438"/>
            <a:ext cx="3931920" cy="792162"/>
          </a:xfrm>
        </p:spPr>
        <p:txBody>
          <a:bodyPr/>
          <a:lstStyle/>
          <a:p>
            <a:pPr algn="ctr"/>
            <a:r>
              <a:rPr lang="en-US" dirty="0"/>
              <a:t>Porcelain teeth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2"/>
          </p:nvPr>
        </p:nvSpPr>
        <p:spPr>
          <a:xfrm>
            <a:off x="607224" y="1447800"/>
            <a:ext cx="3931920" cy="3886200"/>
          </a:xfrm>
        </p:spPr>
        <p:txBody>
          <a:bodyPr>
            <a:normAutofit/>
          </a:bodyPr>
          <a:lstStyle/>
          <a:p>
            <a:r>
              <a:rPr lang="en-US" dirty="0">
                <a:latin typeface="Footlight MT Light" pitchFamily="18" charset="0"/>
              </a:rPr>
              <a:t>Significant wear</a:t>
            </a:r>
          </a:p>
          <a:p>
            <a:r>
              <a:rPr lang="en-US" dirty="0">
                <a:latin typeface="Footlight MT Light" pitchFamily="18" charset="0"/>
              </a:rPr>
              <a:t>Fracture toughness</a:t>
            </a:r>
          </a:p>
          <a:p>
            <a:r>
              <a:rPr lang="en-US" dirty="0">
                <a:latin typeface="Footlight MT Light" pitchFamily="18" charset="0"/>
              </a:rPr>
              <a:t>Retention – chemical bond</a:t>
            </a:r>
          </a:p>
          <a:p>
            <a:r>
              <a:rPr lang="en-US" dirty="0">
                <a:latin typeface="Footlight MT Light" pitchFamily="18" charset="0"/>
              </a:rPr>
              <a:t>Easily ground</a:t>
            </a:r>
          </a:p>
          <a:p>
            <a:r>
              <a:rPr lang="en-US" dirty="0">
                <a:latin typeface="Footlight MT Light" pitchFamily="18" charset="0"/>
              </a:rPr>
              <a:t>Silent on contact</a:t>
            </a:r>
          </a:p>
          <a:p>
            <a:r>
              <a:rPr lang="en-US" dirty="0">
                <a:latin typeface="Footlight MT Light" pitchFamily="18" charset="0"/>
              </a:rPr>
              <a:t>Minimal abrasion</a:t>
            </a:r>
          </a:p>
          <a:p>
            <a:pPr>
              <a:buNone/>
            </a:pPr>
            <a:endParaRPr lang="en-US" dirty="0">
              <a:latin typeface="Footlight MT Light" pitchFamily="18" charset="0"/>
            </a:endParaRPr>
          </a:p>
          <a:p>
            <a:r>
              <a:rPr lang="en-US" dirty="0" err="1">
                <a:latin typeface="Footlight MT Light" pitchFamily="18" charset="0"/>
              </a:rPr>
              <a:t>Discolours</a:t>
            </a:r>
            <a:endParaRPr lang="en-US" dirty="0">
              <a:latin typeface="Footlight MT Light" pitchFamily="18" charset="0"/>
            </a:endParaRPr>
          </a:p>
          <a:p>
            <a:r>
              <a:rPr lang="en-US" dirty="0">
                <a:latin typeface="Footlight MT Light" pitchFamily="18" charset="0"/>
              </a:rPr>
              <a:t>Dimensional change</a:t>
            </a:r>
          </a:p>
          <a:p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4"/>
          </p:nvPr>
        </p:nvSpPr>
        <p:spPr>
          <a:xfrm>
            <a:off x="4652169" y="1447800"/>
            <a:ext cx="3931920" cy="4114800"/>
          </a:xfrm>
        </p:spPr>
        <p:txBody>
          <a:bodyPr>
            <a:normAutofit/>
          </a:bodyPr>
          <a:lstStyle/>
          <a:p>
            <a:r>
              <a:rPr lang="en-US" dirty="0">
                <a:latin typeface="Footlight MT Light" pitchFamily="18" charset="0"/>
              </a:rPr>
              <a:t>Insignificant Wear</a:t>
            </a:r>
          </a:p>
          <a:p>
            <a:r>
              <a:rPr lang="en-US" dirty="0" err="1">
                <a:latin typeface="Footlight MT Light" pitchFamily="18" charset="0"/>
              </a:rPr>
              <a:t>Britlle</a:t>
            </a:r>
            <a:endParaRPr lang="en-US" dirty="0">
              <a:latin typeface="Footlight MT Light" pitchFamily="18" charset="0"/>
            </a:endParaRPr>
          </a:p>
          <a:p>
            <a:r>
              <a:rPr lang="en-US" dirty="0">
                <a:latin typeface="Footlight MT Light" pitchFamily="18" charset="0"/>
              </a:rPr>
              <a:t>Retention – Mechanical </a:t>
            </a:r>
          </a:p>
          <a:p>
            <a:r>
              <a:rPr lang="en-US" dirty="0">
                <a:latin typeface="Footlight MT Light" pitchFamily="18" charset="0"/>
              </a:rPr>
              <a:t>Difficult To Grind</a:t>
            </a:r>
          </a:p>
          <a:p>
            <a:r>
              <a:rPr lang="en-US" dirty="0">
                <a:latin typeface="Footlight MT Light" pitchFamily="18" charset="0"/>
              </a:rPr>
              <a:t>Sharp Impact Sound</a:t>
            </a:r>
          </a:p>
          <a:p>
            <a:r>
              <a:rPr lang="en-US" dirty="0">
                <a:latin typeface="Footlight MT Light" pitchFamily="18" charset="0"/>
              </a:rPr>
              <a:t>Abrasion Of Opposing Natural </a:t>
            </a:r>
            <a:r>
              <a:rPr lang="en-US" dirty="0" err="1">
                <a:latin typeface="Footlight MT Light" pitchFamily="18" charset="0"/>
              </a:rPr>
              <a:t>Teeh</a:t>
            </a:r>
            <a:endParaRPr lang="en-US" dirty="0">
              <a:latin typeface="Footlight MT Light" pitchFamily="18" charset="0"/>
            </a:endParaRPr>
          </a:p>
          <a:p>
            <a:r>
              <a:rPr lang="en-US" dirty="0" err="1">
                <a:latin typeface="Footlight MT Light" pitchFamily="18" charset="0"/>
              </a:rPr>
              <a:t>Colour</a:t>
            </a:r>
            <a:r>
              <a:rPr lang="en-US" dirty="0">
                <a:latin typeface="Footlight MT Light" pitchFamily="18" charset="0"/>
              </a:rPr>
              <a:t> is stable</a:t>
            </a:r>
          </a:p>
          <a:p>
            <a:r>
              <a:rPr lang="en-US" dirty="0">
                <a:latin typeface="Footlight MT Light" pitchFamily="18" charset="0"/>
              </a:rPr>
              <a:t>Dimensionally Stable</a:t>
            </a:r>
          </a:p>
          <a:p>
            <a:endParaRPr lang="en-US" dirty="0"/>
          </a:p>
          <a:p>
            <a:endParaRPr lang="en-US" b="1" dirty="0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-76200"/>
            <a:ext cx="7772400" cy="1143000"/>
          </a:xfrm>
        </p:spPr>
        <p:txBody>
          <a:bodyPr>
            <a:normAutofit/>
          </a:bodyPr>
          <a:lstStyle/>
          <a:p>
            <a:pPr algn="ctr"/>
            <a:r>
              <a:rPr lang="en-US" sz="2800" b="0" u="sng" dirty="0">
                <a:solidFill>
                  <a:srgbClr val="000066"/>
                </a:solidFill>
                <a:effectLst/>
                <a:latin typeface="Cooper Black" pitchFamily="18" charset="0"/>
              </a:rPr>
              <a:t>Neutral zone </a:t>
            </a:r>
          </a:p>
        </p:txBody>
      </p:sp>
      <p:sp>
        <p:nvSpPr>
          <p:cNvPr id="3" name="Rectangle 2"/>
          <p:cNvSpPr/>
          <p:nvPr/>
        </p:nvSpPr>
        <p:spPr>
          <a:xfrm>
            <a:off x="685800" y="914400"/>
            <a:ext cx="7848600" cy="59708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74320" indent="-274320" algn="just">
              <a:lnSpc>
                <a:spcPct val="150000"/>
              </a:lnSpc>
              <a:buClr>
                <a:schemeClr val="accent3"/>
              </a:buClr>
              <a:buFont typeface="Wingdings" pitchFamily="2" charset="2"/>
              <a:buChar char="q"/>
              <a:defRPr/>
            </a:pPr>
            <a:r>
              <a:rPr lang="en-US" sz="2400" dirty="0">
                <a:latin typeface="Footlight MT Light" pitchFamily="18" charset="0"/>
              </a:rPr>
              <a:t>Position of each tooth</a:t>
            </a:r>
          </a:p>
          <a:p>
            <a:pPr marL="274320" indent="-274320" algn="just">
              <a:lnSpc>
                <a:spcPct val="150000"/>
              </a:lnSpc>
              <a:buClr>
                <a:schemeClr val="accent3"/>
              </a:buClr>
              <a:buFont typeface="Wingdings" pitchFamily="2" charset="2"/>
              <a:buChar char="q"/>
              <a:defRPr/>
            </a:pPr>
            <a:r>
              <a:rPr lang="en-US" sz="2400" dirty="0">
                <a:latin typeface="Footlight MT Light" pitchFamily="18" charset="0"/>
              </a:rPr>
              <a:t>Outward force Vs inward force</a:t>
            </a:r>
          </a:p>
          <a:p>
            <a:pPr marL="274320" indent="-274320" algn="just">
              <a:lnSpc>
                <a:spcPct val="150000"/>
              </a:lnSpc>
              <a:buClr>
                <a:schemeClr val="accent3"/>
              </a:buClr>
              <a:buFont typeface="Wingdings" pitchFamily="2" charset="2"/>
              <a:buChar char="q"/>
              <a:defRPr/>
            </a:pPr>
            <a:r>
              <a:rPr lang="en-US" sz="2400" dirty="0">
                <a:latin typeface="Footlight MT Light" pitchFamily="18" charset="0"/>
              </a:rPr>
              <a:t>Potential denture space</a:t>
            </a:r>
          </a:p>
          <a:p>
            <a:pPr marL="274320" indent="-274320" algn="just">
              <a:lnSpc>
                <a:spcPct val="150000"/>
              </a:lnSpc>
              <a:buClr>
                <a:schemeClr val="accent3"/>
              </a:buClr>
              <a:defRPr/>
            </a:pPr>
            <a:r>
              <a:rPr lang="en-US" sz="2400" dirty="0">
                <a:latin typeface="Footlight MT Light" pitchFamily="18" charset="0"/>
              </a:rPr>
              <a:t>Neutral zone is </a:t>
            </a:r>
            <a:r>
              <a:rPr lang="en-US" sz="20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the area between the tongue on one side and the cheeks and lips on the other, where opposing soft tissue displacing forces create a zone of neutral or minimal muscular force, the teeth should be placed as far as possible with respect for these muscle forces.</a:t>
            </a:r>
          </a:p>
          <a:p>
            <a:pPr marL="274320" indent="-274320" algn="just">
              <a:lnSpc>
                <a:spcPct val="150000"/>
              </a:lnSpc>
              <a:buClr>
                <a:schemeClr val="accent3"/>
              </a:buClr>
              <a:defRPr/>
            </a:pPr>
            <a:endParaRPr lang="en-US" sz="2000" b="1" i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274320" indent="-274320" algn="just">
              <a:buClr>
                <a:schemeClr val="accent3"/>
              </a:buClr>
              <a:buFont typeface="Wingdings" pitchFamily="2" charset="2"/>
              <a:buChar char="q"/>
              <a:defRPr/>
            </a:pPr>
            <a:r>
              <a:rPr lang="en-US" sz="2400" dirty="0">
                <a:latin typeface="Footlight MT Light" pitchFamily="18" charset="0"/>
                <a:cs typeface="Times New Roman" pitchFamily="18" charset="0"/>
              </a:rPr>
              <a:t>Neutral zone affects </a:t>
            </a:r>
            <a:r>
              <a:rPr lang="en-US" sz="2000" dirty="0">
                <a:latin typeface="Footlight MT Light" pitchFamily="18" charset="0"/>
                <a:cs typeface="Times New Roman" pitchFamily="18" charset="0"/>
              </a:rPr>
              <a:t>- 7</a:t>
            </a:r>
            <a:endParaRPr lang="en-US" sz="2000" dirty="0">
              <a:latin typeface="Footlight MT Light" pitchFamily="18" charset="0"/>
            </a:endParaRPr>
          </a:p>
          <a:p>
            <a:pPr marL="274320" indent="-274320" algn="just">
              <a:buClr>
                <a:schemeClr val="accent3"/>
              </a:buClr>
              <a:defRPr/>
            </a:pPr>
            <a:endParaRPr lang="en-US" sz="2000" b="1" i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274320" indent="-274320" algn="just">
              <a:buClr>
                <a:schemeClr val="accent3"/>
              </a:buClr>
              <a:defRPr/>
            </a:pPr>
            <a:endParaRPr lang="en-US" sz="2000" b="1" i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274320" indent="-274320" algn="just">
              <a:buClr>
                <a:schemeClr val="accent3"/>
              </a:buClr>
              <a:buFont typeface="Arial" pitchFamily="34" charset="0"/>
              <a:buChar char="•"/>
              <a:defRPr/>
            </a:pPr>
            <a:endParaRPr lang="en-US" sz="2400" b="1" i="1" dirty="0">
              <a:solidFill>
                <a:srgbClr val="00006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lum bright="20000" contrast="40000"/>
          </a:blip>
          <a:srcRect l="10416" t="13889" r="10417" b="22222"/>
          <a:stretch>
            <a:fillRect/>
          </a:stretch>
        </p:blipFill>
        <p:spPr bwMode="auto">
          <a:xfrm>
            <a:off x="4876800" y="4495800"/>
            <a:ext cx="3525078" cy="21336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6" name="Oval 5"/>
          <p:cNvSpPr/>
          <p:nvPr/>
        </p:nvSpPr>
        <p:spPr>
          <a:xfrm>
            <a:off x="3733800" y="5486400"/>
            <a:ext cx="228600" cy="304800"/>
          </a:xfrm>
          <a:prstGeom prst="ellipse">
            <a:avLst/>
          </a:prstGeom>
          <a:noFill/>
          <a:ln w="476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685800" y="609600"/>
            <a:ext cx="7924800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sz="2000" dirty="0">
                <a:latin typeface="Footlight MT Light" pitchFamily="18" charset="0"/>
              </a:rPr>
              <a:t>In  </a:t>
            </a:r>
            <a:r>
              <a:rPr lang="en-US" sz="2000" dirty="0">
                <a:solidFill>
                  <a:srgbClr val="C00000"/>
                </a:solidFill>
                <a:latin typeface="Bernard MT Condensed" pitchFamily="18" charset="0"/>
              </a:rPr>
              <a:t>1931 </a:t>
            </a:r>
            <a:r>
              <a:rPr lang="en-US" sz="2000" b="1" dirty="0">
                <a:latin typeface="Britannic Bold" pitchFamily="34" charset="0"/>
              </a:rPr>
              <a:t>-   	</a:t>
            </a:r>
            <a:r>
              <a:rPr lang="en-US" sz="2000" dirty="0">
                <a:latin typeface="Footlight MT Light" pitchFamily="18" charset="0"/>
              </a:rPr>
              <a:t>Fish gave concept of a </a:t>
            </a:r>
            <a:r>
              <a:rPr lang="en-US" sz="2000" i="1" dirty="0">
                <a:solidFill>
                  <a:srgbClr val="008000"/>
                </a:solidFill>
                <a:latin typeface="Britannic Bold" pitchFamily="34" charset="0"/>
              </a:rPr>
              <a:t>Neutral Zone </a:t>
            </a:r>
            <a:r>
              <a:rPr lang="en-US" sz="2000" dirty="0">
                <a:latin typeface="Footlight MT Light" pitchFamily="18" charset="0"/>
              </a:rPr>
              <a:t>in 				complete  denture construction .</a:t>
            </a:r>
          </a:p>
          <a:p>
            <a:pPr algn="just">
              <a:lnSpc>
                <a:spcPct val="150000"/>
              </a:lnSpc>
              <a:buNone/>
            </a:pPr>
            <a:r>
              <a:rPr lang="en-US" sz="2000" dirty="0">
                <a:latin typeface="Footlight MT Light" pitchFamily="18" charset="0"/>
              </a:rPr>
              <a:t>In </a:t>
            </a:r>
            <a:r>
              <a:rPr lang="en-US" sz="2000" dirty="0">
                <a:solidFill>
                  <a:srgbClr val="C00000"/>
                </a:solidFill>
                <a:latin typeface="Bernard MT Condensed" pitchFamily="18" charset="0"/>
              </a:rPr>
              <a:t>1966</a:t>
            </a:r>
            <a:r>
              <a:rPr lang="en-US" sz="2000" dirty="0">
                <a:latin typeface="Footlight MT Light" pitchFamily="18" charset="0"/>
              </a:rPr>
              <a:t>  </a:t>
            </a:r>
            <a:r>
              <a:rPr lang="en-US" sz="2000" b="1" dirty="0">
                <a:latin typeface="Britannic Bold" pitchFamily="34" charset="0"/>
              </a:rPr>
              <a:t>- </a:t>
            </a:r>
            <a:r>
              <a:rPr lang="en-US" sz="2000" dirty="0">
                <a:latin typeface="Footlight MT Light" pitchFamily="18" charset="0"/>
              </a:rPr>
              <a:t>	Wright described tongue function and its relation to 			the </a:t>
            </a:r>
            <a:r>
              <a:rPr lang="en-US" sz="2000" dirty="0" err="1">
                <a:latin typeface="Footlight MT Light" pitchFamily="18" charset="0"/>
              </a:rPr>
              <a:t>occlusal</a:t>
            </a:r>
            <a:r>
              <a:rPr lang="en-US" sz="2000" dirty="0">
                <a:latin typeface="Footlight MT Light" pitchFamily="18" charset="0"/>
              </a:rPr>
              <a:t> plane and </a:t>
            </a:r>
            <a:r>
              <a:rPr lang="en-US" sz="2000" dirty="0" err="1">
                <a:latin typeface="Footlight MT Light" pitchFamily="18" charset="0"/>
              </a:rPr>
              <a:t>mandibular</a:t>
            </a:r>
            <a:r>
              <a:rPr lang="en-US" sz="2000" dirty="0">
                <a:latin typeface="Footlight MT Light" pitchFamily="18" charset="0"/>
              </a:rPr>
              <a:t> denture stability.</a:t>
            </a:r>
          </a:p>
          <a:p>
            <a:pPr algn="just">
              <a:lnSpc>
                <a:spcPct val="150000"/>
              </a:lnSpc>
              <a:buNone/>
            </a:pPr>
            <a:r>
              <a:rPr lang="en-US" sz="2000" dirty="0">
                <a:latin typeface="Footlight MT Light" pitchFamily="18" charset="0"/>
              </a:rPr>
              <a:t>In </a:t>
            </a:r>
            <a:r>
              <a:rPr lang="en-US" sz="2000" dirty="0">
                <a:solidFill>
                  <a:srgbClr val="C00000"/>
                </a:solidFill>
                <a:latin typeface="Bernard MT Condensed" pitchFamily="18" charset="0"/>
              </a:rPr>
              <a:t>1973	</a:t>
            </a:r>
            <a:r>
              <a:rPr lang="en-US" sz="2000" b="1" dirty="0">
                <a:latin typeface="Britannic Bold" pitchFamily="34" charset="0"/>
              </a:rPr>
              <a:t>- </a:t>
            </a:r>
            <a:r>
              <a:rPr lang="en-US" sz="2000" dirty="0">
                <a:solidFill>
                  <a:srgbClr val="C00000"/>
                </a:solidFill>
                <a:latin typeface="Bernard MT Condensed" pitchFamily="18" charset="0"/>
              </a:rPr>
              <a:t>	</a:t>
            </a:r>
            <a:r>
              <a:rPr lang="en-US" sz="2000" dirty="0">
                <a:latin typeface="Footlight MT Light" pitchFamily="18" charset="0"/>
              </a:rPr>
              <a:t> </a:t>
            </a:r>
            <a:r>
              <a:rPr lang="en-US" sz="2400" dirty="0">
                <a:latin typeface="Footlight MT Light" pitchFamily="18" charset="0"/>
              </a:rPr>
              <a:t>Pound </a:t>
            </a:r>
            <a:r>
              <a:rPr lang="en-US" sz="2000" dirty="0">
                <a:latin typeface="Footlight MT Light" pitchFamily="18" charset="0"/>
              </a:rPr>
              <a:t>recommended that the lingual surfaces of 			</a:t>
            </a:r>
            <a:r>
              <a:rPr lang="en-US" sz="2000" dirty="0" err="1">
                <a:latin typeface="Footlight MT Light" pitchFamily="18" charset="0"/>
              </a:rPr>
              <a:t>mandibular</a:t>
            </a:r>
            <a:r>
              <a:rPr lang="en-US" sz="2000" dirty="0">
                <a:latin typeface="Footlight MT Light" pitchFamily="18" charset="0"/>
              </a:rPr>
              <a:t>  posterior denture teeth should occupy an 		area called  </a:t>
            </a:r>
            <a:r>
              <a:rPr lang="en-US" sz="2400" b="1" i="1" dirty="0">
                <a:solidFill>
                  <a:srgbClr val="008000"/>
                </a:solidFill>
                <a:latin typeface="Footlight MT Light" pitchFamily="18" charset="0"/>
              </a:rPr>
              <a:t>Pound’s Triangle. </a:t>
            </a:r>
            <a:endParaRPr lang="en-US" sz="2000" b="1" i="1" dirty="0">
              <a:solidFill>
                <a:srgbClr val="008000"/>
              </a:solidFill>
              <a:latin typeface="Footlight MT Light" pitchFamily="18" charset="0"/>
            </a:endParaRPr>
          </a:p>
          <a:p>
            <a:pPr algn="just">
              <a:lnSpc>
                <a:spcPct val="150000"/>
              </a:lnSpc>
              <a:buNone/>
            </a:pPr>
            <a:r>
              <a:rPr lang="en-US" sz="2000" b="1" i="1" dirty="0">
                <a:latin typeface="Footlight MT Light" pitchFamily="18" charset="0"/>
              </a:rPr>
              <a:t>	</a:t>
            </a:r>
            <a:r>
              <a:rPr lang="en-US" sz="2000" b="1" dirty="0">
                <a:latin typeface="Britannic Bold" pitchFamily="34" charset="0"/>
              </a:rPr>
              <a:t> - 	</a:t>
            </a:r>
            <a:r>
              <a:rPr lang="en-US" sz="2000" dirty="0">
                <a:latin typeface="Footlight MT Light" pitchFamily="18" charset="0"/>
              </a:rPr>
              <a:t>Modification by </a:t>
            </a:r>
            <a:r>
              <a:rPr lang="en-US" sz="2000" dirty="0" err="1">
                <a:latin typeface="Footlight MT Light" pitchFamily="18" charset="0"/>
              </a:rPr>
              <a:t>Halperin</a:t>
            </a:r>
            <a:endParaRPr lang="en-US" sz="2000" dirty="0">
              <a:latin typeface="Footlight MT Light" pitchFamily="18" charset="0"/>
            </a:endParaRPr>
          </a:p>
          <a:p>
            <a:pPr>
              <a:buNone/>
            </a:pPr>
            <a:endParaRPr lang="en-US" sz="2000" dirty="0">
              <a:latin typeface="Footlight MT Light" pitchFamily="18" charset="0"/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 cstate="print">
            <a:lum bright="-30000"/>
          </a:blip>
          <a:srcRect l="56063" t="6650" r="2969" b="3242"/>
          <a:stretch>
            <a:fillRect/>
          </a:stretch>
        </p:blipFill>
        <p:spPr bwMode="auto">
          <a:xfrm>
            <a:off x="609600" y="4545980"/>
            <a:ext cx="2286000" cy="2007220"/>
          </a:xfrm>
          <a:prstGeom prst="round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3276600" y="5079380"/>
            <a:ext cx="1917513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b="1" dirty="0">
                <a:latin typeface="Comic Sans MS" pitchFamily="66" charset="0"/>
              </a:rPr>
              <a:t>Pound’s triangle</a:t>
            </a:r>
          </a:p>
        </p:txBody>
      </p:sp>
      <p:sp>
        <p:nvSpPr>
          <p:cNvPr id="6" name="Isosceles Triangle 5"/>
          <p:cNvSpPr/>
          <p:nvPr/>
        </p:nvSpPr>
        <p:spPr>
          <a:xfrm rot="11945126">
            <a:off x="2172861" y="4804793"/>
            <a:ext cx="290479" cy="1575372"/>
          </a:xfrm>
          <a:prstGeom prst="triangl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Arrow Connector 6"/>
          <p:cNvCxnSpPr/>
          <p:nvPr/>
        </p:nvCxnSpPr>
        <p:spPr>
          <a:xfrm rot="10800000">
            <a:off x="2514602" y="5231780"/>
            <a:ext cx="609599" cy="2602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8" name="Picture 6" descr="D:\DATA VS\Anoop\Untitled-Scanned-28.jpg"/>
          <p:cNvPicPr>
            <a:picLocks noChangeAspect="1" noChangeArrowheads="1"/>
          </p:cNvPicPr>
          <p:nvPr/>
        </p:nvPicPr>
        <p:blipFill>
          <a:blip r:embed="rId4" cstate="print"/>
          <a:srcRect l="50000" b="9356"/>
          <a:stretch>
            <a:fillRect/>
          </a:stretch>
        </p:blipFill>
        <p:spPr bwMode="auto">
          <a:xfrm>
            <a:off x="5486400" y="4648200"/>
            <a:ext cx="2940916" cy="17526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cxnSp>
        <p:nvCxnSpPr>
          <p:cNvPr id="10" name="Straight Connector 9"/>
          <p:cNvCxnSpPr>
            <a:endCxn id="6" idx="3"/>
          </p:cNvCxnSpPr>
          <p:nvPr/>
        </p:nvCxnSpPr>
        <p:spPr>
          <a:xfrm rot="5400000" flipH="1" flipV="1">
            <a:off x="1578273" y="5327217"/>
            <a:ext cx="1476510" cy="518256"/>
          </a:xfrm>
          <a:prstGeom prst="line">
            <a:avLst/>
          </a:prstGeom>
          <a:ln w="38100">
            <a:solidFill>
              <a:srgbClr val="FFFF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-152400"/>
            <a:ext cx="8153400" cy="1143000"/>
          </a:xfrm>
        </p:spPr>
        <p:txBody>
          <a:bodyPr>
            <a:normAutofit/>
          </a:bodyPr>
          <a:lstStyle/>
          <a:p>
            <a:pPr eaLnBrk="1" hangingPunct="1"/>
            <a:r>
              <a:rPr lang="en-US" sz="2400" b="0" u="sng" dirty="0">
                <a:solidFill>
                  <a:srgbClr val="000066"/>
                </a:solidFill>
                <a:effectLst/>
                <a:latin typeface="Cooper Black" pitchFamily="18" charset="0"/>
              </a:rPr>
              <a:t>Arrangement Of Teeth  In Abnormal  Jaw Relations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457200" y="1371600"/>
            <a:ext cx="8183880" cy="4187952"/>
          </a:xfrm>
        </p:spPr>
        <p:txBody>
          <a:bodyPr>
            <a:normAutofit lnSpcReduction="10000"/>
          </a:bodyPr>
          <a:lstStyle/>
          <a:p>
            <a:pPr>
              <a:lnSpc>
                <a:spcPct val="150000"/>
              </a:lnSpc>
              <a:buClr>
                <a:srgbClr val="C00000"/>
              </a:buClr>
              <a:buFont typeface="Wingdings" pitchFamily="2" charset="2"/>
              <a:buChar char="q"/>
            </a:pPr>
            <a:r>
              <a:rPr lang="en-US" dirty="0">
                <a:latin typeface="Footlight MT Light" pitchFamily="18" charset="0"/>
              </a:rPr>
              <a:t>Class II jaw relation –</a:t>
            </a:r>
          </a:p>
          <a:p>
            <a:pPr lvl="1">
              <a:lnSpc>
                <a:spcPct val="150000"/>
              </a:lnSpc>
              <a:buClr>
                <a:srgbClr val="C00000"/>
              </a:buClr>
              <a:buFont typeface="Wingdings" pitchFamily="2" charset="2"/>
              <a:buChar char="q"/>
            </a:pPr>
            <a:r>
              <a:rPr lang="en-US" dirty="0">
                <a:latin typeface="Footlight MT Light" pitchFamily="18" charset="0"/>
              </a:rPr>
              <a:t>Maxillary protrusion </a:t>
            </a:r>
          </a:p>
          <a:p>
            <a:pPr lvl="1">
              <a:lnSpc>
                <a:spcPct val="150000"/>
              </a:lnSpc>
              <a:buClr>
                <a:srgbClr val="C00000"/>
              </a:buClr>
              <a:buFont typeface="Wingdings" pitchFamily="2" charset="2"/>
              <a:buChar char="q"/>
            </a:pPr>
            <a:r>
              <a:rPr lang="en-US" dirty="0">
                <a:latin typeface="Footlight MT Light" pitchFamily="18" charset="0"/>
              </a:rPr>
              <a:t>Wider upper arch </a:t>
            </a:r>
          </a:p>
          <a:p>
            <a:pPr lvl="1">
              <a:lnSpc>
                <a:spcPct val="150000"/>
              </a:lnSpc>
              <a:buClr>
                <a:srgbClr val="C00000"/>
              </a:buClr>
              <a:buNone/>
            </a:pPr>
            <a:endParaRPr lang="en-US" dirty="0">
              <a:latin typeface="Footlight MT Light" pitchFamily="18" charset="0"/>
            </a:endParaRPr>
          </a:p>
          <a:p>
            <a:pPr>
              <a:lnSpc>
                <a:spcPct val="150000"/>
              </a:lnSpc>
              <a:buClr>
                <a:srgbClr val="C00000"/>
              </a:buClr>
              <a:buFont typeface="Wingdings" pitchFamily="2" charset="2"/>
              <a:buChar char="q"/>
            </a:pPr>
            <a:r>
              <a:rPr lang="en-US" dirty="0">
                <a:latin typeface="Footlight MT Light" pitchFamily="18" charset="0"/>
              </a:rPr>
              <a:t>Class III jaw relation –</a:t>
            </a:r>
          </a:p>
          <a:p>
            <a:pPr lvl="1">
              <a:lnSpc>
                <a:spcPct val="150000"/>
              </a:lnSpc>
              <a:buClr>
                <a:srgbClr val="C00000"/>
              </a:buClr>
              <a:buFont typeface="Wingdings" pitchFamily="2" charset="2"/>
              <a:buChar char="q"/>
            </a:pPr>
            <a:r>
              <a:rPr lang="en-US" dirty="0" err="1">
                <a:latin typeface="Footlight MT Light" pitchFamily="18" charset="0"/>
              </a:rPr>
              <a:t>Mandibular</a:t>
            </a:r>
            <a:r>
              <a:rPr lang="en-US" dirty="0">
                <a:latin typeface="Footlight MT Light" pitchFamily="18" charset="0"/>
              </a:rPr>
              <a:t> protrusion</a:t>
            </a:r>
          </a:p>
          <a:p>
            <a:pPr lvl="1">
              <a:lnSpc>
                <a:spcPct val="150000"/>
              </a:lnSpc>
              <a:buClr>
                <a:srgbClr val="C00000"/>
              </a:buClr>
              <a:buFont typeface="Wingdings" pitchFamily="2" charset="2"/>
              <a:buChar char="q"/>
            </a:pPr>
            <a:r>
              <a:rPr lang="en-US" dirty="0">
                <a:latin typeface="Footlight MT Light" pitchFamily="18" charset="0"/>
              </a:rPr>
              <a:t>Wider upper lower arch</a:t>
            </a:r>
          </a:p>
          <a:p>
            <a:pPr lvl="1">
              <a:lnSpc>
                <a:spcPct val="150000"/>
              </a:lnSpc>
            </a:pPr>
            <a:endParaRPr lang="en-US" sz="2000" dirty="0">
              <a:latin typeface="Footlight MT Light" pitchFamily="18" charset="0"/>
            </a:endParaRPr>
          </a:p>
          <a:p>
            <a:pPr lvl="1">
              <a:lnSpc>
                <a:spcPct val="150000"/>
              </a:lnSpc>
            </a:pPr>
            <a:endParaRPr lang="en-US" sz="2000" dirty="0">
              <a:latin typeface="Footlight MT Light" pitchFamily="18" charset="0"/>
            </a:endParaRPr>
          </a:p>
          <a:p>
            <a:endParaRPr lang="en-US" sz="2400" dirty="0">
              <a:latin typeface="Footlight MT Light" pitchFamily="18" charset="0"/>
            </a:endParaRPr>
          </a:p>
          <a:p>
            <a:pPr lvl="1"/>
            <a:endParaRPr lang="en-US" sz="2000" dirty="0">
              <a:latin typeface="Footlight MT Light" pitchFamily="18" charset="0"/>
            </a:endParaRPr>
          </a:p>
          <a:p>
            <a:endParaRPr lang="en-US" sz="2400" dirty="0">
              <a:latin typeface="Footlight MT Light" pitchFamily="18" charset="0"/>
            </a:endParaRPr>
          </a:p>
          <a:p>
            <a:pPr>
              <a:buNone/>
            </a:pPr>
            <a:endParaRPr lang="en-US" sz="2400" dirty="0">
              <a:latin typeface="Footlight MT Light" pitchFamily="18" charset="0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>
          <a:xfrm>
            <a:off x="914400" y="-152400"/>
            <a:ext cx="7772400" cy="1143000"/>
          </a:xfrm>
        </p:spPr>
        <p:txBody>
          <a:bodyPr>
            <a:normAutofit/>
          </a:bodyPr>
          <a:lstStyle/>
          <a:p>
            <a:pPr algn="ctr"/>
            <a:r>
              <a:rPr lang="en-US" sz="2800" b="0" u="sng" dirty="0">
                <a:solidFill>
                  <a:srgbClr val="000066"/>
                </a:solidFill>
                <a:effectLst/>
                <a:latin typeface="Cooper Black" pitchFamily="18" charset="0"/>
              </a:rPr>
              <a:t>Teeth Arrangement and Phonetics </a:t>
            </a:r>
            <a:endParaRPr lang="en-US" sz="2800" b="0" dirty="0">
              <a:solidFill>
                <a:srgbClr val="000066"/>
              </a:solidFill>
              <a:effectLst/>
              <a:latin typeface="Cooper Black" pitchFamily="18" charset="0"/>
            </a:endParaRPr>
          </a:p>
        </p:txBody>
      </p:sp>
      <p:pic>
        <p:nvPicPr>
          <p:cNvPr id="5" name="Picture 6" descr="DSC00702"/>
          <p:cNvPicPr preferRelativeResize="0">
            <a:picLocks noChangeArrowheads="1"/>
          </p:cNvPicPr>
          <p:nvPr/>
        </p:nvPicPr>
        <p:blipFill>
          <a:blip r:embed="rId3" cstate="print">
            <a:lum bright="52000" contrast="30000"/>
            <a:grayscl/>
          </a:blip>
          <a:srcRect l="16167" t="7149" r="10306" b="8926"/>
          <a:stretch>
            <a:fillRect/>
          </a:stretch>
        </p:blipFill>
        <p:spPr bwMode="auto">
          <a:xfrm>
            <a:off x="6248400" y="3962400"/>
            <a:ext cx="2438400" cy="17526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914400" y="1524000"/>
          <a:ext cx="6858000" cy="1981200"/>
        </p:xfrm>
        <a:graphic>
          <a:graphicData uri="http://schemas.openxmlformats.org/drawingml/2006/table">
            <a:tbl>
              <a:tblPr/>
              <a:tblGrid>
                <a:gridCol w="106767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3100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447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381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bilabial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labiodental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linguodental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alveolar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palatal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p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F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Sh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81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b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v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l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Ch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81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m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J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381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  <a:defRPr/>
                      </a:pP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r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z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762000" y="1066800"/>
            <a:ext cx="1295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Footlight MT Light" pitchFamily="18" charset="0"/>
              </a:rPr>
              <a:t>SOUNDS -</a:t>
            </a:r>
          </a:p>
        </p:txBody>
      </p:sp>
      <p:pic>
        <p:nvPicPr>
          <p:cNvPr id="9" name="Picture 5" descr="DSCF0048"/>
          <p:cNvPicPr>
            <a:picLocks noChangeAspect="1" noChangeArrowheads="1"/>
          </p:cNvPicPr>
          <p:nvPr/>
        </p:nvPicPr>
        <p:blipFill>
          <a:blip r:embed="rId4" cstate="print">
            <a:lum contrast="36000"/>
          </a:blip>
          <a:srcRect/>
          <a:stretch>
            <a:fillRect/>
          </a:stretch>
        </p:blipFill>
        <p:spPr bwMode="auto">
          <a:xfrm>
            <a:off x="3962400" y="3886200"/>
            <a:ext cx="2019684" cy="182996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Picture 4" descr="DSCF0040"/>
          <p:cNvPicPr>
            <a:picLocks noChangeAspect="1" noChangeArrowheads="1"/>
          </p:cNvPicPr>
          <p:nvPr/>
        </p:nvPicPr>
        <p:blipFill>
          <a:blip r:embed="rId5" cstate="print">
            <a:lum contrast="6000"/>
          </a:blip>
          <a:srcRect/>
          <a:stretch>
            <a:fillRect/>
          </a:stretch>
        </p:blipFill>
        <p:spPr bwMode="auto">
          <a:xfrm>
            <a:off x="457200" y="3886200"/>
            <a:ext cx="3352800" cy="18047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idx="1"/>
          </p:nvPr>
        </p:nvSpPr>
        <p:spPr>
          <a:xfrm>
            <a:off x="502920" y="457200"/>
            <a:ext cx="8183880" cy="5635752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en-US" u="sng" dirty="0">
                <a:solidFill>
                  <a:srgbClr val="000066"/>
                </a:solidFill>
                <a:latin typeface="Cooper Black" pitchFamily="18" charset="0"/>
              </a:rPr>
              <a:t>Review  of  Literature  </a:t>
            </a:r>
          </a:p>
          <a:p>
            <a:pPr algn="ctr">
              <a:buNone/>
            </a:pPr>
            <a:endParaRPr lang="en-US" sz="1400" u="sng" dirty="0">
              <a:solidFill>
                <a:srgbClr val="000066"/>
              </a:solidFill>
              <a:latin typeface="Cooper Black" pitchFamily="18" charset="0"/>
            </a:endParaRPr>
          </a:p>
          <a:p>
            <a:pPr>
              <a:buNone/>
            </a:pPr>
            <a:r>
              <a:rPr lang="en-US" sz="2400" dirty="0">
                <a:latin typeface="Footlight MT Light" pitchFamily="18" charset="0"/>
              </a:rPr>
              <a:t>Prior to </a:t>
            </a:r>
            <a:r>
              <a:rPr lang="en-US" sz="2200" dirty="0">
                <a:solidFill>
                  <a:srgbClr val="C00000"/>
                </a:solidFill>
                <a:latin typeface="Bernard MT Condensed" pitchFamily="18" charset="0"/>
              </a:rPr>
              <a:t>18</a:t>
            </a:r>
            <a:r>
              <a:rPr lang="en-US" sz="2200" baseline="30000" dirty="0">
                <a:solidFill>
                  <a:srgbClr val="C00000"/>
                </a:solidFill>
                <a:latin typeface="Bernard MT Condensed" pitchFamily="18" charset="0"/>
              </a:rPr>
              <a:t>th</a:t>
            </a:r>
            <a:r>
              <a:rPr lang="en-US" sz="2200" dirty="0">
                <a:solidFill>
                  <a:srgbClr val="C00000"/>
                </a:solidFill>
                <a:latin typeface="Bernard MT Condensed" pitchFamily="18" charset="0"/>
              </a:rPr>
              <a:t> century </a:t>
            </a:r>
            <a:r>
              <a:rPr lang="en-US" sz="2400" dirty="0">
                <a:latin typeface="Footlight MT Light" pitchFamily="18" charset="0"/>
              </a:rPr>
              <a:t>artificial teeth were made of wood , ivory, animal teeth and human teeth. </a:t>
            </a:r>
          </a:p>
          <a:p>
            <a:pPr algn="ctr">
              <a:buNone/>
            </a:pPr>
            <a:endParaRPr lang="en-US" u="sng" dirty="0">
              <a:solidFill>
                <a:srgbClr val="000066"/>
              </a:solidFill>
              <a:latin typeface="Cooper Black" pitchFamily="18" charset="0"/>
            </a:endParaRPr>
          </a:p>
          <a:p>
            <a:pPr algn="ctr">
              <a:buNone/>
            </a:pPr>
            <a:endParaRPr lang="en-US" u="sng" dirty="0">
              <a:solidFill>
                <a:srgbClr val="000066"/>
              </a:solidFill>
              <a:latin typeface="Cooper Black" pitchFamily="18" charset="0"/>
            </a:endParaRPr>
          </a:p>
          <a:p>
            <a:pPr algn="ctr">
              <a:buNone/>
            </a:pPr>
            <a:endParaRPr lang="en-US" u="sng" dirty="0">
              <a:solidFill>
                <a:srgbClr val="000066"/>
              </a:solidFill>
              <a:latin typeface="Cooper Black" pitchFamily="18" charset="0"/>
            </a:endParaRPr>
          </a:p>
          <a:p>
            <a:pPr algn="ctr">
              <a:buNone/>
            </a:pPr>
            <a:endParaRPr lang="en-US" u="sng" dirty="0">
              <a:solidFill>
                <a:srgbClr val="000066"/>
              </a:solidFill>
              <a:latin typeface="Cooper Black" pitchFamily="18" charset="0"/>
            </a:endParaRPr>
          </a:p>
          <a:p>
            <a:pPr>
              <a:buNone/>
            </a:pPr>
            <a:endParaRPr lang="en-US" sz="2400" u="sng" dirty="0">
              <a:solidFill>
                <a:srgbClr val="000066"/>
              </a:solidFill>
              <a:latin typeface="Cooper Black" pitchFamily="18" charset="0"/>
            </a:endParaRPr>
          </a:p>
          <a:p>
            <a:pPr>
              <a:buNone/>
            </a:pPr>
            <a:endParaRPr lang="en-US" sz="2200" dirty="0">
              <a:solidFill>
                <a:srgbClr val="C00000"/>
              </a:solidFill>
              <a:latin typeface="Bernard MT Condensed" pitchFamily="18" charset="0"/>
            </a:endParaRPr>
          </a:p>
          <a:p>
            <a:pPr>
              <a:buNone/>
            </a:pPr>
            <a:endParaRPr lang="en-US" sz="2200" dirty="0">
              <a:solidFill>
                <a:srgbClr val="C00000"/>
              </a:solidFill>
              <a:latin typeface="Bernard MT Condensed" pitchFamily="18" charset="0"/>
            </a:endParaRPr>
          </a:p>
          <a:p>
            <a:pPr>
              <a:buNone/>
            </a:pPr>
            <a:r>
              <a:rPr lang="en-US" sz="2200" dirty="0">
                <a:solidFill>
                  <a:srgbClr val="C00000"/>
                </a:solidFill>
                <a:latin typeface="Bernard MT Condensed" pitchFamily="18" charset="0"/>
              </a:rPr>
              <a:t>In 19</a:t>
            </a:r>
            <a:r>
              <a:rPr lang="en-US" sz="2200" baseline="30000" dirty="0">
                <a:solidFill>
                  <a:srgbClr val="C00000"/>
                </a:solidFill>
                <a:latin typeface="Bernard MT Condensed" pitchFamily="18" charset="0"/>
              </a:rPr>
              <a:t>th</a:t>
            </a:r>
            <a:r>
              <a:rPr lang="en-US" sz="2200" dirty="0">
                <a:solidFill>
                  <a:srgbClr val="C00000"/>
                </a:solidFill>
                <a:latin typeface="Bernard MT Condensed" pitchFamily="18" charset="0"/>
              </a:rPr>
              <a:t> century – </a:t>
            </a:r>
            <a:r>
              <a:rPr lang="en-US" sz="2400" dirty="0">
                <a:latin typeface="Footlight MT Light" pitchFamily="18" charset="0"/>
              </a:rPr>
              <a:t>Ash Of England is believed to be the first to </a:t>
            </a:r>
            <a:r>
              <a:rPr lang="en-US" sz="2400" dirty="0" err="1">
                <a:latin typeface="Footlight MT Light" pitchFamily="18" charset="0"/>
              </a:rPr>
              <a:t>to</a:t>
            </a:r>
            <a:r>
              <a:rPr lang="en-US" sz="2400" dirty="0">
                <a:latin typeface="Footlight MT Light" pitchFamily="18" charset="0"/>
              </a:rPr>
              <a:t> design teeth that occluded properly.</a:t>
            </a:r>
            <a:endParaRPr lang="en-US" sz="2200" dirty="0">
              <a:latin typeface="Footlight MT Light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09600" y="3124200"/>
            <a:ext cx="7467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FFFF00"/>
              </a:buClr>
            </a:pPr>
            <a:r>
              <a:rPr lang="en-US" sz="2200" dirty="0">
                <a:solidFill>
                  <a:srgbClr val="C00000"/>
                </a:solidFill>
                <a:latin typeface="Bernard MT Condensed" pitchFamily="18" charset="0"/>
              </a:rPr>
              <a:t>1678- 1761</a:t>
            </a:r>
            <a:r>
              <a:rPr lang="en-US" sz="2200" dirty="0">
                <a:solidFill>
                  <a:schemeClr val="bg1"/>
                </a:solidFill>
                <a:latin typeface="Calisto MT" pitchFamily="18" charset="0"/>
              </a:rPr>
              <a:t> </a:t>
            </a:r>
            <a:r>
              <a:rPr lang="en-US" sz="3200" dirty="0">
                <a:latin typeface="Cooper Black" pitchFamily="18" charset="0"/>
              </a:rPr>
              <a:t>- </a:t>
            </a:r>
            <a:r>
              <a:rPr lang="en-US" sz="2400" dirty="0">
                <a:latin typeface="Footlight MT Light" pitchFamily="18" charset="0"/>
              </a:rPr>
              <a:t>Pierre </a:t>
            </a:r>
            <a:r>
              <a:rPr lang="en-US" sz="2400" dirty="0" err="1">
                <a:latin typeface="Footlight MT Light" pitchFamily="18" charset="0"/>
              </a:rPr>
              <a:t>Fauchard</a:t>
            </a:r>
            <a:r>
              <a:rPr lang="en-US" sz="2400" dirty="0">
                <a:latin typeface="Footlight MT Light" pitchFamily="18" charset="0"/>
              </a:rPr>
              <a:t> used human teeth in hippopotamus or elephant ivory dentures </a:t>
            </a:r>
            <a:r>
              <a:rPr lang="en-US" sz="2800" i="1" dirty="0">
                <a:solidFill>
                  <a:schemeClr val="bg1"/>
                </a:solidFill>
                <a:latin typeface="Calisto MT" pitchFamily="18" charset="0"/>
              </a:rPr>
              <a:t>.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 b="3327"/>
          <a:stretch>
            <a:fillRect/>
          </a:stretch>
        </p:blipFill>
        <p:spPr bwMode="auto">
          <a:xfrm>
            <a:off x="6858000" y="2407512"/>
            <a:ext cx="1905000" cy="268550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05400" y="1752600"/>
            <a:ext cx="1752600" cy="146182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0"/>
            <a:ext cx="8183880" cy="1051560"/>
          </a:xfrm>
        </p:spPr>
        <p:txBody>
          <a:bodyPr>
            <a:normAutofit/>
          </a:bodyPr>
          <a:lstStyle/>
          <a:p>
            <a:pPr algn="ctr"/>
            <a:r>
              <a:rPr lang="en-US" sz="3200" b="0" u="sng" dirty="0">
                <a:solidFill>
                  <a:srgbClr val="000066"/>
                </a:solidFill>
                <a:effectLst/>
                <a:latin typeface="Cooper Black" pitchFamily="18" charset="0"/>
              </a:rPr>
              <a:t>Conclusion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38200" y="1981200"/>
            <a:ext cx="77724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dirty="0">
                <a:latin typeface="Footlight MT Light" pitchFamily="18" charset="0"/>
              </a:rPr>
              <a:t>The  nature of the supporting structures for complete dentures and the forces directed to them by occlusion creates a special biomechanical problem . Therefore considering the biologic, physiologic and mechanical principles is of utmost importance while arranging teeth for such a man-made occlusion.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-76200"/>
            <a:ext cx="8183880" cy="990600"/>
          </a:xfrm>
        </p:spPr>
        <p:txBody>
          <a:bodyPr>
            <a:normAutofit/>
          </a:bodyPr>
          <a:lstStyle/>
          <a:p>
            <a:pPr algn="ctr"/>
            <a:r>
              <a:rPr lang="en-US" sz="3200" b="0" u="sng" dirty="0">
                <a:solidFill>
                  <a:srgbClr val="000066"/>
                </a:solidFill>
                <a:effectLst/>
                <a:latin typeface="Cooper Black" pitchFamily="18" charset="0"/>
              </a:rPr>
              <a:t>References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85800" y="948690"/>
            <a:ext cx="7772400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Zarb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Bolender’s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Prosthodontic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Treatment For Edentulous </a:t>
            </a:r>
            <a:r>
              <a:rPr lang="en-US" i="1">
                <a:latin typeface="Times New Roman" pitchFamily="18" charset="0"/>
                <a:cs typeface="Times New Roman" pitchFamily="18" charset="0"/>
              </a:rPr>
              <a:t>Patients                         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( 12</a:t>
            </a:r>
            <a:r>
              <a:rPr lang="en-US" i="1" baseline="30000" dirty="0">
                <a:latin typeface="Times New Roman" pitchFamily="18" charset="0"/>
                <a:cs typeface="Times New Roman" pitchFamily="18" charset="0"/>
              </a:rPr>
              <a:t>th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edition,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Chpt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19, pg379-426).</a:t>
            </a:r>
          </a:p>
          <a:p>
            <a:r>
              <a:rPr lang="en-US" i="1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Rahn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AO,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Heartwell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CM Jr. Textbook of complete dentures. 5th ed. Philadelphia: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Lippincott,Williams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&amp; Wilkins; 1993. p. 352-6 41.</a:t>
            </a:r>
          </a:p>
          <a:p>
            <a:r>
              <a:rPr lang="en-US" i="1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Sharry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JJ. Complete denture prosthodontics.3rd ed. New York: McGraw-Hill; 1974. p.241-65.</a:t>
            </a:r>
          </a:p>
          <a:p>
            <a:pPr>
              <a:buFontTx/>
              <a:buChar char="-"/>
            </a:pPr>
            <a:r>
              <a:rPr lang="en-US" i="1" dirty="0">
                <a:latin typeface="Times New Roman" pitchFamily="18" charset="0"/>
                <a:cs typeface="Times New Roman" pitchFamily="18" charset="0"/>
              </a:rPr>
              <a:t>Sheldon Winkler: Essentials of complete denture Prosthodontics,2nd edition</a:t>
            </a:r>
          </a:p>
          <a:p>
            <a:pPr>
              <a:buFontTx/>
              <a:buChar char="-"/>
            </a:pPr>
            <a:r>
              <a:rPr lang="en-US" i="1" dirty="0">
                <a:latin typeface="Times New Roman" pitchFamily="18" charset="0"/>
                <a:cs typeface="Times New Roman" pitchFamily="18" charset="0"/>
              </a:rPr>
              <a:t>Clinical dental prosthetics,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A.Roy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Mcgregor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3</a:t>
            </a:r>
            <a:r>
              <a:rPr lang="en-US" i="1" baseline="30000" dirty="0">
                <a:latin typeface="Times New Roman" pitchFamily="18" charset="0"/>
                <a:cs typeface="Times New Roman" pitchFamily="18" charset="0"/>
              </a:rPr>
              <a:t>rd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edn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;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varghese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publishing house.</a:t>
            </a:r>
          </a:p>
          <a:p>
            <a:r>
              <a:rPr lang="en-US" i="1" dirty="0">
                <a:latin typeface="Times New Roman" pitchFamily="18" charset="0"/>
                <a:cs typeface="Times New Roman" pitchFamily="18" charset="0"/>
              </a:rPr>
              <a:t>- Wright CR. Evaluation of the factors necessary to develop stability in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mandibular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dentures J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Prosthet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Dent 1966;16:414-30. </a:t>
            </a:r>
          </a:p>
          <a:p>
            <a:r>
              <a:rPr lang="en-US" i="1" dirty="0">
                <a:latin typeface="Times New Roman" pitchFamily="18" charset="0"/>
                <a:cs typeface="Times New Roman" pitchFamily="18" charset="0"/>
              </a:rPr>
              <a:t>- Pound E. Lost--fine arts in the fallacy of the </a:t>
            </a:r>
            <a:r>
              <a:rPr lang="nb-NO" i="1" dirty="0">
                <a:latin typeface="Times New Roman" pitchFamily="18" charset="0"/>
                <a:cs typeface="Times New Roman" pitchFamily="18" charset="0"/>
              </a:rPr>
              <a:t>ridges. J Prosthet Dent 1954;4:6-16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>
              <a:buFontTx/>
              <a:buChar char="-"/>
            </a:pPr>
            <a:r>
              <a:rPr lang="en-US" i="1" dirty="0">
                <a:latin typeface="Times New Roman" pitchFamily="18" charset="0"/>
                <a:cs typeface="Times New Roman" pitchFamily="18" charset="0"/>
              </a:rPr>
              <a:t>Payne AG. Factors influencing the position of artificial upper anterior teeth. J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Prosthet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Dent 1971;26:26-32. </a:t>
            </a:r>
          </a:p>
          <a:p>
            <a:pPr>
              <a:buFontTx/>
              <a:buChar char="-"/>
            </a:pPr>
            <a:r>
              <a:rPr lang="en-US" i="1" dirty="0">
                <a:latin typeface="Times New Roman" pitchFamily="18" charset="0"/>
                <a:cs typeface="Times New Roman" pitchFamily="18" charset="0"/>
              </a:rPr>
              <a:t>Arrangement of  artificial teeth in abnormal jaw relation: Maxillary protrusion and wider upper arch.-B.K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Goyal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and k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Bhargava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 J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Prosthet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. Dent. July 1974. volume 32,no 1; 107 -111.</a:t>
            </a:r>
          </a:p>
          <a:p>
            <a:pPr>
              <a:buFontTx/>
              <a:buChar char="-"/>
            </a:pPr>
            <a:r>
              <a:rPr lang="en-US" i="1" dirty="0">
                <a:latin typeface="Times New Roman" pitchFamily="18" charset="0"/>
                <a:cs typeface="Times New Roman" pitchFamily="18" charset="0"/>
              </a:rPr>
              <a:t>Arrangement of  artificial teeth in abnormal jaw relation: Maxillary protrusion and wider upper arch.-B.K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Goyal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and k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Bhargava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 J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Prosthet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. Dent.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october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1974. volume 32,no 1; 107 -111.</a:t>
            </a:r>
          </a:p>
          <a:p>
            <a:pPr>
              <a:buFontTx/>
              <a:buChar char="-"/>
            </a:pPr>
            <a:endParaRPr lang="en-US" i="1" dirty="0">
              <a:latin typeface="Times New Roman" pitchFamily="18" charset="0"/>
              <a:cs typeface="Times New Roman" pitchFamily="18" charset="0"/>
            </a:endParaRPr>
          </a:p>
          <a:p>
            <a:endParaRPr lang="en-US" dirty="0"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438400"/>
            <a:ext cx="8183880" cy="1051560"/>
          </a:xfrm>
        </p:spPr>
        <p:txBody>
          <a:bodyPr>
            <a:normAutofit/>
          </a:bodyPr>
          <a:lstStyle/>
          <a:p>
            <a:pPr algn="ctr"/>
            <a:r>
              <a:rPr lang="en-US" sz="6000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Calligraphy" pitchFamily="66" charset="0"/>
              </a:rPr>
              <a:t>Thank you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2920" y="457200"/>
            <a:ext cx="8183880" cy="6019800"/>
          </a:xfrm>
        </p:spPr>
        <p:txBody>
          <a:bodyPr>
            <a:normAutofit/>
          </a:bodyPr>
          <a:lstStyle/>
          <a:p>
            <a:pPr algn="just">
              <a:lnSpc>
                <a:spcPct val="80000"/>
              </a:lnSpc>
              <a:buNone/>
            </a:pPr>
            <a:r>
              <a:rPr lang="en-US" sz="2400" dirty="0">
                <a:latin typeface="Footlight MT Light" pitchFamily="18" charset="0"/>
              </a:rPr>
              <a:t>In  </a:t>
            </a:r>
            <a:r>
              <a:rPr lang="en-US" sz="2400" b="1" dirty="0">
                <a:solidFill>
                  <a:srgbClr val="C00000"/>
                </a:solidFill>
                <a:latin typeface="Bernard MT Condensed" pitchFamily="18" charset="0"/>
              </a:rPr>
              <a:t>1914 </a:t>
            </a:r>
            <a:r>
              <a:rPr lang="en-US" sz="2400" b="1" dirty="0">
                <a:latin typeface="Britannic Bold" pitchFamily="34" charset="0"/>
              </a:rPr>
              <a:t>- </a:t>
            </a:r>
            <a:r>
              <a:rPr lang="en-US" sz="2400" dirty="0">
                <a:latin typeface="Footlight MT Light" pitchFamily="18" charset="0"/>
              </a:rPr>
              <a:t>	Dr. Alfred </a:t>
            </a:r>
            <a:r>
              <a:rPr lang="en-US" sz="2400" dirty="0" err="1">
                <a:latin typeface="Footlight MT Light" pitchFamily="18" charset="0"/>
              </a:rPr>
              <a:t>Gysi</a:t>
            </a:r>
            <a:r>
              <a:rPr lang="en-US" sz="2400" dirty="0">
                <a:latin typeface="Footlight MT Light" pitchFamily="18" charset="0"/>
              </a:rPr>
              <a:t> of Switzerland </a:t>
            </a:r>
            <a:r>
              <a:rPr lang="en-US" sz="2400" b="1" dirty="0">
                <a:latin typeface="Cooper Black" pitchFamily="18" charset="0"/>
              </a:rPr>
              <a:t>– </a:t>
            </a:r>
            <a:r>
              <a:rPr lang="en-US" sz="2400" dirty="0">
                <a:latin typeface="Footlight MT Light" pitchFamily="18" charset="0"/>
              </a:rPr>
              <a:t>first anatomic 		porcelain tooth , were called </a:t>
            </a:r>
            <a:r>
              <a:rPr lang="en-US" sz="2400" i="1" dirty="0">
                <a:solidFill>
                  <a:srgbClr val="008000"/>
                </a:solidFill>
                <a:latin typeface="Britannic Bold" pitchFamily="34" charset="0"/>
              </a:rPr>
              <a:t>Trubyte </a:t>
            </a:r>
            <a:r>
              <a:rPr lang="en-US" sz="2000" dirty="0">
                <a:latin typeface="Britannic Bold" pitchFamily="34" charset="0"/>
              </a:rPr>
              <a:t>.</a:t>
            </a:r>
            <a:r>
              <a:rPr lang="en-US" sz="2400" dirty="0">
                <a:solidFill>
                  <a:srgbClr val="008000"/>
                </a:solidFill>
                <a:latin typeface="Britannic Bold" pitchFamily="34" charset="0"/>
              </a:rPr>
              <a:t> </a:t>
            </a:r>
          </a:p>
          <a:p>
            <a:pPr algn="just">
              <a:lnSpc>
                <a:spcPct val="80000"/>
              </a:lnSpc>
              <a:buNone/>
            </a:pPr>
            <a:endParaRPr lang="en-US" dirty="0"/>
          </a:p>
          <a:p>
            <a:pPr>
              <a:buNone/>
            </a:pPr>
            <a:endParaRPr lang="en-US" dirty="0"/>
          </a:p>
          <a:p>
            <a:pPr>
              <a:buNone/>
            </a:pPr>
            <a:endParaRPr lang="en-US" sz="2400" dirty="0">
              <a:latin typeface="Footlight MT Light" pitchFamily="18" charset="0"/>
            </a:endParaRPr>
          </a:p>
          <a:p>
            <a:pPr>
              <a:buNone/>
            </a:pPr>
            <a:r>
              <a:rPr lang="en-US" sz="2400" dirty="0">
                <a:latin typeface="Footlight MT Light" pitchFamily="18" charset="0"/>
              </a:rPr>
              <a:t>		</a:t>
            </a:r>
            <a:r>
              <a:rPr lang="en-US" sz="2400" b="1" dirty="0">
                <a:latin typeface="Britannic Bold" pitchFamily="34" charset="0"/>
              </a:rPr>
              <a:t>  - </a:t>
            </a:r>
            <a:r>
              <a:rPr lang="en-US" sz="2400" dirty="0">
                <a:latin typeface="Footlight MT Light" pitchFamily="18" charset="0"/>
              </a:rPr>
              <a:t>	</a:t>
            </a:r>
            <a:r>
              <a:rPr lang="en-US" sz="2400" i="1" dirty="0">
                <a:solidFill>
                  <a:srgbClr val="008000"/>
                </a:solidFill>
                <a:latin typeface="Britannic Bold" pitchFamily="34" charset="0"/>
              </a:rPr>
              <a:t>Geometric theory of tooth selection</a:t>
            </a:r>
            <a:r>
              <a:rPr lang="en-US" sz="2400" dirty="0">
                <a:solidFill>
                  <a:srgbClr val="008000"/>
                </a:solidFill>
                <a:latin typeface="Footlight MT Light" pitchFamily="18" charset="0"/>
              </a:rPr>
              <a:t> </a:t>
            </a:r>
            <a:r>
              <a:rPr lang="en-US" sz="2400" dirty="0">
                <a:latin typeface="Footlight MT Light" pitchFamily="18" charset="0"/>
              </a:rPr>
              <a:t>–</a:t>
            </a:r>
          </a:p>
          <a:p>
            <a:pPr>
              <a:buNone/>
            </a:pPr>
            <a:r>
              <a:rPr lang="en-US" sz="2400" dirty="0">
                <a:latin typeface="Footlight MT Light" pitchFamily="18" charset="0"/>
              </a:rPr>
              <a:t>			presented by </a:t>
            </a:r>
            <a:r>
              <a:rPr lang="en-US" sz="2400" b="1" dirty="0">
                <a:solidFill>
                  <a:schemeClr val="tx2"/>
                </a:solidFill>
                <a:latin typeface="Footlight MT Light" pitchFamily="18" charset="0"/>
              </a:rPr>
              <a:t>Dr. J. Leon Williams</a:t>
            </a:r>
            <a:r>
              <a:rPr lang="en-US" sz="2400" dirty="0">
                <a:solidFill>
                  <a:srgbClr val="6666FF"/>
                </a:solidFill>
                <a:latin typeface="Footlight MT Light" pitchFamily="18" charset="0"/>
              </a:rPr>
              <a:t>.</a:t>
            </a:r>
            <a:r>
              <a:rPr lang="en-US" sz="2400" dirty="0">
                <a:latin typeface="Footlight MT Light" pitchFamily="18" charset="0"/>
              </a:rPr>
              <a:t> </a:t>
            </a:r>
          </a:p>
          <a:p>
            <a:pPr>
              <a:buNone/>
            </a:pPr>
            <a:r>
              <a:rPr lang="en-US" sz="2400" dirty="0">
                <a:latin typeface="Footlight MT Light" pitchFamily="18" charset="0"/>
              </a:rPr>
              <a:t>In  </a:t>
            </a:r>
            <a:r>
              <a:rPr lang="en-US" sz="2400" b="1" dirty="0">
                <a:solidFill>
                  <a:srgbClr val="C00000"/>
                </a:solidFill>
                <a:latin typeface="Bernard MT Condensed" pitchFamily="18" charset="0"/>
              </a:rPr>
              <a:t>1922 </a:t>
            </a:r>
            <a:r>
              <a:rPr lang="en-US" b="1" dirty="0">
                <a:latin typeface="Britannic Bold" pitchFamily="34" charset="0"/>
              </a:rPr>
              <a:t>- </a:t>
            </a:r>
            <a:r>
              <a:rPr lang="en-US" dirty="0">
                <a:latin typeface="Footlight MT Light" pitchFamily="18" charset="0"/>
              </a:rPr>
              <a:t>	</a:t>
            </a:r>
            <a:r>
              <a:rPr lang="en-US" sz="2400" dirty="0">
                <a:latin typeface="Footlight MT Light" pitchFamily="18" charset="0"/>
              </a:rPr>
              <a:t>Victor Sears </a:t>
            </a:r>
            <a:r>
              <a:rPr lang="en-US" dirty="0">
                <a:latin typeface="Footlight MT Light" pitchFamily="18" charset="0"/>
              </a:rPr>
              <a:t>– </a:t>
            </a:r>
            <a:r>
              <a:rPr lang="en-US" sz="2400" i="1" dirty="0">
                <a:solidFill>
                  <a:srgbClr val="008000"/>
                </a:solidFill>
                <a:latin typeface="Britannic Bold" pitchFamily="34" charset="0"/>
              </a:rPr>
              <a:t>Chewing members  </a:t>
            </a:r>
            <a:r>
              <a:rPr lang="en-US" sz="2400" dirty="0">
                <a:latin typeface="Footlight MT Light" pitchFamily="18" charset="0"/>
              </a:rPr>
              <a:t>Tooth .</a:t>
            </a:r>
          </a:p>
          <a:p>
            <a:pPr>
              <a:buNone/>
            </a:pPr>
            <a:endParaRPr lang="en-US" sz="2400" dirty="0">
              <a:latin typeface="Footlight MT Light" pitchFamily="18" charset="0"/>
            </a:endParaRPr>
          </a:p>
          <a:p>
            <a:pPr>
              <a:buNone/>
            </a:pPr>
            <a:endParaRPr lang="en-US" sz="2400" dirty="0">
              <a:latin typeface="Footlight MT Light" pitchFamily="18" charset="0"/>
            </a:endParaRPr>
          </a:p>
          <a:p>
            <a:pPr>
              <a:buNone/>
            </a:pPr>
            <a:endParaRPr lang="en-US" sz="2400" dirty="0">
              <a:latin typeface="Footlight MT Light" pitchFamily="18" charset="0"/>
            </a:endParaRPr>
          </a:p>
          <a:p>
            <a:pPr>
              <a:buNone/>
            </a:pPr>
            <a:r>
              <a:rPr lang="en-US" sz="2400" dirty="0">
                <a:latin typeface="Footlight MT Light" pitchFamily="18" charset="0"/>
              </a:rPr>
              <a:t>In  </a:t>
            </a:r>
            <a:r>
              <a:rPr lang="en-US" sz="2400" b="1" dirty="0">
                <a:solidFill>
                  <a:srgbClr val="C00000"/>
                </a:solidFill>
                <a:latin typeface="Bernard MT Condensed" pitchFamily="18" charset="0"/>
              </a:rPr>
              <a:t>1927 </a:t>
            </a:r>
            <a:r>
              <a:rPr lang="en-US" b="1" dirty="0">
                <a:latin typeface="Britannic Bold" pitchFamily="34" charset="0"/>
              </a:rPr>
              <a:t>- </a:t>
            </a:r>
            <a:r>
              <a:rPr lang="en-US" dirty="0">
                <a:latin typeface="Footlight MT Light" pitchFamily="18" charset="0"/>
              </a:rPr>
              <a:t>	</a:t>
            </a:r>
            <a:r>
              <a:rPr lang="en-US" sz="2400" dirty="0">
                <a:latin typeface="Footlight MT Light" pitchFamily="18" charset="0"/>
              </a:rPr>
              <a:t>Victor Sears – </a:t>
            </a:r>
            <a:r>
              <a:rPr lang="en-US" i="1" dirty="0">
                <a:solidFill>
                  <a:srgbClr val="008000"/>
                </a:solidFill>
                <a:latin typeface="Britannic Bold" pitchFamily="34" charset="0"/>
              </a:rPr>
              <a:t>Channel </a:t>
            </a:r>
            <a:r>
              <a:rPr lang="en-US" sz="2400" i="1" dirty="0">
                <a:solidFill>
                  <a:srgbClr val="008000"/>
                </a:solidFill>
                <a:latin typeface="Britannic Bold" pitchFamily="34" charset="0"/>
              </a:rPr>
              <a:t> </a:t>
            </a:r>
            <a:r>
              <a:rPr lang="en-US" sz="2400" dirty="0">
                <a:latin typeface="Footlight MT Light" pitchFamily="18" charset="0"/>
              </a:rPr>
              <a:t>Tooth . </a:t>
            </a:r>
          </a:p>
          <a:p>
            <a:pPr>
              <a:buNone/>
            </a:pPr>
            <a:r>
              <a:rPr lang="en-US" sz="2400" dirty="0">
                <a:latin typeface="Footlight MT Light" pitchFamily="18" charset="0"/>
              </a:rPr>
              <a:t>			</a:t>
            </a:r>
            <a:r>
              <a:rPr lang="en-US" sz="2400" dirty="0" err="1">
                <a:latin typeface="Footlight MT Light" pitchFamily="18" charset="0"/>
              </a:rPr>
              <a:t>Gysi</a:t>
            </a:r>
            <a:r>
              <a:rPr lang="en-US" sz="2400" dirty="0">
                <a:latin typeface="Footlight MT Light" pitchFamily="18" charset="0"/>
              </a:rPr>
              <a:t> – </a:t>
            </a:r>
            <a:r>
              <a:rPr lang="en-US" i="1" dirty="0" err="1">
                <a:solidFill>
                  <a:srgbClr val="008000"/>
                </a:solidFill>
                <a:latin typeface="Britannic Bold" pitchFamily="34" charset="0"/>
              </a:rPr>
              <a:t>Crossbite</a:t>
            </a:r>
            <a:r>
              <a:rPr lang="en-US" i="1" dirty="0">
                <a:solidFill>
                  <a:srgbClr val="008000"/>
                </a:solidFill>
                <a:latin typeface="Britannic Bold" pitchFamily="34" charset="0"/>
              </a:rPr>
              <a:t> </a:t>
            </a:r>
            <a:r>
              <a:rPr lang="en-US" sz="2400" dirty="0">
                <a:latin typeface="Footlight MT Light" pitchFamily="18" charset="0"/>
              </a:rPr>
              <a:t>posterior teeth </a:t>
            </a:r>
            <a:r>
              <a:rPr lang="en-US" dirty="0">
                <a:latin typeface="Footlight MT Light" pitchFamily="18" charset="0"/>
              </a:rPr>
              <a:t>.</a:t>
            </a:r>
          </a:p>
          <a:p>
            <a:pPr>
              <a:buNone/>
            </a:pPr>
            <a:endParaRPr lang="en-US" dirty="0"/>
          </a:p>
        </p:txBody>
      </p:sp>
      <p:pic>
        <p:nvPicPr>
          <p:cNvPr id="4" name="Picture 4" descr="D:\DATA VS\Anoop\Untitled-Scanned-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86400" y="1143000"/>
            <a:ext cx="3124200" cy="121806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5" name="Picture 5" descr="D:\DATA VS\Anoop\Untitled-Scanned-0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81600" y="3784903"/>
            <a:ext cx="3352800" cy="109189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2920" y="384048"/>
            <a:ext cx="8183880" cy="5788152"/>
          </a:xfrm>
        </p:spPr>
        <p:txBody>
          <a:bodyPr>
            <a:normAutofit lnSpcReduction="10000"/>
          </a:bodyPr>
          <a:lstStyle/>
          <a:p>
            <a:pPr>
              <a:buNone/>
            </a:pPr>
            <a:r>
              <a:rPr lang="en-US" sz="2400" dirty="0">
                <a:latin typeface="Footlight MT Light" pitchFamily="18" charset="0"/>
              </a:rPr>
              <a:t>In  </a:t>
            </a:r>
            <a:r>
              <a:rPr lang="en-US" sz="2400" dirty="0">
                <a:solidFill>
                  <a:srgbClr val="C00000"/>
                </a:solidFill>
                <a:latin typeface="Bernard MT Condensed" pitchFamily="18" charset="0"/>
              </a:rPr>
              <a:t>1929 </a:t>
            </a:r>
            <a:r>
              <a:rPr lang="en-US" sz="2400" b="1" dirty="0">
                <a:latin typeface="Britannic Bold" pitchFamily="34" charset="0"/>
              </a:rPr>
              <a:t>-</a:t>
            </a:r>
            <a:r>
              <a:rPr lang="en-US" sz="2400" dirty="0">
                <a:latin typeface="Footlight MT Light" pitchFamily="18" charset="0"/>
              </a:rPr>
              <a:t> 	Hall introduced </a:t>
            </a:r>
            <a:r>
              <a:rPr lang="en-US" i="1" dirty="0">
                <a:solidFill>
                  <a:srgbClr val="008000"/>
                </a:solidFill>
                <a:latin typeface="Britannic Bold" pitchFamily="34" charset="0"/>
              </a:rPr>
              <a:t>Inverted Cusp  </a:t>
            </a:r>
            <a:r>
              <a:rPr lang="en-US" sz="2400" dirty="0">
                <a:latin typeface="Footlight MT Light" pitchFamily="18" charset="0"/>
              </a:rPr>
              <a:t>teeth</a:t>
            </a:r>
            <a:r>
              <a:rPr lang="en-US" sz="2400" i="1" dirty="0">
                <a:latin typeface="Footlight MT Light" pitchFamily="18" charset="0"/>
              </a:rPr>
              <a:t> </a:t>
            </a:r>
            <a:r>
              <a:rPr lang="en-US" sz="2400" b="1" dirty="0">
                <a:latin typeface="Britannic Bold" pitchFamily="34" charset="0"/>
              </a:rPr>
              <a:t>- </a:t>
            </a:r>
            <a:r>
              <a:rPr lang="en-US" sz="2400" dirty="0">
                <a:latin typeface="Footlight MT Light" pitchFamily="18" charset="0"/>
              </a:rPr>
              <a:t>first 		flat  plane teeth</a:t>
            </a:r>
          </a:p>
          <a:p>
            <a:pPr>
              <a:buNone/>
            </a:pPr>
            <a:endParaRPr lang="en-US" sz="2400" i="1" dirty="0">
              <a:latin typeface="Footlight MT Light" pitchFamily="18" charset="0"/>
            </a:endParaRPr>
          </a:p>
          <a:p>
            <a:pPr>
              <a:buNone/>
            </a:pPr>
            <a:endParaRPr lang="en-US" sz="2400" i="1" dirty="0">
              <a:latin typeface="Footlight MT Light" pitchFamily="18" charset="0"/>
            </a:endParaRPr>
          </a:p>
          <a:p>
            <a:pPr>
              <a:buNone/>
            </a:pPr>
            <a:r>
              <a:rPr lang="en-US" sz="2400" dirty="0">
                <a:latin typeface="Footlight MT Light" pitchFamily="18" charset="0"/>
              </a:rPr>
              <a:t>			</a:t>
            </a:r>
          </a:p>
          <a:p>
            <a:pPr>
              <a:buNone/>
            </a:pPr>
            <a:r>
              <a:rPr lang="en-US" sz="2400" dirty="0">
                <a:latin typeface="Footlight MT Light" pitchFamily="18" charset="0"/>
              </a:rPr>
              <a:t>			Myerson shortly introduced </a:t>
            </a:r>
            <a:r>
              <a:rPr lang="en-US" i="1" dirty="0" err="1">
                <a:solidFill>
                  <a:srgbClr val="008000"/>
                </a:solidFill>
                <a:latin typeface="Britannic Bold" pitchFamily="34" charset="0"/>
              </a:rPr>
              <a:t>Truecusp</a:t>
            </a:r>
            <a:r>
              <a:rPr lang="en-US" sz="2400" i="1" dirty="0">
                <a:solidFill>
                  <a:srgbClr val="008000"/>
                </a:solidFill>
                <a:latin typeface="Britannic Bold" pitchFamily="34" charset="0"/>
              </a:rPr>
              <a:t> </a:t>
            </a:r>
            <a:r>
              <a:rPr lang="en-US" sz="2400" dirty="0">
                <a:latin typeface="Britannic Bold" pitchFamily="34" charset="0"/>
              </a:rPr>
              <a:t>– </a:t>
            </a:r>
            <a:r>
              <a:rPr lang="en-US" sz="2400" i="1" dirty="0">
                <a:solidFill>
                  <a:srgbClr val="008000"/>
                </a:solidFill>
                <a:latin typeface="Britannic Bold" pitchFamily="34" charset="0"/>
              </a:rPr>
              <a:t>			</a:t>
            </a:r>
            <a:r>
              <a:rPr lang="en-US" sz="2400" dirty="0" err="1">
                <a:latin typeface="Footlight MT Light" pitchFamily="18" charset="0"/>
              </a:rPr>
              <a:t>cuspless</a:t>
            </a:r>
            <a:r>
              <a:rPr lang="en-US" sz="2400" dirty="0">
                <a:latin typeface="Footlight MT Light" pitchFamily="18" charset="0"/>
              </a:rPr>
              <a:t>  posterior teeth</a:t>
            </a:r>
          </a:p>
          <a:p>
            <a:pPr>
              <a:buNone/>
            </a:pPr>
            <a:endParaRPr lang="en-US" sz="2400" i="1" dirty="0">
              <a:latin typeface="Footlight MT Light" pitchFamily="18" charset="0"/>
            </a:endParaRPr>
          </a:p>
          <a:p>
            <a:pPr>
              <a:buNone/>
            </a:pPr>
            <a:endParaRPr lang="en-US" sz="2400" i="1" dirty="0">
              <a:latin typeface="Footlight MT Light" pitchFamily="18" charset="0"/>
            </a:endParaRPr>
          </a:p>
          <a:p>
            <a:pPr>
              <a:buNone/>
            </a:pPr>
            <a:endParaRPr lang="en-US" sz="2400" i="1" dirty="0">
              <a:latin typeface="Footlight MT Light" pitchFamily="18" charset="0"/>
            </a:endParaRPr>
          </a:p>
          <a:p>
            <a:pPr>
              <a:buNone/>
            </a:pPr>
            <a:endParaRPr lang="en-US" sz="2400" i="1" dirty="0">
              <a:latin typeface="Footlight MT Light" pitchFamily="18" charset="0"/>
            </a:endParaRPr>
          </a:p>
          <a:p>
            <a:pPr>
              <a:buNone/>
            </a:pPr>
            <a:endParaRPr lang="en-US" sz="2400" i="1" dirty="0">
              <a:latin typeface="Footlight MT Light" pitchFamily="18" charset="0"/>
            </a:endParaRPr>
          </a:p>
          <a:p>
            <a:pPr algn="just">
              <a:buNone/>
            </a:pPr>
            <a:r>
              <a:rPr lang="en-US" sz="2400" dirty="0">
                <a:latin typeface="Footlight MT Light" pitchFamily="18" charset="0"/>
              </a:rPr>
              <a:t>In</a:t>
            </a:r>
            <a:r>
              <a:rPr lang="en-US" dirty="0">
                <a:latin typeface="Footlight MT Light" pitchFamily="18" charset="0"/>
              </a:rPr>
              <a:t>  </a:t>
            </a:r>
            <a:r>
              <a:rPr lang="en-US" sz="2400" dirty="0">
                <a:solidFill>
                  <a:srgbClr val="C00000"/>
                </a:solidFill>
                <a:latin typeface="Bernard MT Condensed" pitchFamily="18" charset="0"/>
              </a:rPr>
              <a:t>1930</a:t>
            </a:r>
            <a:r>
              <a:rPr lang="en-US" dirty="0">
                <a:solidFill>
                  <a:srgbClr val="C00000"/>
                </a:solidFill>
                <a:latin typeface="Bernard MT Condensed" pitchFamily="18" charset="0"/>
              </a:rPr>
              <a:t> </a:t>
            </a:r>
            <a:r>
              <a:rPr lang="en-US" b="1" dirty="0">
                <a:latin typeface="Britannic Bold" pitchFamily="34" charset="0"/>
              </a:rPr>
              <a:t>-</a:t>
            </a:r>
            <a:r>
              <a:rPr lang="en-US" dirty="0">
                <a:latin typeface="Footlight MT Light" pitchFamily="18" charset="0"/>
              </a:rPr>
              <a:t> 	</a:t>
            </a:r>
            <a:r>
              <a:rPr lang="en-US" sz="2400" dirty="0">
                <a:latin typeface="Footlight MT Light" pitchFamily="18" charset="0"/>
              </a:rPr>
              <a:t>Avery Brothers designed </a:t>
            </a:r>
          </a:p>
          <a:p>
            <a:pPr algn="just">
              <a:buNone/>
            </a:pPr>
            <a:r>
              <a:rPr lang="en-US" sz="2400" dirty="0">
                <a:latin typeface="Footlight MT Light" pitchFamily="18" charset="0"/>
              </a:rPr>
              <a:t>			the </a:t>
            </a:r>
            <a:r>
              <a:rPr lang="en-US" sz="2400" i="1" dirty="0">
                <a:solidFill>
                  <a:srgbClr val="008000"/>
                </a:solidFill>
                <a:latin typeface="Britannic Bold" pitchFamily="34" charset="0"/>
              </a:rPr>
              <a:t>Scissor bite </a:t>
            </a:r>
            <a:r>
              <a:rPr lang="en-US" sz="2400" dirty="0">
                <a:latin typeface="Footlight MT Light" pitchFamily="18" charset="0"/>
              </a:rPr>
              <a:t>teeth.</a:t>
            </a:r>
            <a:endParaRPr lang="en-US" dirty="0">
              <a:latin typeface="Footlight MT Light" pitchFamily="18" charset="0"/>
            </a:endParaRPr>
          </a:p>
          <a:p>
            <a:pPr algn="just"/>
            <a:endParaRPr lang="en-US" dirty="0"/>
          </a:p>
          <a:p>
            <a:pPr>
              <a:buNone/>
            </a:pPr>
            <a:endParaRPr lang="en-US" dirty="0"/>
          </a:p>
          <a:p>
            <a:pPr>
              <a:buNone/>
            </a:pPr>
            <a:endParaRPr lang="en-US" dirty="0"/>
          </a:p>
          <a:p>
            <a:pPr>
              <a:buNone/>
            </a:pPr>
            <a:endParaRPr lang="en-US" dirty="0"/>
          </a:p>
        </p:txBody>
      </p:sp>
      <p:pic>
        <p:nvPicPr>
          <p:cNvPr id="4" name="Picture 8" descr="D:\DATA VS\Anoop\Untitled-Scanned-03.jpg"/>
          <p:cNvPicPr>
            <a:picLocks noChangeAspect="1" noChangeArrowheads="1"/>
          </p:cNvPicPr>
          <p:nvPr/>
        </p:nvPicPr>
        <p:blipFill>
          <a:blip r:embed="rId3" cstate="print"/>
          <a:srcRect l="10606" r="9091" b="62337"/>
          <a:stretch>
            <a:fillRect/>
          </a:stretch>
        </p:blipFill>
        <p:spPr bwMode="auto">
          <a:xfrm>
            <a:off x="5257800" y="990600"/>
            <a:ext cx="3276600" cy="111343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5" name="Picture 5" descr="D:\DATA VS\Anoop\Untitled-Scanned-04.jpg"/>
          <p:cNvPicPr>
            <a:picLocks noChangeAspect="1" noChangeArrowheads="1"/>
          </p:cNvPicPr>
          <p:nvPr/>
        </p:nvPicPr>
        <p:blipFill>
          <a:blip r:embed="rId4" cstate="print"/>
          <a:srcRect l="2932" t="4660" r="48686" b="2136"/>
          <a:stretch>
            <a:fillRect/>
          </a:stretch>
        </p:blipFill>
        <p:spPr bwMode="auto">
          <a:xfrm>
            <a:off x="6248400" y="3445164"/>
            <a:ext cx="2438400" cy="295563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6" name="Picture 4" descr="D:\DATA VS\Anoop\Untitled-Scanned-03.jpg"/>
          <p:cNvPicPr>
            <a:picLocks noChangeAspect="1" noChangeArrowheads="1"/>
          </p:cNvPicPr>
          <p:nvPr/>
        </p:nvPicPr>
        <p:blipFill>
          <a:blip r:embed="rId3" cstate="print"/>
          <a:srcRect l="9291" t="50218" r="8948" b="5841"/>
          <a:stretch>
            <a:fillRect/>
          </a:stretch>
        </p:blipFill>
        <p:spPr bwMode="auto">
          <a:xfrm>
            <a:off x="533400" y="3142601"/>
            <a:ext cx="3352800" cy="1200799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6720" y="301752"/>
            <a:ext cx="8869680" cy="5870448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2400" dirty="0">
                <a:latin typeface="Footlight MT Light" pitchFamily="18" charset="0"/>
              </a:rPr>
              <a:t>In  </a:t>
            </a:r>
            <a:r>
              <a:rPr lang="en-US" sz="2400" dirty="0">
                <a:solidFill>
                  <a:srgbClr val="C00000"/>
                </a:solidFill>
                <a:latin typeface="Bernard MT Condensed" pitchFamily="18" charset="0"/>
              </a:rPr>
              <a:t>1931 </a:t>
            </a:r>
            <a:r>
              <a:rPr lang="en-US" b="1" dirty="0">
                <a:latin typeface="Britannic Bold" pitchFamily="34" charset="0"/>
              </a:rPr>
              <a:t>-   	</a:t>
            </a:r>
            <a:r>
              <a:rPr lang="en-US" sz="2400" dirty="0">
                <a:latin typeface="Footlight MT Light" pitchFamily="18" charset="0"/>
              </a:rPr>
              <a:t>Fish gave concept of a </a:t>
            </a:r>
            <a:r>
              <a:rPr lang="en-US" sz="2400" i="1" dirty="0">
                <a:solidFill>
                  <a:srgbClr val="008000"/>
                </a:solidFill>
                <a:latin typeface="Britannic Bold" pitchFamily="34" charset="0"/>
              </a:rPr>
              <a:t>Neutral Zone </a:t>
            </a:r>
            <a:r>
              <a:rPr lang="en-US" sz="2400" dirty="0">
                <a:latin typeface="Footlight MT Light" pitchFamily="18" charset="0"/>
              </a:rPr>
              <a:t>in 				complete  denture construction .</a:t>
            </a:r>
          </a:p>
          <a:p>
            <a:pPr>
              <a:buNone/>
            </a:pPr>
            <a:r>
              <a:rPr lang="en-US" sz="2400" dirty="0">
                <a:latin typeface="Footlight MT Light" pitchFamily="18" charset="0"/>
              </a:rPr>
              <a:t>In  </a:t>
            </a:r>
            <a:r>
              <a:rPr lang="en-US" sz="2400" dirty="0">
                <a:solidFill>
                  <a:srgbClr val="C00000"/>
                </a:solidFill>
                <a:latin typeface="Bernard MT Condensed" pitchFamily="18" charset="0"/>
              </a:rPr>
              <a:t>1932 </a:t>
            </a:r>
            <a:r>
              <a:rPr lang="en-US" sz="2400" b="1" dirty="0">
                <a:latin typeface="Britannic Bold" pitchFamily="34" charset="0"/>
              </a:rPr>
              <a:t>-	</a:t>
            </a:r>
            <a:r>
              <a:rPr lang="en-US" sz="2400" i="1" dirty="0">
                <a:solidFill>
                  <a:srgbClr val="008000"/>
                </a:solidFill>
                <a:latin typeface="Britannic Bold" pitchFamily="34" charset="0"/>
              </a:rPr>
              <a:t>Pilkington and Turner </a:t>
            </a:r>
            <a:r>
              <a:rPr lang="en-US" sz="2400" dirty="0">
                <a:latin typeface="Footlight MT Light" pitchFamily="18" charset="0"/>
              </a:rPr>
              <a:t>anatomic posterior tooth</a:t>
            </a:r>
          </a:p>
          <a:p>
            <a:pPr>
              <a:buNone/>
            </a:pPr>
            <a:endParaRPr lang="en-US" sz="2000" dirty="0">
              <a:latin typeface="Footlight MT Light" pitchFamily="18" charset="0"/>
            </a:endParaRPr>
          </a:p>
          <a:p>
            <a:pPr>
              <a:buNone/>
            </a:pPr>
            <a:r>
              <a:rPr lang="en-US" sz="2400" dirty="0">
                <a:latin typeface="Footlight MT Light" pitchFamily="18" charset="0"/>
              </a:rPr>
              <a:t>In </a:t>
            </a:r>
            <a:r>
              <a:rPr lang="en-US" sz="2400" dirty="0">
                <a:solidFill>
                  <a:srgbClr val="C00000"/>
                </a:solidFill>
                <a:latin typeface="Bernard MT Condensed" pitchFamily="18" charset="0"/>
              </a:rPr>
              <a:t>1934</a:t>
            </a:r>
            <a:r>
              <a:rPr lang="en-US" sz="2400" dirty="0">
                <a:latin typeface="Footlight MT Light" pitchFamily="18" charset="0"/>
              </a:rPr>
              <a:t> </a:t>
            </a:r>
            <a:r>
              <a:rPr lang="en-US" sz="2400" b="1" dirty="0">
                <a:latin typeface="Britannic Bold" pitchFamily="34" charset="0"/>
              </a:rPr>
              <a:t>- </a:t>
            </a:r>
            <a:r>
              <a:rPr lang="en-US" sz="2400" dirty="0">
                <a:latin typeface="Footlight MT Light" pitchFamily="18" charset="0"/>
              </a:rPr>
              <a:t>	Nelson described </a:t>
            </a:r>
            <a:r>
              <a:rPr lang="en-US" sz="2400" i="1" dirty="0">
                <a:solidFill>
                  <a:srgbClr val="008000"/>
                </a:solidFill>
                <a:latin typeface="Britannic Bold" pitchFamily="34" charset="0"/>
              </a:rPr>
              <a:t>Chopping Blocks</a:t>
            </a:r>
            <a:r>
              <a:rPr lang="en-US" sz="2400" b="1" dirty="0">
                <a:solidFill>
                  <a:srgbClr val="008000"/>
                </a:solidFill>
                <a:latin typeface="Britannic Bold" pitchFamily="34" charset="0"/>
              </a:rPr>
              <a:t> </a:t>
            </a:r>
            <a:r>
              <a:rPr lang="en-US" sz="2400" b="1" dirty="0">
                <a:latin typeface="Britannic Bold" pitchFamily="34" charset="0"/>
              </a:rPr>
              <a:t>-</a:t>
            </a:r>
            <a:r>
              <a:rPr lang="en-US" sz="2400" i="1" dirty="0">
                <a:latin typeface="Footlight MT Light" pitchFamily="18" charset="0"/>
              </a:rPr>
              <a:t> </a:t>
            </a:r>
            <a:r>
              <a:rPr lang="en-US" sz="2400" dirty="0">
                <a:latin typeface="Footlight MT Light" pitchFamily="18" charset="0"/>
              </a:rPr>
              <a:t>flat </a:t>
            </a:r>
            <a:r>
              <a:rPr lang="en-US" sz="2400" dirty="0" err="1">
                <a:latin typeface="Footlight MT Light" pitchFamily="18" charset="0"/>
              </a:rPr>
              <a:t>occlusal</a:t>
            </a:r>
            <a:r>
              <a:rPr lang="en-US" sz="2400" dirty="0">
                <a:latin typeface="Footlight MT Light" pitchFamily="18" charset="0"/>
              </a:rPr>
              <a:t> 			surfaces with numerous transverse ridges</a:t>
            </a:r>
            <a:r>
              <a:rPr lang="en-US" sz="2400" dirty="0"/>
              <a:t>.</a:t>
            </a:r>
          </a:p>
          <a:p>
            <a:pPr>
              <a:buNone/>
            </a:pPr>
            <a:endParaRPr lang="en-US" sz="2400" dirty="0"/>
          </a:p>
          <a:p>
            <a:pPr>
              <a:buNone/>
            </a:pPr>
            <a:r>
              <a:rPr lang="en-US" sz="2400" dirty="0">
                <a:latin typeface="Footlight MT Light" pitchFamily="18" charset="0"/>
              </a:rPr>
              <a:t>In  </a:t>
            </a:r>
            <a:r>
              <a:rPr lang="en-US" sz="2400" dirty="0">
                <a:solidFill>
                  <a:srgbClr val="C00000"/>
                </a:solidFill>
                <a:latin typeface="Bernard MT Condensed" pitchFamily="18" charset="0"/>
              </a:rPr>
              <a:t>1935 </a:t>
            </a:r>
            <a:r>
              <a:rPr lang="en-US" sz="2400" b="1" dirty="0">
                <a:latin typeface="Britannic Bold" pitchFamily="34" charset="0"/>
              </a:rPr>
              <a:t>-   	</a:t>
            </a:r>
            <a:r>
              <a:rPr lang="en-US" sz="2400" dirty="0">
                <a:latin typeface="Footlight MT Light" pitchFamily="18" charset="0"/>
              </a:rPr>
              <a:t>French designed severely modified teeth .</a:t>
            </a:r>
          </a:p>
          <a:p>
            <a:pPr>
              <a:buNone/>
            </a:pPr>
            <a:endParaRPr lang="en-US" sz="2400" dirty="0">
              <a:latin typeface="Footlight MT Light" pitchFamily="18" charset="0"/>
            </a:endParaRPr>
          </a:p>
          <a:p>
            <a:pPr>
              <a:buNone/>
            </a:pPr>
            <a:endParaRPr lang="en-US" sz="2400" dirty="0">
              <a:latin typeface="Footlight MT Light" pitchFamily="18" charset="0"/>
            </a:endParaRPr>
          </a:p>
          <a:p>
            <a:pPr>
              <a:buNone/>
            </a:pPr>
            <a:endParaRPr lang="en-US" sz="2400" dirty="0">
              <a:latin typeface="Footlight MT Light" pitchFamily="18" charset="0"/>
            </a:endParaRPr>
          </a:p>
          <a:p>
            <a:pPr>
              <a:buNone/>
            </a:pPr>
            <a:r>
              <a:rPr lang="en-US" sz="1400" dirty="0">
                <a:latin typeface="Footlight MT Light" pitchFamily="18" charset="0"/>
              </a:rPr>
              <a:t>a</a:t>
            </a:r>
            <a:endParaRPr lang="en-US" sz="2400" dirty="0">
              <a:latin typeface="Footlight MT Light" pitchFamily="18" charset="0"/>
            </a:endParaRPr>
          </a:p>
          <a:p>
            <a:pPr>
              <a:buNone/>
            </a:pPr>
            <a:endParaRPr lang="en-US" sz="2400" dirty="0">
              <a:latin typeface="Footlight MT Light" pitchFamily="18" charset="0"/>
            </a:endParaRPr>
          </a:p>
          <a:p>
            <a:pPr>
              <a:buNone/>
            </a:pPr>
            <a:r>
              <a:rPr lang="en-US" sz="2400" dirty="0">
                <a:latin typeface="Footlight MT Light" pitchFamily="18" charset="0"/>
              </a:rPr>
              <a:t>In  </a:t>
            </a:r>
            <a:r>
              <a:rPr lang="en-US" sz="2400" dirty="0">
                <a:solidFill>
                  <a:srgbClr val="C00000"/>
                </a:solidFill>
                <a:latin typeface="Bernard MT Condensed" pitchFamily="18" charset="0"/>
              </a:rPr>
              <a:t>1936 </a:t>
            </a:r>
            <a:r>
              <a:rPr lang="en-US" sz="2400" b="1" dirty="0">
                <a:latin typeface="Britannic Bold" pitchFamily="34" charset="0"/>
              </a:rPr>
              <a:t>-   	</a:t>
            </a:r>
            <a:r>
              <a:rPr lang="en-US" sz="2400" dirty="0" err="1">
                <a:latin typeface="Footlight MT Light" pitchFamily="18" charset="0"/>
              </a:rPr>
              <a:t>McGrane</a:t>
            </a:r>
            <a:r>
              <a:rPr lang="en-US" sz="2400" dirty="0">
                <a:latin typeface="Footlight MT Light" pitchFamily="18" charset="0"/>
              </a:rPr>
              <a:t> marketed </a:t>
            </a:r>
            <a:r>
              <a:rPr lang="en-US" sz="2400" i="1" dirty="0">
                <a:solidFill>
                  <a:srgbClr val="008000"/>
                </a:solidFill>
                <a:latin typeface="Britannic Bold" pitchFamily="34" charset="0"/>
              </a:rPr>
              <a:t>Curved Cusp </a:t>
            </a:r>
            <a:r>
              <a:rPr lang="en-US" sz="2400" dirty="0">
                <a:latin typeface="Footlight MT Light" pitchFamily="18" charset="0"/>
              </a:rPr>
              <a:t>posterior tooth.</a:t>
            </a:r>
          </a:p>
          <a:p>
            <a:pPr>
              <a:buNone/>
            </a:pPr>
            <a:endParaRPr lang="en-US" sz="2400" dirty="0">
              <a:latin typeface="Footlight MT Light" pitchFamily="18" charset="0"/>
            </a:endParaRPr>
          </a:p>
          <a:p>
            <a:pPr>
              <a:buNone/>
            </a:pPr>
            <a:endParaRPr lang="en-US" sz="2400" dirty="0">
              <a:latin typeface="Footlight MT Light" pitchFamily="18" charset="0"/>
            </a:endParaRPr>
          </a:p>
          <a:p>
            <a:pPr>
              <a:buNone/>
            </a:pPr>
            <a:endParaRPr lang="en-US" sz="2400" dirty="0">
              <a:latin typeface="Footlight MT Light" pitchFamily="18" charset="0"/>
            </a:endParaRPr>
          </a:p>
          <a:p>
            <a:pPr>
              <a:buNone/>
            </a:pPr>
            <a:endParaRPr lang="en-US" sz="2400" dirty="0">
              <a:latin typeface="Footlight MT Light" pitchFamily="18" charset="0"/>
            </a:endParaRPr>
          </a:p>
        </p:txBody>
      </p:sp>
      <p:pic>
        <p:nvPicPr>
          <p:cNvPr id="5" name="Picture 5" descr="D:\DATA VS\Anoop\Untitled-Scanned-05.jpg"/>
          <p:cNvPicPr>
            <a:picLocks noChangeAspect="1" noChangeArrowheads="1"/>
          </p:cNvPicPr>
          <p:nvPr/>
        </p:nvPicPr>
        <p:blipFill>
          <a:blip r:embed="rId3" cstate="print"/>
          <a:srcRect t="37500" b="4167"/>
          <a:stretch>
            <a:fillRect/>
          </a:stretch>
        </p:blipFill>
        <p:spPr bwMode="auto">
          <a:xfrm>
            <a:off x="6096000" y="3581400"/>
            <a:ext cx="2533650" cy="156778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6" name="Picture 6" descr="D:\DATA VS\Anoop\Untitled-Scanned-04.jpg"/>
          <p:cNvPicPr>
            <a:picLocks noChangeAspect="1" noChangeArrowheads="1"/>
          </p:cNvPicPr>
          <p:nvPr/>
        </p:nvPicPr>
        <p:blipFill>
          <a:blip r:embed="rId4" cstate="print"/>
          <a:srcRect l="55018" t="4319" r="153" b="72049"/>
          <a:stretch>
            <a:fillRect/>
          </a:stretch>
        </p:blipFill>
        <p:spPr bwMode="auto">
          <a:xfrm>
            <a:off x="533400" y="3810000"/>
            <a:ext cx="2971800" cy="90540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Picture 6" descr="D:\DATA VS\Anoop\Untitled-Scanned-04.jpg"/>
          <p:cNvPicPr>
            <a:picLocks noChangeAspect="1" noChangeArrowheads="1"/>
          </p:cNvPicPr>
          <p:nvPr/>
        </p:nvPicPr>
        <p:blipFill>
          <a:blip r:embed="rId4" cstate="print"/>
          <a:srcRect l="55018" t="32923" r="153" b="47188"/>
          <a:stretch>
            <a:fillRect/>
          </a:stretch>
        </p:blipFill>
        <p:spPr bwMode="auto">
          <a:xfrm>
            <a:off x="533400" y="4572001"/>
            <a:ext cx="2971800" cy="76199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381000"/>
            <a:ext cx="8229600" cy="6172200"/>
          </a:xfrm>
        </p:spPr>
        <p:txBody>
          <a:bodyPr>
            <a:normAutofit/>
          </a:bodyPr>
          <a:lstStyle/>
          <a:p>
            <a:pPr algn="just">
              <a:buNone/>
            </a:pPr>
            <a:r>
              <a:rPr lang="en-US" sz="2400" dirty="0">
                <a:latin typeface="Footlight MT Light" pitchFamily="18" charset="0"/>
              </a:rPr>
              <a:t>In</a:t>
            </a:r>
            <a:r>
              <a:rPr lang="en-US" sz="2800" dirty="0">
                <a:latin typeface="Footlight MT Light" pitchFamily="18" charset="0"/>
              </a:rPr>
              <a:t> </a:t>
            </a:r>
            <a:r>
              <a:rPr lang="en-US" sz="2400" dirty="0">
                <a:solidFill>
                  <a:srgbClr val="C00000"/>
                </a:solidFill>
                <a:latin typeface="Bernard MT Condensed" pitchFamily="18" charset="0"/>
              </a:rPr>
              <a:t>1937 </a:t>
            </a:r>
            <a:r>
              <a:rPr lang="en-US" sz="2800" b="1" dirty="0">
                <a:latin typeface="Britannic Bold" pitchFamily="34" charset="0"/>
              </a:rPr>
              <a:t>- 	</a:t>
            </a:r>
            <a:r>
              <a:rPr lang="en-US" sz="2400" dirty="0">
                <a:latin typeface="Footlight MT Light" pitchFamily="18" charset="0"/>
              </a:rPr>
              <a:t>Max Pleasure proposed to modify the 			</a:t>
            </a:r>
            <a:r>
              <a:rPr lang="en-US" sz="2400" dirty="0" err="1">
                <a:latin typeface="Footlight MT Light" pitchFamily="18" charset="0"/>
              </a:rPr>
              <a:t>occlusal</a:t>
            </a:r>
            <a:r>
              <a:rPr lang="en-US" sz="2400" dirty="0">
                <a:latin typeface="Footlight MT Light" pitchFamily="18" charset="0"/>
              </a:rPr>
              <a:t> surfaces  of lower posterior 			teeth to a </a:t>
            </a:r>
            <a:r>
              <a:rPr lang="en-US" sz="2400" i="1" dirty="0">
                <a:solidFill>
                  <a:srgbClr val="008000"/>
                </a:solidFill>
                <a:latin typeface="Britannic Bold" pitchFamily="34" charset="0"/>
              </a:rPr>
              <a:t>Reverse Curve </a:t>
            </a:r>
            <a:r>
              <a:rPr lang="en-US" sz="2400" dirty="0">
                <a:latin typeface="Footlight MT Light" pitchFamily="18" charset="0"/>
              </a:rPr>
              <a:t>by tilting the 			tooth </a:t>
            </a:r>
            <a:r>
              <a:rPr lang="en-US" sz="2400" dirty="0" err="1">
                <a:latin typeface="Footlight MT Light" pitchFamily="18" charset="0"/>
              </a:rPr>
              <a:t>buccally</a:t>
            </a:r>
            <a:r>
              <a:rPr lang="en-US" sz="2400" dirty="0">
                <a:latin typeface="Footlight MT Light" pitchFamily="18" charset="0"/>
              </a:rPr>
              <a:t>. </a:t>
            </a:r>
          </a:p>
          <a:p>
            <a:pPr algn="just">
              <a:buNone/>
            </a:pPr>
            <a:endParaRPr lang="en-US" sz="2400" dirty="0">
              <a:latin typeface="Footlight MT Light" pitchFamily="18" charset="0"/>
            </a:endParaRPr>
          </a:p>
          <a:p>
            <a:pPr algn="just">
              <a:buNone/>
            </a:pPr>
            <a:r>
              <a:rPr lang="en-US" sz="2600" dirty="0">
                <a:latin typeface="Footlight MT Light" pitchFamily="18" charset="0"/>
              </a:rPr>
              <a:t>In </a:t>
            </a:r>
            <a:r>
              <a:rPr lang="en-US" sz="2600" dirty="0">
                <a:solidFill>
                  <a:srgbClr val="C00000"/>
                </a:solidFill>
                <a:latin typeface="Bernard MT Condensed" pitchFamily="18" charset="0"/>
              </a:rPr>
              <a:t>1939 	</a:t>
            </a:r>
            <a:r>
              <a:rPr lang="en-US" sz="2600" dirty="0">
                <a:latin typeface="Footlight MT Light" pitchFamily="18" charset="0"/>
              </a:rPr>
              <a:t>Swenson designed </a:t>
            </a:r>
            <a:r>
              <a:rPr lang="en-US" sz="2600" i="1" dirty="0" err="1">
                <a:solidFill>
                  <a:srgbClr val="008000"/>
                </a:solidFill>
                <a:latin typeface="Britannic Bold" pitchFamily="34" charset="0"/>
              </a:rPr>
              <a:t>Nonlock</a:t>
            </a:r>
            <a:r>
              <a:rPr lang="en-US" sz="2600" i="1" dirty="0">
                <a:solidFill>
                  <a:srgbClr val="008000"/>
                </a:solidFill>
                <a:latin typeface="Britannic Bold" pitchFamily="34" charset="0"/>
              </a:rPr>
              <a:t> </a:t>
            </a:r>
            <a:r>
              <a:rPr lang="en-US" sz="2600" dirty="0">
                <a:latin typeface="Footlight MT Light" pitchFamily="18" charset="0"/>
              </a:rPr>
              <a:t>posteriors  			with Sluice ways for shredding and allowing 		food to clear the </a:t>
            </a:r>
            <a:r>
              <a:rPr lang="en-US" sz="2600" dirty="0" err="1">
                <a:latin typeface="Footlight MT Light" pitchFamily="18" charset="0"/>
              </a:rPr>
              <a:t>occlusal</a:t>
            </a:r>
            <a:r>
              <a:rPr lang="en-US" sz="2600" dirty="0">
                <a:latin typeface="Footlight MT Light" pitchFamily="18" charset="0"/>
              </a:rPr>
              <a:t> table. </a:t>
            </a:r>
          </a:p>
          <a:p>
            <a:pPr algn="just">
              <a:buNone/>
            </a:pPr>
            <a:endParaRPr lang="en-US" sz="2400" dirty="0">
              <a:latin typeface="Footlight MT Light" pitchFamily="18" charset="0"/>
            </a:endParaRPr>
          </a:p>
          <a:p>
            <a:pPr algn="just">
              <a:buNone/>
            </a:pPr>
            <a:endParaRPr lang="en-US" sz="2800" dirty="0">
              <a:latin typeface="Footlight MT Light" pitchFamily="18" charset="0"/>
            </a:endParaRPr>
          </a:p>
          <a:p>
            <a:pPr algn="just">
              <a:buNone/>
            </a:pPr>
            <a:r>
              <a:rPr lang="en-US" sz="1600" dirty="0">
                <a:solidFill>
                  <a:schemeClr val="tx2">
                    <a:lumMod val="25000"/>
                    <a:lumOff val="75000"/>
                  </a:schemeClr>
                </a:solidFill>
                <a:latin typeface="Footlight MT Light" pitchFamily="18" charset="0"/>
              </a:rPr>
              <a:t>a</a:t>
            </a:r>
          </a:p>
          <a:p>
            <a:pPr algn="just">
              <a:buNone/>
            </a:pPr>
            <a:r>
              <a:rPr lang="en-US" sz="2400" dirty="0">
                <a:latin typeface="Footlight MT Light" pitchFamily="18" charset="0"/>
              </a:rPr>
              <a:t>In </a:t>
            </a:r>
            <a:r>
              <a:rPr lang="en-US" sz="2400" dirty="0">
                <a:solidFill>
                  <a:srgbClr val="C00000"/>
                </a:solidFill>
                <a:latin typeface="Bernard MT Condensed" pitchFamily="18" charset="0"/>
              </a:rPr>
              <a:t>1942 </a:t>
            </a:r>
            <a:r>
              <a:rPr lang="en-US" sz="2400" b="1" dirty="0">
                <a:latin typeface="Britannic Bold" pitchFamily="34" charset="0"/>
              </a:rPr>
              <a:t>-</a:t>
            </a:r>
            <a:r>
              <a:rPr lang="en-US" sz="2400" dirty="0">
                <a:solidFill>
                  <a:srgbClr val="C00000"/>
                </a:solidFill>
                <a:latin typeface="Bernard MT Condensed" pitchFamily="18" charset="0"/>
              </a:rPr>
              <a:t> </a:t>
            </a:r>
            <a:r>
              <a:rPr lang="en-US" sz="2400" dirty="0">
                <a:latin typeface="Footlight MT Light" pitchFamily="18" charset="0"/>
              </a:rPr>
              <a:t>	John Vincent introduced a change in materials 		by using </a:t>
            </a:r>
            <a:r>
              <a:rPr lang="en-US" sz="2400" b="1" dirty="0">
                <a:solidFill>
                  <a:srgbClr val="008000"/>
                </a:solidFill>
                <a:latin typeface="Footlight MT Light" pitchFamily="18" charset="0"/>
              </a:rPr>
              <a:t>metal inserts </a:t>
            </a:r>
            <a:r>
              <a:rPr lang="en-US" sz="2400" dirty="0">
                <a:latin typeface="Footlight MT Light" pitchFamily="18" charset="0"/>
              </a:rPr>
              <a:t>in resin posteriors. </a:t>
            </a:r>
          </a:p>
          <a:p>
            <a:pPr algn="just" eaLnBrk="1" hangingPunct="1">
              <a:buNone/>
            </a:pPr>
            <a:endParaRPr lang="en-US" sz="2800" dirty="0"/>
          </a:p>
          <a:p>
            <a:pPr algn="just" eaLnBrk="1" hangingPunct="1">
              <a:buNone/>
            </a:pPr>
            <a:endParaRPr lang="en-US" dirty="0"/>
          </a:p>
        </p:txBody>
      </p:sp>
      <p:pic>
        <p:nvPicPr>
          <p:cNvPr id="10243" name="Picture 4" descr="D:\DATA VS\Anoop\Untitled-Scanned-06.jpg"/>
          <p:cNvPicPr>
            <a:picLocks noChangeAspect="1" noChangeArrowheads="1"/>
          </p:cNvPicPr>
          <p:nvPr/>
        </p:nvPicPr>
        <p:blipFill>
          <a:blip r:embed="rId3" cstate="print">
            <a:lum contrast="36000"/>
          </a:blip>
          <a:srcRect l="2500" t="8531" r="60000" b="9005"/>
          <a:stretch>
            <a:fillRect/>
          </a:stretch>
        </p:blipFill>
        <p:spPr bwMode="auto">
          <a:xfrm>
            <a:off x="7391400" y="228600"/>
            <a:ext cx="1143000" cy="22098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0244" name="Picture 5" descr="D:\DATA VS\Anoop\Untitled-Scanned-07.jpg"/>
          <p:cNvPicPr>
            <a:picLocks noChangeAspect="1" noChangeArrowheads="1"/>
          </p:cNvPicPr>
          <p:nvPr/>
        </p:nvPicPr>
        <p:blipFill>
          <a:blip r:embed="rId4" cstate="print"/>
          <a:srcRect l="9412" r="11765" b="16431"/>
          <a:stretch>
            <a:fillRect/>
          </a:stretch>
        </p:blipFill>
        <p:spPr bwMode="auto">
          <a:xfrm>
            <a:off x="4495800" y="5562600"/>
            <a:ext cx="4191000" cy="112374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8" name="Picture 5" descr="D:\DATA VS\Anoop\Untitled-Scanned-12.jpg"/>
          <p:cNvPicPr>
            <a:picLocks noChangeAspect="1" noChangeArrowheads="1"/>
          </p:cNvPicPr>
          <p:nvPr/>
        </p:nvPicPr>
        <p:blipFill>
          <a:blip r:embed="rId5" cstate="print"/>
          <a:srcRect l="3113" t="21697" r="3502" b="60051"/>
          <a:stretch>
            <a:fillRect/>
          </a:stretch>
        </p:blipFill>
        <p:spPr bwMode="auto">
          <a:xfrm>
            <a:off x="2209800" y="3733800"/>
            <a:ext cx="3429000" cy="103803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381000"/>
            <a:ext cx="8183880" cy="6019800"/>
          </a:xfrm>
        </p:spPr>
        <p:txBody>
          <a:bodyPr>
            <a:normAutofit fontScale="92500" lnSpcReduction="10000"/>
          </a:bodyPr>
          <a:lstStyle/>
          <a:p>
            <a:pPr>
              <a:buNone/>
            </a:pPr>
            <a:r>
              <a:rPr lang="en-US" sz="2400" dirty="0">
                <a:latin typeface="Footlight MT Light" pitchFamily="18" charset="0"/>
              </a:rPr>
              <a:t>In</a:t>
            </a:r>
            <a:r>
              <a:rPr lang="en-US" dirty="0">
                <a:latin typeface="Footlight MT Light" pitchFamily="18" charset="0"/>
              </a:rPr>
              <a:t> </a:t>
            </a:r>
            <a:r>
              <a:rPr lang="en-US" sz="2400" dirty="0">
                <a:solidFill>
                  <a:srgbClr val="C00000"/>
                </a:solidFill>
                <a:latin typeface="Bernard MT Condensed" pitchFamily="18" charset="0"/>
              </a:rPr>
              <a:t>1946</a:t>
            </a:r>
            <a:r>
              <a:rPr lang="en-US" sz="2400" b="1" dirty="0">
                <a:latin typeface="Britannic Bold" pitchFamily="34" charset="0"/>
              </a:rPr>
              <a:t> -	</a:t>
            </a:r>
            <a:r>
              <a:rPr lang="en-US" sz="2600" dirty="0">
                <a:latin typeface="Footlight MT Light" pitchFamily="18" charset="0"/>
              </a:rPr>
              <a:t>Hardy designed metal insert upper and 			lower posterior </a:t>
            </a:r>
            <a:r>
              <a:rPr lang="en-US" sz="2600" dirty="0">
                <a:latin typeface="Britannic Bold" pitchFamily="34" charset="0"/>
              </a:rPr>
              <a:t>-</a:t>
            </a:r>
            <a:r>
              <a:rPr lang="en-US" sz="2600" i="1" dirty="0" err="1">
                <a:solidFill>
                  <a:srgbClr val="008000"/>
                </a:solidFill>
                <a:latin typeface="Britannic Bold" pitchFamily="34" charset="0"/>
              </a:rPr>
              <a:t>Vitallium</a:t>
            </a:r>
            <a:r>
              <a:rPr lang="en-US" sz="2600" i="1" dirty="0">
                <a:solidFill>
                  <a:srgbClr val="008000"/>
                </a:solidFill>
                <a:latin typeface="Britannic Bold" pitchFamily="34" charset="0"/>
              </a:rPr>
              <a:t> Occlusal </a:t>
            </a:r>
            <a:r>
              <a:rPr lang="en-US" sz="2600" dirty="0">
                <a:latin typeface="Britannic Bold" pitchFamily="34" charset="0"/>
              </a:rPr>
              <a:t>- ‘VO’  </a:t>
            </a:r>
            <a:r>
              <a:rPr lang="en-US" sz="2400" dirty="0">
                <a:latin typeface="Footlight MT Light" pitchFamily="18" charset="0"/>
              </a:rPr>
              <a:t>.</a:t>
            </a:r>
          </a:p>
          <a:p>
            <a:pPr>
              <a:buNone/>
            </a:pPr>
            <a:endParaRPr lang="en-US" sz="2400" dirty="0">
              <a:latin typeface="Footlight MT Light" pitchFamily="18" charset="0"/>
            </a:endParaRPr>
          </a:p>
          <a:p>
            <a:pPr>
              <a:buNone/>
            </a:pPr>
            <a:endParaRPr lang="en-US" sz="2400" dirty="0">
              <a:latin typeface="Footlight MT Light" pitchFamily="18" charset="0"/>
            </a:endParaRPr>
          </a:p>
          <a:p>
            <a:pPr>
              <a:buNone/>
            </a:pPr>
            <a:endParaRPr lang="en-US" sz="2400" dirty="0">
              <a:latin typeface="Footlight MT Light" pitchFamily="18" charset="0"/>
            </a:endParaRPr>
          </a:p>
          <a:p>
            <a:pPr>
              <a:buNone/>
            </a:pPr>
            <a:endParaRPr lang="en-US" sz="2400" dirty="0">
              <a:latin typeface="Footlight MT Light" pitchFamily="18" charset="0"/>
            </a:endParaRPr>
          </a:p>
          <a:p>
            <a:pPr>
              <a:buNone/>
            </a:pPr>
            <a:r>
              <a:rPr lang="en-US" sz="2400" dirty="0">
                <a:latin typeface="Footlight MT Light" pitchFamily="18" charset="0"/>
              </a:rPr>
              <a:t>In </a:t>
            </a:r>
            <a:r>
              <a:rPr lang="en-US" sz="2400" dirty="0">
                <a:solidFill>
                  <a:srgbClr val="C00000"/>
                </a:solidFill>
                <a:latin typeface="Bernard MT Condensed" pitchFamily="18" charset="0"/>
              </a:rPr>
              <a:t>1951</a:t>
            </a:r>
            <a:r>
              <a:rPr lang="en-US" sz="2400" dirty="0">
                <a:latin typeface="Footlight MT Light" pitchFamily="18" charset="0"/>
              </a:rPr>
              <a:t> </a:t>
            </a:r>
            <a:r>
              <a:rPr lang="en-US" sz="2400" b="1" dirty="0">
                <a:latin typeface="Britannic Bold" pitchFamily="34" charset="0"/>
              </a:rPr>
              <a:t>- 	</a:t>
            </a:r>
            <a:r>
              <a:rPr lang="en-US" sz="2600" dirty="0">
                <a:latin typeface="Footlight MT Light" pitchFamily="18" charset="0"/>
              </a:rPr>
              <a:t>Myerson Tooth Corporation introduced the first 		</a:t>
            </a:r>
            <a:r>
              <a:rPr lang="en-US" sz="2600" b="1" dirty="0">
                <a:solidFill>
                  <a:srgbClr val="FF0066"/>
                </a:solidFill>
                <a:latin typeface="Footlight MT Light" pitchFamily="18" charset="0"/>
              </a:rPr>
              <a:t>cross-linked acrylic teeth  </a:t>
            </a:r>
            <a:r>
              <a:rPr lang="en-US" sz="2600" dirty="0">
                <a:latin typeface="Footlight MT Light" pitchFamily="18" charset="0"/>
              </a:rPr>
              <a:t>in a flat </a:t>
            </a:r>
            <a:r>
              <a:rPr lang="en-US" sz="2600" dirty="0" err="1">
                <a:latin typeface="Footlight MT Light" pitchFamily="18" charset="0"/>
              </a:rPr>
              <a:t>occlusal</a:t>
            </a:r>
            <a:r>
              <a:rPr lang="en-US" sz="2600" dirty="0">
                <a:latin typeface="Footlight MT Light" pitchFamily="18" charset="0"/>
              </a:rPr>
              <a:t> 			scheme called the </a:t>
            </a:r>
            <a:r>
              <a:rPr lang="en-US" sz="2600" i="1" dirty="0">
                <a:solidFill>
                  <a:srgbClr val="008000"/>
                </a:solidFill>
                <a:latin typeface="Britannic Bold" pitchFamily="34" charset="0"/>
              </a:rPr>
              <a:t>Shear Cusp </a:t>
            </a:r>
            <a:r>
              <a:rPr lang="en-US" sz="2600" dirty="0">
                <a:latin typeface="Footlight MT Light" pitchFamily="18" charset="0"/>
              </a:rPr>
              <a:t>tooth.</a:t>
            </a:r>
            <a:endParaRPr lang="en-US" sz="2400" dirty="0">
              <a:latin typeface="Footlight MT Light" pitchFamily="18" charset="0"/>
            </a:endParaRPr>
          </a:p>
          <a:p>
            <a:pPr>
              <a:buNone/>
            </a:pPr>
            <a:r>
              <a:rPr lang="en-US" sz="2400" dirty="0">
                <a:latin typeface="Footlight MT Light" pitchFamily="18" charset="0"/>
              </a:rPr>
              <a:t>				</a:t>
            </a:r>
          </a:p>
          <a:p>
            <a:pPr>
              <a:buNone/>
            </a:pPr>
            <a:r>
              <a:rPr lang="en-US" sz="2400" b="1" dirty="0">
                <a:latin typeface="Footlight MT Light" pitchFamily="18" charset="0"/>
              </a:rPr>
              <a:t>				</a:t>
            </a:r>
            <a:r>
              <a:rPr lang="en-US" sz="2400" b="1" dirty="0">
                <a:latin typeface="Britannic Bold" pitchFamily="34" charset="0"/>
              </a:rPr>
              <a:t>-</a:t>
            </a:r>
            <a:r>
              <a:rPr lang="en-US" sz="2400" b="1" dirty="0">
                <a:latin typeface="Footlight MT Light" pitchFamily="18" charset="0"/>
              </a:rPr>
              <a:t> Schultz- </a:t>
            </a:r>
            <a:r>
              <a:rPr lang="en-US" sz="2400" i="1" dirty="0">
                <a:solidFill>
                  <a:srgbClr val="008000"/>
                </a:solidFill>
                <a:latin typeface="Britannic Bold" pitchFamily="34" charset="0"/>
              </a:rPr>
              <a:t>Gold Occlusal </a:t>
            </a:r>
            <a:r>
              <a:rPr lang="en-US" sz="2400" b="1" dirty="0">
                <a:latin typeface="Footlight MT Light" pitchFamily="18" charset="0"/>
              </a:rPr>
              <a:t>surfaces.</a:t>
            </a:r>
          </a:p>
          <a:p>
            <a:pPr>
              <a:buNone/>
            </a:pPr>
            <a:r>
              <a:rPr lang="en-US" sz="2400" b="1" dirty="0">
                <a:latin typeface="Footlight MT Light" pitchFamily="18" charset="0"/>
              </a:rPr>
              <a:t>				</a:t>
            </a:r>
          </a:p>
          <a:p>
            <a:pPr>
              <a:buNone/>
            </a:pPr>
            <a:endParaRPr lang="en-US" sz="2400" dirty="0">
              <a:latin typeface="Footlight MT Light" pitchFamily="18" charset="0"/>
            </a:endParaRPr>
          </a:p>
          <a:p>
            <a:pPr>
              <a:buNone/>
            </a:pPr>
            <a:endParaRPr lang="en-US" sz="2400" dirty="0">
              <a:latin typeface="Footlight MT Light" pitchFamily="18" charset="0"/>
            </a:endParaRPr>
          </a:p>
          <a:p>
            <a:pPr>
              <a:buNone/>
            </a:pPr>
            <a:r>
              <a:rPr lang="en-US" sz="2400" dirty="0">
                <a:latin typeface="Footlight MT Light" pitchFamily="18" charset="0"/>
              </a:rPr>
              <a:t>In </a:t>
            </a:r>
            <a:r>
              <a:rPr lang="en-US" sz="2400" dirty="0">
                <a:solidFill>
                  <a:srgbClr val="C00000"/>
                </a:solidFill>
                <a:latin typeface="Bernard MT Condensed" pitchFamily="18" charset="0"/>
              </a:rPr>
              <a:t>1952</a:t>
            </a:r>
            <a:r>
              <a:rPr lang="en-US" sz="2400" dirty="0">
                <a:latin typeface="Footlight MT Light" pitchFamily="18" charset="0"/>
              </a:rPr>
              <a:t> </a:t>
            </a:r>
            <a:r>
              <a:rPr lang="en-US" sz="2400" b="1" dirty="0">
                <a:latin typeface="Britannic Bold" pitchFamily="34" charset="0"/>
              </a:rPr>
              <a:t>- 	</a:t>
            </a:r>
            <a:r>
              <a:rPr lang="en-US" sz="2600" i="1" dirty="0">
                <a:solidFill>
                  <a:srgbClr val="008000"/>
                </a:solidFill>
                <a:latin typeface="Britannic Bold" pitchFamily="34" charset="0"/>
              </a:rPr>
              <a:t>Coe Masticators </a:t>
            </a:r>
            <a:r>
              <a:rPr lang="en-US" sz="2600" dirty="0">
                <a:latin typeface="Footlight MT Light" pitchFamily="18" charset="0"/>
              </a:rPr>
              <a:t>designed </a:t>
            </a:r>
          </a:p>
          <a:p>
            <a:pPr>
              <a:buNone/>
            </a:pPr>
            <a:r>
              <a:rPr lang="en-US" sz="2600" dirty="0">
                <a:latin typeface="Footlight MT Light" pitchFamily="18" charset="0"/>
              </a:rPr>
              <a:t>			by Cook.</a:t>
            </a:r>
          </a:p>
          <a:p>
            <a:pPr>
              <a:buNone/>
            </a:pPr>
            <a:r>
              <a:rPr lang="en-US" sz="2400" dirty="0">
                <a:latin typeface="Footlight MT Light" pitchFamily="18" charset="0"/>
              </a:rPr>
              <a:t>		</a:t>
            </a:r>
          </a:p>
          <a:p>
            <a:pPr>
              <a:buNone/>
            </a:pPr>
            <a:endParaRPr lang="en-US" dirty="0"/>
          </a:p>
        </p:txBody>
      </p:sp>
      <p:pic>
        <p:nvPicPr>
          <p:cNvPr id="5" name="Picture 4" descr="D:\DATA VS\Anoop\Untitled-Scanned-12.jpg"/>
          <p:cNvPicPr>
            <a:picLocks noChangeAspect="1" noChangeArrowheads="1"/>
          </p:cNvPicPr>
          <p:nvPr/>
        </p:nvPicPr>
        <p:blipFill>
          <a:blip r:embed="rId3" cstate="print"/>
          <a:srcRect t="54021" b="23892"/>
          <a:stretch>
            <a:fillRect/>
          </a:stretch>
        </p:blipFill>
        <p:spPr bwMode="auto">
          <a:xfrm>
            <a:off x="1676400" y="1295400"/>
            <a:ext cx="2895600" cy="9906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6" name="Picture 4" descr="D:\DATA VS\Anoop\Untitled-Scanned-12.jpg"/>
          <p:cNvPicPr>
            <a:picLocks noChangeAspect="1" noChangeArrowheads="1"/>
          </p:cNvPicPr>
          <p:nvPr/>
        </p:nvPicPr>
        <p:blipFill>
          <a:blip r:embed="rId3" cstate="print"/>
          <a:srcRect t="77913"/>
          <a:stretch>
            <a:fillRect/>
          </a:stretch>
        </p:blipFill>
        <p:spPr bwMode="auto">
          <a:xfrm>
            <a:off x="5029200" y="1295400"/>
            <a:ext cx="2895600" cy="9906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7" name="Picture 5" descr="D:\DATA VS\Anoop\Untitled-Scanned-1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8600" y="3630923"/>
            <a:ext cx="2859088" cy="116967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8" name="Picture 4" descr="D:\DATA VS\Anoop\Untitled-Scanned-14.jpg"/>
          <p:cNvPicPr>
            <a:picLocks noChangeAspect="1" noChangeArrowheads="1"/>
          </p:cNvPicPr>
          <p:nvPr/>
        </p:nvPicPr>
        <p:blipFill>
          <a:blip r:embed="rId5" cstate="print"/>
          <a:srcRect r="53816"/>
          <a:stretch>
            <a:fillRect/>
          </a:stretch>
        </p:blipFill>
        <p:spPr bwMode="auto">
          <a:xfrm>
            <a:off x="6096000" y="4379211"/>
            <a:ext cx="2286000" cy="2326389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spect">
  <a:themeElements>
    <a:clrScheme name="Aspect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Aspect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A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270000"/>
              </a:schemeClr>
            </a:gs>
            <a:gs pos="25000">
              <a:schemeClr val="phClr">
                <a:tint val="60000"/>
                <a:satMod val="300000"/>
              </a:schemeClr>
            </a:gs>
            <a:gs pos="100000">
              <a:schemeClr val="phClr">
                <a:tint val="29000"/>
                <a:satMod val="40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5000"/>
                <a:satMod val="155000"/>
              </a:schemeClr>
            </a:gs>
            <a:gs pos="60000">
              <a:schemeClr val="phClr">
                <a:shade val="95000"/>
                <a:satMod val="150000"/>
              </a:schemeClr>
            </a:gs>
            <a:gs pos="100000">
              <a:schemeClr val="phClr">
                <a:tint val="87000"/>
                <a:satMod val="2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atMod val="150000"/>
            </a:schemeClr>
          </a:solidFill>
          <a:prstDash val="solid"/>
        </a:ln>
        <a:ln w="425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2000000"/>
            </a:lightRig>
          </a:scene3d>
          <a:sp3d prstMaterial="powder">
            <a:bevelT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35000"/>
                <a:satMod val="150000"/>
              </a:schemeClr>
            </a:gs>
            <a:gs pos="45000">
              <a:schemeClr val="phClr">
                <a:shade val="68000"/>
                <a:satMod val="155000"/>
              </a:schemeClr>
            </a:gs>
            <a:gs pos="100000">
              <a:schemeClr val="phClr">
                <a:tint val="70000"/>
                <a:satMod val="175000"/>
              </a:schemeClr>
            </a:gs>
          </a:gsLst>
          <a:lin ang="16200000" scaled="0"/>
        </a:gradFill>
        <a:blipFill>
          <a:blip xmlns:r="http://schemas.openxmlformats.org/officeDocument/2006/relationships" r:embed="rId1">
            <a:duotone>
              <a:schemeClr val="phClr">
                <a:shade val="800"/>
                <a:satMod val="150000"/>
              </a:schemeClr>
              <a:schemeClr val="phClr">
                <a:tint val="80000"/>
                <a:satMod val="150000"/>
              </a:schemeClr>
            </a:duotone>
          </a:blip>
          <a:tile tx="0" ty="0" sx="75000" sy="7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Aspect</Template>
  <TotalTime>4940</TotalTime>
  <Words>2393</Words>
  <Application>Microsoft Office PowerPoint</Application>
  <PresentationFormat>On-screen Show (4:3)</PresentationFormat>
  <Paragraphs>410</Paragraphs>
  <Slides>43</Slides>
  <Notes>43</Notes>
  <HiddenSlides>0</HiddenSlides>
  <MMClips>0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61" baseType="lpstr">
      <vt:lpstr>Algerian</vt:lpstr>
      <vt:lpstr>Arial</vt:lpstr>
      <vt:lpstr>Baskerville Old Face</vt:lpstr>
      <vt:lpstr>Bernard MT Condensed</vt:lpstr>
      <vt:lpstr>Britannic Bold</vt:lpstr>
      <vt:lpstr>Calibri</vt:lpstr>
      <vt:lpstr>Calisto MT</vt:lpstr>
      <vt:lpstr>Comic Sans MS</vt:lpstr>
      <vt:lpstr>Cooper Black</vt:lpstr>
      <vt:lpstr>Footlight MT Light</vt:lpstr>
      <vt:lpstr>Harrington</vt:lpstr>
      <vt:lpstr>Lucida Calligraphy</vt:lpstr>
      <vt:lpstr>Monotype Corsiva</vt:lpstr>
      <vt:lpstr>Times New Roman</vt:lpstr>
      <vt:lpstr>Verdana</vt:lpstr>
      <vt:lpstr>Wingdings</vt:lpstr>
      <vt:lpstr>Wingdings 2</vt:lpstr>
      <vt:lpstr>Aspect</vt:lpstr>
      <vt:lpstr>Arrangement  of  Teeth</vt:lpstr>
      <vt:lpstr>PowerPoint Presentation</vt:lpstr>
      <vt:lpstr>Natural  v/s  Artificial   Occlusion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               </vt:lpstr>
      <vt:lpstr>PowerPoint Presentation</vt:lpstr>
      <vt:lpstr>PowerPoint Presentation</vt:lpstr>
      <vt:lpstr>Basic principles of teeth arrangement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Compensating curves</vt:lpstr>
      <vt:lpstr>Anteroposterior curve  </vt:lpstr>
      <vt:lpstr>Lateral curves </vt:lpstr>
      <vt:lpstr>Arrangement of teeth</vt:lpstr>
      <vt:lpstr>PowerPoint Presentation</vt:lpstr>
      <vt:lpstr>Anatomic teeth</vt:lpstr>
      <vt:lpstr>Non - Anatomic Teeth</vt:lpstr>
      <vt:lpstr>PowerPoint Presentation</vt:lpstr>
      <vt:lpstr>Neutral zone </vt:lpstr>
      <vt:lpstr>PowerPoint Presentation</vt:lpstr>
      <vt:lpstr>Arrangement Of Teeth  In Abnormal  Jaw Relations</vt:lpstr>
      <vt:lpstr>Teeth Arrangement and Phonetics </vt:lpstr>
      <vt:lpstr>Conclusion</vt:lpstr>
      <vt:lpstr>References</vt:lpstr>
      <vt:lpstr>Thank you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Arrangement of teeth</dc:title>
  <dc:creator/>
  <cp:lastModifiedBy>VAIO</cp:lastModifiedBy>
  <cp:revision>56</cp:revision>
  <dcterms:created xsi:type="dcterms:W3CDTF">2006-08-16T00:00:00Z</dcterms:created>
  <dcterms:modified xsi:type="dcterms:W3CDTF">2021-02-22T07:21:20Z</dcterms:modified>
</cp:coreProperties>
</file>