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8" r:id="rId2"/>
    <p:sldId id="259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2" r:id="rId13"/>
    <p:sldId id="264" r:id="rId14"/>
    <p:sldId id="267" r:id="rId15"/>
    <p:sldId id="268" r:id="rId16"/>
    <p:sldId id="265" r:id="rId17"/>
    <p:sldId id="266" r:id="rId18"/>
    <p:sldId id="277" r:id="rId19"/>
    <p:sldId id="279" r:id="rId20"/>
    <p:sldId id="280" r:id="rId21"/>
    <p:sldId id="281" r:id="rId22"/>
    <p:sldId id="282" r:id="rId23"/>
    <p:sldId id="27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136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9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8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2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9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4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5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1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4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4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0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59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N" b="1" dirty="0"/>
            </a:br>
            <a:r>
              <a:rPr lang="en-IN" b="1" dirty="0"/>
              <a:t>Laboratory Procedures for Complete Dentures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53D6-E08B-4B30-9C65-D3393613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Dewaxing</a:t>
            </a:r>
          </a:p>
        </p:txBody>
      </p:sp>
      <p:pic>
        <p:nvPicPr>
          <p:cNvPr id="9218" name="Picture 2" descr="https://pocketdentistry.com/wp-content/uploads/1008/image003288.jpeg">
            <a:extLst>
              <a:ext uri="{FF2B5EF4-FFF2-40B4-BE49-F238E27FC236}">
                <a16:creationId xmlns:a16="http://schemas.microsoft.com/office/drawing/2014/main" id="{D447B517-2279-49C3-96D9-D05A516384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8" y="2012273"/>
            <a:ext cx="11267964" cy="40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51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D062-5428-4ADB-8811-49E8DB42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Dewaxing</a:t>
            </a:r>
          </a:p>
        </p:txBody>
      </p:sp>
      <p:pic>
        <p:nvPicPr>
          <p:cNvPr id="10242" name="Picture 2" descr="https://pocketdentistry.com/wp-content/uploads/1008/image003298.jpeg">
            <a:extLst>
              <a:ext uri="{FF2B5EF4-FFF2-40B4-BE49-F238E27FC236}">
                <a16:creationId xmlns:a16="http://schemas.microsoft.com/office/drawing/2014/main" id="{5882BC2F-029F-4F74-BAD7-C6946AAA3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4" y="2226364"/>
            <a:ext cx="10787268" cy="38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4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0DB7-67A0-45CC-A6E5-D4405C72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Dewaxing</a:t>
            </a:r>
          </a:p>
        </p:txBody>
      </p:sp>
      <p:pic>
        <p:nvPicPr>
          <p:cNvPr id="1026" name="Picture 2" descr="Image result for processing of complete denture">
            <a:extLst>
              <a:ext uri="{FF2B5EF4-FFF2-40B4-BE49-F238E27FC236}">
                <a16:creationId xmlns:a16="http://schemas.microsoft.com/office/drawing/2014/main" id="{74BDB6BB-CA57-490B-8242-09FB9D962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060" y="2052638"/>
            <a:ext cx="477765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45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1853-ED6C-4A41-83FC-C74A37A1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Separating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22A3-AC4D-4EB9-83D8-1E1FF589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9288"/>
            <a:ext cx="8946541" cy="4499112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Tin foil</a:t>
            </a:r>
          </a:p>
          <a:p>
            <a:r>
              <a:rPr lang="en-IN" sz="2400" dirty="0"/>
              <a:t>Cellulose lacquers</a:t>
            </a:r>
          </a:p>
          <a:p>
            <a:r>
              <a:rPr lang="en-IN" sz="2400" dirty="0"/>
              <a:t>Solution of </a:t>
            </a:r>
            <a:r>
              <a:rPr lang="en-IN" sz="2400" dirty="0" err="1"/>
              <a:t>alginated</a:t>
            </a:r>
            <a:r>
              <a:rPr lang="en-IN" sz="2400" dirty="0"/>
              <a:t> compounds</a:t>
            </a:r>
          </a:p>
          <a:p>
            <a:r>
              <a:rPr lang="en-IN" sz="2400" dirty="0"/>
              <a:t>Calcium oleate</a:t>
            </a:r>
          </a:p>
          <a:p>
            <a:r>
              <a:rPr lang="en-IN" sz="2400" dirty="0"/>
              <a:t>Soft soaps</a:t>
            </a:r>
          </a:p>
          <a:p>
            <a:r>
              <a:rPr lang="en-IN" sz="2400" dirty="0"/>
              <a:t>Sodium silicate</a:t>
            </a:r>
          </a:p>
          <a:p>
            <a:r>
              <a:rPr lang="en-IN" sz="2400" dirty="0"/>
              <a:t>Starches</a:t>
            </a:r>
          </a:p>
          <a:p>
            <a:r>
              <a:rPr lang="en-IN" sz="2400" dirty="0"/>
              <a:t>Most commonly used separating medium is sodium </a:t>
            </a:r>
            <a:br>
              <a:rPr lang="en-IN" sz="2400" dirty="0"/>
            </a:br>
            <a:r>
              <a:rPr lang="en-IN" sz="2400" dirty="0"/>
              <a:t>alginate solution which is also called as cold </a:t>
            </a:r>
            <a:br>
              <a:rPr lang="en-IN" sz="2400" dirty="0"/>
            </a:br>
            <a:r>
              <a:rPr lang="en-IN" sz="2400" dirty="0"/>
              <a:t>mould seal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7442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415F-5D20-4EE5-A787-0F6774ED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Packing</a:t>
            </a:r>
          </a:p>
        </p:txBody>
      </p:sp>
      <p:pic>
        <p:nvPicPr>
          <p:cNvPr id="11266" name="Picture 2" descr="Image result for packing in complete denture">
            <a:extLst>
              <a:ext uri="{FF2B5EF4-FFF2-40B4-BE49-F238E27FC236}">
                <a16:creationId xmlns:a16="http://schemas.microsoft.com/office/drawing/2014/main" id="{AB397144-334F-430D-B7E3-320751B0AE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66" y="1537252"/>
            <a:ext cx="7148608" cy="43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2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64F1-1864-419D-A625-9AC71A77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Remove excess flash</a:t>
            </a:r>
            <a:endParaRPr lang="en-IN" dirty="0"/>
          </a:p>
        </p:txBody>
      </p:sp>
      <p:pic>
        <p:nvPicPr>
          <p:cNvPr id="3074" name="Picture 2" descr="Image result for processing of complete denture">
            <a:extLst>
              <a:ext uri="{FF2B5EF4-FFF2-40B4-BE49-F238E27FC236}">
                <a16:creationId xmlns:a16="http://schemas.microsoft.com/office/drawing/2014/main" id="{AE94BD68-A845-41F8-AE60-F2AE0C5B63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17" y="1853248"/>
            <a:ext cx="6228522" cy="401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6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0040-8DA8-4E15-9A28-1B6322BA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Curing of Dentures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3F50-7AAA-464D-8C71-F612107BE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2800" dirty="0"/>
              <a:t>Short Curing Cycle</a:t>
            </a:r>
          </a:p>
          <a:p>
            <a:r>
              <a:rPr lang="en-IN" dirty="0"/>
              <a:t>Processing at 74ºC for 2 hours with terminal boil </a:t>
            </a:r>
            <a:br>
              <a:rPr lang="en-IN" dirty="0"/>
            </a:br>
            <a:r>
              <a:rPr lang="en-IN" dirty="0"/>
              <a:t>at 100ºC for one hour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sz="2800" dirty="0"/>
              <a:t>Long Curing Cycle</a:t>
            </a:r>
          </a:p>
          <a:p>
            <a:r>
              <a:rPr lang="en-IN" dirty="0"/>
              <a:t>Processing at 74ºC for 8 hours with no terminal </a:t>
            </a:r>
            <a:br>
              <a:rPr lang="en-IN" dirty="0"/>
            </a:br>
            <a:r>
              <a:rPr lang="en-IN" dirty="0"/>
              <a:t>boil</a:t>
            </a:r>
          </a:p>
          <a:p>
            <a:r>
              <a:rPr lang="en-IN" dirty="0"/>
              <a:t>Processing at 74ºC for 8 hours with terminal boil </a:t>
            </a:r>
            <a:br>
              <a:rPr lang="en-IN" dirty="0"/>
            </a:br>
            <a:r>
              <a:rPr lang="en-IN" dirty="0"/>
              <a:t>at 100ºC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82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1F4F-7FB1-43E0-BFE0-556779CB6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err="1"/>
              <a:t>Deflasking</a:t>
            </a:r>
            <a:r>
              <a:rPr lang="en-IN" dirty="0"/>
              <a:t> &amp; retrieval  </a:t>
            </a:r>
          </a:p>
        </p:txBody>
      </p:sp>
      <p:pic>
        <p:nvPicPr>
          <p:cNvPr id="13314" name="Picture 2" descr="Image result for deflasking in complete denture">
            <a:extLst>
              <a:ext uri="{FF2B5EF4-FFF2-40B4-BE49-F238E27FC236}">
                <a16:creationId xmlns:a16="http://schemas.microsoft.com/office/drawing/2014/main" id="{0A9E30F8-E809-4E75-B1D9-FDA04FA4F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594769"/>
            <a:ext cx="73660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6629400" cy="609600"/>
          </a:xfrm>
          <a:ln>
            <a:solidFill>
              <a:srgbClr val="FFC000"/>
            </a:solidFill>
          </a:ln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C000"/>
                </a:solidFill>
              </a:rPr>
              <a:t>LAB REMOUNT PROCEDURE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0" y="914401"/>
            <a:ext cx="9144000" cy="4708525"/>
          </a:xfrm>
        </p:spPr>
        <p:txBody>
          <a:bodyPr/>
          <a:lstStyle/>
          <a:p>
            <a:pPr marL="650875" indent="-514350">
              <a:lnSpc>
                <a:spcPct val="200000"/>
              </a:lnSpc>
              <a:buFont typeface="Wingdings 2" pitchFamily="18" charset="2"/>
              <a:buAutoNum type="arabicPeriod"/>
            </a:pPr>
            <a:r>
              <a:rPr lang="en-US" sz="2400" dirty="0"/>
              <a:t>Remount the denture with cast on articulator using original plaster index attached with mounting rings of articulator.</a:t>
            </a:r>
          </a:p>
          <a:p>
            <a:pPr marL="650875" indent="-514350">
              <a:lnSpc>
                <a:spcPct val="200000"/>
              </a:lnSpc>
              <a:buFont typeface="Wingdings 2" pitchFamily="18" charset="2"/>
              <a:buAutoNum type="arabicPeriod"/>
            </a:pPr>
            <a:r>
              <a:rPr lang="en-US" sz="2400" dirty="0" err="1"/>
              <a:t>Programme</a:t>
            </a:r>
            <a:r>
              <a:rPr lang="en-US" sz="2400" dirty="0"/>
              <a:t> articulator in centric relation position </a:t>
            </a:r>
          </a:p>
          <a:p>
            <a:pPr marL="650875" indent="-514350">
              <a:lnSpc>
                <a:spcPct val="200000"/>
              </a:lnSpc>
              <a:buFont typeface="Wingdings 2" pitchFamily="18" charset="2"/>
              <a:buAutoNum type="arabicPeriod"/>
            </a:pPr>
            <a:r>
              <a:rPr lang="en-US" sz="2400" dirty="0"/>
              <a:t>Verify the contact of </a:t>
            </a:r>
            <a:r>
              <a:rPr lang="en-US" sz="2400" dirty="0" err="1"/>
              <a:t>incisal</a:t>
            </a:r>
            <a:r>
              <a:rPr lang="en-US" sz="2400" dirty="0"/>
              <a:t> pin with </a:t>
            </a:r>
            <a:r>
              <a:rPr lang="en-US" sz="2400" dirty="0" err="1"/>
              <a:t>incisal</a:t>
            </a:r>
            <a:r>
              <a:rPr lang="en-US" sz="2400" dirty="0"/>
              <a:t> guide table.</a:t>
            </a:r>
          </a:p>
        </p:txBody>
      </p:sp>
      <p:pic>
        <p:nvPicPr>
          <p:cNvPr id="9" name="Picture 13" descr="Picture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856" y="4343400"/>
            <a:ext cx="3161145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12" descr="Pictur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339896"/>
            <a:ext cx="3200400" cy="2137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82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53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752600" y="381000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dobe Caslon Pro" pitchFamily="18" charset="0"/>
              </a:rPr>
              <a:t>Separation of incisal pin if less than 2mm,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dobe Caslon Pro" pitchFamily="18" charset="0"/>
              </a:rPr>
              <a:t> laboratory remount to be carried out for eliminating occlusal disharmony.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FF00"/>
              </a:solidFill>
              <a:latin typeface="Adobe Caslon Pro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dobe Caslon Pro" pitchFamily="18" charset="0"/>
              </a:rPr>
              <a:t>If the gap is more than 2mm better repeat the dentures.</a:t>
            </a:r>
          </a:p>
        </p:txBody>
      </p:sp>
      <p:pic>
        <p:nvPicPr>
          <p:cNvPr id="3" name="Picture 14" descr="Pictur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166" y="4343400"/>
            <a:ext cx="3432703" cy="2263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6181726" y="5715001"/>
            <a:ext cx="1065213" cy="123825"/>
          </a:xfrm>
          <a:prstGeom prst="leftArrow">
            <a:avLst>
              <a:gd name="adj1" fmla="val 50000"/>
              <a:gd name="adj2" fmla="val 238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7400926" y="5562600"/>
            <a:ext cx="82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 Black" pitchFamily="34" charset="0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2315520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nimBg="1"/>
      <p:bldP spid="235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DF4-E25D-41D1-9998-5BD2ECB3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26500"/>
            <a:ext cx="9404723" cy="662609"/>
          </a:xfrm>
        </p:spPr>
        <p:txBody>
          <a:bodyPr/>
          <a:lstStyle/>
          <a:p>
            <a:br>
              <a:rPr lang="en-IN" sz="3600" b="1" dirty="0"/>
            </a:br>
            <a:r>
              <a:rPr lang="en-IN" sz="3600" b="1" dirty="0"/>
              <a:t>Laboratory Procedures for Complete Dentures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6753-6115-448B-AE4E-5BFE44BB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Primary Cast</a:t>
            </a:r>
          </a:p>
          <a:p>
            <a:r>
              <a:rPr lang="en-IN" dirty="0"/>
              <a:t>Custom Tray Fabrication</a:t>
            </a:r>
          </a:p>
          <a:p>
            <a:r>
              <a:rPr lang="en-IN" dirty="0"/>
              <a:t>Beading/Boxing of Secondary Impression</a:t>
            </a:r>
          </a:p>
          <a:p>
            <a:r>
              <a:rPr lang="en-IN" dirty="0"/>
              <a:t>Master Cast</a:t>
            </a:r>
          </a:p>
          <a:p>
            <a:r>
              <a:rPr lang="en-IN" dirty="0"/>
              <a:t>Denture Base Fabrication</a:t>
            </a:r>
          </a:p>
          <a:p>
            <a:r>
              <a:rPr lang="en-IN" dirty="0"/>
              <a:t>Occlusal Rim Fabrication</a:t>
            </a:r>
          </a:p>
          <a:p>
            <a:r>
              <a:rPr lang="en-IN" dirty="0"/>
              <a:t>Articulation</a:t>
            </a:r>
          </a:p>
          <a:p>
            <a:r>
              <a:rPr lang="en-IN" dirty="0"/>
              <a:t>Teeth Setup</a:t>
            </a:r>
          </a:p>
          <a:p>
            <a:r>
              <a:rPr lang="en-IN" dirty="0"/>
              <a:t>Investing the trial dentures</a:t>
            </a:r>
          </a:p>
          <a:p>
            <a:r>
              <a:rPr lang="en-IN" dirty="0"/>
              <a:t>Curing</a:t>
            </a:r>
          </a:p>
          <a:p>
            <a:r>
              <a:rPr lang="en-IN" dirty="0"/>
              <a:t>Trimming/Finishing and Polishing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480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5715000"/>
            <a:ext cx="792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1219201"/>
            <a:ext cx="9144000" cy="660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lphaLcPeriod"/>
              <a:defRPr/>
            </a:pPr>
            <a:r>
              <a:rPr lang="en-US" dirty="0">
                <a:solidFill>
                  <a:srgbClr val="FFC000"/>
                </a:solidFill>
              </a:rPr>
              <a:t>Point is on masticatory cusp tip </a:t>
            </a:r>
            <a:r>
              <a:rPr lang="en-US" dirty="0"/>
              <a:t>: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dirty="0"/>
              <a:t>        -Deepen and widen its corresponding  fossa  </a:t>
            </a:r>
            <a:r>
              <a:rPr lang="en-US" b="1" i="1" dirty="0">
                <a:solidFill>
                  <a:srgbClr val="FF66FF"/>
                </a:solidFill>
              </a:rPr>
              <a:t>(PLUNGER CUSP LAW) .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b. Non working side contact (Masticatory cusp)  on balancing side</a:t>
            </a:r>
          </a:p>
          <a:p>
            <a:pPr lvl="1">
              <a:lnSpc>
                <a:spcPct val="150000"/>
              </a:lnSpc>
              <a:buFontTx/>
              <a:buChar char="-"/>
              <a:defRPr/>
            </a:pPr>
            <a:r>
              <a:rPr lang="en-US" dirty="0"/>
              <a:t> Premature contact during eccentric relation if noticed on masticatory cusp –then             modify the cusp .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 algn="ctr">
              <a:lnSpc>
                <a:spcPct val="150000"/>
              </a:lnSpc>
              <a:defRPr/>
            </a:pPr>
            <a:endParaRPr lang="en-US" dirty="0"/>
          </a:p>
          <a:p>
            <a:pPr algn="ctr">
              <a:lnSpc>
                <a:spcPct val="150000"/>
              </a:lnSpc>
              <a:defRPr/>
            </a:pPr>
            <a:endParaRPr lang="en-US" dirty="0"/>
          </a:p>
          <a:p>
            <a:pPr algn="ctr">
              <a:lnSpc>
                <a:spcPct val="150000"/>
              </a:lnSpc>
              <a:defRPr/>
            </a:pPr>
            <a:endParaRPr lang="en-US" dirty="0"/>
          </a:p>
          <a:p>
            <a:pPr algn="ctr">
              <a:lnSpc>
                <a:spcPct val="150000"/>
              </a:lnSpc>
              <a:defRPr/>
            </a:pPr>
            <a:endParaRPr lang="en-US" dirty="0"/>
          </a:p>
          <a:p>
            <a:pPr algn="ctr">
              <a:lnSpc>
                <a:spcPct val="150000"/>
              </a:lnSpc>
              <a:defRPr/>
            </a:pPr>
            <a:r>
              <a:rPr lang="en-US" dirty="0"/>
              <a:t>-Repeat till the “multiple centric contact ”  developed 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/>
              <a:t>   “</a:t>
            </a:r>
            <a:r>
              <a:rPr lang="en-US" dirty="0" err="1"/>
              <a:t>Incisal</a:t>
            </a:r>
            <a:r>
              <a:rPr lang="en-US" dirty="0"/>
              <a:t> pin contacts </a:t>
            </a:r>
            <a:r>
              <a:rPr lang="en-US" dirty="0" err="1"/>
              <a:t>incisal</a:t>
            </a:r>
            <a:r>
              <a:rPr lang="en-US" dirty="0"/>
              <a:t> guide table ”.</a:t>
            </a:r>
          </a:p>
          <a:p>
            <a:pPr>
              <a:lnSpc>
                <a:spcPct val="150000"/>
              </a:lnSpc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524000" y="228601"/>
            <a:ext cx="8686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  <a:latin typeface="Adobe Caslon Pro" pitchFamily="18" charset="0"/>
              </a:rPr>
              <a:t>Correction done by selective grinding procedure</a:t>
            </a:r>
          </a:p>
          <a:p>
            <a:pPr marL="514350" indent="-514350" algn="ctr"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  <a:latin typeface="Adobe Caslon Pro" pitchFamily="18" charset="0"/>
              </a:rPr>
              <a:t>(Negative </a:t>
            </a:r>
            <a:r>
              <a:rPr lang="en-US" sz="2800" dirty="0" err="1">
                <a:solidFill>
                  <a:srgbClr val="FFFF00"/>
                </a:solidFill>
                <a:latin typeface="Adobe Caslon Pro" pitchFamily="18" charset="0"/>
              </a:rPr>
              <a:t>Coronoplasty</a:t>
            </a:r>
            <a:r>
              <a:rPr lang="en-US" sz="2800" dirty="0">
                <a:solidFill>
                  <a:srgbClr val="FFFF00"/>
                </a:solidFill>
                <a:latin typeface="Adobe Caslon Pro" pitchFamily="18" charset="0"/>
              </a:rPr>
              <a:t>)</a:t>
            </a:r>
          </a:p>
        </p:txBody>
      </p:sp>
      <p:pic>
        <p:nvPicPr>
          <p:cNvPr id="5" name="Picture 8" descr="Pictur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1"/>
            <a:ext cx="2381368" cy="156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Up Arrow 5"/>
          <p:cNvSpPr/>
          <p:nvPr/>
        </p:nvSpPr>
        <p:spPr>
          <a:xfrm rot="14136175">
            <a:off x="6300788" y="4138613"/>
            <a:ext cx="203200" cy="9747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/>
          <p:cNvSpPr/>
          <p:nvPr/>
        </p:nvSpPr>
        <p:spPr>
          <a:xfrm rot="14136175">
            <a:off x="6757988" y="3376613"/>
            <a:ext cx="203200" cy="974725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4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600200" y="152400"/>
            <a:ext cx="9067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u="sng" dirty="0">
                <a:solidFill>
                  <a:srgbClr val="FFC000"/>
                </a:solidFill>
              </a:rPr>
              <a:t>c. Eliminating  high points in eccentric relation:</a:t>
            </a:r>
          </a:p>
          <a:p>
            <a:pPr>
              <a:lnSpc>
                <a:spcPct val="150000"/>
              </a:lnSpc>
            </a:pPr>
            <a:r>
              <a:rPr lang="en-US" dirty="0"/>
              <a:t>1). Lateral relation: </a:t>
            </a:r>
          </a:p>
          <a:p>
            <a:pPr>
              <a:lnSpc>
                <a:spcPct val="150000"/>
              </a:lnSpc>
            </a:pPr>
            <a:r>
              <a:rPr lang="en-US" dirty="0"/>
              <a:t>-Follow “</a:t>
            </a:r>
            <a:r>
              <a:rPr lang="en-US" b="1" i="1" dirty="0">
                <a:solidFill>
                  <a:srgbClr val="FF66FF"/>
                </a:solidFill>
              </a:rPr>
              <a:t>BULLS LAW </a:t>
            </a:r>
            <a:r>
              <a:rPr lang="en-US" dirty="0"/>
              <a:t>” </a:t>
            </a:r>
          </a:p>
          <a:p>
            <a:pPr>
              <a:lnSpc>
                <a:spcPct val="150000"/>
              </a:lnSpc>
            </a:pPr>
            <a:r>
              <a:rPr lang="en-US" dirty="0"/>
              <a:t>– grinding </a:t>
            </a:r>
            <a:r>
              <a:rPr lang="en-US" dirty="0" err="1"/>
              <a:t>occlusal</a:t>
            </a:r>
            <a:r>
              <a:rPr lang="en-US" dirty="0"/>
              <a:t> inner inclines of </a:t>
            </a:r>
            <a:r>
              <a:rPr lang="en-US" dirty="0" err="1"/>
              <a:t>buccal</a:t>
            </a:r>
            <a:r>
              <a:rPr lang="en-US" dirty="0"/>
              <a:t> of upper &amp; lingual of lower cusp .</a:t>
            </a:r>
          </a:p>
          <a:p>
            <a:pPr>
              <a:lnSpc>
                <a:spcPct val="150000"/>
              </a:lnSpc>
            </a:pPr>
            <a:r>
              <a:rPr lang="en-US" dirty="0"/>
              <a:t>- </a:t>
            </a:r>
            <a:r>
              <a:rPr lang="en-US" dirty="0">
                <a:solidFill>
                  <a:srgbClr val="00FF00"/>
                </a:solidFill>
              </a:rPr>
              <a:t>Never modify </a:t>
            </a:r>
            <a:r>
              <a:rPr lang="en-US" dirty="0" err="1">
                <a:solidFill>
                  <a:srgbClr val="00FF00"/>
                </a:solidFill>
              </a:rPr>
              <a:t>mesiopalatal</a:t>
            </a:r>
            <a:r>
              <a:rPr lang="en-US" dirty="0">
                <a:solidFill>
                  <a:srgbClr val="00FF00"/>
                </a:solidFill>
              </a:rPr>
              <a:t> cusp of maxillary second molar 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Premature </a:t>
            </a:r>
            <a:r>
              <a:rPr lang="en-US" dirty="0" err="1"/>
              <a:t>incisal</a:t>
            </a:r>
            <a:r>
              <a:rPr lang="en-US" dirty="0"/>
              <a:t> contact – palatal aspect of upper or labial edge/ aspect of lower incisors</a:t>
            </a:r>
          </a:p>
          <a:p>
            <a:endParaRPr lang="en-US" dirty="0"/>
          </a:p>
        </p:txBody>
      </p:sp>
      <p:pic>
        <p:nvPicPr>
          <p:cNvPr id="3" name="Picture 9" descr="Picture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105400"/>
            <a:ext cx="2194420" cy="14840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6" descr="Picture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05400"/>
            <a:ext cx="2273066" cy="1471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Picture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24200"/>
            <a:ext cx="2316194" cy="1495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Picture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200400"/>
            <a:ext cx="2271376" cy="1503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0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EE9E-DA1B-4ECB-ACAE-A2BEC933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&amp; polishing</a:t>
            </a:r>
            <a:endParaRPr lang="en-IN" dirty="0"/>
          </a:p>
        </p:txBody>
      </p:sp>
      <p:pic>
        <p:nvPicPr>
          <p:cNvPr id="14338" name="Picture 2" descr="Related image">
            <a:extLst>
              <a:ext uri="{FF2B5EF4-FFF2-40B4-BE49-F238E27FC236}">
                <a16:creationId xmlns:a16="http://schemas.microsoft.com/office/drawing/2014/main" id="{AFBF7024-6A50-4573-BD84-C245E3188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6"/>
          <a:stretch/>
        </p:blipFill>
        <p:spPr bwMode="auto">
          <a:xfrm>
            <a:off x="901149" y="1378226"/>
            <a:ext cx="9149686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7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AB2E-0A3D-4165-9785-6FED8AD3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Related image">
            <a:extLst>
              <a:ext uri="{FF2B5EF4-FFF2-40B4-BE49-F238E27FC236}">
                <a16:creationId xmlns:a16="http://schemas.microsoft.com/office/drawing/2014/main" id="{AC1B6FA4-2B5D-40FA-B153-653458C803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09" y="675861"/>
            <a:ext cx="9965634" cy="55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4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ADC4-18B6-44FF-8514-1C4C852976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87D87-13FB-45D8-A9AB-DD7FCDCDA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37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C05D-6824-474E-AAF6-8074B697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Denture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5E82-BE91-4CA5-B272-73423352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4488"/>
            <a:ext cx="8946541" cy="480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/>
              <a:t>Steps</a:t>
            </a:r>
          </a:p>
          <a:p>
            <a:r>
              <a:rPr lang="en-IN" sz="2400" dirty="0"/>
              <a:t>Investing</a:t>
            </a:r>
          </a:p>
          <a:p>
            <a:r>
              <a:rPr lang="en-IN" sz="2400" dirty="0"/>
              <a:t>Dewaxing</a:t>
            </a:r>
          </a:p>
          <a:p>
            <a:r>
              <a:rPr lang="en-IN" sz="2400" dirty="0"/>
              <a:t>Packing of acrylic resin</a:t>
            </a:r>
          </a:p>
          <a:p>
            <a:r>
              <a:rPr lang="en-IN" sz="2400" dirty="0"/>
              <a:t>Curing</a:t>
            </a:r>
          </a:p>
          <a:p>
            <a:r>
              <a:rPr lang="en-IN" sz="2400" dirty="0"/>
              <a:t>Devesting</a:t>
            </a:r>
          </a:p>
          <a:p>
            <a:r>
              <a:rPr lang="en-IN" sz="2400" dirty="0"/>
              <a:t>Trimming</a:t>
            </a:r>
          </a:p>
          <a:p>
            <a:r>
              <a:rPr lang="en-IN" sz="2400" dirty="0"/>
              <a:t>Finishing</a:t>
            </a:r>
          </a:p>
          <a:p>
            <a:r>
              <a:rPr lang="en-IN" sz="2400" dirty="0"/>
              <a:t>Polishing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9203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747D2A-0D11-449B-8A58-F6789912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8B901-25FB-4AE9-AD02-019451F2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/>
          <a:p>
            <a:r>
              <a:rPr lang="en-IN" sz="2800" dirty="0"/>
              <a:t>Sealing of cast with wax to prevent plaster from </a:t>
            </a:r>
            <a:br>
              <a:rPr lang="en-IN" sz="2800" dirty="0"/>
            </a:br>
            <a:r>
              <a:rPr lang="en-IN" sz="2800" dirty="0"/>
              <a:t>getting under the base</a:t>
            </a:r>
          </a:p>
          <a:p>
            <a:endParaRPr lang="en-IN" sz="2800" dirty="0"/>
          </a:p>
        </p:txBody>
      </p:sp>
      <p:pic>
        <p:nvPicPr>
          <p:cNvPr id="2054" name="Picture 6" descr="Image result for wax trial denture">
            <a:extLst>
              <a:ext uri="{FF2B5EF4-FFF2-40B4-BE49-F238E27FC236}">
                <a16:creationId xmlns:a16="http://schemas.microsoft.com/office/drawing/2014/main" id="{D5DBD97D-4135-4B47-951F-DE94956012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0575"/>
            <a:ext cx="4395788" cy="3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95179-17BB-40FC-9BCD-5CCA8988D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06946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Investing</a:t>
            </a:r>
            <a:endParaRPr lang="en-IN" dirty="0"/>
          </a:p>
        </p:txBody>
      </p:sp>
      <p:pic>
        <p:nvPicPr>
          <p:cNvPr id="4098" name="Picture 2" descr="https://pocketdentistry.com/wp-content/uploads/1008/image003238.jpeg">
            <a:extLst>
              <a:ext uri="{FF2B5EF4-FFF2-40B4-BE49-F238E27FC236}">
                <a16:creationId xmlns:a16="http://schemas.microsoft.com/office/drawing/2014/main" id="{77539DF6-258C-493B-8542-046A7386A8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8" y="1325217"/>
            <a:ext cx="11446631" cy="44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8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833E-7EB6-41C6-BF05-F97636F2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https://pocketdentistry.com/wp-content/uploads/1008/image003248.jpeg">
            <a:extLst>
              <a:ext uri="{FF2B5EF4-FFF2-40B4-BE49-F238E27FC236}">
                <a16:creationId xmlns:a16="http://schemas.microsoft.com/office/drawing/2014/main" id="{D4A70C3D-10B8-4C54-8BB8-6293F4E8A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1311965"/>
            <a:ext cx="10946295" cy="46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13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29C8A-B283-449B-A954-EC842BEE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https://pocketdentistry.com/wp-content/uploads/1008/image003258.jpeg">
            <a:extLst>
              <a:ext uri="{FF2B5EF4-FFF2-40B4-BE49-F238E27FC236}">
                <a16:creationId xmlns:a16="http://schemas.microsoft.com/office/drawing/2014/main" id="{91D6918B-CC6D-4380-A717-156F4CEDA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1298714"/>
            <a:ext cx="10899778" cy="46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5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C3E96-472C-461D-963A-562F0973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https://pocketdentistry.com/wp-content/uploads/1008/image003268.jpeg">
            <a:extLst>
              <a:ext uri="{FF2B5EF4-FFF2-40B4-BE49-F238E27FC236}">
                <a16:creationId xmlns:a16="http://schemas.microsoft.com/office/drawing/2014/main" id="{9DCEECBF-6B21-4CFE-8F50-B001C7206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8" y="1510747"/>
            <a:ext cx="11184835" cy="43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7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4233-880B-4D66-80FF-D7098DD7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https://pocketdentistry.com/wp-content/uploads/1008/image003278.jpeg">
            <a:extLst>
              <a:ext uri="{FF2B5EF4-FFF2-40B4-BE49-F238E27FC236}">
                <a16:creationId xmlns:a16="http://schemas.microsoft.com/office/drawing/2014/main" id="{057CB1AB-26E4-43A6-B168-3FDE6512E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853247"/>
            <a:ext cx="10671246" cy="40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18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106</TotalTime>
  <Words>328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Adobe Caslon Pro</vt:lpstr>
      <vt:lpstr>Arial</vt:lpstr>
      <vt:lpstr>Arial Black</vt:lpstr>
      <vt:lpstr>Calibri</vt:lpstr>
      <vt:lpstr>Century Gothic</vt:lpstr>
      <vt:lpstr>Wingdings 2</vt:lpstr>
      <vt:lpstr>Wingdings 3</vt:lpstr>
      <vt:lpstr>Ion</vt:lpstr>
      <vt:lpstr> Laboratory Procedures for Complete Dentures</vt:lpstr>
      <vt:lpstr> Laboratory Procedures for Complete Dentures</vt:lpstr>
      <vt:lpstr>Denture Processing</vt:lpstr>
      <vt:lpstr>Sealing</vt:lpstr>
      <vt:lpstr>Investing</vt:lpstr>
      <vt:lpstr>PowerPoint Presentation</vt:lpstr>
      <vt:lpstr>PowerPoint Presentation</vt:lpstr>
      <vt:lpstr>PowerPoint Presentation</vt:lpstr>
      <vt:lpstr>PowerPoint Presentation</vt:lpstr>
      <vt:lpstr>Dewaxing</vt:lpstr>
      <vt:lpstr>Dewaxing</vt:lpstr>
      <vt:lpstr>Dewaxing</vt:lpstr>
      <vt:lpstr>Application of Separating Media</vt:lpstr>
      <vt:lpstr>Packing</vt:lpstr>
      <vt:lpstr>Remove excess flash</vt:lpstr>
      <vt:lpstr>Curing of Dentures</vt:lpstr>
      <vt:lpstr>Deflasking &amp; retrieval  </vt:lpstr>
      <vt:lpstr>LAB REMOUNT PROCEDURE</vt:lpstr>
      <vt:lpstr>PowerPoint Presentation</vt:lpstr>
      <vt:lpstr>PowerPoint Presentation</vt:lpstr>
      <vt:lpstr>PowerPoint Presentation</vt:lpstr>
      <vt:lpstr>Finishing &amp; polishing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Laboratory Procedures for Complete Dentures</dc:title>
  <dc:creator>VAIO</dc:creator>
  <cp:lastModifiedBy>VAIO</cp:lastModifiedBy>
  <cp:revision>16</cp:revision>
  <dcterms:created xsi:type="dcterms:W3CDTF">2018-04-01T18:34:15Z</dcterms:created>
  <dcterms:modified xsi:type="dcterms:W3CDTF">2018-04-01T22:59:19Z</dcterms:modified>
</cp:coreProperties>
</file>