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256" r:id="rId2"/>
    <p:sldId id="349" r:id="rId3"/>
    <p:sldId id="257" r:id="rId4"/>
    <p:sldId id="258" r:id="rId5"/>
    <p:sldId id="324" r:id="rId6"/>
    <p:sldId id="260" r:id="rId7"/>
    <p:sldId id="262" r:id="rId8"/>
    <p:sldId id="263" r:id="rId9"/>
    <p:sldId id="266" r:id="rId10"/>
    <p:sldId id="321" r:id="rId11"/>
    <p:sldId id="265" r:id="rId12"/>
    <p:sldId id="267" r:id="rId13"/>
    <p:sldId id="366" r:id="rId14"/>
    <p:sldId id="271" r:id="rId15"/>
    <p:sldId id="367" r:id="rId16"/>
    <p:sldId id="368" r:id="rId17"/>
    <p:sldId id="296" r:id="rId18"/>
    <p:sldId id="331" r:id="rId19"/>
    <p:sldId id="330" r:id="rId20"/>
    <p:sldId id="329" r:id="rId21"/>
    <p:sldId id="380" r:id="rId22"/>
    <p:sldId id="363" r:id="rId23"/>
    <p:sldId id="328" r:id="rId24"/>
    <p:sldId id="364" r:id="rId25"/>
    <p:sldId id="365" r:id="rId26"/>
    <p:sldId id="327" r:id="rId27"/>
    <p:sldId id="326" r:id="rId28"/>
    <p:sldId id="299" r:id="rId29"/>
    <p:sldId id="298" r:id="rId30"/>
    <p:sldId id="276" r:id="rId31"/>
    <p:sldId id="277" r:id="rId32"/>
    <p:sldId id="389" r:id="rId33"/>
    <p:sldId id="388" r:id="rId34"/>
    <p:sldId id="289" r:id="rId35"/>
    <p:sldId id="334" r:id="rId36"/>
    <p:sldId id="371" r:id="rId37"/>
    <p:sldId id="282" r:id="rId38"/>
    <p:sldId id="332" r:id="rId39"/>
    <p:sldId id="283" r:id="rId40"/>
    <p:sldId id="333" r:id="rId41"/>
    <p:sldId id="284" r:id="rId42"/>
    <p:sldId id="285" r:id="rId43"/>
    <p:sldId id="286" r:id="rId44"/>
    <p:sldId id="287" r:id="rId45"/>
    <p:sldId id="288" r:id="rId46"/>
    <p:sldId id="335" r:id="rId47"/>
    <p:sldId id="291" r:id="rId48"/>
    <p:sldId id="292" r:id="rId49"/>
    <p:sldId id="293" r:id="rId50"/>
    <p:sldId id="347" r:id="rId51"/>
    <p:sldId id="375" r:id="rId52"/>
    <p:sldId id="374" r:id="rId53"/>
    <p:sldId id="373" r:id="rId54"/>
    <p:sldId id="372" r:id="rId55"/>
    <p:sldId id="376" r:id="rId56"/>
    <p:sldId id="295" r:id="rId57"/>
    <p:sldId id="301" r:id="rId58"/>
    <p:sldId id="302" r:id="rId59"/>
    <p:sldId id="337" r:id="rId60"/>
    <p:sldId id="305" r:id="rId61"/>
    <p:sldId id="306" r:id="rId62"/>
    <p:sldId id="377" r:id="rId63"/>
    <p:sldId id="378" r:id="rId64"/>
    <p:sldId id="307" r:id="rId65"/>
    <p:sldId id="308" r:id="rId66"/>
    <p:sldId id="379" r:id="rId67"/>
    <p:sldId id="336" r:id="rId68"/>
    <p:sldId id="338" r:id="rId69"/>
    <p:sldId id="340" r:id="rId70"/>
    <p:sldId id="384" r:id="rId71"/>
    <p:sldId id="385" r:id="rId72"/>
    <p:sldId id="38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EE3DB-D404-4B53-A8C9-EAD8B6E6B135}" type="doc">
      <dgm:prSet loTypeId="urn:microsoft.com/office/officeart/2005/8/layout/pyramid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D138F5F-CDC9-4305-92C9-B477857FA91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  <a:latin typeface="Garamond" pitchFamily="18" charset="0"/>
            </a:rPr>
            <a:t>OBSERVING  THE  PATIENT</a:t>
          </a:r>
          <a:endParaRPr lang="en-US" sz="2000" b="1" dirty="0">
            <a:solidFill>
              <a:srgbClr val="C00000"/>
            </a:solidFill>
            <a:latin typeface="Garamond" pitchFamily="18" charset="0"/>
          </a:endParaRPr>
        </a:p>
      </dgm:t>
    </dgm:pt>
    <dgm:pt modelId="{EC56DA72-2A88-4400-86EB-78DDF12D6B6C}" type="parTrans" cxnId="{CF63E698-6413-4A3C-B1ED-9443F686F6BE}">
      <dgm:prSet/>
      <dgm:spPr/>
      <dgm:t>
        <a:bodyPr/>
        <a:lstStyle/>
        <a:p>
          <a:endParaRPr lang="en-US"/>
        </a:p>
      </dgm:t>
    </dgm:pt>
    <dgm:pt modelId="{37AF5FBB-E859-43BC-A75C-13CE855FCD0B}" type="sibTrans" cxnId="{CF63E698-6413-4A3C-B1ED-9443F686F6BE}">
      <dgm:prSet/>
      <dgm:spPr/>
      <dgm:t>
        <a:bodyPr/>
        <a:lstStyle/>
        <a:p>
          <a:endParaRPr lang="en-US"/>
        </a:p>
      </dgm:t>
    </dgm:pt>
    <dgm:pt modelId="{FABF63DC-AB0D-42C2-AE49-440F26861E0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  <a:latin typeface="Garamond" pitchFamily="18" charset="0"/>
            </a:rPr>
            <a:t>RECORDING  THE  HISTORY </a:t>
          </a:r>
          <a:endParaRPr lang="en-US" sz="2000" b="1" dirty="0">
            <a:solidFill>
              <a:srgbClr val="C00000"/>
            </a:solidFill>
            <a:latin typeface="Garamond" pitchFamily="18" charset="0"/>
          </a:endParaRPr>
        </a:p>
      </dgm:t>
    </dgm:pt>
    <dgm:pt modelId="{2D2398D1-5BE4-4ECA-B1B9-6B654D454291}" type="parTrans" cxnId="{D9EB1196-6E0F-4419-B34E-E4E8C0A449C4}">
      <dgm:prSet/>
      <dgm:spPr/>
      <dgm:t>
        <a:bodyPr/>
        <a:lstStyle/>
        <a:p>
          <a:endParaRPr lang="en-US"/>
        </a:p>
      </dgm:t>
    </dgm:pt>
    <dgm:pt modelId="{3149B14A-A171-494C-9C03-C146B0241E90}" type="sibTrans" cxnId="{D9EB1196-6E0F-4419-B34E-E4E8C0A449C4}">
      <dgm:prSet/>
      <dgm:spPr/>
      <dgm:t>
        <a:bodyPr/>
        <a:lstStyle/>
        <a:p>
          <a:endParaRPr lang="en-US"/>
        </a:p>
      </dgm:t>
    </dgm:pt>
    <dgm:pt modelId="{564069F8-3A7D-4288-80E0-9910CCFC157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  <a:latin typeface="Garamond" pitchFamily="18" charset="0"/>
            </a:rPr>
            <a:t>a) DENTAL  HISTORY</a:t>
          </a:r>
          <a:endParaRPr lang="en-US" sz="2000" b="1" dirty="0">
            <a:solidFill>
              <a:srgbClr val="C00000"/>
            </a:solidFill>
            <a:latin typeface="Garamond" pitchFamily="18" charset="0"/>
          </a:endParaRPr>
        </a:p>
      </dgm:t>
    </dgm:pt>
    <dgm:pt modelId="{8567670E-3133-4A3F-B957-18BE90B68401}" type="parTrans" cxnId="{306F995F-EB7E-4090-8493-4AA491DD7D68}">
      <dgm:prSet/>
      <dgm:spPr/>
      <dgm:t>
        <a:bodyPr/>
        <a:lstStyle/>
        <a:p>
          <a:endParaRPr lang="en-US"/>
        </a:p>
      </dgm:t>
    </dgm:pt>
    <dgm:pt modelId="{B569ABFC-1047-4DBA-A8A8-1ED4E4AF629B}" type="sibTrans" cxnId="{306F995F-EB7E-4090-8493-4AA491DD7D68}">
      <dgm:prSet/>
      <dgm:spPr/>
      <dgm:t>
        <a:bodyPr/>
        <a:lstStyle/>
        <a:p>
          <a:endParaRPr lang="en-US"/>
        </a:p>
      </dgm:t>
    </dgm:pt>
    <dgm:pt modelId="{E6ECA97F-F235-47F4-B6A7-34EB163FD874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  <a:latin typeface="Garamond" pitchFamily="18" charset="0"/>
            </a:rPr>
            <a:t>   b) MEDICAL  HISTORY</a:t>
          </a:r>
          <a:endParaRPr lang="en-US" sz="2000" b="1" dirty="0">
            <a:solidFill>
              <a:srgbClr val="C00000"/>
            </a:solidFill>
            <a:latin typeface="Garamond" pitchFamily="18" charset="0"/>
          </a:endParaRPr>
        </a:p>
      </dgm:t>
    </dgm:pt>
    <dgm:pt modelId="{2F0C6C1A-8100-49C9-A327-75CA403935A2}" type="parTrans" cxnId="{510D7661-DF5E-45F2-8CC4-CB47E8D00DA2}">
      <dgm:prSet/>
      <dgm:spPr/>
      <dgm:t>
        <a:bodyPr/>
        <a:lstStyle/>
        <a:p>
          <a:endParaRPr lang="en-US"/>
        </a:p>
      </dgm:t>
    </dgm:pt>
    <dgm:pt modelId="{D488D63F-030A-470A-9ECC-AB29E9326932}" type="sibTrans" cxnId="{510D7661-DF5E-45F2-8CC4-CB47E8D00DA2}">
      <dgm:prSet/>
      <dgm:spPr/>
      <dgm:t>
        <a:bodyPr/>
        <a:lstStyle/>
        <a:p>
          <a:endParaRPr lang="en-US"/>
        </a:p>
      </dgm:t>
    </dgm:pt>
    <dgm:pt modelId="{BF5C3602-FDE7-4EE6-B06F-F65D2BA6EAC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  <a:latin typeface="Garamond" pitchFamily="18" charset="0"/>
            </a:rPr>
            <a:t>CLINICAL  EXAMINATION </a:t>
          </a:r>
          <a:endParaRPr lang="en-US" sz="2000" b="1" dirty="0">
            <a:solidFill>
              <a:srgbClr val="C00000"/>
            </a:solidFill>
            <a:latin typeface="Garamond" pitchFamily="18" charset="0"/>
          </a:endParaRPr>
        </a:p>
      </dgm:t>
    </dgm:pt>
    <dgm:pt modelId="{A9A5596A-E4BF-4729-BFDB-E53F28E410E7}" type="parTrans" cxnId="{CFC09DA4-EDB6-4C8B-A2CF-40C7CAF2610D}">
      <dgm:prSet/>
      <dgm:spPr/>
      <dgm:t>
        <a:bodyPr/>
        <a:lstStyle/>
        <a:p>
          <a:endParaRPr lang="en-US"/>
        </a:p>
      </dgm:t>
    </dgm:pt>
    <dgm:pt modelId="{B06F0F98-7208-4E5D-90FC-FE6D6E00A8F3}" type="sibTrans" cxnId="{CFC09DA4-EDB6-4C8B-A2CF-40C7CAF2610D}">
      <dgm:prSet/>
      <dgm:spPr/>
      <dgm:t>
        <a:bodyPr/>
        <a:lstStyle/>
        <a:p>
          <a:endParaRPr lang="en-US"/>
        </a:p>
      </dgm:t>
    </dgm:pt>
    <dgm:pt modelId="{376A8812-5341-45B7-8186-C62E990DB0F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  <a:latin typeface="Garamond" pitchFamily="18" charset="0"/>
            </a:rPr>
            <a:t>a) EXTRA  ORAL</a:t>
          </a:r>
          <a:endParaRPr lang="en-US" sz="2000" b="1" dirty="0">
            <a:solidFill>
              <a:srgbClr val="C00000"/>
            </a:solidFill>
            <a:latin typeface="Garamond" pitchFamily="18" charset="0"/>
          </a:endParaRPr>
        </a:p>
      </dgm:t>
    </dgm:pt>
    <dgm:pt modelId="{1C732103-AF2C-40A0-A460-100CB724FF0F}" type="parTrans" cxnId="{AA371FDB-4F50-4463-8225-9B1E69CE8983}">
      <dgm:prSet/>
      <dgm:spPr/>
      <dgm:t>
        <a:bodyPr/>
        <a:lstStyle/>
        <a:p>
          <a:endParaRPr lang="en-US"/>
        </a:p>
      </dgm:t>
    </dgm:pt>
    <dgm:pt modelId="{46018F98-614D-4DE1-B7DA-073290D66E9B}" type="sibTrans" cxnId="{AA371FDB-4F50-4463-8225-9B1E69CE8983}">
      <dgm:prSet/>
      <dgm:spPr/>
      <dgm:t>
        <a:bodyPr/>
        <a:lstStyle/>
        <a:p>
          <a:endParaRPr lang="en-US"/>
        </a:p>
      </dgm:t>
    </dgm:pt>
    <dgm:pt modelId="{1A21D8E7-91C9-4EBB-AFD0-C1E805E5C4E7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  <a:latin typeface="Garamond" pitchFamily="18" charset="0"/>
            </a:rPr>
            <a:t>b) INTRA  ORAL</a:t>
          </a:r>
          <a:endParaRPr lang="en-US" sz="2000" b="1" dirty="0">
            <a:solidFill>
              <a:srgbClr val="C00000"/>
            </a:solidFill>
            <a:latin typeface="Garamond" pitchFamily="18" charset="0"/>
          </a:endParaRPr>
        </a:p>
      </dgm:t>
    </dgm:pt>
    <dgm:pt modelId="{F15C56B4-CA51-4FC2-800B-9DBF3C5793AD}" type="parTrans" cxnId="{7AA5546A-F700-41CE-BA77-19B697CB2F94}">
      <dgm:prSet/>
      <dgm:spPr/>
      <dgm:t>
        <a:bodyPr/>
        <a:lstStyle/>
        <a:p>
          <a:endParaRPr lang="en-US"/>
        </a:p>
      </dgm:t>
    </dgm:pt>
    <dgm:pt modelId="{F0ABB8FB-FE00-44D9-88A1-15EC718E1E15}" type="sibTrans" cxnId="{7AA5546A-F700-41CE-BA77-19B697CB2F94}">
      <dgm:prSet/>
      <dgm:spPr/>
      <dgm:t>
        <a:bodyPr/>
        <a:lstStyle/>
        <a:p>
          <a:endParaRPr lang="en-US"/>
        </a:p>
      </dgm:t>
    </dgm:pt>
    <dgm:pt modelId="{E56E1AD8-5AF5-41F1-BB63-736D0BF10FD2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  <a:latin typeface="Garamond" pitchFamily="18" charset="0"/>
            </a:rPr>
            <a:t>RADIOLOGICAL  INTERPRETATION</a:t>
          </a:r>
          <a:endParaRPr lang="en-US" sz="2000" b="1" dirty="0">
            <a:solidFill>
              <a:srgbClr val="C00000"/>
            </a:solidFill>
            <a:latin typeface="Garamond" pitchFamily="18" charset="0"/>
          </a:endParaRPr>
        </a:p>
      </dgm:t>
    </dgm:pt>
    <dgm:pt modelId="{4720BB6F-E53E-44AC-97A2-ABCF56498BC8}" type="parTrans" cxnId="{A1FB7AAE-B63E-41FF-88D6-536438387C99}">
      <dgm:prSet/>
      <dgm:spPr/>
      <dgm:t>
        <a:bodyPr/>
        <a:lstStyle/>
        <a:p>
          <a:endParaRPr lang="en-US"/>
        </a:p>
      </dgm:t>
    </dgm:pt>
    <dgm:pt modelId="{CD37B59F-D852-4EBE-97B4-BBFD481B8211}" type="sibTrans" cxnId="{A1FB7AAE-B63E-41FF-88D6-536438387C99}">
      <dgm:prSet/>
      <dgm:spPr/>
      <dgm:t>
        <a:bodyPr/>
        <a:lstStyle/>
        <a:p>
          <a:endParaRPr lang="en-US"/>
        </a:p>
      </dgm:t>
    </dgm:pt>
    <dgm:pt modelId="{944CAA12-6D39-4CD7-9040-6FE68E7E2A0B}" type="pres">
      <dgm:prSet presAssocID="{6DBEE3DB-D404-4B53-A8C9-EAD8B6E6B13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AA2F788-1557-43D1-9C75-6E09ABE8B460}" type="pres">
      <dgm:prSet presAssocID="{6DBEE3DB-D404-4B53-A8C9-EAD8B6E6B135}" presName="pyramid" presStyleLbl="node1" presStyleIdx="0" presStyleCnt="1" custLinFactNeighborX="-16755"/>
      <dgm:spPr/>
    </dgm:pt>
    <dgm:pt modelId="{25FE1233-7A94-4D1C-81FD-85325EC7B294}" type="pres">
      <dgm:prSet presAssocID="{6DBEE3DB-D404-4B53-A8C9-EAD8B6E6B135}" presName="theList" presStyleCnt="0"/>
      <dgm:spPr/>
    </dgm:pt>
    <dgm:pt modelId="{B7DCEE58-96B6-4E09-B29B-00F5F2090ACF}" type="pres">
      <dgm:prSet presAssocID="{AD138F5F-CDC9-4305-92C9-B477857FA913}" presName="aNode" presStyleLbl="fgAcc1" presStyleIdx="0" presStyleCnt="8" custScaleX="154479" custLinFactNeighborX="-2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0713A-5380-4332-862E-707A333B0B5E}" type="pres">
      <dgm:prSet presAssocID="{AD138F5F-CDC9-4305-92C9-B477857FA913}" presName="aSpace" presStyleCnt="0"/>
      <dgm:spPr/>
    </dgm:pt>
    <dgm:pt modelId="{14CE0740-94A6-4F26-847C-B6E3659C7F17}" type="pres">
      <dgm:prSet presAssocID="{FABF63DC-AB0D-42C2-AE49-440F26861E0A}" presName="aNode" presStyleLbl="fgAcc1" presStyleIdx="1" presStyleCnt="8" custScaleX="156012" custLinFactNeighborX="-1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8FD62-835E-4E63-AA80-35FB6B48597C}" type="pres">
      <dgm:prSet presAssocID="{FABF63DC-AB0D-42C2-AE49-440F26861E0A}" presName="aSpace" presStyleCnt="0"/>
      <dgm:spPr/>
    </dgm:pt>
    <dgm:pt modelId="{AA9A3558-C383-4F29-B799-3A5A5E61C105}" type="pres">
      <dgm:prSet presAssocID="{564069F8-3A7D-4288-80E0-9910CCFC157C}" presName="aNode" presStyleLbl="fgAcc1" presStyleIdx="2" presStyleCnt="8" custScaleX="155726" custLinFactNeighborX="-1748" custLinFactNeighborY="-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E0430-3DB3-4E1A-8670-D39AB2DB5920}" type="pres">
      <dgm:prSet presAssocID="{564069F8-3A7D-4288-80E0-9910CCFC157C}" presName="aSpace" presStyleCnt="0"/>
      <dgm:spPr/>
    </dgm:pt>
    <dgm:pt modelId="{D5BDFDDB-9FCB-46B2-84D3-9CB753B74D66}" type="pres">
      <dgm:prSet presAssocID="{E6ECA97F-F235-47F4-B6A7-34EB163FD874}" presName="aNode" presStyleLbl="fgAcc1" presStyleIdx="3" presStyleCnt="8" custScaleX="155963" custLinFactNeighborX="-1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EBBED-771C-4F70-8F5E-434ED5D7AC9E}" type="pres">
      <dgm:prSet presAssocID="{E6ECA97F-F235-47F4-B6A7-34EB163FD874}" presName="aSpace" presStyleCnt="0"/>
      <dgm:spPr/>
    </dgm:pt>
    <dgm:pt modelId="{F161676F-B64A-41D1-8A84-10C7A3883987}" type="pres">
      <dgm:prSet presAssocID="{BF5C3602-FDE7-4EE6-B06F-F65D2BA6EAC5}" presName="aNode" presStyleLbl="fgAcc1" presStyleIdx="4" presStyleCnt="8" custScaleX="157589" custLinFactNeighborX="-1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9CC0C-A43B-4005-BF12-279EC8D8865B}" type="pres">
      <dgm:prSet presAssocID="{BF5C3602-FDE7-4EE6-B06F-F65D2BA6EAC5}" presName="aSpace" presStyleCnt="0"/>
      <dgm:spPr/>
    </dgm:pt>
    <dgm:pt modelId="{AF3F65AC-F732-4CE6-84D5-0EFC1C8CFF00}" type="pres">
      <dgm:prSet presAssocID="{376A8812-5341-45B7-8186-C62E990DB0F6}" presName="aNode" presStyleLbl="fgAcc1" presStyleIdx="5" presStyleCnt="8" custScaleX="157588" custLinFactNeighborX="-2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1F5EE-019C-4FEB-9527-FE43AF8D3ADB}" type="pres">
      <dgm:prSet presAssocID="{376A8812-5341-45B7-8186-C62E990DB0F6}" presName="aSpace" presStyleCnt="0"/>
      <dgm:spPr/>
    </dgm:pt>
    <dgm:pt modelId="{9302005A-F248-47CC-9354-6841186F3043}" type="pres">
      <dgm:prSet presAssocID="{1A21D8E7-91C9-4EBB-AFD0-C1E805E5C4E7}" presName="aNode" presStyleLbl="fgAcc1" presStyleIdx="6" presStyleCnt="8" custScaleX="156829" custLinFactNeighborX="-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EFCFA-7A35-4B86-B46F-80A9C3305E6A}" type="pres">
      <dgm:prSet presAssocID="{1A21D8E7-91C9-4EBB-AFD0-C1E805E5C4E7}" presName="aSpace" presStyleCnt="0"/>
      <dgm:spPr/>
    </dgm:pt>
    <dgm:pt modelId="{CC05B477-DB92-4E2F-AE15-FFD259F1D9E8}" type="pres">
      <dgm:prSet presAssocID="{E56E1AD8-5AF5-41F1-BB63-736D0BF10FD2}" presName="aNode" presStyleLbl="fgAcc1" presStyleIdx="7" presStyleCnt="8" custScaleX="156911" custLinFactNeighborX="-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064B1-0639-45C6-87BE-2E2E1CABF18E}" type="pres">
      <dgm:prSet presAssocID="{E56E1AD8-5AF5-41F1-BB63-736D0BF10FD2}" presName="aSpace" presStyleCnt="0"/>
      <dgm:spPr/>
    </dgm:pt>
  </dgm:ptLst>
  <dgm:cxnLst>
    <dgm:cxn modelId="{5AB63D05-99ED-4962-9F12-13DDAB2201C0}" type="presOf" srcId="{6DBEE3DB-D404-4B53-A8C9-EAD8B6E6B135}" destId="{944CAA12-6D39-4CD7-9040-6FE68E7E2A0B}" srcOrd="0" destOrd="0" presId="urn:microsoft.com/office/officeart/2005/8/layout/pyramid2"/>
    <dgm:cxn modelId="{A1FB7AAE-B63E-41FF-88D6-536438387C99}" srcId="{6DBEE3DB-D404-4B53-A8C9-EAD8B6E6B135}" destId="{E56E1AD8-5AF5-41F1-BB63-736D0BF10FD2}" srcOrd="7" destOrd="0" parTransId="{4720BB6F-E53E-44AC-97A2-ABCF56498BC8}" sibTransId="{CD37B59F-D852-4EBE-97B4-BBFD481B8211}"/>
    <dgm:cxn modelId="{CF63E698-6413-4A3C-B1ED-9443F686F6BE}" srcId="{6DBEE3DB-D404-4B53-A8C9-EAD8B6E6B135}" destId="{AD138F5F-CDC9-4305-92C9-B477857FA913}" srcOrd="0" destOrd="0" parTransId="{EC56DA72-2A88-4400-86EB-78DDF12D6B6C}" sibTransId="{37AF5FBB-E859-43BC-A75C-13CE855FCD0B}"/>
    <dgm:cxn modelId="{F83CA2B5-2297-4D71-AF39-03D38FA2C8B5}" type="presOf" srcId="{376A8812-5341-45B7-8186-C62E990DB0F6}" destId="{AF3F65AC-F732-4CE6-84D5-0EFC1C8CFF00}" srcOrd="0" destOrd="0" presId="urn:microsoft.com/office/officeart/2005/8/layout/pyramid2"/>
    <dgm:cxn modelId="{306F995F-EB7E-4090-8493-4AA491DD7D68}" srcId="{6DBEE3DB-D404-4B53-A8C9-EAD8B6E6B135}" destId="{564069F8-3A7D-4288-80E0-9910CCFC157C}" srcOrd="2" destOrd="0" parTransId="{8567670E-3133-4A3F-B957-18BE90B68401}" sibTransId="{B569ABFC-1047-4DBA-A8A8-1ED4E4AF629B}"/>
    <dgm:cxn modelId="{7AA5546A-F700-41CE-BA77-19B697CB2F94}" srcId="{6DBEE3DB-D404-4B53-A8C9-EAD8B6E6B135}" destId="{1A21D8E7-91C9-4EBB-AFD0-C1E805E5C4E7}" srcOrd="6" destOrd="0" parTransId="{F15C56B4-CA51-4FC2-800B-9DBF3C5793AD}" sibTransId="{F0ABB8FB-FE00-44D9-88A1-15EC718E1E15}"/>
    <dgm:cxn modelId="{655395D1-94A6-4B5B-B8D3-1596FDBE1317}" type="presOf" srcId="{AD138F5F-CDC9-4305-92C9-B477857FA913}" destId="{B7DCEE58-96B6-4E09-B29B-00F5F2090ACF}" srcOrd="0" destOrd="0" presId="urn:microsoft.com/office/officeart/2005/8/layout/pyramid2"/>
    <dgm:cxn modelId="{F51F11A2-EDF0-4E25-B51E-17AFB2018C85}" type="presOf" srcId="{564069F8-3A7D-4288-80E0-9910CCFC157C}" destId="{AA9A3558-C383-4F29-B799-3A5A5E61C105}" srcOrd="0" destOrd="0" presId="urn:microsoft.com/office/officeart/2005/8/layout/pyramid2"/>
    <dgm:cxn modelId="{CFC09DA4-EDB6-4C8B-A2CF-40C7CAF2610D}" srcId="{6DBEE3DB-D404-4B53-A8C9-EAD8B6E6B135}" destId="{BF5C3602-FDE7-4EE6-B06F-F65D2BA6EAC5}" srcOrd="4" destOrd="0" parTransId="{A9A5596A-E4BF-4729-BFDB-E53F28E410E7}" sibTransId="{B06F0F98-7208-4E5D-90FC-FE6D6E00A8F3}"/>
    <dgm:cxn modelId="{3B76E077-177D-4CB2-ABE8-FB4665E757F3}" type="presOf" srcId="{E6ECA97F-F235-47F4-B6A7-34EB163FD874}" destId="{D5BDFDDB-9FCB-46B2-84D3-9CB753B74D66}" srcOrd="0" destOrd="0" presId="urn:microsoft.com/office/officeart/2005/8/layout/pyramid2"/>
    <dgm:cxn modelId="{4422DEED-1376-4E6A-AADF-0F738DA45504}" type="presOf" srcId="{FABF63DC-AB0D-42C2-AE49-440F26861E0A}" destId="{14CE0740-94A6-4F26-847C-B6E3659C7F17}" srcOrd="0" destOrd="0" presId="urn:microsoft.com/office/officeart/2005/8/layout/pyramid2"/>
    <dgm:cxn modelId="{AA371FDB-4F50-4463-8225-9B1E69CE8983}" srcId="{6DBEE3DB-D404-4B53-A8C9-EAD8B6E6B135}" destId="{376A8812-5341-45B7-8186-C62E990DB0F6}" srcOrd="5" destOrd="0" parTransId="{1C732103-AF2C-40A0-A460-100CB724FF0F}" sibTransId="{46018F98-614D-4DE1-B7DA-073290D66E9B}"/>
    <dgm:cxn modelId="{510D7661-DF5E-45F2-8CC4-CB47E8D00DA2}" srcId="{6DBEE3DB-D404-4B53-A8C9-EAD8B6E6B135}" destId="{E6ECA97F-F235-47F4-B6A7-34EB163FD874}" srcOrd="3" destOrd="0" parTransId="{2F0C6C1A-8100-49C9-A327-75CA403935A2}" sibTransId="{D488D63F-030A-470A-9ECC-AB29E9326932}"/>
    <dgm:cxn modelId="{D9EB1196-6E0F-4419-B34E-E4E8C0A449C4}" srcId="{6DBEE3DB-D404-4B53-A8C9-EAD8B6E6B135}" destId="{FABF63DC-AB0D-42C2-AE49-440F26861E0A}" srcOrd="1" destOrd="0" parTransId="{2D2398D1-5BE4-4ECA-B1B9-6B654D454291}" sibTransId="{3149B14A-A171-494C-9C03-C146B0241E90}"/>
    <dgm:cxn modelId="{A9EA7B57-8BB9-4BC5-861F-E1F83FD99D7C}" type="presOf" srcId="{1A21D8E7-91C9-4EBB-AFD0-C1E805E5C4E7}" destId="{9302005A-F248-47CC-9354-6841186F3043}" srcOrd="0" destOrd="0" presId="urn:microsoft.com/office/officeart/2005/8/layout/pyramid2"/>
    <dgm:cxn modelId="{1F8AE58C-4F50-4E69-8AFB-0FEC4689A104}" type="presOf" srcId="{BF5C3602-FDE7-4EE6-B06F-F65D2BA6EAC5}" destId="{F161676F-B64A-41D1-8A84-10C7A3883987}" srcOrd="0" destOrd="0" presId="urn:microsoft.com/office/officeart/2005/8/layout/pyramid2"/>
    <dgm:cxn modelId="{6444B9CC-39A6-4A09-97CE-B94D866975E7}" type="presOf" srcId="{E56E1AD8-5AF5-41F1-BB63-736D0BF10FD2}" destId="{CC05B477-DB92-4E2F-AE15-FFD259F1D9E8}" srcOrd="0" destOrd="0" presId="urn:microsoft.com/office/officeart/2005/8/layout/pyramid2"/>
    <dgm:cxn modelId="{A8699D27-118B-458A-B922-03DA51549F50}" type="presParOf" srcId="{944CAA12-6D39-4CD7-9040-6FE68E7E2A0B}" destId="{DAA2F788-1557-43D1-9C75-6E09ABE8B460}" srcOrd="0" destOrd="0" presId="urn:microsoft.com/office/officeart/2005/8/layout/pyramid2"/>
    <dgm:cxn modelId="{3166CD8A-B9DD-4BF3-A596-7AC00191B6B9}" type="presParOf" srcId="{944CAA12-6D39-4CD7-9040-6FE68E7E2A0B}" destId="{25FE1233-7A94-4D1C-81FD-85325EC7B294}" srcOrd="1" destOrd="0" presId="urn:microsoft.com/office/officeart/2005/8/layout/pyramid2"/>
    <dgm:cxn modelId="{29EB5792-D52C-407B-BCF3-D1EAB03FACC0}" type="presParOf" srcId="{25FE1233-7A94-4D1C-81FD-85325EC7B294}" destId="{B7DCEE58-96B6-4E09-B29B-00F5F2090ACF}" srcOrd="0" destOrd="0" presId="urn:microsoft.com/office/officeart/2005/8/layout/pyramid2"/>
    <dgm:cxn modelId="{1B80BCBC-C448-484B-925C-DFDE6913A84D}" type="presParOf" srcId="{25FE1233-7A94-4D1C-81FD-85325EC7B294}" destId="{4300713A-5380-4332-862E-707A333B0B5E}" srcOrd="1" destOrd="0" presId="urn:microsoft.com/office/officeart/2005/8/layout/pyramid2"/>
    <dgm:cxn modelId="{31705B86-93CD-40C0-9722-585E1537C065}" type="presParOf" srcId="{25FE1233-7A94-4D1C-81FD-85325EC7B294}" destId="{14CE0740-94A6-4F26-847C-B6E3659C7F17}" srcOrd="2" destOrd="0" presId="urn:microsoft.com/office/officeart/2005/8/layout/pyramid2"/>
    <dgm:cxn modelId="{D7B61E51-FFA4-447A-88A0-55547FB4F513}" type="presParOf" srcId="{25FE1233-7A94-4D1C-81FD-85325EC7B294}" destId="{6438FD62-835E-4E63-AA80-35FB6B48597C}" srcOrd="3" destOrd="0" presId="urn:microsoft.com/office/officeart/2005/8/layout/pyramid2"/>
    <dgm:cxn modelId="{7E716C6C-26BF-4CF6-984B-78EE9C296B05}" type="presParOf" srcId="{25FE1233-7A94-4D1C-81FD-85325EC7B294}" destId="{AA9A3558-C383-4F29-B799-3A5A5E61C105}" srcOrd="4" destOrd="0" presId="urn:microsoft.com/office/officeart/2005/8/layout/pyramid2"/>
    <dgm:cxn modelId="{7BC8B46B-C78D-4DED-A890-59139E358CEE}" type="presParOf" srcId="{25FE1233-7A94-4D1C-81FD-85325EC7B294}" destId="{0E4E0430-3DB3-4E1A-8670-D39AB2DB5920}" srcOrd="5" destOrd="0" presId="urn:microsoft.com/office/officeart/2005/8/layout/pyramid2"/>
    <dgm:cxn modelId="{A4E1D13A-3342-4501-9056-8F6898D33AF5}" type="presParOf" srcId="{25FE1233-7A94-4D1C-81FD-85325EC7B294}" destId="{D5BDFDDB-9FCB-46B2-84D3-9CB753B74D66}" srcOrd="6" destOrd="0" presId="urn:microsoft.com/office/officeart/2005/8/layout/pyramid2"/>
    <dgm:cxn modelId="{D8B471C7-C299-46FF-BFE8-E960F3DFA557}" type="presParOf" srcId="{25FE1233-7A94-4D1C-81FD-85325EC7B294}" destId="{151EBBED-771C-4F70-8F5E-434ED5D7AC9E}" srcOrd="7" destOrd="0" presId="urn:microsoft.com/office/officeart/2005/8/layout/pyramid2"/>
    <dgm:cxn modelId="{5268FD4A-8F56-4B48-9EB1-BA79F9FEDA87}" type="presParOf" srcId="{25FE1233-7A94-4D1C-81FD-85325EC7B294}" destId="{F161676F-B64A-41D1-8A84-10C7A3883987}" srcOrd="8" destOrd="0" presId="urn:microsoft.com/office/officeart/2005/8/layout/pyramid2"/>
    <dgm:cxn modelId="{FC85ABB7-EE42-4766-B8F0-7A165AFFCDE6}" type="presParOf" srcId="{25FE1233-7A94-4D1C-81FD-85325EC7B294}" destId="{3109CC0C-A43B-4005-BF12-279EC8D8865B}" srcOrd="9" destOrd="0" presId="urn:microsoft.com/office/officeart/2005/8/layout/pyramid2"/>
    <dgm:cxn modelId="{AC35F456-02F8-4BD8-AD55-F90C2802D98B}" type="presParOf" srcId="{25FE1233-7A94-4D1C-81FD-85325EC7B294}" destId="{AF3F65AC-F732-4CE6-84D5-0EFC1C8CFF00}" srcOrd="10" destOrd="0" presId="urn:microsoft.com/office/officeart/2005/8/layout/pyramid2"/>
    <dgm:cxn modelId="{A0ED28F2-1889-44DF-AFE6-4B962FDD41A2}" type="presParOf" srcId="{25FE1233-7A94-4D1C-81FD-85325EC7B294}" destId="{2FF1F5EE-019C-4FEB-9527-FE43AF8D3ADB}" srcOrd="11" destOrd="0" presId="urn:microsoft.com/office/officeart/2005/8/layout/pyramid2"/>
    <dgm:cxn modelId="{2FBD61E2-D09F-47D9-8744-2415307784EB}" type="presParOf" srcId="{25FE1233-7A94-4D1C-81FD-85325EC7B294}" destId="{9302005A-F248-47CC-9354-6841186F3043}" srcOrd="12" destOrd="0" presId="urn:microsoft.com/office/officeart/2005/8/layout/pyramid2"/>
    <dgm:cxn modelId="{7547AE7A-A65A-43CB-A969-5585AD478E32}" type="presParOf" srcId="{25FE1233-7A94-4D1C-81FD-85325EC7B294}" destId="{BCBEFCFA-7A35-4B86-B46F-80A9C3305E6A}" srcOrd="13" destOrd="0" presId="urn:microsoft.com/office/officeart/2005/8/layout/pyramid2"/>
    <dgm:cxn modelId="{A8166967-D07D-425B-9170-5F4D85D728BA}" type="presParOf" srcId="{25FE1233-7A94-4D1C-81FD-85325EC7B294}" destId="{CC05B477-DB92-4E2F-AE15-FFD259F1D9E8}" srcOrd="14" destOrd="0" presId="urn:microsoft.com/office/officeart/2005/8/layout/pyramid2"/>
    <dgm:cxn modelId="{FE458807-E101-482D-90A6-3001BC916D91}" type="presParOf" srcId="{25FE1233-7A94-4D1C-81FD-85325EC7B294}" destId="{2DA064B1-0639-45C6-87BE-2E2E1CABF18E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1F511-A424-42F8-A87D-E170D388C3F8}" type="doc">
      <dgm:prSet loTypeId="urn:microsoft.com/office/officeart/2005/8/layout/target3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E24ED85-9DCC-44BD-BCF8-368DFE10EF19}">
      <dgm:prSet phldrT="[Text]" custT="1"/>
      <dgm:spPr/>
      <dgm:t>
        <a:bodyPr/>
        <a:lstStyle/>
        <a:p>
          <a:r>
            <a:rPr lang="en-US" sz="2800" b="1" smtClean="0">
              <a:solidFill>
                <a:srgbClr val="FF0000"/>
              </a:solidFill>
              <a:latin typeface="+mn-lt"/>
            </a:rPr>
            <a:t>Reason for loss of Teeth </a:t>
          </a:r>
          <a:endParaRPr lang="en-US" sz="2800" b="1" dirty="0">
            <a:solidFill>
              <a:srgbClr val="FF0000"/>
            </a:solidFill>
            <a:latin typeface="+mn-lt"/>
          </a:endParaRPr>
        </a:p>
      </dgm:t>
    </dgm:pt>
    <dgm:pt modelId="{E700A44F-7362-4D32-AF50-CD04CA190B90}" type="parTrans" cxnId="{20DFDE0E-B7FA-4DA0-AF59-37A92176DCCA}">
      <dgm:prSet/>
      <dgm:spPr/>
      <dgm:t>
        <a:bodyPr/>
        <a:lstStyle/>
        <a:p>
          <a:endParaRPr lang="en-US"/>
        </a:p>
      </dgm:t>
    </dgm:pt>
    <dgm:pt modelId="{B50FB06D-DA38-4FD7-BC23-05FC94E68BB8}" type="sibTrans" cxnId="{20DFDE0E-B7FA-4DA0-AF59-37A92176DCCA}">
      <dgm:prSet/>
      <dgm:spPr/>
      <dgm:t>
        <a:bodyPr/>
        <a:lstStyle/>
        <a:p>
          <a:endParaRPr lang="en-US"/>
        </a:p>
      </dgm:t>
    </dgm:pt>
    <dgm:pt modelId="{F61E86B3-4740-445A-A856-A32F91890DE4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+mn-lt"/>
            </a:rPr>
            <a:t>Pretreatment Records</a:t>
          </a:r>
          <a:endParaRPr lang="en-US" sz="2800" b="1" dirty="0">
            <a:solidFill>
              <a:srgbClr val="FF0000"/>
            </a:solidFill>
            <a:latin typeface="+mn-lt"/>
          </a:endParaRPr>
        </a:p>
      </dgm:t>
    </dgm:pt>
    <dgm:pt modelId="{F3FA7ABD-B3B7-4732-8DBF-70AC7C307012}" type="parTrans" cxnId="{0AE8C012-929B-41AF-BC87-A049C7972CB9}">
      <dgm:prSet/>
      <dgm:spPr/>
      <dgm:t>
        <a:bodyPr/>
        <a:lstStyle/>
        <a:p>
          <a:endParaRPr lang="en-US"/>
        </a:p>
      </dgm:t>
    </dgm:pt>
    <dgm:pt modelId="{70898156-FEA0-4952-867A-D2233C0E3999}" type="sibTrans" cxnId="{0AE8C012-929B-41AF-BC87-A049C7972CB9}">
      <dgm:prSet/>
      <dgm:spPr/>
      <dgm:t>
        <a:bodyPr/>
        <a:lstStyle/>
        <a:p>
          <a:endParaRPr lang="en-US"/>
        </a:p>
      </dgm:t>
    </dgm:pt>
    <dgm:pt modelId="{72AE5818-8462-4C36-97C5-706D0D0A569D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+mn-lt"/>
            </a:rPr>
            <a:t>Previous Dentures</a:t>
          </a:r>
          <a:endParaRPr lang="en-US" sz="2800" b="1" dirty="0">
            <a:solidFill>
              <a:srgbClr val="FF0000"/>
            </a:solidFill>
            <a:latin typeface="+mn-lt"/>
          </a:endParaRPr>
        </a:p>
      </dgm:t>
    </dgm:pt>
    <dgm:pt modelId="{FEE87554-251D-4681-B01E-5516F34CF4A7}" type="parTrans" cxnId="{89AA9FA4-71EF-494D-A145-01E85876687C}">
      <dgm:prSet/>
      <dgm:spPr/>
      <dgm:t>
        <a:bodyPr/>
        <a:lstStyle/>
        <a:p>
          <a:endParaRPr lang="en-US"/>
        </a:p>
      </dgm:t>
    </dgm:pt>
    <dgm:pt modelId="{67A96F70-4EF7-400F-B847-6A68F12163FB}" type="sibTrans" cxnId="{89AA9FA4-71EF-494D-A145-01E85876687C}">
      <dgm:prSet/>
      <dgm:spPr/>
      <dgm:t>
        <a:bodyPr/>
        <a:lstStyle/>
        <a:p>
          <a:endParaRPr lang="en-US"/>
        </a:p>
      </dgm:t>
    </dgm:pt>
    <dgm:pt modelId="{B79FEF77-63D5-401A-B216-701DD74B1252}">
      <dgm:prSet custT="1"/>
      <dgm:spPr/>
      <dgm:t>
        <a:bodyPr/>
        <a:lstStyle/>
        <a:p>
          <a:r>
            <a:rPr lang="en-US" sz="2800" b="1" smtClean="0">
              <a:solidFill>
                <a:srgbClr val="FF0000"/>
              </a:solidFill>
              <a:latin typeface="+mn-lt"/>
            </a:rPr>
            <a:t>Period of Edentulousness</a:t>
          </a:r>
          <a:endParaRPr lang="en-US" sz="2800" b="1" dirty="0" smtClean="0">
            <a:solidFill>
              <a:srgbClr val="FF0000"/>
            </a:solidFill>
            <a:latin typeface="+mn-lt"/>
          </a:endParaRPr>
        </a:p>
      </dgm:t>
    </dgm:pt>
    <dgm:pt modelId="{F7BDB2B2-BF7A-4D1D-A352-0C602830DC48}" type="parTrans" cxnId="{90D540B1-2DA3-4D41-9C5B-9B437606456B}">
      <dgm:prSet/>
      <dgm:spPr/>
      <dgm:t>
        <a:bodyPr/>
        <a:lstStyle/>
        <a:p>
          <a:endParaRPr lang="en-US"/>
        </a:p>
      </dgm:t>
    </dgm:pt>
    <dgm:pt modelId="{5E61255A-25B3-48D2-9110-2183C2C7E6DA}" type="sibTrans" cxnId="{90D540B1-2DA3-4D41-9C5B-9B437606456B}">
      <dgm:prSet/>
      <dgm:spPr/>
      <dgm:t>
        <a:bodyPr/>
        <a:lstStyle/>
        <a:p>
          <a:endParaRPr lang="en-US"/>
        </a:p>
      </dgm:t>
    </dgm:pt>
    <dgm:pt modelId="{235AEFAC-30D5-45AF-85ED-0B1FA5775C7A}" type="pres">
      <dgm:prSet presAssocID="{D921F511-A424-42F8-A87D-E170D388C3F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C43D7-CB59-45AA-9BD4-DA3DA6C0456B}" type="pres">
      <dgm:prSet presAssocID="{0E24ED85-9DCC-44BD-BCF8-368DFE10EF19}" presName="circle1" presStyleLbl="node1" presStyleIdx="0" presStyleCnt="4"/>
      <dgm:spPr/>
    </dgm:pt>
    <dgm:pt modelId="{578C7ACB-5B7C-4748-98AF-7BB8FAE50746}" type="pres">
      <dgm:prSet presAssocID="{0E24ED85-9DCC-44BD-BCF8-368DFE10EF19}" presName="space" presStyleCnt="0"/>
      <dgm:spPr/>
    </dgm:pt>
    <dgm:pt modelId="{EFE1AE7E-FC30-4CCC-AB52-DC3248EB6F96}" type="pres">
      <dgm:prSet presAssocID="{0E24ED85-9DCC-44BD-BCF8-368DFE10EF19}" presName="rect1" presStyleLbl="alignAcc1" presStyleIdx="0" presStyleCnt="4" custLinFactNeighborY="0"/>
      <dgm:spPr/>
      <dgm:t>
        <a:bodyPr/>
        <a:lstStyle/>
        <a:p>
          <a:endParaRPr lang="en-US"/>
        </a:p>
      </dgm:t>
    </dgm:pt>
    <dgm:pt modelId="{B3A2948B-3378-46DF-AEEF-5B8810070A2C}" type="pres">
      <dgm:prSet presAssocID="{B79FEF77-63D5-401A-B216-701DD74B1252}" presName="vertSpace2" presStyleLbl="node1" presStyleIdx="0" presStyleCnt="4"/>
      <dgm:spPr/>
    </dgm:pt>
    <dgm:pt modelId="{7D9AF358-968F-431D-AC63-9A186731E574}" type="pres">
      <dgm:prSet presAssocID="{B79FEF77-63D5-401A-B216-701DD74B1252}" presName="circle2" presStyleLbl="node1" presStyleIdx="1" presStyleCnt="4"/>
      <dgm:spPr/>
    </dgm:pt>
    <dgm:pt modelId="{5865D424-9984-4A0D-A6F1-A6FE35A076F9}" type="pres">
      <dgm:prSet presAssocID="{B79FEF77-63D5-401A-B216-701DD74B1252}" presName="rect2" presStyleLbl="alignAcc1" presStyleIdx="1" presStyleCnt="4"/>
      <dgm:spPr/>
      <dgm:t>
        <a:bodyPr/>
        <a:lstStyle/>
        <a:p>
          <a:endParaRPr lang="en-US"/>
        </a:p>
      </dgm:t>
    </dgm:pt>
    <dgm:pt modelId="{20FE41A8-9EB2-40E0-9B9F-AE78080218A2}" type="pres">
      <dgm:prSet presAssocID="{F61E86B3-4740-445A-A856-A32F91890DE4}" presName="vertSpace3" presStyleLbl="node1" presStyleIdx="1" presStyleCnt="4"/>
      <dgm:spPr/>
    </dgm:pt>
    <dgm:pt modelId="{06FB4BE7-CA0F-4FC7-8798-E6628555FE3C}" type="pres">
      <dgm:prSet presAssocID="{F61E86B3-4740-445A-A856-A32F91890DE4}" presName="circle3" presStyleLbl="node1" presStyleIdx="2" presStyleCnt="4"/>
      <dgm:spPr/>
    </dgm:pt>
    <dgm:pt modelId="{2D77EC4C-129B-4E2A-8A51-295BEC9E657A}" type="pres">
      <dgm:prSet presAssocID="{F61E86B3-4740-445A-A856-A32F91890DE4}" presName="rect3" presStyleLbl="alignAcc1" presStyleIdx="2" presStyleCnt="4"/>
      <dgm:spPr/>
      <dgm:t>
        <a:bodyPr/>
        <a:lstStyle/>
        <a:p>
          <a:endParaRPr lang="en-US"/>
        </a:p>
      </dgm:t>
    </dgm:pt>
    <dgm:pt modelId="{338ACB4B-E1F7-43AB-9091-EC0B1C78B526}" type="pres">
      <dgm:prSet presAssocID="{72AE5818-8462-4C36-97C5-706D0D0A569D}" presName="vertSpace4" presStyleLbl="node1" presStyleIdx="2" presStyleCnt="4"/>
      <dgm:spPr/>
    </dgm:pt>
    <dgm:pt modelId="{725DBBB4-EC92-47D4-8BBC-A0DFBDFE2BB3}" type="pres">
      <dgm:prSet presAssocID="{72AE5818-8462-4C36-97C5-706D0D0A569D}" presName="circle4" presStyleLbl="node1" presStyleIdx="3" presStyleCnt="4"/>
      <dgm:spPr/>
    </dgm:pt>
    <dgm:pt modelId="{A37F4330-7885-4964-87CE-3735DB5EACFE}" type="pres">
      <dgm:prSet presAssocID="{72AE5818-8462-4C36-97C5-706D0D0A569D}" presName="rect4" presStyleLbl="alignAcc1" presStyleIdx="3" presStyleCnt="4"/>
      <dgm:spPr/>
      <dgm:t>
        <a:bodyPr/>
        <a:lstStyle/>
        <a:p>
          <a:endParaRPr lang="en-US"/>
        </a:p>
      </dgm:t>
    </dgm:pt>
    <dgm:pt modelId="{E1E98DC9-0676-4EC7-B342-A3412485E8B8}" type="pres">
      <dgm:prSet presAssocID="{0E24ED85-9DCC-44BD-BCF8-368DFE10EF1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5C3D1-4181-4392-A5C7-12074642BF53}" type="pres">
      <dgm:prSet presAssocID="{B79FEF77-63D5-401A-B216-701DD74B125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88B2C-2695-4540-BD36-1CCE94B6270B}" type="pres">
      <dgm:prSet presAssocID="{F61E86B3-4740-445A-A856-A32F91890DE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AB260-B6F5-4547-9CA3-1E67C06E1F46}" type="pres">
      <dgm:prSet presAssocID="{72AE5818-8462-4C36-97C5-706D0D0A569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C29C5-8E86-4725-8E74-818F12359CCA}" type="presOf" srcId="{F61E86B3-4740-445A-A856-A32F91890DE4}" destId="{F3088B2C-2695-4540-BD36-1CCE94B6270B}" srcOrd="1" destOrd="0" presId="urn:microsoft.com/office/officeart/2005/8/layout/target3"/>
    <dgm:cxn modelId="{89A570FE-3808-49F1-9588-A68D17B1EA21}" type="presOf" srcId="{0E24ED85-9DCC-44BD-BCF8-368DFE10EF19}" destId="{E1E98DC9-0676-4EC7-B342-A3412485E8B8}" srcOrd="1" destOrd="0" presId="urn:microsoft.com/office/officeart/2005/8/layout/target3"/>
    <dgm:cxn modelId="{7E1B1823-EDA2-48FC-BCFC-AB971405A6CE}" type="presOf" srcId="{D921F511-A424-42F8-A87D-E170D388C3F8}" destId="{235AEFAC-30D5-45AF-85ED-0B1FA5775C7A}" srcOrd="0" destOrd="0" presId="urn:microsoft.com/office/officeart/2005/8/layout/target3"/>
    <dgm:cxn modelId="{3914070C-6F31-4D1C-9173-6BE21D6C43AB}" type="presOf" srcId="{0E24ED85-9DCC-44BD-BCF8-368DFE10EF19}" destId="{EFE1AE7E-FC30-4CCC-AB52-DC3248EB6F96}" srcOrd="0" destOrd="0" presId="urn:microsoft.com/office/officeart/2005/8/layout/target3"/>
    <dgm:cxn modelId="{89AA9FA4-71EF-494D-A145-01E85876687C}" srcId="{D921F511-A424-42F8-A87D-E170D388C3F8}" destId="{72AE5818-8462-4C36-97C5-706D0D0A569D}" srcOrd="3" destOrd="0" parTransId="{FEE87554-251D-4681-B01E-5516F34CF4A7}" sibTransId="{67A96F70-4EF7-400F-B847-6A68F12163FB}"/>
    <dgm:cxn modelId="{D03C33B7-D2CB-4AA3-9CDC-42BC1FA0F695}" type="presOf" srcId="{72AE5818-8462-4C36-97C5-706D0D0A569D}" destId="{A37F4330-7885-4964-87CE-3735DB5EACFE}" srcOrd="0" destOrd="0" presId="urn:microsoft.com/office/officeart/2005/8/layout/target3"/>
    <dgm:cxn modelId="{0AE8C012-929B-41AF-BC87-A049C7972CB9}" srcId="{D921F511-A424-42F8-A87D-E170D388C3F8}" destId="{F61E86B3-4740-445A-A856-A32F91890DE4}" srcOrd="2" destOrd="0" parTransId="{F3FA7ABD-B3B7-4732-8DBF-70AC7C307012}" sibTransId="{70898156-FEA0-4952-867A-D2233C0E3999}"/>
    <dgm:cxn modelId="{20DFDE0E-B7FA-4DA0-AF59-37A92176DCCA}" srcId="{D921F511-A424-42F8-A87D-E170D388C3F8}" destId="{0E24ED85-9DCC-44BD-BCF8-368DFE10EF19}" srcOrd="0" destOrd="0" parTransId="{E700A44F-7362-4D32-AF50-CD04CA190B90}" sibTransId="{B50FB06D-DA38-4FD7-BC23-05FC94E68BB8}"/>
    <dgm:cxn modelId="{90D540B1-2DA3-4D41-9C5B-9B437606456B}" srcId="{D921F511-A424-42F8-A87D-E170D388C3F8}" destId="{B79FEF77-63D5-401A-B216-701DD74B1252}" srcOrd="1" destOrd="0" parTransId="{F7BDB2B2-BF7A-4D1D-A352-0C602830DC48}" sibTransId="{5E61255A-25B3-48D2-9110-2183C2C7E6DA}"/>
    <dgm:cxn modelId="{0DAD3A5D-CE6A-4324-8013-FD9154F4C52A}" type="presOf" srcId="{72AE5818-8462-4C36-97C5-706D0D0A569D}" destId="{068AB260-B6F5-4547-9CA3-1E67C06E1F46}" srcOrd="1" destOrd="0" presId="urn:microsoft.com/office/officeart/2005/8/layout/target3"/>
    <dgm:cxn modelId="{4D591DC6-8669-4628-963F-CFA315AFE106}" type="presOf" srcId="{F61E86B3-4740-445A-A856-A32F91890DE4}" destId="{2D77EC4C-129B-4E2A-8A51-295BEC9E657A}" srcOrd="0" destOrd="0" presId="urn:microsoft.com/office/officeart/2005/8/layout/target3"/>
    <dgm:cxn modelId="{6266DA07-9A86-4133-9186-BDE4ACB4E1D6}" type="presOf" srcId="{B79FEF77-63D5-401A-B216-701DD74B1252}" destId="{5865D424-9984-4A0D-A6F1-A6FE35A076F9}" srcOrd="0" destOrd="0" presId="urn:microsoft.com/office/officeart/2005/8/layout/target3"/>
    <dgm:cxn modelId="{F3B13BC5-2DEF-40DA-ACB2-4C2F57B4C78B}" type="presOf" srcId="{B79FEF77-63D5-401A-B216-701DD74B1252}" destId="{01A5C3D1-4181-4392-A5C7-12074642BF53}" srcOrd="1" destOrd="0" presId="urn:microsoft.com/office/officeart/2005/8/layout/target3"/>
    <dgm:cxn modelId="{2CE728D3-BE9F-4809-8C80-48F50ACB597A}" type="presParOf" srcId="{235AEFAC-30D5-45AF-85ED-0B1FA5775C7A}" destId="{0A3C43D7-CB59-45AA-9BD4-DA3DA6C0456B}" srcOrd="0" destOrd="0" presId="urn:microsoft.com/office/officeart/2005/8/layout/target3"/>
    <dgm:cxn modelId="{5531EF0B-6F6E-4919-9F77-69DD820F358A}" type="presParOf" srcId="{235AEFAC-30D5-45AF-85ED-0B1FA5775C7A}" destId="{578C7ACB-5B7C-4748-98AF-7BB8FAE50746}" srcOrd="1" destOrd="0" presId="urn:microsoft.com/office/officeart/2005/8/layout/target3"/>
    <dgm:cxn modelId="{E2FF7989-26E0-4DDB-BE87-F644E5DEA883}" type="presParOf" srcId="{235AEFAC-30D5-45AF-85ED-0B1FA5775C7A}" destId="{EFE1AE7E-FC30-4CCC-AB52-DC3248EB6F96}" srcOrd="2" destOrd="0" presId="urn:microsoft.com/office/officeart/2005/8/layout/target3"/>
    <dgm:cxn modelId="{266949B2-5780-43A8-90F4-F0EC37F93C3A}" type="presParOf" srcId="{235AEFAC-30D5-45AF-85ED-0B1FA5775C7A}" destId="{B3A2948B-3378-46DF-AEEF-5B8810070A2C}" srcOrd="3" destOrd="0" presId="urn:microsoft.com/office/officeart/2005/8/layout/target3"/>
    <dgm:cxn modelId="{B34964C5-C10E-4673-9508-D0B110DE485E}" type="presParOf" srcId="{235AEFAC-30D5-45AF-85ED-0B1FA5775C7A}" destId="{7D9AF358-968F-431D-AC63-9A186731E574}" srcOrd="4" destOrd="0" presId="urn:microsoft.com/office/officeart/2005/8/layout/target3"/>
    <dgm:cxn modelId="{A603F41C-8C98-4C88-A5D4-DB9B526FABF7}" type="presParOf" srcId="{235AEFAC-30D5-45AF-85ED-0B1FA5775C7A}" destId="{5865D424-9984-4A0D-A6F1-A6FE35A076F9}" srcOrd="5" destOrd="0" presId="urn:microsoft.com/office/officeart/2005/8/layout/target3"/>
    <dgm:cxn modelId="{D7E51027-E2A2-4D73-845F-3E7570273392}" type="presParOf" srcId="{235AEFAC-30D5-45AF-85ED-0B1FA5775C7A}" destId="{20FE41A8-9EB2-40E0-9B9F-AE78080218A2}" srcOrd="6" destOrd="0" presId="urn:microsoft.com/office/officeart/2005/8/layout/target3"/>
    <dgm:cxn modelId="{FC96DB76-29A4-4CA7-882C-4BB25B66BF33}" type="presParOf" srcId="{235AEFAC-30D5-45AF-85ED-0B1FA5775C7A}" destId="{06FB4BE7-CA0F-4FC7-8798-E6628555FE3C}" srcOrd="7" destOrd="0" presId="urn:microsoft.com/office/officeart/2005/8/layout/target3"/>
    <dgm:cxn modelId="{79D2A565-E0FB-4CF4-A5DD-0853735AEDEE}" type="presParOf" srcId="{235AEFAC-30D5-45AF-85ED-0B1FA5775C7A}" destId="{2D77EC4C-129B-4E2A-8A51-295BEC9E657A}" srcOrd="8" destOrd="0" presId="urn:microsoft.com/office/officeart/2005/8/layout/target3"/>
    <dgm:cxn modelId="{B3926453-F725-456C-862E-3D5B780D889C}" type="presParOf" srcId="{235AEFAC-30D5-45AF-85ED-0B1FA5775C7A}" destId="{338ACB4B-E1F7-43AB-9091-EC0B1C78B526}" srcOrd="9" destOrd="0" presId="urn:microsoft.com/office/officeart/2005/8/layout/target3"/>
    <dgm:cxn modelId="{0F84A010-CB9F-473B-9BEE-D5B86FED99C1}" type="presParOf" srcId="{235AEFAC-30D5-45AF-85ED-0B1FA5775C7A}" destId="{725DBBB4-EC92-47D4-8BBC-A0DFBDFE2BB3}" srcOrd="10" destOrd="0" presId="urn:microsoft.com/office/officeart/2005/8/layout/target3"/>
    <dgm:cxn modelId="{922A48D5-F396-4A5B-A2E6-5AF644DA6455}" type="presParOf" srcId="{235AEFAC-30D5-45AF-85ED-0B1FA5775C7A}" destId="{A37F4330-7885-4964-87CE-3735DB5EACFE}" srcOrd="11" destOrd="0" presId="urn:microsoft.com/office/officeart/2005/8/layout/target3"/>
    <dgm:cxn modelId="{7C73919B-48BB-4D60-9F8E-CAE2184A26D9}" type="presParOf" srcId="{235AEFAC-30D5-45AF-85ED-0B1FA5775C7A}" destId="{E1E98DC9-0676-4EC7-B342-A3412485E8B8}" srcOrd="12" destOrd="0" presId="urn:microsoft.com/office/officeart/2005/8/layout/target3"/>
    <dgm:cxn modelId="{90C789DD-4E7B-452C-8615-3BC9EF7665E9}" type="presParOf" srcId="{235AEFAC-30D5-45AF-85ED-0B1FA5775C7A}" destId="{01A5C3D1-4181-4392-A5C7-12074642BF53}" srcOrd="13" destOrd="0" presId="urn:microsoft.com/office/officeart/2005/8/layout/target3"/>
    <dgm:cxn modelId="{EB1E99C9-3BEF-4DCE-8293-2EE45F956EF2}" type="presParOf" srcId="{235AEFAC-30D5-45AF-85ED-0B1FA5775C7A}" destId="{F3088B2C-2695-4540-BD36-1CCE94B6270B}" srcOrd="14" destOrd="0" presId="urn:microsoft.com/office/officeart/2005/8/layout/target3"/>
    <dgm:cxn modelId="{F23DF9D3-EFB1-4E2F-8F9F-F1C71178EADC}" type="presParOf" srcId="{235AEFAC-30D5-45AF-85ED-0B1FA5775C7A}" destId="{068AB260-B6F5-4547-9CA3-1E67C06E1F4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D48ED-BCD0-4EE9-B4D0-F51C961D1A27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7FDEB2-A86F-4E0B-93D8-9A2A2163597C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Excessive saliva complicate impression making</a:t>
          </a:r>
          <a:endParaRPr lang="en-US" b="1" dirty="0">
            <a:solidFill>
              <a:schemeClr val="bg1"/>
            </a:solidFill>
          </a:endParaRPr>
        </a:p>
      </dgm:t>
    </dgm:pt>
    <dgm:pt modelId="{CE17EB90-CCF0-41E5-B859-AE54E98779B5}" type="parTrans" cxnId="{EF8DE698-58D6-47C2-B781-9B828DEFE5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E0B5ED-F940-4CF4-A5F8-806B3E2D0DDE}" type="sibTrans" cxnId="{EF8DE698-58D6-47C2-B781-9B828DEFE5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9EC468F-9B0F-410D-9652-62298A287042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Lack of saliva hampers retention, mucosal irritation</a:t>
          </a:r>
          <a:endParaRPr lang="en-US" b="1" dirty="0">
            <a:solidFill>
              <a:schemeClr val="bg1"/>
            </a:solidFill>
          </a:endParaRPr>
        </a:p>
      </dgm:t>
    </dgm:pt>
    <dgm:pt modelId="{74FB8416-B427-4383-9A61-F265DEA4A91F}" type="parTrans" cxnId="{C725C24A-4F10-465E-A756-D74EF5A71F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9573F54-779F-4D79-91CD-20E8F4C3A67A}" type="sibTrans" cxnId="{C725C24A-4F10-465E-A756-D74EF5A71F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D53A53F-D0E1-4CE7-85DD-DF513AEAC6B8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Thick ropy saliva  dislodgement of denture due to hydraulic pressure</a:t>
          </a:r>
          <a:endParaRPr lang="en-US" b="1" dirty="0">
            <a:solidFill>
              <a:schemeClr val="bg1"/>
            </a:solidFill>
          </a:endParaRPr>
        </a:p>
      </dgm:t>
    </dgm:pt>
    <dgm:pt modelId="{7B7FBBDA-B458-4DE8-A8B5-B968432DB675}" type="parTrans" cxnId="{863BFC79-E4D0-4A67-9244-9DC8D17A8D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CDDD17-FDFB-49F1-AF74-C81990A790AD}" type="sibTrans" cxnId="{863BFC79-E4D0-4A67-9244-9DC8D17A8D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5DBE12-D110-4E62-9F92-0255C8D71C42}">
      <dgm:prSet phldrT="[Text]"/>
      <dgm:spPr/>
      <dgm:t>
        <a:bodyPr/>
        <a:lstStyle/>
        <a:p>
          <a:r>
            <a:rPr lang="en-US" b="1" smtClean="0">
              <a:solidFill>
                <a:schemeClr val="bg1"/>
              </a:solidFill>
            </a:rPr>
            <a:t>Copious amount  adds to gagging</a:t>
          </a:r>
          <a:endParaRPr lang="en-US" b="1" dirty="0">
            <a:solidFill>
              <a:schemeClr val="bg1"/>
            </a:solidFill>
          </a:endParaRPr>
        </a:p>
      </dgm:t>
    </dgm:pt>
    <dgm:pt modelId="{623A4A0C-6845-4778-A98B-AF9BD78E0C5B}" type="parTrans" cxnId="{29CD2CCC-6504-424B-8EAF-DB431481026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E2A28C1-774F-4715-9477-5EA02A8BE799}" type="sibTrans" cxnId="{29CD2CCC-6504-424B-8EAF-DB431481026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23A1A1F-302B-43CB-AC46-09B38B7069C5}" type="pres">
      <dgm:prSet presAssocID="{7FBD48ED-BCD0-4EE9-B4D0-F51C961D1A2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F7A801-26AB-48D6-8728-07507A55D35E}" type="pres">
      <dgm:prSet presAssocID="{7FBD48ED-BCD0-4EE9-B4D0-F51C961D1A27}" presName="diamond" presStyleLbl="bgShp" presStyleIdx="0" presStyleCnt="1"/>
      <dgm:spPr/>
      <dgm:t>
        <a:bodyPr/>
        <a:lstStyle/>
        <a:p>
          <a:endParaRPr lang="en-US"/>
        </a:p>
      </dgm:t>
    </dgm:pt>
    <dgm:pt modelId="{CB157FF8-1AF0-439C-8DB5-FDA6A11F963E}" type="pres">
      <dgm:prSet presAssocID="{7FBD48ED-BCD0-4EE9-B4D0-F51C961D1A2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F2E61-9FD1-4FA3-A5C1-14B3C62CD079}" type="pres">
      <dgm:prSet presAssocID="{7FBD48ED-BCD0-4EE9-B4D0-F51C961D1A2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73781-C81E-4CBE-A592-204DEF734571}" type="pres">
      <dgm:prSet presAssocID="{7FBD48ED-BCD0-4EE9-B4D0-F51C961D1A2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49B37-4BF9-4ACF-AA08-7ACB9FEF825F}" type="pres">
      <dgm:prSet presAssocID="{7FBD48ED-BCD0-4EE9-B4D0-F51C961D1A2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07D83-332F-4FF0-B022-FDF4901479E0}" type="presOf" srcId="{DD53A53F-D0E1-4CE7-85DD-DF513AEAC6B8}" destId="{0D373781-C81E-4CBE-A592-204DEF734571}" srcOrd="0" destOrd="0" presId="urn:microsoft.com/office/officeart/2005/8/layout/matrix3"/>
    <dgm:cxn modelId="{5CF337E3-7E17-4821-BAE3-F0C9902421CD}" type="presOf" srcId="{707FDEB2-A86F-4E0B-93D8-9A2A2163597C}" destId="{CB157FF8-1AF0-439C-8DB5-FDA6A11F963E}" srcOrd="0" destOrd="0" presId="urn:microsoft.com/office/officeart/2005/8/layout/matrix3"/>
    <dgm:cxn modelId="{6FCA8A42-65FD-4D38-AE50-C329BF31C481}" type="presOf" srcId="{69EC468F-9B0F-410D-9652-62298A287042}" destId="{6CFF2E61-9FD1-4FA3-A5C1-14B3C62CD079}" srcOrd="0" destOrd="0" presId="urn:microsoft.com/office/officeart/2005/8/layout/matrix3"/>
    <dgm:cxn modelId="{EF8DE698-58D6-47C2-B781-9B828DEFE53D}" srcId="{7FBD48ED-BCD0-4EE9-B4D0-F51C961D1A27}" destId="{707FDEB2-A86F-4E0B-93D8-9A2A2163597C}" srcOrd="0" destOrd="0" parTransId="{CE17EB90-CCF0-41E5-B859-AE54E98779B5}" sibTransId="{85E0B5ED-F940-4CF4-A5F8-806B3E2D0DDE}"/>
    <dgm:cxn modelId="{863BFC79-E4D0-4A67-9244-9DC8D17A8D6A}" srcId="{7FBD48ED-BCD0-4EE9-B4D0-F51C961D1A27}" destId="{DD53A53F-D0E1-4CE7-85DD-DF513AEAC6B8}" srcOrd="2" destOrd="0" parTransId="{7B7FBBDA-B458-4DE8-A8B5-B968432DB675}" sibTransId="{8BCDDD17-FDFB-49F1-AF74-C81990A790AD}"/>
    <dgm:cxn modelId="{9955F442-1665-42FF-91B9-94E0EFC22A13}" type="presOf" srcId="{455DBE12-D110-4E62-9F92-0255C8D71C42}" destId="{D6349B37-4BF9-4ACF-AA08-7ACB9FEF825F}" srcOrd="0" destOrd="0" presId="urn:microsoft.com/office/officeart/2005/8/layout/matrix3"/>
    <dgm:cxn modelId="{649E5911-2DA0-4502-88FC-6E99E14E1862}" type="presOf" srcId="{7FBD48ED-BCD0-4EE9-B4D0-F51C961D1A27}" destId="{223A1A1F-302B-43CB-AC46-09B38B7069C5}" srcOrd="0" destOrd="0" presId="urn:microsoft.com/office/officeart/2005/8/layout/matrix3"/>
    <dgm:cxn modelId="{C725C24A-4F10-465E-A756-D74EF5A71F0D}" srcId="{7FBD48ED-BCD0-4EE9-B4D0-F51C961D1A27}" destId="{69EC468F-9B0F-410D-9652-62298A287042}" srcOrd="1" destOrd="0" parTransId="{74FB8416-B427-4383-9A61-F265DEA4A91F}" sibTransId="{59573F54-779F-4D79-91CD-20E8F4C3A67A}"/>
    <dgm:cxn modelId="{29CD2CCC-6504-424B-8EAF-DB431481026D}" srcId="{7FBD48ED-BCD0-4EE9-B4D0-F51C961D1A27}" destId="{455DBE12-D110-4E62-9F92-0255C8D71C42}" srcOrd="3" destOrd="0" parTransId="{623A4A0C-6845-4778-A98B-AF9BD78E0C5B}" sibTransId="{BE2A28C1-774F-4715-9477-5EA02A8BE799}"/>
    <dgm:cxn modelId="{5B63BCBA-9940-4833-A5A0-2463898ED6C1}" type="presParOf" srcId="{223A1A1F-302B-43CB-AC46-09B38B7069C5}" destId="{3AF7A801-26AB-48D6-8728-07507A55D35E}" srcOrd="0" destOrd="0" presId="urn:microsoft.com/office/officeart/2005/8/layout/matrix3"/>
    <dgm:cxn modelId="{1E49AE85-206B-4FBE-A661-9DCBE5E33A8D}" type="presParOf" srcId="{223A1A1F-302B-43CB-AC46-09B38B7069C5}" destId="{CB157FF8-1AF0-439C-8DB5-FDA6A11F963E}" srcOrd="1" destOrd="0" presId="urn:microsoft.com/office/officeart/2005/8/layout/matrix3"/>
    <dgm:cxn modelId="{DEAF9CFB-E67D-4C62-ACB7-EF81A6AE3BA8}" type="presParOf" srcId="{223A1A1F-302B-43CB-AC46-09B38B7069C5}" destId="{6CFF2E61-9FD1-4FA3-A5C1-14B3C62CD079}" srcOrd="2" destOrd="0" presId="urn:microsoft.com/office/officeart/2005/8/layout/matrix3"/>
    <dgm:cxn modelId="{E4CB78D7-C1BA-4615-A87C-17F6DAEEEED1}" type="presParOf" srcId="{223A1A1F-302B-43CB-AC46-09B38B7069C5}" destId="{0D373781-C81E-4CBE-A592-204DEF734571}" srcOrd="3" destOrd="0" presId="urn:microsoft.com/office/officeart/2005/8/layout/matrix3"/>
    <dgm:cxn modelId="{CFB8E555-57FD-4BE1-8A27-CD6A758B35A4}" type="presParOf" srcId="{223A1A1F-302B-43CB-AC46-09B38B7069C5}" destId="{D6349B37-4BF9-4ACF-AA08-7ACB9FEF82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311EF-5DD5-44D9-AF52-DCD266AD198B}" type="doc">
      <dgm:prSet loTypeId="urn:microsoft.com/office/officeart/2005/8/layout/cycle8" loCatId="cycle" qsTypeId="urn:microsoft.com/office/officeart/2005/8/quickstyle/3d2" qsCatId="3D" csTypeId="urn:microsoft.com/office/officeart/2005/8/colors/accent2_2" csCatId="accent2" phldr="1"/>
      <dgm:spPr/>
    </dgm:pt>
    <dgm:pt modelId="{D0B18B81-5F61-4B33-8BC4-4D82443738CD}">
      <dgm:prSet phldrT="[Text]" custT="1"/>
      <dgm:spPr/>
      <dgm:t>
        <a:bodyPr/>
        <a:lstStyle/>
        <a:p>
          <a:r>
            <a:rPr lang="en-US" sz="1800" b="1" smtClean="0"/>
            <a:t>Emotional stress</a:t>
          </a:r>
          <a:endParaRPr lang="en-US" sz="1800" b="1" dirty="0"/>
        </a:p>
      </dgm:t>
    </dgm:pt>
    <dgm:pt modelId="{41DA5FB5-CA67-4389-A792-C3A41D842ACB}" type="parTrans" cxnId="{AE91E677-C62C-429F-AD9B-33DC8777C7E4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4AC74523-C833-4E6C-B65E-E82B7D27FFFF}" type="sibTrans" cxnId="{AE91E677-C62C-429F-AD9B-33DC8777C7E4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D4B7F904-170E-4F98-B3DC-42F2F6FFA1B1}">
      <dgm:prSet phldrT="[Text]" custT="1"/>
      <dgm:spPr/>
      <dgm:t>
        <a:bodyPr/>
        <a:lstStyle/>
        <a:p>
          <a:r>
            <a:rPr lang="en-US" sz="1800" b="1" smtClean="0"/>
            <a:t>Painful affliction of the oral cavity</a:t>
          </a:r>
          <a:endParaRPr lang="en-US" sz="1800" b="1" dirty="0"/>
        </a:p>
      </dgm:t>
    </dgm:pt>
    <dgm:pt modelId="{3DBEB0C9-94A1-4626-829A-E601FFC9332B}" type="parTrans" cxnId="{63F6E2D1-3466-4663-B6B6-46A811454C20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2FB6B618-DEB7-49EA-85A4-DF8103D3B76A}" type="sibTrans" cxnId="{63F6E2D1-3466-4663-B6B6-46A811454C20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FFC7E7A5-11C7-49E2-BD3D-199B092F06B0}">
      <dgm:prSet phldrT="[Text]" custT="1"/>
      <dgm:spPr/>
      <dgm:t>
        <a:bodyPr/>
        <a:lstStyle/>
        <a:p>
          <a:r>
            <a:rPr lang="en-US" sz="1800" b="1" dirty="0" smtClean="0"/>
            <a:t>Reflex stimulation of the dentures.</a:t>
          </a:r>
          <a:endParaRPr lang="en-US" sz="1800" b="1" dirty="0"/>
        </a:p>
      </dgm:t>
    </dgm:pt>
    <dgm:pt modelId="{D756022E-2B1C-4983-9EEA-6F555FBE27A3}" type="parTrans" cxnId="{0E02271C-AC86-48F5-977F-DBA34DBCBD12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EE69C45E-374B-47AE-8D26-9C4057A2C21A}" type="sibTrans" cxnId="{0E02271C-AC86-48F5-977F-DBA34DBCBD12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B443B4E-38A9-4686-A996-C113797CCD78}" type="pres">
      <dgm:prSet presAssocID="{328311EF-5DD5-44D9-AF52-DCD266AD198B}" presName="compositeShape" presStyleCnt="0">
        <dgm:presLayoutVars>
          <dgm:chMax val="7"/>
          <dgm:dir/>
          <dgm:resizeHandles val="exact"/>
        </dgm:presLayoutVars>
      </dgm:prSet>
      <dgm:spPr/>
    </dgm:pt>
    <dgm:pt modelId="{01AA06BF-96D1-46DE-BCBB-2F95A843DB95}" type="pres">
      <dgm:prSet presAssocID="{328311EF-5DD5-44D9-AF52-DCD266AD198B}" presName="wedge1" presStyleLbl="node1" presStyleIdx="0" presStyleCnt="3" custLinFactNeighborX="1065" custLinFactNeighborY="446"/>
      <dgm:spPr/>
      <dgm:t>
        <a:bodyPr/>
        <a:lstStyle/>
        <a:p>
          <a:endParaRPr lang="en-US"/>
        </a:p>
      </dgm:t>
    </dgm:pt>
    <dgm:pt modelId="{7758CFD8-43F9-454E-8D1A-B7E8BE4B95A1}" type="pres">
      <dgm:prSet presAssocID="{328311EF-5DD5-44D9-AF52-DCD266AD198B}" presName="dummy1a" presStyleCnt="0"/>
      <dgm:spPr/>
    </dgm:pt>
    <dgm:pt modelId="{EDBAD181-8F19-438D-8A81-BEC7F2BB0877}" type="pres">
      <dgm:prSet presAssocID="{328311EF-5DD5-44D9-AF52-DCD266AD198B}" presName="dummy1b" presStyleCnt="0"/>
      <dgm:spPr/>
    </dgm:pt>
    <dgm:pt modelId="{05F03AD2-C497-40EA-9282-FE33A6B71ABB}" type="pres">
      <dgm:prSet presAssocID="{328311EF-5DD5-44D9-AF52-DCD266AD198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1FD26-FF1F-4745-9BD2-43CE0DC94310}" type="pres">
      <dgm:prSet presAssocID="{328311EF-5DD5-44D9-AF52-DCD266AD198B}" presName="wedge2" presStyleLbl="node1" presStyleIdx="1" presStyleCnt="3"/>
      <dgm:spPr/>
      <dgm:t>
        <a:bodyPr/>
        <a:lstStyle/>
        <a:p>
          <a:endParaRPr lang="en-US"/>
        </a:p>
      </dgm:t>
    </dgm:pt>
    <dgm:pt modelId="{F4088CF3-4A55-4E28-9332-40A264ED5222}" type="pres">
      <dgm:prSet presAssocID="{328311EF-5DD5-44D9-AF52-DCD266AD198B}" presName="dummy2a" presStyleCnt="0"/>
      <dgm:spPr/>
    </dgm:pt>
    <dgm:pt modelId="{ED4270C5-F621-49EE-95AA-E51F291A8DC8}" type="pres">
      <dgm:prSet presAssocID="{328311EF-5DD5-44D9-AF52-DCD266AD198B}" presName="dummy2b" presStyleCnt="0"/>
      <dgm:spPr/>
    </dgm:pt>
    <dgm:pt modelId="{803299ED-9E5B-44F9-A48C-040FA4DA595B}" type="pres">
      <dgm:prSet presAssocID="{328311EF-5DD5-44D9-AF52-DCD266AD198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97B6B-0B9D-4C54-A77C-B9ED4F86FA03}" type="pres">
      <dgm:prSet presAssocID="{328311EF-5DD5-44D9-AF52-DCD266AD198B}" presName="wedge3" presStyleLbl="node1" presStyleIdx="2" presStyleCnt="3" custScaleX="107926"/>
      <dgm:spPr/>
      <dgm:t>
        <a:bodyPr/>
        <a:lstStyle/>
        <a:p>
          <a:endParaRPr lang="en-US"/>
        </a:p>
      </dgm:t>
    </dgm:pt>
    <dgm:pt modelId="{AC11D3BE-2E0B-4686-B040-293DEA5C320D}" type="pres">
      <dgm:prSet presAssocID="{328311EF-5DD5-44D9-AF52-DCD266AD198B}" presName="dummy3a" presStyleCnt="0"/>
      <dgm:spPr/>
    </dgm:pt>
    <dgm:pt modelId="{3C3381B0-1A68-47E4-97B6-1DADFB0D456B}" type="pres">
      <dgm:prSet presAssocID="{328311EF-5DD5-44D9-AF52-DCD266AD198B}" presName="dummy3b" presStyleCnt="0"/>
      <dgm:spPr/>
    </dgm:pt>
    <dgm:pt modelId="{22674B1F-315A-4300-8E56-EFAD7D66F3A2}" type="pres">
      <dgm:prSet presAssocID="{328311EF-5DD5-44D9-AF52-DCD266AD198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861C7-661E-4B44-993D-2D582408E717}" type="pres">
      <dgm:prSet presAssocID="{4AC74523-C833-4E6C-B65E-E82B7D27FFFF}" presName="arrowWedge1" presStyleLbl="fgSibTrans2D1" presStyleIdx="0" presStyleCnt="3"/>
      <dgm:spPr/>
    </dgm:pt>
    <dgm:pt modelId="{3673E1FF-C4BE-4980-AFD0-8FCC08B238C3}" type="pres">
      <dgm:prSet presAssocID="{2FB6B618-DEB7-49EA-85A4-DF8103D3B76A}" presName="arrowWedge2" presStyleLbl="fgSibTrans2D1" presStyleIdx="1" presStyleCnt="3"/>
      <dgm:spPr/>
    </dgm:pt>
    <dgm:pt modelId="{60485365-C76C-40D9-A071-FCA135C58551}" type="pres">
      <dgm:prSet presAssocID="{EE69C45E-374B-47AE-8D26-9C4057A2C21A}" presName="arrowWedge3" presStyleLbl="fgSibTrans2D1" presStyleIdx="2" presStyleCnt="3"/>
      <dgm:spPr/>
    </dgm:pt>
  </dgm:ptLst>
  <dgm:cxnLst>
    <dgm:cxn modelId="{63F6E2D1-3466-4663-B6B6-46A811454C20}" srcId="{328311EF-5DD5-44D9-AF52-DCD266AD198B}" destId="{D4B7F904-170E-4F98-B3DC-42F2F6FFA1B1}" srcOrd="1" destOrd="0" parTransId="{3DBEB0C9-94A1-4626-829A-E601FFC9332B}" sibTransId="{2FB6B618-DEB7-49EA-85A4-DF8103D3B76A}"/>
    <dgm:cxn modelId="{CE3DC5F7-290C-465F-AFC0-25A28FCFD948}" type="presOf" srcId="{FFC7E7A5-11C7-49E2-BD3D-199B092F06B0}" destId="{2CC97B6B-0B9D-4C54-A77C-B9ED4F86FA03}" srcOrd="0" destOrd="0" presId="urn:microsoft.com/office/officeart/2005/8/layout/cycle8"/>
    <dgm:cxn modelId="{4E20F251-026B-4486-9BB4-2AE23EC78FB7}" type="presOf" srcId="{D0B18B81-5F61-4B33-8BC4-4D82443738CD}" destId="{01AA06BF-96D1-46DE-BCBB-2F95A843DB95}" srcOrd="0" destOrd="0" presId="urn:microsoft.com/office/officeart/2005/8/layout/cycle8"/>
    <dgm:cxn modelId="{AE91E677-C62C-429F-AD9B-33DC8777C7E4}" srcId="{328311EF-5DD5-44D9-AF52-DCD266AD198B}" destId="{D0B18B81-5F61-4B33-8BC4-4D82443738CD}" srcOrd="0" destOrd="0" parTransId="{41DA5FB5-CA67-4389-A792-C3A41D842ACB}" sibTransId="{4AC74523-C833-4E6C-B65E-E82B7D27FFFF}"/>
    <dgm:cxn modelId="{84B8B622-428E-43B4-99B0-0D14DE3A59A8}" type="presOf" srcId="{D4B7F904-170E-4F98-B3DC-42F2F6FFA1B1}" destId="{803299ED-9E5B-44F9-A48C-040FA4DA595B}" srcOrd="1" destOrd="0" presId="urn:microsoft.com/office/officeart/2005/8/layout/cycle8"/>
    <dgm:cxn modelId="{E4D2F669-5B1A-441F-AB0A-564A0B2D2C8C}" type="presOf" srcId="{328311EF-5DD5-44D9-AF52-DCD266AD198B}" destId="{7B443B4E-38A9-4686-A996-C113797CCD78}" srcOrd="0" destOrd="0" presId="urn:microsoft.com/office/officeart/2005/8/layout/cycle8"/>
    <dgm:cxn modelId="{0E02271C-AC86-48F5-977F-DBA34DBCBD12}" srcId="{328311EF-5DD5-44D9-AF52-DCD266AD198B}" destId="{FFC7E7A5-11C7-49E2-BD3D-199B092F06B0}" srcOrd="2" destOrd="0" parTransId="{D756022E-2B1C-4983-9EEA-6F555FBE27A3}" sibTransId="{EE69C45E-374B-47AE-8D26-9C4057A2C21A}"/>
    <dgm:cxn modelId="{44EEE5CA-B592-4D99-8FB4-DFEB89121118}" type="presOf" srcId="{D0B18B81-5F61-4B33-8BC4-4D82443738CD}" destId="{05F03AD2-C497-40EA-9282-FE33A6B71ABB}" srcOrd="1" destOrd="0" presId="urn:microsoft.com/office/officeart/2005/8/layout/cycle8"/>
    <dgm:cxn modelId="{28FAFF99-1D99-4A2B-9F32-EB305FC5E8E7}" type="presOf" srcId="{D4B7F904-170E-4F98-B3DC-42F2F6FFA1B1}" destId="{E001FD26-FF1F-4745-9BD2-43CE0DC94310}" srcOrd="0" destOrd="0" presId="urn:microsoft.com/office/officeart/2005/8/layout/cycle8"/>
    <dgm:cxn modelId="{78E6B82B-0EAA-43F8-9FED-A1453D87A311}" type="presOf" srcId="{FFC7E7A5-11C7-49E2-BD3D-199B092F06B0}" destId="{22674B1F-315A-4300-8E56-EFAD7D66F3A2}" srcOrd="1" destOrd="0" presId="urn:microsoft.com/office/officeart/2005/8/layout/cycle8"/>
    <dgm:cxn modelId="{82B86F38-D34C-4762-B8DB-5089058B14DA}" type="presParOf" srcId="{7B443B4E-38A9-4686-A996-C113797CCD78}" destId="{01AA06BF-96D1-46DE-BCBB-2F95A843DB95}" srcOrd="0" destOrd="0" presId="urn:microsoft.com/office/officeart/2005/8/layout/cycle8"/>
    <dgm:cxn modelId="{A1C09D20-5C8B-4689-9C49-D64022FA32D9}" type="presParOf" srcId="{7B443B4E-38A9-4686-A996-C113797CCD78}" destId="{7758CFD8-43F9-454E-8D1A-B7E8BE4B95A1}" srcOrd="1" destOrd="0" presId="urn:microsoft.com/office/officeart/2005/8/layout/cycle8"/>
    <dgm:cxn modelId="{0108F299-EE9C-49BC-BC3F-546BC82F71A3}" type="presParOf" srcId="{7B443B4E-38A9-4686-A996-C113797CCD78}" destId="{EDBAD181-8F19-438D-8A81-BEC7F2BB0877}" srcOrd="2" destOrd="0" presId="urn:microsoft.com/office/officeart/2005/8/layout/cycle8"/>
    <dgm:cxn modelId="{FCD7D15A-D5C5-4C0B-AB6B-9F7DC3D9E38D}" type="presParOf" srcId="{7B443B4E-38A9-4686-A996-C113797CCD78}" destId="{05F03AD2-C497-40EA-9282-FE33A6B71ABB}" srcOrd="3" destOrd="0" presId="urn:microsoft.com/office/officeart/2005/8/layout/cycle8"/>
    <dgm:cxn modelId="{5DB96EB9-D3AD-410D-8D90-47FFBDF78497}" type="presParOf" srcId="{7B443B4E-38A9-4686-A996-C113797CCD78}" destId="{E001FD26-FF1F-4745-9BD2-43CE0DC94310}" srcOrd="4" destOrd="0" presId="urn:microsoft.com/office/officeart/2005/8/layout/cycle8"/>
    <dgm:cxn modelId="{B8B3D76F-C4C9-43F5-9528-900225FA303A}" type="presParOf" srcId="{7B443B4E-38A9-4686-A996-C113797CCD78}" destId="{F4088CF3-4A55-4E28-9332-40A264ED5222}" srcOrd="5" destOrd="0" presId="urn:microsoft.com/office/officeart/2005/8/layout/cycle8"/>
    <dgm:cxn modelId="{A81D228F-EF51-407E-B7B3-FAEEC37CD706}" type="presParOf" srcId="{7B443B4E-38A9-4686-A996-C113797CCD78}" destId="{ED4270C5-F621-49EE-95AA-E51F291A8DC8}" srcOrd="6" destOrd="0" presId="urn:microsoft.com/office/officeart/2005/8/layout/cycle8"/>
    <dgm:cxn modelId="{55AC13CA-4DC4-4BCE-9F43-DF1F75785A75}" type="presParOf" srcId="{7B443B4E-38A9-4686-A996-C113797CCD78}" destId="{803299ED-9E5B-44F9-A48C-040FA4DA595B}" srcOrd="7" destOrd="0" presId="urn:microsoft.com/office/officeart/2005/8/layout/cycle8"/>
    <dgm:cxn modelId="{A9E5BF8E-0190-4B3F-AD44-F7B227FB87FD}" type="presParOf" srcId="{7B443B4E-38A9-4686-A996-C113797CCD78}" destId="{2CC97B6B-0B9D-4C54-A77C-B9ED4F86FA03}" srcOrd="8" destOrd="0" presId="urn:microsoft.com/office/officeart/2005/8/layout/cycle8"/>
    <dgm:cxn modelId="{F916A334-4B2D-4E76-887B-FD62600AA2B4}" type="presParOf" srcId="{7B443B4E-38A9-4686-A996-C113797CCD78}" destId="{AC11D3BE-2E0B-4686-B040-293DEA5C320D}" srcOrd="9" destOrd="0" presId="urn:microsoft.com/office/officeart/2005/8/layout/cycle8"/>
    <dgm:cxn modelId="{BFBC7062-EB4A-489D-808C-76689AF3B46E}" type="presParOf" srcId="{7B443B4E-38A9-4686-A996-C113797CCD78}" destId="{3C3381B0-1A68-47E4-97B6-1DADFB0D456B}" srcOrd="10" destOrd="0" presId="urn:microsoft.com/office/officeart/2005/8/layout/cycle8"/>
    <dgm:cxn modelId="{CA5369F4-745D-43E0-9C4F-15C84DDBDEC9}" type="presParOf" srcId="{7B443B4E-38A9-4686-A996-C113797CCD78}" destId="{22674B1F-315A-4300-8E56-EFAD7D66F3A2}" srcOrd="11" destOrd="0" presId="urn:microsoft.com/office/officeart/2005/8/layout/cycle8"/>
    <dgm:cxn modelId="{1C36782E-3FF8-4B98-A23F-311154BEC12C}" type="presParOf" srcId="{7B443B4E-38A9-4686-A996-C113797CCD78}" destId="{C08861C7-661E-4B44-993D-2D582408E717}" srcOrd="12" destOrd="0" presId="urn:microsoft.com/office/officeart/2005/8/layout/cycle8"/>
    <dgm:cxn modelId="{AD199290-8856-4C00-A431-525057DFC2AA}" type="presParOf" srcId="{7B443B4E-38A9-4686-A996-C113797CCD78}" destId="{3673E1FF-C4BE-4980-AFD0-8FCC08B238C3}" srcOrd="13" destOrd="0" presId="urn:microsoft.com/office/officeart/2005/8/layout/cycle8"/>
    <dgm:cxn modelId="{CBC2D9BF-9C8F-4F4B-955D-E569408DC27A}" type="presParOf" srcId="{7B443B4E-38A9-4686-A996-C113797CCD78}" destId="{60485365-C76C-40D9-A071-FCA135C5855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31DAE9-9D4F-4515-94B9-D29B6E0444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593F2-A2E3-4BB6-9934-9C9ECF124F0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Drugs</a:t>
          </a:r>
          <a:endParaRPr lang="en-US" sz="1800" b="1" dirty="0">
            <a:solidFill>
              <a:schemeClr val="bg1"/>
            </a:solidFill>
          </a:endParaRPr>
        </a:p>
      </dgm:t>
    </dgm:pt>
    <dgm:pt modelId="{14AD852A-3FA5-49A9-9AB2-64F0ECC86D67}" type="parTrans" cxnId="{42471435-EC50-4628-AD2C-8FA159765F08}">
      <dgm:prSet/>
      <dgm:spPr/>
      <dgm:t>
        <a:bodyPr/>
        <a:lstStyle/>
        <a:p>
          <a:endParaRPr lang="en-US" sz="1800" b="1"/>
        </a:p>
      </dgm:t>
    </dgm:pt>
    <dgm:pt modelId="{2C2B3D04-3250-4DF1-A75F-A9C1C90C8B27}" type="sibTrans" cxnId="{42471435-EC50-4628-AD2C-8FA159765F08}">
      <dgm:prSet custT="1"/>
      <dgm:spPr/>
      <dgm:t>
        <a:bodyPr/>
        <a:lstStyle/>
        <a:p>
          <a:endParaRPr lang="en-US" sz="1800" b="1"/>
        </a:p>
      </dgm:t>
    </dgm:pt>
    <dgm:pt modelId="{2B06D638-96DF-4762-AB50-537E030975D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Diabetes mellitus</a:t>
          </a:r>
          <a:endParaRPr lang="en-US" sz="1800" b="1" dirty="0">
            <a:solidFill>
              <a:schemeClr val="bg1"/>
            </a:solidFill>
          </a:endParaRPr>
        </a:p>
      </dgm:t>
    </dgm:pt>
    <dgm:pt modelId="{416AC9B6-93FF-47DB-BEF7-F690BA2A4AA4}" type="parTrans" cxnId="{96D09C5E-2552-4111-9C87-B518A64904B7}">
      <dgm:prSet/>
      <dgm:spPr/>
      <dgm:t>
        <a:bodyPr/>
        <a:lstStyle/>
        <a:p>
          <a:endParaRPr lang="en-US" sz="1800" b="1"/>
        </a:p>
      </dgm:t>
    </dgm:pt>
    <dgm:pt modelId="{8047750A-DFB6-471F-8F17-309129FAE4E8}" type="sibTrans" cxnId="{96D09C5E-2552-4111-9C87-B518A64904B7}">
      <dgm:prSet custT="1"/>
      <dgm:spPr/>
      <dgm:t>
        <a:bodyPr/>
        <a:lstStyle/>
        <a:p>
          <a:endParaRPr lang="en-US" sz="1800" b="1"/>
        </a:p>
      </dgm:t>
    </dgm:pt>
    <dgm:pt modelId="{AA6B8E50-D53A-4D61-B0D7-E48DAD26C65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Radiation</a:t>
          </a:r>
          <a:endParaRPr lang="en-US" sz="1800" b="1" dirty="0">
            <a:solidFill>
              <a:schemeClr val="bg1"/>
            </a:solidFill>
          </a:endParaRPr>
        </a:p>
      </dgm:t>
    </dgm:pt>
    <dgm:pt modelId="{66ED8338-16E7-4302-A235-FB2D165CDD4B}" type="parTrans" cxnId="{4B30E73A-C425-4441-A37E-F0BF807CE191}">
      <dgm:prSet/>
      <dgm:spPr/>
      <dgm:t>
        <a:bodyPr/>
        <a:lstStyle/>
        <a:p>
          <a:endParaRPr lang="en-US" sz="1800" b="1"/>
        </a:p>
      </dgm:t>
    </dgm:pt>
    <dgm:pt modelId="{BE636EA1-BD4A-417D-8664-893100520678}" type="sibTrans" cxnId="{4B30E73A-C425-4441-A37E-F0BF807CE191}">
      <dgm:prSet custT="1"/>
      <dgm:spPr/>
      <dgm:t>
        <a:bodyPr/>
        <a:lstStyle/>
        <a:p>
          <a:endParaRPr lang="en-US" sz="1800" b="1"/>
        </a:p>
      </dgm:t>
    </dgm:pt>
    <dgm:pt modelId="{352E28A4-99D4-4F72-9F49-8AF4B16760E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Infection of the salivary glands.</a:t>
          </a:r>
          <a:endParaRPr lang="en-US" sz="1800" b="1" dirty="0">
            <a:solidFill>
              <a:schemeClr val="bg1"/>
            </a:solidFill>
          </a:endParaRPr>
        </a:p>
      </dgm:t>
    </dgm:pt>
    <dgm:pt modelId="{1F248377-7F62-45D7-8DD5-1DE85753F7B5}" type="parTrans" cxnId="{A4B0F90B-0B8D-49ED-9366-173271DE336A}">
      <dgm:prSet/>
      <dgm:spPr/>
      <dgm:t>
        <a:bodyPr/>
        <a:lstStyle/>
        <a:p>
          <a:endParaRPr lang="en-US" sz="1800" b="1"/>
        </a:p>
      </dgm:t>
    </dgm:pt>
    <dgm:pt modelId="{2BECC4CF-E5EB-4151-B744-99094D5D3DE5}" type="sibTrans" cxnId="{A4B0F90B-0B8D-49ED-9366-173271DE336A}">
      <dgm:prSet custT="1"/>
      <dgm:spPr/>
      <dgm:t>
        <a:bodyPr/>
        <a:lstStyle/>
        <a:p>
          <a:endParaRPr lang="en-US" sz="1800" b="1"/>
        </a:p>
      </dgm:t>
    </dgm:pt>
    <dgm:pt modelId="{FB032378-36A1-4F63-BDFC-1206F7FB981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Nutritional deficiency</a:t>
          </a:r>
          <a:endParaRPr lang="en-US" sz="1800" b="1" dirty="0">
            <a:solidFill>
              <a:schemeClr val="bg1"/>
            </a:solidFill>
          </a:endParaRPr>
        </a:p>
      </dgm:t>
    </dgm:pt>
    <dgm:pt modelId="{1A4A834C-F846-4FFE-80BC-B034D927E3F6}" type="parTrans" cxnId="{840EC9EE-CBB4-414E-86D5-2B248420B62A}">
      <dgm:prSet/>
      <dgm:spPr/>
      <dgm:t>
        <a:bodyPr/>
        <a:lstStyle/>
        <a:p>
          <a:endParaRPr lang="en-US" sz="1800" b="1"/>
        </a:p>
      </dgm:t>
    </dgm:pt>
    <dgm:pt modelId="{A9228142-A24D-43EE-852D-D3F796787FD4}" type="sibTrans" cxnId="{840EC9EE-CBB4-414E-86D5-2B248420B62A}">
      <dgm:prSet custT="1"/>
      <dgm:spPr/>
      <dgm:t>
        <a:bodyPr/>
        <a:lstStyle/>
        <a:p>
          <a:endParaRPr lang="en-US" sz="1800" b="1"/>
        </a:p>
      </dgm:t>
    </dgm:pt>
    <dgm:pt modelId="{29A65DF4-2BE0-4B5A-A213-6780C094691F}" type="pres">
      <dgm:prSet presAssocID="{4231DAE9-9D4F-4515-94B9-D29B6E0444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8207FB-CABA-4A90-BF38-83517083FFDF}" type="pres">
      <dgm:prSet presAssocID="{1A9593F2-A2E3-4BB6-9934-9C9ECF124F0F}" presName="node" presStyleLbl="node1" presStyleIdx="0" presStyleCnt="5" custScaleX="143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9A9C7-D1AE-4439-93BE-49F515737ED2}" type="pres">
      <dgm:prSet presAssocID="{2C2B3D04-3250-4DF1-A75F-A9C1C90C8B2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75DB04F-72EA-4A57-94EC-1E4F4DF429CF}" type="pres">
      <dgm:prSet presAssocID="{2C2B3D04-3250-4DF1-A75F-A9C1C90C8B2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A22EAFA-FE5B-445E-866E-2D262594639A}" type="pres">
      <dgm:prSet presAssocID="{2B06D638-96DF-4762-AB50-537E030975DB}" presName="node" presStyleLbl="node1" presStyleIdx="1" presStyleCnt="5" custScaleX="143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624B7-4F9A-46E1-BE0B-7CE2DDDD5B3E}" type="pres">
      <dgm:prSet presAssocID="{8047750A-DFB6-471F-8F17-309129FAE4E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71003CE-E030-4689-A0C4-33763847C5DE}" type="pres">
      <dgm:prSet presAssocID="{8047750A-DFB6-471F-8F17-309129FAE4E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A0E5917-E4DA-4B8A-856F-62F30E239F6D}" type="pres">
      <dgm:prSet presAssocID="{AA6B8E50-D53A-4D61-B0D7-E48DAD26C653}" presName="node" presStyleLbl="node1" presStyleIdx="2" presStyleCnt="5" custScaleX="136600" custRadScaleRad="104607" custRadScaleInc="-9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4BC2-0CFC-4DF3-A60B-116CFB33BBA4}" type="pres">
      <dgm:prSet presAssocID="{BE636EA1-BD4A-417D-8664-893100520678}" presName="sibTrans" presStyleLbl="sibTrans2D1" presStyleIdx="2" presStyleCnt="5" custLinFactNeighborX="-43996"/>
      <dgm:spPr/>
      <dgm:t>
        <a:bodyPr/>
        <a:lstStyle/>
        <a:p>
          <a:endParaRPr lang="en-US"/>
        </a:p>
      </dgm:t>
    </dgm:pt>
    <dgm:pt modelId="{90CA8791-A47F-4584-8CD7-B03F9F957A65}" type="pres">
      <dgm:prSet presAssocID="{BE636EA1-BD4A-417D-8664-89310052067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22D7437-127B-401B-BE18-07C0F58903CD}" type="pres">
      <dgm:prSet presAssocID="{352E28A4-99D4-4F72-9F49-8AF4B16760E9}" presName="node" presStyleLbl="node1" presStyleIdx="3" presStyleCnt="5" custScaleX="148184" custRadScaleRad="108159" custRadScaleInc="15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6717B-CD28-4BA2-BBE2-7F6993509BDF}" type="pres">
      <dgm:prSet presAssocID="{2BECC4CF-E5EB-4151-B744-99094D5D3DE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1FE64CD-1E9A-4F6A-B6B0-961ED4F971E0}" type="pres">
      <dgm:prSet presAssocID="{2BECC4CF-E5EB-4151-B744-99094D5D3DE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EEFE89D-D164-4988-897B-E099C7384BF2}" type="pres">
      <dgm:prSet presAssocID="{FB032378-36A1-4F63-BDFC-1206F7FB9819}" presName="node" presStyleLbl="node1" presStyleIdx="4" presStyleCnt="5" custScaleX="14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53E02-B74D-42FE-A833-AEACBB8939C5}" type="pres">
      <dgm:prSet presAssocID="{A9228142-A24D-43EE-852D-D3F796787FD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0CE21D7-4C7F-470C-AE41-76B3D33AC9D6}" type="pres">
      <dgm:prSet presAssocID="{A9228142-A24D-43EE-852D-D3F796787FD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C1F091C-8638-4F53-9887-0DCC30C56C72}" type="presOf" srcId="{AA6B8E50-D53A-4D61-B0D7-E48DAD26C653}" destId="{1A0E5917-E4DA-4B8A-856F-62F30E239F6D}" srcOrd="0" destOrd="0" presId="urn:microsoft.com/office/officeart/2005/8/layout/cycle2"/>
    <dgm:cxn modelId="{4B30E73A-C425-4441-A37E-F0BF807CE191}" srcId="{4231DAE9-9D4F-4515-94B9-D29B6E044428}" destId="{AA6B8E50-D53A-4D61-B0D7-E48DAD26C653}" srcOrd="2" destOrd="0" parTransId="{66ED8338-16E7-4302-A235-FB2D165CDD4B}" sibTransId="{BE636EA1-BD4A-417D-8664-893100520678}"/>
    <dgm:cxn modelId="{42471435-EC50-4628-AD2C-8FA159765F08}" srcId="{4231DAE9-9D4F-4515-94B9-D29B6E044428}" destId="{1A9593F2-A2E3-4BB6-9934-9C9ECF124F0F}" srcOrd="0" destOrd="0" parTransId="{14AD852A-3FA5-49A9-9AB2-64F0ECC86D67}" sibTransId="{2C2B3D04-3250-4DF1-A75F-A9C1C90C8B27}"/>
    <dgm:cxn modelId="{8CBED557-E0AA-4FC5-A9E5-0C87A513B2BE}" type="presOf" srcId="{8047750A-DFB6-471F-8F17-309129FAE4E8}" destId="{B71003CE-E030-4689-A0C4-33763847C5DE}" srcOrd="1" destOrd="0" presId="urn:microsoft.com/office/officeart/2005/8/layout/cycle2"/>
    <dgm:cxn modelId="{E754D7C2-75FC-4E68-876F-BB484E66E9B8}" type="presOf" srcId="{FB032378-36A1-4F63-BDFC-1206F7FB9819}" destId="{8EEFE89D-D164-4988-897B-E099C7384BF2}" srcOrd="0" destOrd="0" presId="urn:microsoft.com/office/officeart/2005/8/layout/cycle2"/>
    <dgm:cxn modelId="{96D09C5E-2552-4111-9C87-B518A64904B7}" srcId="{4231DAE9-9D4F-4515-94B9-D29B6E044428}" destId="{2B06D638-96DF-4762-AB50-537E030975DB}" srcOrd="1" destOrd="0" parTransId="{416AC9B6-93FF-47DB-BEF7-F690BA2A4AA4}" sibTransId="{8047750A-DFB6-471F-8F17-309129FAE4E8}"/>
    <dgm:cxn modelId="{A4B0F90B-0B8D-49ED-9366-173271DE336A}" srcId="{4231DAE9-9D4F-4515-94B9-D29B6E044428}" destId="{352E28A4-99D4-4F72-9F49-8AF4B16760E9}" srcOrd="3" destOrd="0" parTransId="{1F248377-7F62-45D7-8DD5-1DE85753F7B5}" sibTransId="{2BECC4CF-E5EB-4151-B744-99094D5D3DE5}"/>
    <dgm:cxn modelId="{D690EB0C-F291-4006-9A5C-A28DE3152BF6}" type="presOf" srcId="{2C2B3D04-3250-4DF1-A75F-A9C1C90C8B27}" destId="{075DB04F-72EA-4A57-94EC-1E4F4DF429CF}" srcOrd="1" destOrd="0" presId="urn:microsoft.com/office/officeart/2005/8/layout/cycle2"/>
    <dgm:cxn modelId="{04C8B125-A1B7-4E56-B2FD-0F05AEFCBE12}" type="presOf" srcId="{2B06D638-96DF-4762-AB50-537E030975DB}" destId="{0A22EAFA-FE5B-445E-866E-2D262594639A}" srcOrd="0" destOrd="0" presId="urn:microsoft.com/office/officeart/2005/8/layout/cycle2"/>
    <dgm:cxn modelId="{840EC9EE-CBB4-414E-86D5-2B248420B62A}" srcId="{4231DAE9-9D4F-4515-94B9-D29B6E044428}" destId="{FB032378-36A1-4F63-BDFC-1206F7FB9819}" srcOrd="4" destOrd="0" parTransId="{1A4A834C-F846-4FFE-80BC-B034D927E3F6}" sibTransId="{A9228142-A24D-43EE-852D-D3F796787FD4}"/>
    <dgm:cxn modelId="{3D723B0B-41F5-426B-B4DC-84FAB9D759DC}" type="presOf" srcId="{1A9593F2-A2E3-4BB6-9934-9C9ECF124F0F}" destId="{A88207FB-CABA-4A90-BF38-83517083FFDF}" srcOrd="0" destOrd="0" presId="urn:microsoft.com/office/officeart/2005/8/layout/cycle2"/>
    <dgm:cxn modelId="{D9DDA6B1-D842-4FD3-874D-6A73FC46B6E3}" type="presOf" srcId="{BE636EA1-BD4A-417D-8664-893100520678}" destId="{90CA8791-A47F-4584-8CD7-B03F9F957A65}" srcOrd="1" destOrd="0" presId="urn:microsoft.com/office/officeart/2005/8/layout/cycle2"/>
    <dgm:cxn modelId="{CFF7BEF6-02DD-4B1F-9071-8A3A8CB11E37}" type="presOf" srcId="{8047750A-DFB6-471F-8F17-309129FAE4E8}" destId="{FD6624B7-4F9A-46E1-BE0B-7CE2DDDD5B3E}" srcOrd="0" destOrd="0" presId="urn:microsoft.com/office/officeart/2005/8/layout/cycle2"/>
    <dgm:cxn modelId="{B26C1B81-8E48-4A24-8B09-F1B78BC18062}" type="presOf" srcId="{352E28A4-99D4-4F72-9F49-8AF4B16760E9}" destId="{622D7437-127B-401B-BE18-07C0F58903CD}" srcOrd="0" destOrd="0" presId="urn:microsoft.com/office/officeart/2005/8/layout/cycle2"/>
    <dgm:cxn modelId="{795C2AC5-33BE-4535-9A3E-DB7C9DC959D9}" type="presOf" srcId="{2C2B3D04-3250-4DF1-A75F-A9C1C90C8B27}" destId="{2449A9C7-D1AE-4439-93BE-49F515737ED2}" srcOrd="0" destOrd="0" presId="urn:microsoft.com/office/officeart/2005/8/layout/cycle2"/>
    <dgm:cxn modelId="{C8190281-FA43-45BD-8D66-96B7B0186495}" type="presOf" srcId="{2BECC4CF-E5EB-4151-B744-99094D5D3DE5}" destId="{6AD6717B-CD28-4BA2-BBE2-7F6993509BDF}" srcOrd="0" destOrd="0" presId="urn:microsoft.com/office/officeart/2005/8/layout/cycle2"/>
    <dgm:cxn modelId="{A13B4506-B250-44B7-93E8-D31C3F58D687}" type="presOf" srcId="{BE636EA1-BD4A-417D-8664-893100520678}" destId="{D6BA4BC2-0CFC-4DF3-A60B-116CFB33BBA4}" srcOrd="0" destOrd="0" presId="urn:microsoft.com/office/officeart/2005/8/layout/cycle2"/>
    <dgm:cxn modelId="{53CE9427-7387-4237-AF67-7E88A612164D}" type="presOf" srcId="{A9228142-A24D-43EE-852D-D3F796787FD4}" destId="{1C453E02-B74D-42FE-A833-AEACBB8939C5}" srcOrd="0" destOrd="0" presId="urn:microsoft.com/office/officeart/2005/8/layout/cycle2"/>
    <dgm:cxn modelId="{20A4DF7B-EA61-4035-A1AE-319025221046}" type="presOf" srcId="{A9228142-A24D-43EE-852D-D3F796787FD4}" destId="{20CE21D7-4C7F-470C-AE41-76B3D33AC9D6}" srcOrd="1" destOrd="0" presId="urn:microsoft.com/office/officeart/2005/8/layout/cycle2"/>
    <dgm:cxn modelId="{25BFDBD5-3602-4B16-89FE-21A644276CD7}" type="presOf" srcId="{4231DAE9-9D4F-4515-94B9-D29B6E044428}" destId="{29A65DF4-2BE0-4B5A-A213-6780C094691F}" srcOrd="0" destOrd="0" presId="urn:microsoft.com/office/officeart/2005/8/layout/cycle2"/>
    <dgm:cxn modelId="{2223A769-963E-4315-839E-EF56A06F6475}" type="presOf" srcId="{2BECC4CF-E5EB-4151-B744-99094D5D3DE5}" destId="{F1FE64CD-1E9A-4F6A-B6B0-961ED4F971E0}" srcOrd="1" destOrd="0" presId="urn:microsoft.com/office/officeart/2005/8/layout/cycle2"/>
    <dgm:cxn modelId="{651F7C61-02DB-4663-9F51-8495642CE84C}" type="presParOf" srcId="{29A65DF4-2BE0-4B5A-A213-6780C094691F}" destId="{A88207FB-CABA-4A90-BF38-83517083FFDF}" srcOrd="0" destOrd="0" presId="urn:microsoft.com/office/officeart/2005/8/layout/cycle2"/>
    <dgm:cxn modelId="{9AB1B5DE-4520-410C-ABD2-0512B70BA945}" type="presParOf" srcId="{29A65DF4-2BE0-4B5A-A213-6780C094691F}" destId="{2449A9C7-D1AE-4439-93BE-49F515737ED2}" srcOrd="1" destOrd="0" presId="urn:microsoft.com/office/officeart/2005/8/layout/cycle2"/>
    <dgm:cxn modelId="{E9C18D60-B214-46DF-B788-B6CDCDBAB52F}" type="presParOf" srcId="{2449A9C7-D1AE-4439-93BE-49F515737ED2}" destId="{075DB04F-72EA-4A57-94EC-1E4F4DF429CF}" srcOrd="0" destOrd="0" presId="urn:microsoft.com/office/officeart/2005/8/layout/cycle2"/>
    <dgm:cxn modelId="{89385AE8-7FFA-408F-8E82-A30937DB0C2A}" type="presParOf" srcId="{29A65DF4-2BE0-4B5A-A213-6780C094691F}" destId="{0A22EAFA-FE5B-445E-866E-2D262594639A}" srcOrd="2" destOrd="0" presId="urn:microsoft.com/office/officeart/2005/8/layout/cycle2"/>
    <dgm:cxn modelId="{66778FDA-4EEC-4050-A669-7B0B02EA5FDD}" type="presParOf" srcId="{29A65DF4-2BE0-4B5A-A213-6780C094691F}" destId="{FD6624B7-4F9A-46E1-BE0B-7CE2DDDD5B3E}" srcOrd="3" destOrd="0" presId="urn:microsoft.com/office/officeart/2005/8/layout/cycle2"/>
    <dgm:cxn modelId="{3FBAC09E-0B26-4CFB-8339-98C14668D4AD}" type="presParOf" srcId="{FD6624B7-4F9A-46E1-BE0B-7CE2DDDD5B3E}" destId="{B71003CE-E030-4689-A0C4-33763847C5DE}" srcOrd="0" destOrd="0" presId="urn:microsoft.com/office/officeart/2005/8/layout/cycle2"/>
    <dgm:cxn modelId="{17D3920B-926B-4A0A-BDE6-0666FB8D718E}" type="presParOf" srcId="{29A65DF4-2BE0-4B5A-A213-6780C094691F}" destId="{1A0E5917-E4DA-4B8A-856F-62F30E239F6D}" srcOrd="4" destOrd="0" presId="urn:microsoft.com/office/officeart/2005/8/layout/cycle2"/>
    <dgm:cxn modelId="{B1EC03CF-B12C-479F-A29B-CBC8FAD643D5}" type="presParOf" srcId="{29A65DF4-2BE0-4B5A-A213-6780C094691F}" destId="{D6BA4BC2-0CFC-4DF3-A60B-116CFB33BBA4}" srcOrd="5" destOrd="0" presId="urn:microsoft.com/office/officeart/2005/8/layout/cycle2"/>
    <dgm:cxn modelId="{0102D901-323B-4712-A149-64DDE12951FD}" type="presParOf" srcId="{D6BA4BC2-0CFC-4DF3-A60B-116CFB33BBA4}" destId="{90CA8791-A47F-4584-8CD7-B03F9F957A65}" srcOrd="0" destOrd="0" presId="urn:microsoft.com/office/officeart/2005/8/layout/cycle2"/>
    <dgm:cxn modelId="{1C72BC4B-F3E4-465C-BEF0-2619C5A5BE65}" type="presParOf" srcId="{29A65DF4-2BE0-4B5A-A213-6780C094691F}" destId="{622D7437-127B-401B-BE18-07C0F58903CD}" srcOrd="6" destOrd="0" presId="urn:microsoft.com/office/officeart/2005/8/layout/cycle2"/>
    <dgm:cxn modelId="{399BB5FC-3808-4203-A3E3-B1BAC7D0B7DF}" type="presParOf" srcId="{29A65DF4-2BE0-4B5A-A213-6780C094691F}" destId="{6AD6717B-CD28-4BA2-BBE2-7F6993509BDF}" srcOrd="7" destOrd="0" presId="urn:microsoft.com/office/officeart/2005/8/layout/cycle2"/>
    <dgm:cxn modelId="{3E093E97-6ABF-4770-90EB-A7490B1CD7A0}" type="presParOf" srcId="{6AD6717B-CD28-4BA2-BBE2-7F6993509BDF}" destId="{F1FE64CD-1E9A-4F6A-B6B0-961ED4F971E0}" srcOrd="0" destOrd="0" presId="urn:microsoft.com/office/officeart/2005/8/layout/cycle2"/>
    <dgm:cxn modelId="{043A6884-FB99-40DB-BB02-D3F87752FBA0}" type="presParOf" srcId="{29A65DF4-2BE0-4B5A-A213-6780C094691F}" destId="{8EEFE89D-D164-4988-897B-E099C7384BF2}" srcOrd="8" destOrd="0" presId="urn:microsoft.com/office/officeart/2005/8/layout/cycle2"/>
    <dgm:cxn modelId="{BF9A0C13-ABD0-40B5-BB92-4BC088C6CFBA}" type="presParOf" srcId="{29A65DF4-2BE0-4B5A-A213-6780C094691F}" destId="{1C453E02-B74D-42FE-A833-AEACBB8939C5}" srcOrd="9" destOrd="0" presId="urn:microsoft.com/office/officeart/2005/8/layout/cycle2"/>
    <dgm:cxn modelId="{FC762230-1D8C-4A43-B559-76C8F8C88E1E}" type="presParOf" srcId="{1C453E02-B74D-42FE-A833-AEACBB8939C5}" destId="{20CE21D7-4C7F-470C-AE41-76B3D33AC9D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4161B0-03CB-4802-8409-8437BE570E3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B09B0-5B95-4299-8764-B264B277F34C}">
      <dgm:prSet phldrT="[Text]" custT="1"/>
      <dgm:spPr/>
      <dgm:t>
        <a:bodyPr/>
        <a:lstStyle/>
        <a:p>
          <a:endParaRPr lang="en-US" sz="1800" b="1" dirty="0"/>
        </a:p>
      </dgm:t>
    </dgm:pt>
    <dgm:pt modelId="{A50149D7-6186-494E-9911-F326D4270B0D}" type="parTrans" cxnId="{4058F233-D3C9-4D69-A71B-12B6F13FB554}">
      <dgm:prSet/>
      <dgm:spPr/>
      <dgm:t>
        <a:bodyPr/>
        <a:lstStyle/>
        <a:p>
          <a:endParaRPr lang="en-US" sz="1800" b="1"/>
        </a:p>
      </dgm:t>
    </dgm:pt>
    <dgm:pt modelId="{1ADA5EDB-AF76-4E3E-9E35-553DAED8182F}" type="sibTrans" cxnId="{4058F233-D3C9-4D69-A71B-12B6F13FB554}">
      <dgm:prSet/>
      <dgm:spPr/>
      <dgm:t>
        <a:bodyPr/>
        <a:lstStyle/>
        <a:p>
          <a:endParaRPr lang="en-US" sz="1800" b="1"/>
        </a:p>
      </dgm:t>
    </dgm:pt>
    <dgm:pt modelId="{AE3B0552-C16D-421D-8DFE-9AB4BB87239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Prosthodontic	</a:t>
          </a:r>
          <a:endParaRPr lang="en-US" sz="1800" b="1" dirty="0"/>
        </a:p>
      </dgm:t>
    </dgm:pt>
    <dgm:pt modelId="{D43A7034-87CE-471F-BDB3-13251E5B043B}" type="parTrans" cxnId="{D579C0A0-A593-43ED-9C17-7DFF0DE41DB5}">
      <dgm:prSet/>
      <dgm:spPr/>
      <dgm:t>
        <a:bodyPr/>
        <a:lstStyle/>
        <a:p>
          <a:endParaRPr lang="en-US" sz="1800" b="1"/>
        </a:p>
      </dgm:t>
    </dgm:pt>
    <dgm:pt modelId="{99D49CBD-D295-4F8B-BB2E-97E91A805249}" type="sibTrans" cxnId="{D579C0A0-A593-43ED-9C17-7DFF0DE41DB5}">
      <dgm:prSet/>
      <dgm:spPr/>
      <dgm:t>
        <a:bodyPr/>
        <a:lstStyle/>
        <a:p>
          <a:endParaRPr lang="en-US" sz="1800" b="1"/>
        </a:p>
      </dgm:t>
    </dgm:pt>
    <dgm:pt modelId="{C4BFA4A1-C7D6-4554-A006-9FC6F6BCD37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Pharmacologic</a:t>
          </a:r>
          <a:endParaRPr lang="en-US" sz="1800" b="1" dirty="0"/>
        </a:p>
      </dgm:t>
    </dgm:pt>
    <dgm:pt modelId="{157A4776-1842-4F17-BE92-1D8BBE5D982C}" type="parTrans" cxnId="{F0540AD6-F246-473F-BB97-B0F5CA9F1476}">
      <dgm:prSet/>
      <dgm:spPr/>
      <dgm:t>
        <a:bodyPr/>
        <a:lstStyle/>
        <a:p>
          <a:endParaRPr lang="en-US" sz="1800" b="1"/>
        </a:p>
      </dgm:t>
    </dgm:pt>
    <dgm:pt modelId="{C2FF2D4D-1D1D-4EC1-A462-0D14B381CA7B}" type="sibTrans" cxnId="{F0540AD6-F246-473F-BB97-B0F5CA9F1476}">
      <dgm:prSet/>
      <dgm:spPr/>
      <dgm:t>
        <a:bodyPr/>
        <a:lstStyle/>
        <a:p>
          <a:endParaRPr lang="en-US" sz="1800" b="1"/>
        </a:p>
      </dgm:t>
    </dgm:pt>
    <dgm:pt modelId="{4A728CF2-B98A-4F62-B9B3-3397CB1D256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Psychologic</a:t>
          </a:r>
        </a:p>
        <a:p>
          <a:r>
            <a:rPr lang="en-US" sz="1800" b="1" dirty="0" smtClean="0">
              <a:solidFill>
                <a:schemeClr val="tx2"/>
              </a:solidFill>
            </a:rPr>
            <a:t>reassurance</a:t>
          </a:r>
          <a:endParaRPr lang="en-US" sz="1800" b="1" dirty="0"/>
        </a:p>
      </dgm:t>
    </dgm:pt>
    <dgm:pt modelId="{A444BC4D-C999-480E-AA0B-7C65B3B4BD0F}" type="parTrans" cxnId="{2C57E1BF-E5E6-4619-9C18-C6D744B56811}">
      <dgm:prSet/>
      <dgm:spPr/>
      <dgm:t>
        <a:bodyPr/>
        <a:lstStyle/>
        <a:p>
          <a:endParaRPr lang="en-US" sz="1800" b="1"/>
        </a:p>
      </dgm:t>
    </dgm:pt>
    <dgm:pt modelId="{4879946C-B71F-4D7B-A9EC-6EF05E3FB051}" type="sibTrans" cxnId="{2C57E1BF-E5E6-4619-9C18-C6D744B56811}">
      <dgm:prSet/>
      <dgm:spPr/>
      <dgm:t>
        <a:bodyPr/>
        <a:lstStyle/>
        <a:p>
          <a:endParaRPr lang="en-US" sz="1800" b="1"/>
        </a:p>
      </dgm:t>
    </dgm:pt>
    <dgm:pt modelId="{DE88DA4F-BA0D-4A2E-8FC5-E7AE558414B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Clinical </a:t>
          </a:r>
          <a:endParaRPr lang="en-US" sz="1800" b="1" dirty="0"/>
        </a:p>
      </dgm:t>
    </dgm:pt>
    <dgm:pt modelId="{ED5AC872-7155-43F5-AA4C-A8B176BB9631}" type="sibTrans" cxnId="{BB1685AF-4EEC-4FD3-BF56-FBF3E2AD683A}">
      <dgm:prSet/>
      <dgm:spPr/>
      <dgm:t>
        <a:bodyPr/>
        <a:lstStyle/>
        <a:p>
          <a:endParaRPr lang="en-US" sz="1800" b="1"/>
        </a:p>
      </dgm:t>
    </dgm:pt>
    <dgm:pt modelId="{3F2D5988-DE3B-49AD-A4D9-0AE706B9F089}" type="parTrans" cxnId="{BB1685AF-4EEC-4FD3-BF56-FBF3E2AD683A}">
      <dgm:prSet/>
      <dgm:spPr/>
      <dgm:t>
        <a:bodyPr/>
        <a:lstStyle/>
        <a:p>
          <a:endParaRPr lang="en-US" sz="1800" b="1"/>
        </a:p>
      </dgm:t>
    </dgm:pt>
    <dgm:pt modelId="{AC9B0EA8-DD98-42DC-8BC8-82C8AA3676CD}" type="pres">
      <dgm:prSet presAssocID="{CC4161B0-03CB-4802-8409-8437BE570E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8132C-FB43-4EEB-80E2-5B0433FEE9F9}" type="pres">
      <dgm:prSet presAssocID="{CC4161B0-03CB-4802-8409-8437BE570E3D}" presName="radial" presStyleCnt="0">
        <dgm:presLayoutVars>
          <dgm:animLvl val="ctr"/>
        </dgm:presLayoutVars>
      </dgm:prSet>
      <dgm:spPr/>
    </dgm:pt>
    <dgm:pt modelId="{AF4870DC-11B6-4BE9-A106-22B2D2980BAE}" type="pres">
      <dgm:prSet presAssocID="{7D2B09B0-5B95-4299-8764-B264B277F34C}" presName="centerShape" presStyleLbl="vennNode1" presStyleIdx="0" presStyleCnt="5" custScaleX="60845" custScaleY="54085" custLinFactNeighborX="2011"/>
      <dgm:spPr/>
      <dgm:t>
        <a:bodyPr/>
        <a:lstStyle/>
        <a:p>
          <a:endParaRPr lang="en-US"/>
        </a:p>
      </dgm:t>
    </dgm:pt>
    <dgm:pt modelId="{862CAE8A-F161-4571-B118-19DF14FA5696}" type="pres">
      <dgm:prSet presAssocID="{DE88DA4F-BA0D-4A2E-8FC5-E7AE558414BD}" presName="node" presStyleLbl="vennNode1" presStyleIdx="1" presStyleCnt="5" custScaleX="271671" custScaleY="160116" custRadScaleRad="78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7071A-2B36-489F-A0A9-0F28ED18AAAC}" type="pres">
      <dgm:prSet presAssocID="{AE3B0552-C16D-421D-8DFE-9AB4BB872393}" presName="node" presStyleLbl="vennNode1" presStyleIdx="2" presStyleCnt="5" custScaleX="265241" custScaleY="176089" custRadScaleRad="12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036FF-5361-4CFE-BB52-300CADA2D625}" type="pres">
      <dgm:prSet presAssocID="{C4BFA4A1-C7D6-4554-A006-9FC6F6BCD376}" presName="node" presStyleLbl="vennNode1" presStyleIdx="3" presStyleCnt="5" custScaleX="256297" custScaleY="176089" custRadScaleRad="8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A126F-5351-45E7-9A8E-534059D42A3A}" type="pres">
      <dgm:prSet presAssocID="{4A728CF2-B98A-4F62-B9B3-3397CB1D256F}" presName="node" presStyleLbl="vennNode1" presStyleIdx="4" presStyleCnt="5" custScaleX="258451" custScaleY="176089" custRadScaleRad="111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D1AE47-0EF0-4479-918A-AB08202FB420}" type="presOf" srcId="{AE3B0552-C16D-421D-8DFE-9AB4BB872393}" destId="{5D27071A-2B36-489F-A0A9-0F28ED18AAAC}" srcOrd="0" destOrd="0" presId="urn:microsoft.com/office/officeart/2005/8/layout/radial3"/>
    <dgm:cxn modelId="{BB1685AF-4EEC-4FD3-BF56-FBF3E2AD683A}" srcId="{7D2B09B0-5B95-4299-8764-B264B277F34C}" destId="{DE88DA4F-BA0D-4A2E-8FC5-E7AE558414BD}" srcOrd="0" destOrd="0" parTransId="{3F2D5988-DE3B-49AD-A4D9-0AE706B9F089}" sibTransId="{ED5AC872-7155-43F5-AA4C-A8B176BB9631}"/>
    <dgm:cxn modelId="{B7980AF2-AF63-4BD5-9DC9-D249F6198AD1}" type="presOf" srcId="{7D2B09B0-5B95-4299-8764-B264B277F34C}" destId="{AF4870DC-11B6-4BE9-A106-22B2D2980BAE}" srcOrd="0" destOrd="0" presId="urn:microsoft.com/office/officeart/2005/8/layout/radial3"/>
    <dgm:cxn modelId="{F0540AD6-F246-473F-BB97-B0F5CA9F1476}" srcId="{7D2B09B0-5B95-4299-8764-B264B277F34C}" destId="{C4BFA4A1-C7D6-4554-A006-9FC6F6BCD376}" srcOrd="2" destOrd="0" parTransId="{157A4776-1842-4F17-BE92-1D8BBE5D982C}" sibTransId="{C2FF2D4D-1D1D-4EC1-A462-0D14B381CA7B}"/>
    <dgm:cxn modelId="{2C57E1BF-E5E6-4619-9C18-C6D744B56811}" srcId="{7D2B09B0-5B95-4299-8764-B264B277F34C}" destId="{4A728CF2-B98A-4F62-B9B3-3397CB1D256F}" srcOrd="3" destOrd="0" parTransId="{A444BC4D-C999-480E-AA0B-7C65B3B4BD0F}" sibTransId="{4879946C-B71F-4D7B-A9EC-6EF05E3FB051}"/>
    <dgm:cxn modelId="{4058F233-D3C9-4D69-A71B-12B6F13FB554}" srcId="{CC4161B0-03CB-4802-8409-8437BE570E3D}" destId="{7D2B09B0-5B95-4299-8764-B264B277F34C}" srcOrd="0" destOrd="0" parTransId="{A50149D7-6186-494E-9911-F326D4270B0D}" sibTransId="{1ADA5EDB-AF76-4E3E-9E35-553DAED8182F}"/>
    <dgm:cxn modelId="{D579C0A0-A593-43ED-9C17-7DFF0DE41DB5}" srcId="{7D2B09B0-5B95-4299-8764-B264B277F34C}" destId="{AE3B0552-C16D-421D-8DFE-9AB4BB872393}" srcOrd="1" destOrd="0" parTransId="{D43A7034-87CE-471F-BDB3-13251E5B043B}" sibTransId="{99D49CBD-D295-4F8B-BB2E-97E91A805249}"/>
    <dgm:cxn modelId="{E645B516-B37C-46E9-BC5B-F81C3E5EBFCB}" type="presOf" srcId="{C4BFA4A1-C7D6-4554-A006-9FC6F6BCD376}" destId="{378036FF-5361-4CFE-BB52-300CADA2D625}" srcOrd="0" destOrd="0" presId="urn:microsoft.com/office/officeart/2005/8/layout/radial3"/>
    <dgm:cxn modelId="{5CCF9422-08DB-4DB9-BA2F-373C0A7226A6}" type="presOf" srcId="{CC4161B0-03CB-4802-8409-8437BE570E3D}" destId="{AC9B0EA8-DD98-42DC-8BC8-82C8AA3676CD}" srcOrd="0" destOrd="0" presId="urn:microsoft.com/office/officeart/2005/8/layout/radial3"/>
    <dgm:cxn modelId="{266C6360-DEFA-4D16-80E3-708AB5E58897}" type="presOf" srcId="{4A728CF2-B98A-4F62-B9B3-3397CB1D256F}" destId="{026A126F-5351-45E7-9A8E-534059D42A3A}" srcOrd="0" destOrd="0" presId="urn:microsoft.com/office/officeart/2005/8/layout/radial3"/>
    <dgm:cxn modelId="{D1395BAB-3ADA-423C-A00B-F8E1B4FA3BA9}" type="presOf" srcId="{DE88DA4F-BA0D-4A2E-8FC5-E7AE558414BD}" destId="{862CAE8A-F161-4571-B118-19DF14FA5696}" srcOrd="0" destOrd="0" presId="urn:microsoft.com/office/officeart/2005/8/layout/radial3"/>
    <dgm:cxn modelId="{9640D134-6844-437E-9F51-B45D29D6903C}" type="presParOf" srcId="{AC9B0EA8-DD98-42DC-8BC8-82C8AA3676CD}" destId="{B0D8132C-FB43-4EEB-80E2-5B0433FEE9F9}" srcOrd="0" destOrd="0" presId="urn:microsoft.com/office/officeart/2005/8/layout/radial3"/>
    <dgm:cxn modelId="{98B0BB2A-1D26-4B4A-A736-3F1DBA258444}" type="presParOf" srcId="{B0D8132C-FB43-4EEB-80E2-5B0433FEE9F9}" destId="{AF4870DC-11B6-4BE9-A106-22B2D2980BAE}" srcOrd="0" destOrd="0" presId="urn:microsoft.com/office/officeart/2005/8/layout/radial3"/>
    <dgm:cxn modelId="{BEDFB9F1-6196-45F4-8752-A1AEC62BEF9A}" type="presParOf" srcId="{B0D8132C-FB43-4EEB-80E2-5B0433FEE9F9}" destId="{862CAE8A-F161-4571-B118-19DF14FA5696}" srcOrd="1" destOrd="0" presId="urn:microsoft.com/office/officeart/2005/8/layout/radial3"/>
    <dgm:cxn modelId="{A8CE0068-E7E0-4FF4-AE3E-378E43091712}" type="presParOf" srcId="{B0D8132C-FB43-4EEB-80E2-5B0433FEE9F9}" destId="{5D27071A-2B36-489F-A0A9-0F28ED18AAAC}" srcOrd="2" destOrd="0" presId="urn:microsoft.com/office/officeart/2005/8/layout/radial3"/>
    <dgm:cxn modelId="{800339DB-7620-423D-992E-E8BEDE4D0FBC}" type="presParOf" srcId="{B0D8132C-FB43-4EEB-80E2-5B0433FEE9F9}" destId="{378036FF-5361-4CFE-BB52-300CADA2D625}" srcOrd="3" destOrd="0" presId="urn:microsoft.com/office/officeart/2005/8/layout/radial3"/>
    <dgm:cxn modelId="{31EFDF0F-BA21-4F33-82C6-8B6592EFEE2A}" type="presParOf" srcId="{B0D8132C-FB43-4EEB-80E2-5B0433FEE9F9}" destId="{026A126F-5351-45E7-9A8E-534059D42A3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F7FADA-07AC-4E0B-82FD-6DF22FB1995B}" type="doc">
      <dgm:prSet loTypeId="urn:microsoft.com/office/officeart/2005/8/layout/matrix1" loCatId="matrix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63DBAB8-27DC-46FA-AF53-BDB8BB8F42B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TONGUE </a:t>
          </a:r>
          <a:endParaRPr lang="en-US" sz="2400" b="1" dirty="0">
            <a:solidFill>
              <a:schemeClr val="bg1"/>
            </a:solidFill>
          </a:endParaRPr>
        </a:p>
      </dgm:t>
    </dgm:pt>
    <dgm:pt modelId="{2C412F26-E022-481A-932E-235C6BFA76DF}" type="parTrans" cxnId="{11326ABB-97CE-41DF-89CF-0F10B5B369F9}">
      <dgm:prSet/>
      <dgm:spPr/>
      <dgm:t>
        <a:bodyPr/>
        <a:lstStyle/>
        <a:p>
          <a:endParaRPr lang="en-US"/>
        </a:p>
      </dgm:t>
    </dgm:pt>
    <dgm:pt modelId="{8ACABE74-F1CC-464E-B3B7-BCAF7899FABE}" type="sibTrans" cxnId="{11326ABB-97CE-41DF-89CF-0F10B5B369F9}">
      <dgm:prSet/>
      <dgm:spPr/>
      <dgm:t>
        <a:bodyPr/>
        <a:lstStyle/>
        <a:p>
          <a:endParaRPr lang="en-US"/>
        </a:p>
      </dgm:t>
    </dgm:pt>
    <dgm:pt modelId="{F3A3F725-C253-4FBC-ADAF-75B5880FDCA1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endParaRPr lang="en-US" sz="2200" b="1" dirty="0" smtClean="0"/>
        </a:p>
        <a:p>
          <a:pPr algn="ctr">
            <a:lnSpc>
              <a:spcPct val="100000"/>
            </a:lnSpc>
          </a:pPr>
          <a:r>
            <a:rPr lang="en-US" sz="2200" b="1" dirty="0" smtClean="0"/>
            <a:t>The orofacial musculature, external surfaces:</a:t>
          </a:r>
        </a:p>
        <a:p>
          <a:pPr algn="ctr">
            <a:lnSpc>
              <a:spcPct val="100000"/>
            </a:lnSpc>
          </a:pPr>
          <a:r>
            <a:rPr lang="en-US" sz="2200" dirty="0" smtClean="0"/>
            <a:t>retention and stability</a:t>
          </a:r>
          <a:endParaRPr lang="en-US" sz="2200" dirty="0"/>
        </a:p>
      </dgm:t>
    </dgm:pt>
    <dgm:pt modelId="{38D15B6C-0835-4A0C-A76C-DA705AD094F9}" type="parTrans" cxnId="{D5184955-469C-41CB-88A9-B85959AB74F2}">
      <dgm:prSet/>
      <dgm:spPr/>
      <dgm:t>
        <a:bodyPr/>
        <a:lstStyle/>
        <a:p>
          <a:endParaRPr lang="en-US"/>
        </a:p>
      </dgm:t>
    </dgm:pt>
    <dgm:pt modelId="{83057AC2-F84B-487E-9F42-A412F806AF90}" type="sibTrans" cxnId="{D5184955-469C-41CB-88A9-B85959AB74F2}">
      <dgm:prSet/>
      <dgm:spPr/>
      <dgm:t>
        <a:bodyPr/>
        <a:lstStyle/>
        <a:p>
          <a:endParaRPr lang="en-US"/>
        </a:p>
      </dgm:t>
    </dgm:pt>
    <dgm:pt modelId="{9B2D6371-89CD-498B-84BB-749C09C74723}">
      <dgm:prSet phldrT="[Text]" custT="1"/>
      <dgm:spPr/>
      <dgm:t>
        <a:bodyPr/>
        <a:lstStyle/>
        <a:p>
          <a:pPr algn="ctr"/>
          <a:r>
            <a:rPr lang="en-US" sz="2400" b="1" smtClean="0"/>
            <a:t>Teeth</a:t>
          </a:r>
          <a:r>
            <a:rPr lang="en-US" sz="2400" smtClean="0"/>
            <a:t> : </a:t>
          </a:r>
        </a:p>
        <a:p>
          <a:pPr algn="ctr"/>
          <a:r>
            <a:rPr lang="en-US" sz="2400" smtClean="0"/>
            <a:t>positioned in the neutral  zone </a:t>
          </a:r>
          <a:endParaRPr lang="en-US" sz="2400" dirty="0"/>
        </a:p>
      </dgm:t>
    </dgm:pt>
    <dgm:pt modelId="{BC2D641A-8E0D-4739-9375-4926C428603B}" type="parTrans" cxnId="{6463FDFB-C56B-48A8-B7E8-B282BC18A2CF}">
      <dgm:prSet/>
      <dgm:spPr/>
      <dgm:t>
        <a:bodyPr/>
        <a:lstStyle/>
        <a:p>
          <a:endParaRPr lang="en-US"/>
        </a:p>
      </dgm:t>
    </dgm:pt>
    <dgm:pt modelId="{927E9913-D27F-467F-8597-81FAC16B51F4}" type="sibTrans" cxnId="{6463FDFB-C56B-48A8-B7E8-B282BC18A2CF}">
      <dgm:prSet/>
      <dgm:spPr/>
      <dgm:t>
        <a:bodyPr/>
        <a:lstStyle/>
        <a:p>
          <a:endParaRPr lang="en-US"/>
        </a:p>
      </dgm:t>
    </dgm:pt>
    <dgm:pt modelId="{14DD44D6-2C6B-42D1-9B57-EBD8DEA404E1}">
      <dgm:prSet phldrT="[Text]"/>
      <dgm:spPr/>
      <dgm:t>
        <a:bodyPr/>
        <a:lstStyle/>
        <a:p>
          <a:r>
            <a:rPr lang="en-US" b="1" dirty="0" smtClean="0"/>
            <a:t>The polished surface </a:t>
          </a:r>
          <a:r>
            <a:rPr lang="en-US" dirty="0" smtClean="0"/>
            <a:t>:properly shaped so normal musculature will retain the denture.</a:t>
          </a:r>
          <a:endParaRPr lang="en-US" dirty="0"/>
        </a:p>
      </dgm:t>
    </dgm:pt>
    <dgm:pt modelId="{9BF9A660-96BE-496E-B5BD-6C2240C7D3CE}" type="parTrans" cxnId="{E0F2D98F-8194-4E77-BB42-AA0E633D7F25}">
      <dgm:prSet/>
      <dgm:spPr/>
      <dgm:t>
        <a:bodyPr/>
        <a:lstStyle/>
        <a:p>
          <a:endParaRPr lang="en-US"/>
        </a:p>
      </dgm:t>
    </dgm:pt>
    <dgm:pt modelId="{EE0D45BC-3E16-4380-97EF-D87D72FC54FD}" type="sibTrans" cxnId="{E0F2D98F-8194-4E77-BB42-AA0E633D7F25}">
      <dgm:prSet/>
      <dgm:spPr/>
      <dgm:t>
        <a:bodyPr/>
        <a:lstStyle/>
        <a:p>
          <a:endParaRPr lang="en-US"/>
        </a:p>
      </dgm:t>
    </dgm:pt>
    <dgm:pt modelId="{DDA6DC8F-4742-4EB7-B513-EC06F00E7911}">
      <dgm:prSet phldrT="[Text]"/>
      <dgm:spPr/>
      <dgm:t>
        <a:bodyPr/>
        <a:lstStyle/>
        <a:p>
          <a:r>
            <a:rPr lang="en-US" b="1" smtClean="0"/>
            <a:t> Base of tongue:</a:t>
          </a:r>
        </a:p>
        <a:p>
          <a:r>
            <a:rPr lang="en-US" smtClean="0"/>
            <a:t>emergency retentive force for some patients</a:t>
          </a:r>
          <a:endParaRPr lang="en-US" dirty="0"/>
        </a:p>
      </dgm:t>
    </dgm:pt>
    <dgm:pt modelId="{E773E3F8-6352-45BC-A97F-3C4285391B46}" type="parTrans" cxnId="{ADEC196A-1B06-4199-9F82-48744E89EF64}">
      <dgm:prSet/>
      <dgm:spPr/>
      <dgm:t>
        <a:bodyPr/>
        <a:lstStyle/>
        <a:p>
          <a:endParaRPr lang="en-US"/>
        </a:p>
      </dgm:t>
    </dgm:pt>
    <dgm:pt modelId="{C93A0E62-3F9E-413A-96B4-92853AB9767F}" type="sibTrans" cxnId="{ADEC196A-1B06-4199-9F82-48744E89EF64}">
      <dgm:prSet/>
      <dgm:spPr/>
      <dgm:t>
        <a:bodyPr/>
        <a:lstStyle/>
        <a:p>
          <a:endParaRPr lang="en-US"/>
        </a:p>
      </dgm:t>
    </dgm:pt>
    <dgm:pt modelId="{E3362CE9-3D57-4EC8-86B5-B6631B7840B8}" type="pres">
      <dgm:prSet presAssocID="{E4F7FADA-07AC-4E0B-82FD-6DF22FB199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C1268-77F2-4F38-8B8D-217581083441}" type="pres">
      <dgm:prSet presAssocID="{E4F7FADA-07AC-4E0B-82FD-6DF22FB1995B}" presName="matrix" presStyleCnt="0"/>
      <dgm:spPr/>
    </dgm:pt>
    <dgm:pt modelId="{D537399C-4EDE-462F-8414-9971DE745574}" type="pres">
      <dgm:prSet presAssocID="{E4F7FADA-07AC-4E0B-82FD-6DF22FB1995B}" presName="tile1" presStyleLbl="node1" presStyleIdx="0" presStyleCnt="4"/>
      <dgm:spPr/>
      <dgm:t>
        <a:bodyPr/>
        <a:lstStyle/>
        <a:p>
          <a:endParaRPr lang="en-US"/>
        </a:p>
      </dgm:t>
    </dgm:pt>
    <dgm:pt modelId="{408BCBFC-3407-4CF0-98A1-1F2F34A1BC1C}" type="pres">
      <dgm:prSet presAssocID="{E4F7FADA-07AC-4E0B-82FD-6DF22FB199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EB0F8-1370-4184-A187-341C50F37377}" type="pres">
      <dgm:prSet presAssocID="{E4F7FADA-07AC-4E0B-82FD-6DF22FB1995B}" presName="tile2" presStyleLbl="node1" presStyleIdx="1" presStyleCnt="4"/>
      <dgm:spPr/>
      <dgm:t>
        <a:bodyPr/>
        <a:lstStyle/>
        <a:p>
          <a:endParaRPr lang="en-US"/>
        </a:p>
      </dgm:t>
    </dgm:pt>
    <dgm:pt modelId="{CBB45D52-A76B-41DC-93BE-8E9DA8437487}" type="pres">
      <dgm:prSet presAssocID="{E4F7FADA-07AC-4E0B-82FD-6DF22FB199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5B81C-3A95-48F6-B5DE-275656F8ED1A}" type="pres">
      <dgm:prSet presAssocID="{E4F7FADA-07AC-4E0B-82FD-6DF22FB1995B}" presName="tile3" presStyleLbl="node1" presStyleIdx="2" presStyleCnt="4"/>
      <dgm:spPr/>
      <dgm:t>
        <a:bodyPr/>
        <a:lstStyle/>
        <a:p>
          <a:endParaRPr lang="en-US"/>
        </a:p>
      </dgm:t>
    </dgm:pt>
    <dgm:pt modelId="{600ECCDF-D7AE-4C52-B7CF-65A61F81C0C1}" type="pres">
      <dgm:prSet presAssocID="{E4F7FADA-07AC-4E0B-82FD-6DF22FB199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7594D-F75C-42D3-97D3-C9B94273F6AA}" type="pres">
      <dgm:prSet presAssocID="{E4F7FADA-07AC-4E0B-82FD-6DF22FB1995B}" presName="tile4" presStyleLbl="node1" presStyleIdx="3" presStyleCnt="4"/>
      <dgm:spPr/>
      <dgm:t>
        <a:bodyPr/>
        <a:lstStyle/>
        <a:p>
          <a:endParaRPr lang="en-US"/>
        </a:p>
      </dgm:t>
    </dgm:pt>
    <dgm:pt modelId="{1F3CA8C8-1C3E-4384-AA1F-7B8D889A2D63}" type="pres">
      <dgm:prSet presAssocID="{E4F7FADA-07AC-4E0B-82FD-6DF22FB199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69664-2023-46F7-BD13-11DE09ACFA52}" type="pres">
      <dgm:prSet presAssocID="{E4F7FADA-07AC-4E0B-82FD-6DF22FB1995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8DB17-AB8C-41A2-8C9E-3EFB044E09E4}" type="presOf" srcId="{863DBAB8-27DC-46FA-AF53-BDB8BB8F42B9}" destId="{A6669664-2023-46F7-BD13-11DE09ACFA52}" srcOrd="0" destOrd="0" presId="urn:microsoft.com/office/officeart/2005/8/layout/matrix1"/>
    <dgm:cxn modelId="{6463FDFB-C56B-48A8-B7E8-B282BC18A2CF}" srcId="{863DBAB8-27DC-46FA-AF53-BDB8BB8F42B9}" destId="{9B2D6371-89CD-498B-84BB-749C09C74723}" srcOrd="1" destOrd="0" parTransId="{BC2D641A-8E0D-4739-9375-4926C428603B}" sibTransId="{927E9913-D27F-467F-8597-81FAC16B51F4}"/>
    <dgm:cxn modelId="{81499697-5A96-41BF-A607-8BF914A896FA}" type="presOf" srcId="{9B2D6371-89CD-498B-84BB-749C09C74723}" destId="{CBB45D52-A76B-41DC-93BE-8E9DA8437487}" srcOrd="1" destOrd="0" presId="urn:microsoft.com/office/officeart/2005/8/layout/matrix1"/>
    <dgm:cxn modelId="{69827162-41F7-4D59-8A55-E9ED9CB8B094}" type="presOf" srcId="{14DD44D6-2C6B-42D1-9B57-EBD8DEA404E1}" destId="{600ECCDF-D7AE-4C52-B7CF-65A61F81C0C1}" srcOrd="1" destOrd="0" presId="urn:microsoft.com/office/officeart/2005/8/layout/matrix1"/>
    <dgm:cxn modelId="{E0F2D98F-8194-4E77-BB42-AA0E633D7F25}" srcId="{863DBAB8-27DC-46FA-AF53-BDB8BB8F42B9}" destId="{14DD44D6-2C6B-42D1-9B57-EBD8DEA404E1}" srcOrd="2" destOrd="0" parTransId="{9BF9A660-96BE-496E-B5BD-6C2240C7D3CE}" sibTransId="{EE0D45BC-3E16-4380-97EF-D87D72FC54FD}"/>
    <dgm:cxn modelId="{330EF5E3-2A61-4EB1-BE40-3CBBFB158195}" type="presOf" srcId="{F3A3F725-C253-4FBC-ADAF-75B5880FDCA1}" destId="{408BCBFC-3407-4CF0-98A1-1F2F34A1BC1C}" srcOrd="1" destOrd="0" presId="urn:microsoft.com/office/officeart/2005/8/layout/matrix1"/>
    <dgm:cxn modelId="{ADEC196A-1B06-4199-9F82-48744E89EF64}" srcId="{863DBAB8-27DC-46FA-AF53-BDB8BB8F42B9}" destId="{DDA6DC8F-4742-4EB7-B513-EC06F00E7911}" srcOrd="3" destOrd="0" parTransId="{E773E3F8-6352-45BC-A97F-3C4285391B46}" sibTransId="{C93A0E62-3F9E-413A-96B4-92853AB9767F}"/>
    <dgm:cxn modelId="{2BB5226C-681C-4FAB-9F2A-987E6DD126EA}" type="presOf" srcId="{F3A3F725-C253-4FBC-ADAF-75B5880FDCA1}" destId="{D537399C-4EDE-462F-8414-9971DE745574}" srcOrd="0" destOrd="0" presId="urn:microsoft.com/office/officeart/2005/8/layout/matrix1"/>
    <dgm:cxn modelId="{1D5622BF-666C-42A5-BA0F-00B4C046091D}" type="presOf" srcId="{DDA6DC8F-4742-4EB7-B513-EC06F00E7911}" destId="{1F3CA8C8-1C3E-4384-AA1F-7B8D889A2D63}" srcOrd="1" destOrd="0" presId="urn:microsoft.com/office/officeart/2005/8/layout/matrix1"/>
    <dgm:cxn modelId="{11326ABB-97CE-41DF-89CF-0F10B5B369F9}" srcId="{E4F7FADA-07AC-4E0B-82FD-6DF22FB1995B}" destId="{863DBAB8-27DC-46FA-AF53-BDB8BB8F42B9}" srcOrd="0" destOrd="0" parTransId="{2C412F26-E022-481A-932E-235C6BFA76DF}" sibTransId="{8ACABE74-F1CC-464E-B3B7-BCAF7899FABE}"/>
    <dgm:cxn modelId="{C3E52700-A36D-460B-BABB-FEDA2CDCC783}" type="presOf" srcId="{9B2D6371-89CD-498B-84BB-749C09C74723}" destId="{7CFEB0F8-1370-4184-A187-341C50F37377}" srcOrd="0" destOrd="0" presId="urn:microsoft.com/office/officeart/2005/8/layout/matrix1"/>
    <dgm:cxn modelId="{76B677C1-D988-42BB-91CC-18A5C6CBD631}" type="presOf" srcId="{14DD44D6-2C6B-42D1-9B57-EBD8DEA404E1}" destId="{7B35B81C-3A95-48F6-B5DE-275656F8ED1A}" srcOrd="0" destOrd="0" presId="urn:microsoft.com/office/officeart/2005/8/layout/matrix1"/>
    <dgm:cxn modelId="{D5184955-469C-41CB-88A9-B85959AB74F2}" srcId="{863DBAB8-27DC-46FA-AF53-BDB8BB8F42B9}" destId="{F3A3F725-C253-4FBC-ADAF-75B5880FDCA1}" srcOrd="0" destOrd="0" parTransId="{38D15B6C-0835-4A0C-A76C-DA705AD094F9}" sibTransId="{83057AC2-F84B-487E-9F42-A412F806AF90}"/>
    <dgm:cxn modelId="{2D5D8BF2-5B95-4D67-984C-85AE1B8D2876}" type="presOf" srcId="{DDA6DC8F-4742-4EB7-B513-EC06F00E7911}" destId="{7E97594D-F75C-42D3-97D3-C9B94273F6AA}" srcOrd="0" destOrd="0" presId="urn:microsoft.com/office/officeart/2005/8/layout/matrix1"/>
    <dgm:cxn modelId="{E2AA3479-C593-47E3-A633-CDEF525B93DB}" type="presOf" srcId="{E4F7FADA-07AC-4E0B-82FD-6DF22FB1995B}" destId="{E3362CE9-3D57-4EC8-86B5-B6631B7840B8}" srcOrd="0" destOrd="0" presId="urn:microsoft.com/office/officeart/2005/8/layout/matrix1"/>
    <dgm:cxn modelId="{9F689C9E-052A-402D-AEA4-CC9478A95604}" type="presParOf" srcId="{E3362CE9-3D57-4EC8-86B5-B6631B7840B8}" destId="{C3FC1268-77F2-4F38-8B8D-217581083441}" srcOrd="0" destOrd="0" presId="urn:microsoft.com/office/officeart/2005/8/layout/matrix1"/>
    <dgm:cxn modelId="{210387A5-A216-4B61-9757-136EA5442575}" type="presParOf" srcId="{C3FC1268-77F2-4F38-8B8D-217581083441}" destId="{D537399C-4EDE-462F-8414-9971DE745574}" srcOrd="0" destOrd="0" presId="urn:microsoft.com/office/officeart/2005/8/layout/matrix1"/>
    <dgm:cxn modelId="{9F5BE378-6CE6-4632-9448-757DFA2B5FBE}" type="presParOf" srcId="{C3FC1268-77F2-4F38-8B8D-217581083441}" destId="{408BCBFC-3407-4CF0-98A1-1F2F34A1BC1C}" srcOrd="1" destOrd="0" presId="urn:microsoft.com/office/officeart/2005/8/layout/matrix1"/>
    <dgm:cxn modelId="{8360668D-105D-4FB9-A28A-8C5E786EB569}" type="presParOf" srcId="{C3FC1268-77F2-4F38-8B8D-217581083441}" destId="{7CFEB0F8-1370-4184-A187-341C50F37377}" srcOrd="2" destOrd="0" presId="urn:microsoft.com/office/officeart/2005/8/layout/matrix1"/>
    <dgm:cxn modelId="{E411553D-628C-4F74-A99F-BD27141A7F94}" type="presParOf" srcId="{C3FC1268-77F2-4F38-8B8D-217581083441}" destId="{CBB45D52-A76B-41DC-93BE-8E9DA8437487}" srcOrd="3" destOrd="0" presId="urn:microsoft.com/office/officeart/2005/8/layout/matrix1"/>
    <dgm:cxn modelId="{D0EF9570-4DF4-4DD6-B4D9-55CA382E0DF9}" type="presParOf" srcId="{C3FC1268-77F2-4F38-8B8D-217581083441}" destId="{7B35B81C-3A95-48F6-B5DE-275656F8ED1A}" srcOrd="4" destOrd="0" presId="urn:microsoft.com/office/officeart/2005/8/layout/matrix1"/>
    <dgm:cxn modelId="{735430D3-A53F-4F60-ACA9-0B3B4F1AA533}" type="presParOf" srcId="{C3FC1268-77F2-4F38-8B8D-217581083441}" destId="{600ECCDF-D7AE-4C52-B7CF-65A61F81C0C1}" srcOrd="5" destOrd="0" presId="urn:microsoft.com/office/officeart/2005/8/layout/matrix1"/>
    <dgm:cxn modelId="{3880C272-BEB9-492D-85DB-DE26CCC4E758}" type="presParOf" srcId="{C3FC1268-77F2-4F38-8B8D-217581083441}" destId="{7E97594D-F75C-42D3-97D3-C9B94273F6AA}" srcOrd="6" destOrd="0" presId="urn:microsoft.com/office/officeart/2005/8/layout/matrix1"/>
    <dgm:cxn modelId="{FDDA0AB0-8587-4FF6-A541-3194A31D4B5C}" type="presParOf" srcId="{C3FC1268-77F2-4F38-8B8D-217581083441}" destId="{1F3CA8C8-1C3E-4384-AA1F-7B8D889A2D63}" srcOrd="7" destOrd="0" presId="urn:microsoft.com/office/officeart/2005/8/layout/matrix1"/>
    <dgm:cxn modelId="{982852A6-2256-4EAE-8FC5-1247D50FE4E3}" type="presParOf" srcId="{E3362CE9-3D57-4EC8-86B5-B6631B7840B8}" destId="{A6669664-2023-46F7-BD13-11DE09ACFA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D02FB0-B6B4-492C-A486-0156EDC46A3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2A49C5C-9AE7-4F5D-8299-4B021A50FA46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To register a good peripheral training</a:t>
          </a:r>
          <a:endParaRPr lang="en-US" b="1" dirty="0">
            <a:solidFill>
              <a:srgbClr val="002060"/>
            </a:solidFill>
          </a:endParaRPr>
        </a:p>
      </dgm:t>
    </dgm:pt>
    <dgm:pt modelId="{7BFEABF8-4876-4C35-9F7C-5029E577E820}" type="parTrans" cxnId="{02B85CC1-9E90-4C7B-A1BD-69A0B12A2C83}">
      <dgm:prSet/>
      <dgm:spPr/>
      <dgm:t>
        <a:bodyPr/>
        <a:lstStyle/>
        <a:p>
          <a:endParaRPr lang="en-US"/>
        </a:p>
      </dgm:t>
    </dgm:pt>
    <dgm:pt modelId="{EA348449-C818-430A-92CD-C6BE5996C668}" type="sibTrans" cxnId="{02B85CC1-9E90-4C7B-A1BD-69A0B12A2C83}">
      <dgm:prSet/>
      <dgm:spPr/>
      <dgm:t>
        <a:bodyPr/>
        <a:lstStyle/>
        <a:p>
          <a:endParaRPr lang="en-US"/>
        </a:p>
      </dgm:t>
    </dgm:pt>
    <dgm:pt modelId="{F972620F-B0E4-4D5A-A0E1-9F4AFE80C6C7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Maintaining the denture in the mouth during functional activities </a:t>
          </a:r>
          <a:endParaRPr lang="en-US" b="1" dirty="0">
            <a:solidFill>
              <a:srgbClr val="002060"/>
            </a:solidFill>
          </a:endParaRPr>
        </a:p>
      </dgm:t>
    </dgm:pt>
    <dgm:pt modelId="{66070BA1-33DF-4410-B95F-E973BCFF67BA}" type="parTrans" cxnId="{EDB732DB-F63A-4BAB-AFF0-BC70CE662FBE}">
      <dgm:prSet/>
      <dgm:spPr/>
      <dgm:t>
        <a:bodyPr/>
        <a:lstStyle/>
        <a:p>
          <a:endParaRPr lang="en-US"/>
        </a:p>
      </dgm:t>
    </dgm:pt>
    <dgm:pt modelId="{49A8B273-E723-4C6A-AD74-2618E5739D40}" type="sibTrans" cxnId="{EDB732DB-F63A-4BAB-AFF0-BC70CE662FBE}">
      <dgm:prSet/>
      <dgm:spPr/>
      <dgm:t>
        <a:bodyPr/>
        <a:lstStyle/>
        <a:p>
          <a:endParaRPr lang="en-US"/>
        </a:p>
      </dgm:t>
    </dgm:pt>
    <dgm:pt modelId="{2246F29F-BEF0-4721-A0C9-AEA38B491CB8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To record centric relation</a:t>
          </a:r>
          <a:endParaRPr lang="en-US" b="1" dirty="0">
            <a:solidFill>
              <a:srgbClr val="002060"/>
            </a:solidFill>
          </a:endParaRPr>
        </a:p>
      </dgm:t>
    </dgm:pt>
    <dgm:pt modelId="{1D39953C-F68B-4608-AC67-FCE35E79D437}" type="parTrans" cxnId="{A6B8C3C9-73B6-408B-A6F1-50F6EDE3FFD1}">
      <dgm:prSet/>
      <dgm:spPr/>
      <dgm:t>
        <a:bodyPr/>
        <a:lstStyle/>
        <a:p>
          <a:endParaRPr lang="en-US"/>
        </a:p>
      </dgm:t>
    </dgm:pt>
    <dgm:pt modelId="{677552A8-D3BB-4524-85E7-91AE6B577FF6}" type="sibTrans" cxnId="{A6B8C3C9-73B6-408B-A6F1-50F6EDE3FFD1}">
      <dgm:prSet/>
      <dgm:spPr/>
      <dgm:t>
        <a:bodyPr/>
        <a:lstStyle/>
        <a:p>
          <a:endParaRPr lang="en-US"/>
        </a:p>
      </dgm:t>
    </dgm:pt>
    <dgm:pt modelId="{F13A8406-8F5B-4B01-91A9-2A35C82B178B}" type="pres">
      <dgm:prSet presAssocID="{8AD02FB0-B6B4-492C-A486-0156EDC46A31}" presName="linearFlow" presStyleCnt="0">
        <dgm:presLayoutVars>
          <dgm:dir/>
          <dgm:resizeHandles val="exact"/>
        </dgm:presLayoutVars>
      </dgm:prSet>
      <dgm:spPr/>
    </dgm:pt>
    <dgm:pt modelId="{3A234379-442D-4749-8620-73EBF0BB05E8}" type="pres">
      <dgm:prSet presAssocID="{52A49C5C-9AE7-4F5D-8299-4B021A50FA46}" presName="composite" presStyleCnt="0"/>
      <dgm:spPr/>
    </dgm:pt>
    <dgm:pt modelId="{F0D2E0A6-38AF-4B3A-97C8-A9752C0B20BB}" type="pres">
      <dgm:prSet presAssocID="{52A49C5C-9AE7-4F5D-8299-4B021A50FA46}" presName="imgShp" presStyleLbl="fgImgPlace1" presStyleIdx="0" presStyleCnt="3" custLinFactNeighborX="-51480"/>
      <dgm:spPr/>
    </dgm:pt>
    <dgm:pt modelId="{67EF6736-62F1-4A37-8CA1-BCED9707EEE6}" type="pres">
      <dgm:prSet presAssocID="{52A49C5C-9AE7-4F5D-8299-4B021A50FA46}" presName="txShp" presStyleLbl="node1" presStyleIdx="0" presStyleCnt="3" custScaleX="130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C9A87-AC65-43BB-B33D-F5BB8408335B}" type="pres">
      <dgm:prSet presAssocID="{EA348449-C818-430A-92CD-C6BE5996C668}" presName="spacing" presStyleCnt="0"/>
      <dgm:spPr/>
    </dgm:pt>
    <dgm:pt modelId="{B431489D-AA1D-4717-840B-7FD96C4EFE35}" type="pres">
      <dgm:prSet presAssocID="{F972620F-B0E4-4D5A-A0E1-9F4AFE80C6C7}" presName="composite" presStyleCnt="0"/>
      <dgm:spPr/>
    </dgm:pt>
    <dgm:pt modelId="{D37F93E9-7E16-4BFF-BA05-DBC9A49B8E61}" type="pres">
      <dgm:prSet presAssocID="{F972620F-B0E4-4D5A-A0E1-9F4AFE80C6C7}" presName="imgShp" presStyleLbl="fgImgPlace1" presStyleIdx="1" presStyleCnt="3" custLinFactNeighborX="-51480"/>
      <dgm:spPr/>
    </dgm:pt>
    <dgm:pt modelId="{8B5C2E64-7702-486D-94F6-77C087A10C39}" type="pres">
      <dgm:prSet presAssocID="{F972620F-B0E4-4D5A-A0E1-9F4AFE80C6C7}" presName="txShp" presStyleLbl="node1" presStyleIdx="1" presStyleCnt="3" custScaleX="13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795CC-FBBB-4E07-8F70-BD46873D89D3}" type="pres">
      <dgm:prSet presAssocID="{49A8B273-E723-4C6A-AD74-2618E5739D40}" presName="spacing" presStyleCnt="0"/>
      <dgm:spPr/>
    </dgm:pt>
    <dgm:pt modelId="{4F62A597-D530-42D6-BBCC-243621A52A78}" type="pres">
      <dgm:prSet presAssocID="{2246F29F-BEF0-4721-A0C9-AEA38B491CB8}" presName="composite" presStyleCnt="0"/>
      <dgm:spPr/>
    </dgm:pt>
    <dgm:pt modelId="{8EFE52C2-3985-4CB4-B3E7-60FAF8059417}" type="pres">
      <dgm:prSet presAssocID="{2246F29F-BEF0-4721-A0C9-AEA38B491CB8}" presName="imgShp" presStyleLbl="fgImgPlace1" presStyleIdx="2" presStyleCnt="3" custLinFactNeighborX="-51480"/>
      <dgm:spPr/>
    </dgm:pt>
    <dgm:pt modelId="{AE8546DE-BFFB-4FAE-97CE-5D378253BBE9}" type="pres">
      <dgm:prSet presAssocID="{2246F29F-BEF0-4721-A0C9-AEA38B491CB8}" presName="txShp" presStyleLbl="node1" presStyleIdx="2" presStyleCnt="3" custScaleX="130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8C3C9-73B6-408B-A6F1-50F6EDE3FFD1}" srcId="{8AD02FB0-B6B4-492C-A486-0156EDC46A31}" destId="{2246F29F-BEF0-4721-A0C9-AEA38B491CB8}" srcOrd="2" destOrd="0" parTransId="{1D39953C-F68B-4608-AC67-FCE35E79D437}" sibTransId="{677552A8-D3BB-4524-85E7-91AE6B577FF6}"/>
    <dgm:cxn modelId="{EB0FBA76-EDA5-43C4-8F1A-0D30621633D5}" type="presOf" srcId="{F972620F-B0E4-4D5A-A0E1-9F4AFE80C6C7}" destId="{8B5C2E64-7702-486D-94F6-77C087A10C39}" srcOrd="0" destOrd="0" presId="urn:microsoft.com/office/officeart/2005/8/layout/vList3"/>
    <dgm:cxn modelId="{877520A4-6BD0-4A8A-973D-56EC0D4271FC}" type="presOf" srcId="{2246F29F-BEF0-4721-A0C9-AEA38B491CB8}" destId="{AE8546DE-BFFB-4FAE-97CE-5D378253BBE9}" srcOrd="0" destOrd="0" presId="urn:microsoft.com/office/officeart/2005/8/layout/vList3"/>
    <dgm:cxn modelId="{7E7D245F-59B7-4911-86D6-D2873CDD4660}" type="presOf" srcId="{52A49C5C-9AE7-4F5D-8299-4B021A50FA46}" destId="{67EF6736-62F1-4A37-8CA1-BCED9707EEE6}" srcOrd="0" destOrd="0" presId="urn:microsoft.com/office/officeart/2005/8/layout/vList3"/>
    <dgm:cxn modelId="{02B85CC1-9E90-4C7B-A1BD-69A0B12A2C83}" srcId="{8AD02FB0-B6B4-492C-A486-0156EDC46A31}" destId="{52A49C5C-9AE7-4F5D-8299-4B021A50FA46}" srcOrd="0" destOrd="0" parTransId="{7BFEABF8-4876-4C35-9F7C-5029E577E820}" sibTransId="{EA348449-C818-430A-92CD-C6BE5996C668}"/>
    <dgm:cxn modelId="{EDB732DB-F63A-4BAB-AFF0-BC70CE662FBE}" srcId="{8AD02FB0-B6B4-492C-A486-0156EDC46A31}" destId="{F972620F-B0E4-4D5A-A0E1-9F4AFE80C6C7}" srcOrd="1" destOrd="0" parTransId="{66070BA1-33DF-4410-B95F-E973BCFF67BA}" sibTransId="{49A8B273-E723-4C6A-AD74-2618E5739D40}"/>
    <dgm:cxn modelId="{FE03266A-865B-451F-89CD-36775F0A09AD}" type="presOf" srcId="{8AD02FB0-B6B4-492C-A486-0156EDC46A31}" destId="{F13A8406-8F5B-4B01-91A9-2A35C82B178B}" srcOrd="0" destOrd="0" presId="urn:microsoft.com/office/officeart/2005/8/layout/vList3"/>
    <dgm:cxn modelId="{D59C3B04-9389-4646-BD73-D3A53B91FA6F}" type="presParOf" srcId="{F13A8406-8F5B-4B01-91A9-2A35C82B178B}" destId="{3A234379-442D-4749-8620-73EBF0BB05E8}" srcOrd="0" destOrd="0" presId="urn:microsoft.com/office/officeart/2005/8/layout/vList3"/>
    <dgm:cxn modelId="{8C566859-E0BB-4631-8D6F-C26457A290FE}" type="presParOf" srcId="{3A234379-442D-4749-8620-73EBF0BB05E8}" destId="{F0D2E0A6-38AF-4B3A-97C8-A9752C0B20BB}" srcOrd="0" destOrd="0" presId="urn:microsoft.com/office/officeart/2005/8/layout/vList3"/>
    <dgm:cxn modelId="{C08DDEB8-816B-4C23-9267-534B78F2C932}" type="presParOf" srcId="{3A234379-442D-4749-8620-73EBF0BB05E8}" destId="{67EF6736-62F1-4A37-8CA1-BCED9707EEE6}" srcOrd="1" destOrd="0" presId="urn:microsoft.com/office/officeart/2005/8/layout/vList3"/>
    <dgm:cxn modelId="{2A601086-DF5D-497A-8E07-3A729FBFFEF0}" type="presParOf" srcId="{F13A8406-8F5B-4B01-91A9-2A35C82B178B}" destId="{01BC9A87-AC65-43BB-B33D-F5BB8408335B}" srcOrd="1" destOrd="0" presId="urn:microsoft.com/office/officeart/2005/8/layout/vList3"/>
    <dgm:cxn modelId="{D7066A87-F1E8-4397-B357-A45C37D9560F}" type="presParOf" srcId="{F13A8406-8F5B-4B01-91A9-2A35C82B178B}" destId="{B431489D-AA1D-4717-840B-7FD96C4EFE35}" srcOrd="2" destOrd="0" presId="urn:microsoft.com/office/officeart/2005/8/layout/vList3"/>
    <dgm:cxn modelId="{89173DAA-0051-4EE1-B86F-B5C5812105C7}" type="presParOf" srcId="{B431489D-AA1D-4717-840B-7FD96C4EFE35}" destId="{D37F93E9-7E16-4BFF-BA05-DBC9A49B8E61}" srcOrd="0" destOrd="0" presId="urn:microsoft.com/office/officeart/2005/8/layout/vList3"/>
    <dgm:cxn modelId="{B267B725-F8E5-4849-8DF1-818E33BB3F11}" type="presParOf" srcId="{B431489D-AA1D-4717-840B-7FD96C4EFE35}" destId="{8B5C2E64-7702-486D-94F6-77C087A10C39}" srcOrd="1" destOrd="0" presId="urn:microsoft.com/office/officeart/2005/8/layout/vList3"/>
    <dgm:cxn modelId="{620A64ED-D179-415B-A81A-5D4F982A096D}" type="presParOf" srcId="{F13A8406-8F5B-4B01-91A9-2A35C82B178B}" destId="{EE8795CC-FBBB-4E07-8F70-BD46873D89D3}" srcOrd="3" destOrd="0" presId="urn:microsoft.com/office/officeart/2005/8/layout/vList3"/>
    <dgm:cxn modelId="{D9892334-1AA8-449C-A2F8-68B57126425D}" type="presParOf" srcId="{F13A8406-8F5B-4B01-91A9-2A35C82B178B}" destId="{4F62A597-D530-42D6-BBCC-243621A52A78}" srcOrd="4" destOrd="0" presId="urn:microsoft.com/office/officeart/2005/8/layout/vList3"/>
    <dgm:cxn modelId="{710B4BD1-3C46-4868-9EA9-03AD6477E704}" type="presParOf" srcId="{4F62A597-D530-42D6-BBCC-243621A52A78}" destId="{8EFE52C2-3985-4CB4-B3E7-60FAF8059417}" srcOrd="0" destOrd="0" presId="urn:microsoft.com/office/officeart/2005/8/layout/vList3"/>
    <dgm:cxn modelId="{1BFCF76A-DE0C-45C0-BA0A-90009B4C8221}" type="presParOf" srcId="{4F62A597-D530-42D6-BBCC-243621A52A78}" destId="{AE8546DE-BFFB-4FAE-97CE-5D378253B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A2F788-1557-43D1-9C75-6E09ABE8B460}">
      <dsp:nvSpPr>
        <dsp:cNvPr id="0" name=""/>
        <dsp:cNvSpPr/>
      </dsp:nvSpPr>
      <dsp:spPr>
        <a:xfrm>
          <a:off x="0" y="0"/>
          <a:ext cx="5592763" cy="5592763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DCEE58-96B6-4E09-B29B-00F5F2090ACF}">
      <dsp:nvSpPr>
        <dsp:cNvPr id="0" name=""/>
        <dsp:cNvSpPr/>
      </dsp:nvSpPr>
      <dsp:spPr>
        <a:xfrm>
          <a:off x="1981194" y="559822"/>
          <a:ext cx="5615768" cy="497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latin typeface="Garamond" pitchFamily="18" charset="0"/>
            </a:rPr>
            <a:t>OBSERVING  THE  PATIENT</a:t>
          </a:r>
          <a:endParaRPr lang="en-US" sz="2000" b="1" kern="1200" dirty="0">
            <a:solidFill>
              <a:srgbClr val="C00000"/>
            </a:solidFill>
            <a:latin typeface="Garamond" pitchFamily="18" charset="0"/>
          </a:endParaRPr>
        </a:p>
      </dsp:txBody>
      <dsp:txXfrm>
        <a:off x="1981194" y="559822"/>
        <a:ext cx="5615768" cy="497013"/>
      </dsp:txXfrm>
    </dsp:sp>
    <dsp:sp modelId="{14CE0740-94A6-4F26-847C-B6E3659C7F17}">
      <dsp:nvSpPr>
        <dsp:cNvPr id="0" name=""/>
        <dsp:cNvSpPr/>
      </dsp:nvSpPr>
      <dsp:spPr>
        <a:xfrm>
          <a:off x="1981212" y="1118962"/>
          <a:ext cx="5671497" cy="497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latin typeface="Garamond" pitchFamily="18" charset="0"/>
            </a:rPr>
            <a:t>RECORDING  THE  HISTORY </a:t>
          </a:r>
          <a:endParaRPr lang="en-US" sz="2000" b="1" kern="1200" dirty="0">
            <a:solidFill>
              <a:srgbClr val="C00000"/>
            </a:solidFill>
            <a:latin typeface="Garamond" pitchFamily="18" charset="0"/>
          </a:endParaRPr>
        </a:p>
      </dsp:txBody>
      <dsp:txXfrm>
        <a:off x="1981212" y="1118962"/>
        <a:ext cx="5671497" cy="497013"/>
      </dsp:txXfrm>
    </dsp:sp>
    <dsp:sp modelId="{AA9A3558-C383-4F29-B799-3A5A5E61C105}">
      <dsp:nvSpPr>
        <dsp:cNvPr id="0" name=""/>
        <dsp:cNvSpPr/>
      </dsp:nvSpPr>
      <dsp:spPr>
        <a:xfrm>
          <a:off x="1981212" y="1676400"/>
          <a:ext cx="5661100" cy="497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latin typeface="Garamond" pitchFamily="18" charset="0"/>
            </a:rPr>
            <a:t>a) DENTAL  HISTORY</a:t>
          </a:r>
          <a:endParaRPr lang="en-US" sz="2000" b="1" kern="1200" dirty="0">
            <a:solidFill>
              <a:srgbClr val="C00000"/>
            </a:solidFill>
            <a:latin typeface="Garamond" pitchFamily="18" charset="0"/>
          </a:endParaRPr>
        </a:p>
      </dsp:txBody>
      <dsp:txXfrm>
        <a:off x="1981212" y="1676400"/>
        <a:ext cx="5661100" cy="497013"/>
      </dsp:txXfrm>
    </dsp:sp>
    <dsp:sp modelId="{D5BDFDDB-9FCB-46B2-84D3-9CB753B74D66}">
      <dsp:nvSpPr>
        <dsp:cNvPr id="0" name=""/>
        <dsp:cNvSpPr/>
      </dsp:nvSpPr>
      <dsp:spPr>
        <a:xfrm>
          <a:off x="1979994" y="2237241"/>
          <a:ext cx="5669716" cy="497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latin typeface="Garamond" pitchFamily="18" charset="0"/>
            </a:rPr>
            <a:t>   b) MEDICAL  HISTORY</a:t>
          </a:r>
          <a:endParaRPr lang="en-US" sz="2000" b="1" kern="1200" dirty="0">
            <a:solidFill>
              <a:srgbClr val="C00000"/>
            </a:solidFill>
            <a:latin typeface="Garamond" pitchFamily="18" charset="0"/>
          </a:endParaRPr>
        </a:p>
      </dsp:txBody>
      <dsp:txXfrm>
        <a:off x="1979994" y="2237241"/>
        <a:ext cx="5669716" cy="497013"/>
      </dsp:txXfrm>
    </dsp:sp>
    <dsp:sp modelId="{F161676F-B64A-41D1-8A84-10C7A3883987}">
      <dsp:nvSpPr>
        <dsp:cNvPr id="0" name=""/>
        <dsp:cNvSpPr/>
      </dsp:nvSpPr>
      <dsp:spPr>
        <a:xfrm>
          <a:off x="1967380" y="2796381"/>
          <a:ext cx="5728826" cy="497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latin typeface="Garamond" pitchFamily="18" charset="0"/>
            </a:rPr>
            <a:t>CLINICAL  EXAMINATION </a:t>
          </a:r>
          <a:endParaRPr lang="en-US" sz="2000" b="1" kern="1200" dirty="0">
            <a:solidFill>
              <a:srgbClr val="C00000"/>
            </a:solidFill>
            <a:latin typeface="Garamond" pitchFamily="18" charset="0"/>
          </a:endParaRPr>
        </a:p>
      </dsp:txBody>
      <dsp:txXfrm>
        <a:off x="1967380" y="2796381"/>
        <a:ext cx="5728826" cy="497013"/>
      </dsp:txXfrm>
    </dsp:sp>
    <dsp:sp modelId="{AF3F65AC-F732-4CE6-84D5-0EFC1C8CFF00}">
      <dsp:nvSpPr>
        <dsp:cNvPr id="0" name=""/>
        <dsp:cNvSpPr/>
      </dsp:nvSpPr>
      <dsp:spPr>
        <a:xfrm>
          <a:off x="1934717" y="3355521"/>
          <a:ext cx="5728790" cy="497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latin typeface="Garamond" pitchFamily="18" charset="0"/>
            </a:rPr>
            <a:t>a) EXTRA  ORAL</a:t>
          </a:r>
          <a:endParaRPr lang="en-US" sz="2000" b="1" kern="1200" dirty="0">
            <a:solidFill>
              <a:srgbClr val="C00000"/>
            </a:solidFill>
            <a:latin typeface="Garamond" pitchFamily="18" charset="0"/>
          </a:endParaRPr>
        </a:p>
      </dsp:txBody>
      <dsp:txXfrm>
        <a:off x="1934717" y="3355521"/>
        <a:ext cx="5728790" cy="497013"/>
      </dsp:txXfrm>
    </dsp:sp>
    <dsp:sp modelId="{9302005A-F248-47CC-9354-6841186F3043}">
      <dsp:nvSpPr>
        <dsp:cNvPr id="0" name=""/>
        <dsp:cNvSpPr/>
      </dsp:nvSpPr>
      <dsp:spPr>
        <a:xfrm>
          <a:off x="1995008" y="3914661"/>
          <a:ext cx="5701198" cy="497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latin typeface="Garamond" pitchFamily="18" charset="0"/>
            </a:rPr>
            <a:t>b) INTRA  ORAL</a:t>
          </a:r>
          <a:endParaRPr lang="en-US" sz="2000" b="1" kern="1200" dirty="0">
            <a:solidFill>
              <a:srgbClr val="C00000"/>
            </a:solidFill>
            <a:latin typeface="Garamond" pitchFamily="18" charset="0"/>
          </a:endParaRPr>
        </a:p>
      </dsp:txBody>
      <dsp:txXfrm>
        <a:off x="1995008" y="3914661"/>
        <a:ext cx="5701198" cy="497013"/>
      </dsp:txXfrm>
    </dsp:sp>
    <dsp:sp modelId="{CC05B477-DB92-4E2F-AE15-FFD259F1D9E8}">
      <dsp:nvSpPr>
        <dsp:cNvPr id="0" name=""/>
        <dsp:cNvSpPr/>
      </dsp:nvSpPr>
      <dsp:spPr>
        <a:xfrm>
          <a:off x="1992027" y="4473800"/>
          <a:ext cx="5704179" cy="497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  <a:latin typeface="Garamond" pitchFamily="18" charset="0"/>
            </a:rPr>
            <a:t>RADIOLOGICAL  INTERPRETATION</a:t>
          </a:r>
          <a:endParaRPr lang="en-US" sz="2000" b="1" kern="1200" dirty="0">
            <a:solidFill>
              <a:srgbClr val="C00000"/>
            </a:solidFill>
            <a:latin typeface="Garamond" pitchFamily="18" charset="0"/>
          </a:endParaRPr>
        </a:p>
      </dsp:txBody>
      <dsp:txXfrm>
        <a:off x="1992027" y="4473800"/>
        <a:ext cx="5704179" cy="4970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3C43D7-CB59-45AA-9BD4-DA3DA6C0456B}">
      <dsp:nvSpPr>
        <dsp:cNvPr id="0" name=""/>
        <dsp:cNvSpPr/>
      </dsp:nvSpPr>
      <dsp:spPr>
        <a:xfrm>
          <a:off x="0" y="396239"/>
          <a:ext cx="4389120" cy="43891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1AE7E-FC30-4CCC-AB52-DC3248EB6F96}">
      <dsp:nvSpPr>
        <dsp:cNvPr id="0" name=""/>
        <dsp:cNvSpPr/>
      </dsp:nvSpPr>
      <dsp:spPr>
        <a:xfrm>
          <a:off x="2194560" y="396239"/>
          <a:ext cx="5120639" cy="4389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  <a:latin typeface="+mn-lt"/>
            </a:rPr>
            <a:t>Reason for loss of Teeth </a:t>
          </a:r>
          <a:endParaRPr lang="en-US" sz="2800" b="1" kern="1200" dirty="0">
            <a:solidFill>
              <a:srgbClr val="FF0000"/>
            </a:solidFill>
            <a:latin typeface="+mn-lt"/>
          </a:endParaRPr>
        </a:p>
      </dsp:txBody>
      <dsp:txXfrm>
        <a:off x="2194560" y="396239"/>
        <a:ext cx="5120639" cy="932687"/>
      </dsp:txXfrm>
    </dsp:sp>
    <dsp:sp modelId="{7D9AF358-968F-431D-AC63-9A186731E574}">
      <dsp:nvSpPr>
        <dsp:cNvPr id="0" name=""/>
        <dsp:cNvSpPr/>
      </dsp:nvSpPr>
      <dsp:spPr>
        <a:xfrm>
          <a:off x="576071" y="1328927"/>
          <a:ext cx="3236976" cy="32369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38576"/>
                <a:lumOff val="2695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57772"/>
                <a:satOff val="-38576"/>
                <a:lumOff val="2695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57772"/>
                <a:satOff val="-38576"/>
                <a:lumOff val="269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5D424-9984-4A0D-A6F1-A6FE35A076F9}">
      <dsp:nvSpPr>
        <dsp:cNvPr id="0" name=""/>
        <dsp:cNvSpPr/>
      </dsp:nvSpPr>
      <dsp:spPr>
        <a:xfrm>
          <a:off x="2194560" y="1328927"/>
          <a:ext cx="5120639" cy="3236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7772"/>
              <a:satOff val="-38576"/>
              <a:lumOff val="269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FF0000"/>
              </a:solidFill>
              <a:latin typeface="+mn-lt"/>
            </a:rPr>
            <a:t>Period of Edentulousness</a:t>
          </a:r>
          <a:endParaRPr lang="en-US" sz="2800" b="1" kern="1200" dirty="0" smtClean="0">
            <a:solidFill>
              <a:srgbClr val="FF0000"/>
            </a:solidFill>
            <a:latin typeface="+mn-lt"/>
          </a:endParaRPr>
        </a:p>
      </dsp:txBody>
      <dsp:txXfrm>
        <a:off x="2194560" y="1328927"/>
        <a:ext cx="5120639" cy="932688"/>
      </dsp:txXfrm>
    </dsp:sp>
    <dsp:sp modelId="{06FB4BE7-CA0F-4FC7-8798-E6628555FE3C}">
      <dsp:nvSpPr>
        <dsp:cNvPr id="0" name=""/>
        <dsp:cNvSpPr/>
      </dsp:nvSpPr>
      <dsp:spPr>
        <a:xfrm>
          <a:off x="1152144" y="2261616"/>
          <a:ext cx="2084832" cy="20848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715543"/>
                <a:satOff val="-77151"/>
                <a:lumOff val="5391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715543"/>
                <a:satOff val="-77151"/>
                <a:lumOff val="5391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715543"/>
                <a:satOff val="-77151"/>
                <a:lumOff val="539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7EC4C-129B-4E2A-8A51-295BEC9E657A}">
      <dsp:nvSpPr>
        <dsp:cNvPr id="0" name=""/>
        <dsp:cNvSpPr/>
      </dsp:nvSpPr>
      <dsp:spPr>
        <a:xfrm>
          <a:off x="2194560" y="2261616"/>
          <a:ext cx="5120639" cy="2084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715543"/>
              <a:satOff val="-77151"/>
              <a:lumOff val="539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latin typeface="+mn-lt"/>
            </a:rPr>
            <a:t>Pretreatment Records</a:t>
          </a:r>
          <a:endParaRPr lang="en-US" sz="2800" b="1" kern="1200" dirty="0">
            <a:solidFill>
              <a:srgbClr val="FF0000"/>
            </a:solidFill>
            <a:latin typeface="+mn-lt"/>
          </a:endParaRPr>
        </a:p>
      </dsp:txBody>
      <dsp:txXfrm>
        <a:off x="2194560" y="2261616"/>
        <a:ext cx="5120639" cy="932688"/>
      </dsp:txXfrm>
    </dsp:sp>
    <dsp:sp modelId="{725DBBB4-EC92-47D4-8BBC-A0DFBDFE2BB3}">
      <dsp:nvSpPr>
        <dsp:cNvPr id="0" name=""/>
        <dsp:cNvSpPr/>
      </dsp:nvSpPr>
      <dsp:spPr>
        <a:xfrm>
          <a:off x="1728216" y="3194304"/>
          <a:ext cx="932688" cy="9326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38576"/>
                <a:lumOff val="2695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57772"/>
                <a:satOff val="-38576"/>
                <a:lumOff val="2695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57772"/>
                <a:satOff val="-38576"/>
                <a:lumOff val="269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F4330-7885-4964-87CE-3735DB5EACFE}">
      <dsp:nvSpPr>
        <dsp:cNvPr id="0" name=""/>
        <dsp:cNvSpPr/>
      </dsp:nvSpPr>
      <dsp:spPr>
        <a:xfrm>
          <a:off x="2194560" y="3194304"/>
          <a:ext cx="5120639" cy="9326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57772"/>
              <a:satOff val="-38576"/>
              <a:lumOff val="269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latin typeface="+mn-lt"/>
            </a:rPr>
            <a:t>Previous Dentures</a:t>
          </a:r>
          <a:endParaRPr lang="en-US" sz="2800" b="1" kern="1200" dirty="0">
            <a:solidFill>
              <a:srgbClr val="FF0000"/>
            </a:solidFill>
            <a:latin typeface="+mn-lt"/>
          </a:endParaRPr>
        </a:p>
      </dsp:txBody>
      <dsp:txXfrm>
        <a:off x="2194560" y="3194304"/>
        <a:ext cx="5120639" cy="9326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F7A801-26AB-48D6-8728-07507A55D35E}">
      <dsp:nvSpPr>
        <dsp:cNvPr id="0" name=""/>
        <dsp:cNvSpPr/>
      </dsp:nvSpPr>
      <dsp:spPr>
        <a:xfrm>
          <a:off x="1244600" y="0"/>
          <a:ext cx="6045200" cy="60452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57FF8-1AF0-439C-8DB5-FDA6A11F963E}">
      <dsp:nvSpPr>
        <dsp:cNvPr id="0" name=""/>
        <dsp:cNvSpPr/>
      </dsp:nvSpPr>
      <dsp:spPr>
        <a:xfrm>
          <a:off x="1818894" y="574294"/>
          <a:ext cx="2357628" cy="2357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</a:rPr>
            <a:t>Excessive saliva complicate impression making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818894" y="574294"/>
        <a:ext cx="2357628" cy="2357628"/>
      </dsp:txXfrm>
    </dsp:sp>
    <dsp:sp modelId="{6CFF2E61-9FD1-4FA3-A5C1-14B3C62CD079}">
      <dsp:nvSpPr>
        <dsp:cNvPr id="0" name=""/>
        <dsp:cNvSpPr/>
      </dsp:nvSpPr>
      <dsp:spPr>
        <a:xfrm>
          <a:off x="4357878" y="574294"/>
          <a:ext cx="2357628" cy="2357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</a:rPr>
            <a:t>Lack of saliva hampers retention, mucosal irritation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357878" y="574294"/>
        <a:ext cx="2357628" cy="2357628"/>
      </dsp:txXfrm>
    </dsp:sp>
    <dsp:sp modelId="{0D373781-C81E-4CBE-A592-204DEF734571}">
      <dsp:nvSpPr>
        <dsp:cNvPr id="0" name=""/>
        <dsp:cNvSpPr/>
      </dsp:nvSpPr>
      <dsp:spPr>
        <a:xfrm>
          <a:off x="1818894" y="3113278"/>
          <a:ext cx="2357628" cy="2357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</a:rPr>
            <a:t>Thick ropy saliva  dislodgement of denture due to hydraulic pressure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818894" y="3113278"/>
        <a:ext cx="2357628" cy="2357628"/>
      </dsp:txXfrm>
    </dsp:sp>
    <dsp:sp modelId="{D6349B37-4BF9-4ACF-AA08-7ACB9FEF825F}">
      <dsp:nvSpPr>
        <dsp:cNvPr id="0" name=""/>
        <dsp:cNvSpPr/>
      </dsp:nvSpPr>
      <dsp:spPr>
        <a:xfrm>
          <a:off x="4357878" y="3113278"/>
          <a:ext cx="2357628" cy="2357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bg1"/>
              </a:solidFill>
            </a:rPr>
            <a:t>Copious amount  adds to gagging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357878" y="3113278"/>
        <a:ext cx="2357628" cy="23576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AA06BF-96D1-46DE-BCBB-2F95A843DB95}">
      <dsp:nvSpPr>
        <dsp:cNvPr id="0" name=""/>
        <dsp:cNvSpPr/>
      </dsp:nvSpPr>
      <dsp:spPr>
        <a:xfrm>
          <a:off x="1049077" y="267162"/>
          <a:ext cx="3264408" cy="32644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Emotional stress</a:t>
          </a:r>
          <a:endParaRPr lang="en-US" sz="1800" b="1" kern="1200" dirty="0"/>
        </a:p>
      </dsp:txBody>
      <dsp:txXfrm>
        <a:off x="2769498" y="958905"/>
        <a:ext cx="1165860" cy="971550"/>
      </dsp:txXfrm>
    </dsp:sp>
    <dsp:sp modelId="{E001FD26-FF1F-4745-9BD2-43CE0DC94310}">
      <dsp:nvSpPr>
        <dsp:cNvPr id="0" name=""/>
        <dsp:cNvSpPr/>
      </dsp:nvSpPr>
      <dsp:spPr>
        <a:xfrm>
          <a:off x="947080" y="369188"/>
          <a:ext cx="3264408" cy="32644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Painful affliction of the oral cavity</a:t>
          </a:r>
          <a:endParaRPr lang="en-US" sz="1800" b="1" kern="1200" dirty="0"/>
        </a:p>
      </dsp:txBody>
      <dsp:txXfrm>
        <a:off x="1724320" y="2487168"/>
        <a:ext cx="1748790" cy="854964"/>
      </dsp:txXfrm>
    </dsp:sp>
    <dsp:sp modelId="{2CC97B6B-0B9D-4C54-A77C-B9ED4F86FA03}">
      <dsp:nvSpPr>
        <dsp:cNvPr id="0" name=""/>
        <dsp:cNvSpPr/>
      </dsp:nvSpPr>
      <dsp:spPr>
        <a:xfrm>
          <a:off x="750480" y="252602"/>
          <a:ext cx="3523144" cy="32644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Reflex stimulation of the dentures.</a:t>
          </a:r>
          <a:endParaRPr lang="en-US" sz="1800" b="1" kern="1200" dirty="0"/>
        </a:p>
      </dsp:txBody>
      <dsp:txXfrm>
        <a:off x="1158578" y="944346"/>
        <a:ext cx="1258266" cy="971550"/>
      </dsp:txXfrm>
    </dsp:sp>
    <dsp:sp modelId="{C08861C7-661E-4B44-993D-2D582408E717}">
      <dsp:nvSpPr>
        <dsp:cNvPr id="0" name=""/>
        <dsp:cNvSpPr/>
      </dsp:nvSpPr>
      <dsp:spPr>
        <a:xfrm>
          <a:off x="847264" y="65079"/>
          <a:ext cx="3668572" cy="3668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3E1FF-C4BE-4980-AFD0-8FCC08B238C3}">
      <dsp:nvSpPr>
        <dsp:cNvPr id="0" name=""/>
        <dsp:cNvSpPr/>
      </dsp:nvSpPr>
      <dsp:spPr>
        <a:xfrm>
          <a:off x="744997" y="166900"/>
          <a:ext cx="3668572" cy="3668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485365-C76C-40D9-A071-FCA135C58551}">
      <dsp:nvSpPr>
        <dsp:cNvPr id="0" name=""/>
        <dsp:cNvSpPr/>
      </dsp:nvSpPr>
      <dsp:spPr>
        <a:xfrm>
          <a:off x="675957" y="50520"/>
          <a:ext cx="3668572" cy="3668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8207FB-CABA-4A90-BF38-83517083FFDF}">
      <dsp:nvSpPr>
        <dsp:cNvPr id="0" name=""/>
        <dsp:cNvSpPr/>
      </dsp:nvSpPr>
      <dsp:spPr>
        <a:xfrm>
          <a:off x="3127949" y="716"/>
          <a:ext cx="1977454" cy="1380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Drugs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127949" y="716"/>
        <a:ext cx="1977454" cy="1380306"/>
      </dsp:txXfrm>
    </dsp:sp>
    <dsp:sp modelId="{2449A9C7-D1AE-4439-93BE-49F515737ED2}">
      <dsp:nvSpPr>
        <dsp:cNvPr id="0" name=""/>
        <dsp:cNvSpPr/>
      </dsp:nvSpPr>
      <dsp:spPr>
        <a:xfrm rot="2160000">
          <a:off x="4849967" y="1063702"/>
          <a:ext cx="200930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2160000">
        <a:off x="4849967" y="1063702"/>
        <a:ext cx="200930" cy="465853"/>
      </dsp:txXfrm>
    </dsp:sp>
    <dsp:sp modelId="{0A22EAFA-FE5B-445E-866E-2D262594639A}">
      <dsp:nvSpPr>
        <dsp:cNvPr id="0" name=""/>
        <dsp:cNvSpPr/>
      </dsp:nvSpPr>
      <dsp:spPr>
        <a:xfrm>
          <a:off x="4803643" y="1219287"/>
          <a:ext cx="1980505" cy="1380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Diabetes mellitus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803643" y="1219287"/>
        <a:ext cx="1980505" cy="1380306"/>
      </dsp:txXfrm>
    </dsp:sp>
    <dsp:sp modelId="{FD6624B7-4F9A-46E1-BE0B-7CE2DDDD5B3E}">
      <dsp:nvSpPr>
        <dsp:cNvPr id="0" name=""/>
        <dsp:cNvSpPr/>
      </dsp:nvSpPr>
      <dsp:spPr>
        <a:xfrm rot="6266459">
          <a:off x="5374186" y="2653690"/>
          <a:ext cx="336135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6266459">
        <a:off x="5374186" y="2653690"/>
        <a:ext cx="336135" cy="465853"/>
      </dsp:txXfrm>
    </dsp:sp>
    <dsp:sp modelId="{1A0E5917-E4DA-4B8A-856F-62F30E239F6D}">
      <dsp:nvSpPr>
        <dsp:cNvPr id="0" name=""/>
        <dsp:cNvSpPr/>
      </dsp:nvSpPr>
      <dsp:spPr>
        <a:xfrm>
          <a:off x="4343400" y="3190972"/>
          <a:ext cx="1885498" cy="1380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Radiation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343400" y="3190972"/>
        <a:ext cx="1885498" cy="1380306"/>
      </dsp:txXfrm>
    </dsp:sp>
    <dsp:sp modelId="{D6BA4BC2-0CFC-4DF3-A60B-116CFB33BBA4}">
      <dsp:nvSpPr>
        <dsp:cNvPr id="0" name=""/>
        <dsp:cNvSpPr/>
      </dsp:nvSpPr>
      <dsp:spPr>
        <a:xfrm rot="10798997">
          <a:off x="3882087" y="3648540"/>
          <a:ext cx="248678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0798997">
        <a:off x="3882087" y="3648540"/>
        <a:ext cx="248678" cy="465853"/>
      </dsp:txXfrm>
    </dsp:sp>
    <dsp:sp modelId="{622D7437-127B-401B-BE18-07C0F58903CD}">
      <dsp:nvSpPr>
        <dsp:cNvPr id="0" name=""/>
        <dsp:cNvSpPr/>
      </dsp:nvSpPr>
      <dsp:spPr>
        <a:xfrm>
          <a:off x="1828801" y="3191683"/>
          <a:ext cx="2045393" cy="1380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Infection of the salivary glands.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828801" y="3191683"/>
        <a:ext cx="2045393" cy="1380306"/>
      </dsp:txXfrm>
    </dsp:sp>
    <dsp:sp modelId="{6AD6717B-CD28-4BA2-BBE2-7F6993509BDF}">
      <dsp:nvSpPr>
        <dsp:cNvPr id="0" name=""/>
        <dsp:cNvSpPr/>
      </dsp:nvSpPr>
      <dsp:spPr>
        <a:xfrm rot="15492025">
          <a:off x="2483281" y="2671607"/>
          <a:ext cx="328110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5492025">
        <a:off x="2483281" y="2671607"/>
        <a:ext cx="328110" cy="465853"/>
      </dsp:txXfrm>
    </dsp:sp>
    <dsp:sp modelId="{8EEFE89D-D164-4988-897B-E099C7384BF2}">
      <dsp:nvSpPr>
        <dsp:cNvPr id="0" name=""/>
        <dsp:cNvSpPr/>
      </dsp:nvSpPr>
      <dsp:spPr>
        <a:xfrm>
          <a:off x="1445451" y="1219287"/>
          <a:ext cx="1988013" cy="1380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Nutritional deficiency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445451" y="1219287"/>
        <a:ext cx="1988013" cy="1380306"/>
      </dsp:txXfrm>
    </dsp:sp>
    <dsp:sp modelId="{1C453E02-B74D-42FE-A833-AEACBB8939C5}">
      <dsp:nvSpPr>
        <dsp:cNvPr id="0" name=""/>
        <dsp:cNvSpPr/>
      </dsp:nvSpPr>
      <dsp:spPr>
        <a:xfrm rot="19440000">
          <a:off x="3174301" y="1069922"/>
          <a:ext cx="200116" cy="465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/>
        </a:p>
      </dsp:txBody>
      <dsp:txXfrm rot="19440000">
        <a:off x="3174301" y="1069922"/>
        <a:ext cx="200116" cy="4658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870DC-11B6-4BE9-A106-22B2D2980BAE}">
      <dsp:nvSpPr>
        <dsp:cNvPr id="0" name=""/>
        <dsp:cNvSpPr/>
      </dsp:nvSpPr>
      <dsp:spPr>
        <a:xfrm>
          <a:off x="2425063" y="1084691"/>
          <a:ext cx="1080133" cy="9601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2425063" y="1084691"/>
        <a:ext cx="1080133" cy="960128"/>
      </dsp:txXfrm>
    </dsp:sp>
    <dsp:sp modelId="{862CAE8A-F161-4571-B118-19DF14FA5696}">
      <dsp:nvSpPr>
        <dsp:cNvPr id="0" name=""/>
        <dsp:cNvSpPr/>
      </dsp:nvSpPr>
      <dsp:spPr>
        <a:xfrm>
          <a:off x="1712942" y="-49611"/>
          <a:ext cx="2411381" cy="14212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Clinical </a:t>
          </a:r>
          <a:endParaRPr lang="en-US" sz="1800" b="1" kern="1200" dirty="0"/>
        </a:p>
      </dsp:txBody>
      <dsp:txXfrm>
        <a:off x="1712942" y="-49611"/>
        <a:ext cx="2411381" cy="1421207"/>
      </dsp:txXfrm>
    </dsp:sp>
    <dsp:sp modelId="{5D27071A-2B36-489F-A0A9-0F28ED18AAAC}">
      <dsp:nvSpPr>
        <dsp:cNvPr id="0" name=""/>
        <dsp:cNvSpPr/>
      </dsp:nvSpPr>
      <dsp:spPr>
        <a:xfrm>
          <a:off x="3160668" y="783262"/>
          <a:ext cx="2354308" cy="1562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Prosthodontic	</a:t>
          </a:r>
          <a:endParaRPr lang="en-US" sz="1800" b="1" kern="1200" dirty="0"/>
        </a:p>
      </dsp:txBody>
      <dsp:txXfrm>
        <a:off x="3160668" y="783262"/>
        <a:ext cx="2354308" cy="1562985"/>
      </dsp:txXfrm>
    </dsp:sp>
    <dsp:sp modelId="{378036FF-5361-4CFE-BB52-300CADA2D625}">
      <dsp:nvSpPr>
        <dsp:cNvPr id="0" name=""/>
        <dsp:cNvSpPr/>
      </dsp:nvSpPr>
      <dsp:spPr>
        <a:xfrm>
          <a:off x="1781172" y="1752599"/>
          <a:ext cx="2274920" cy="1562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Pharmacologic</a:t>
          </a:r>
          <a:endParaRPr lang="en-US" sz="1800" b="1" kern="1200" dirty="0"/>
        </a:p>
      </dsp:txBody>
      <dsp:txXfrm>
        <a:off x="1781172" y="1752599"/>
        <a:ext cx="2274920" cy="1562985"/>
      </dsp:txXfrm>
    </dsp:sp>
    <dsp:sp modelId="{026A126F-5351-45E7-9A8E-534059D42A3A}">
      <dsp:nvSpPr>
        <dsp:cNvPr id="0" name=""/>
        <dsp:cNvSpPr/>
      </dsp:nvSpPr>
      <dsp:spPr>
        <a:xfrm>
          <a:off x="485777" y="783262"/>
          <a:ext cx="2294039" cy="1562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Psychologic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reassurance</a:t>
          </a:r>
          <a:endParaRPr lang="en-US" sz="1800" b="1" kern="1200" dirty="0"/>
        </a:p>
      </dsp:txBody>
      <dsp:txXfrm>
        <a:off x="485777" y="783262"/>
        <a:ext cx="2294039" cy="15629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37399C-4EDE-462F-8414-9971DE745574}">
      <dsp:nvSpPr>
        <dsp:cNvPr id="0" name=""/>
        <dsp:cNvSpPr/>
      </dsp:nvSpPr>
      <dsp:spPr>
        <a:xfrm rot="16200000">
          <a:off x="95250" y="-95250"/>
          <a:ext cx="2819400" cy="30099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/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 orofacial musculature, external surfaces: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retention and stability</a:t>
          </a:r>
          <a:endParaRPr lang="en-US" sz="2200" kern="1200" dirty="0"/>
        </a:p>
      </dsp:txBody>
      <dsp:txXfrm rot="16200000">
        <a:off x="447674" y="-447674"/>
        <a:ext cx="2114550" cy="3009900"/>
      </dsp:txXfrm>
    </dsp:sp>
    <dsp:sp modelId="{7CFEB0F8-1370-4184-A187-341C50F37377}">
      <dsp:nvSpPr>
        <dsp:cNvPr id="0" name=""/>
        <dsp:cNvSpPr/>
      </dsp:nvSpPr>
      <dsp:spPr>
        <a:xfrm>
          <a:off x="3009900" y="0"/>
          <a:ext cx="3009900" cy="28194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Teeth</a:t>
          </a:r>
          <a:r>
            <a:rPr lang="en-US" sz="2400" kern="1200" smtClean="0"/>
            <a:t> 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positioned in the neutral  zone </a:t>
          </a:r>
          <a:endParaRPr lang="en-US" sz="2400" kern="1200" dirty="0"/>
        </a:p>
      </dsp:txBody>
      <dsp:txXfrm>
        <a:off x="3009900" y="0"/>
        <a:ext cx="3009900" cy="2114550"/>
      </dsp:txXfrm>
    </dsp:sp>
    <dsp:sp modelId="{7B35B81C-3A95-48F6-B5DE-275656F8ED1A}">
      <dsp:nvSpPr>
        <dsp:cNvPr id="0" name=""/>
        <dsp:cNvSpPr/>
      </dsp:nvSpPr>
      <dsp:spPr>
        <a:xfrm rot="10800000">
          <a:off x="0" y="2819400"/>
          <a:ext cx="3009900" cy="28194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 polished surface </a:t>
          </a:r>
          <a:r>
            <a:rPr lang="en-US" sz="2200" kern="1200" dirty="0" smtClean="0"/>
            <a:t>:properly shaped so normal musculature will retain the denture.</a:t>
          </a:r>
          <a:endParaRPr lang="en-US" sz="2200" kern="1200" dirty="0"/>
        </a:p>
      </dsp:txBody>
      <dsp:txXfrm rot="10800000">
        <a:off x="0" y="3524249"/>
        <a:ext cx="3009900" cy="2114550"/>
      </dsp:txXfrm>
    </dsp:sp>
    <dsp:sp modelId="{7E97594D-F75C-42D3-97D3-C9B94273F6AA}">
      <dsp:nvSpPr>
        <dsp:cNvPr id="0" name=""/>
        <dsp:cNvSpPr/>
      </dsp:nvSpPr>
      <dsp:spPr>
        <a:xfrm rot="5400000">
          <a:off x="3105150" y="2724149"/>
          <a:ext cx="2819400" cy="3009900"/>
        </a:xfrm>
        <a:prstGeom prst="round1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 Base of tongue: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emergency retentive force for some patients</a:t>
          </a:r>
          <a:endParaRPr lang="en-US" sz="2200" kern="1200" dirty="0"/>
        </a:p>
      </dsp:txBody>
      <dsp:txXfrm rot="5400000">
        <a:off x="3457575" y="3076574"/>
        <a:ext cx="2114550" cy="3009900"/>
      </dsp:txXfrm>
    </dsp:sp>
    <dsp:sp modelId="{A6669664-2023-46F7-BD13-11DE09ACFA52}">
      <dsp:nvSpPr>
        <dsp:cNvPr id="0" name=""/>
        <dsp:cNvSpPr/>
      </dsp:nvSpPr>
      <dsp:spPr>
        <a:xfrm>
          <a:off x="2106930" y="2114550"/>
          <a:ext cx="1805940" cy="1409700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TONGUE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106930" y="2114550"/>
        <a:ext cx="1805940" cy="14097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EF6736-62F1-4A37-8CA1-BCED9707EEE6}">
      <dsp:nvSpPr>
        <dsp:cNvPr id="0" name=""/>
        <dsp:cNvSpPr/>
      </dsp:nvSpPr>
      <dsp:spPr>
        <a:xfrm rot="10800000">
          <a:off x="454162" y="814"/>
          <a:ext cx="5949674" cy="12070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7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To register a good peripheral training</a:t>
          </a:r>
          <a:endParaRPr lang="en-US" sz="2400" b="1" kern="1200" dirty="0">
            <a:solidFill>
              <a:srgbClr val="002060"/>
            </a:solidFill>
          </a:endParaRPr>
        </a:p>
      </dsp:txBody>
      <dsp:txXfrm rot="10800000">
        <a:off x="454162" y="814"/>
        <a:ext cx="5949674" cy="1207048"/>
      </dsp:txXfrm>
    </dsp:sp>
    <dsp:sp modelId="{F0D2E0A6-38AF-4B3A-97C8-A9752C0B20BB}">
      <dsp:nvSpPr>
        <dsp:cNvPr id="0" name=""/>
        <dsp:cNvSpPr/>
      </dsp:nvSpPr>
      <dsp:spPr>
        <a:xfrm>
          <a:off x="0" y="814"/>
          <a:ext cx="1207048" cy="12070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C2E64-7702-486D-94F6-77C087A10C39}">
      <dsp:nvSpPr>
        <dsp:cNvPr id="0" name=""/>
        <dsp:cNvSpPr/>
      </dsp:nvSpPr>
      <dsp:spPr>
        <a:xfrm rot="10800000">
          <a:off x="457195" y="1568175"/>
          <a:ext cx="5943608" cy="12070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7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Maintaining the denture in the mouth during functional activities </a:t>
          </a:r>
          <a:endParaRPr lang="en-US" sz="2400" b="1" kern="1200" dirty="0">
            <a:solidFill>
              <a:srgbClr val="002060"/>
            </a:solidFill>
          </a:endParaRPr>
        </a:p>
      </dsp:txBody>
      <dsp:txXfrm rot="10800000">
        <a:off x="457195" y="1568175"/>
        <a:ext cx="5943608" cy="1207048"/>
      </dsp:txXfrm>
    </dsp:sp>
    <dsp:sp modelId="{D37F93E9-7E16-4BFF-BA05-DBC9A49B8E61}">
      <dsp:nvSpPr>
        <dsp:cNvPr id="0" name=""/>
        <dsp:cNvSpPr/>
      </dsp:nvSpPr>
      <dsp:spPr>
        <a:xfrm>
          <a:off x="0" y="1568175"/>
          <a:ext cx="1207048" cy="12070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546DE-BFFB-4FAE-97CE-5D378253BBE9}">
      <dsp:nvSpPr>
        <dsp:cNvPr id="0" name=""/>
        <dsp:cNvSpPr/>
      </dsp:nvSpPr>
      <dsp:spPr>
        <a:xfrm rot="10800000">
          <a:off x="449784" y="3135536"/>
          <a:ext cx="5958430" cy="12070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27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To record centric relation</a:t>
          </a:r>
          <a:endParaRPr lang="en-US" sz="2400" b="1" kern="1200" dirty="0">
            <a:solidFill>
              <a:srgbClr val="002060"/>
            </a:solidFill>
          </a:endParaRPr>
        </a:p>
      </dsp:txBody>
      <dsp:txXfrm rot="10800000">
        <a:off x="449784" y="3135536"/>
        <a:ext cx="5958430" cy="1207048"/>
      </dsp:txXfrm>
    </dsp:sp>
    <dsp:sp modelId="{8EFE52C2-3985-4CB4-B3E7-60FAF8059417}">
      <dsp:nvSpPr>
        <dsp:cNvPr id="0" name=""/>
        <dsp:cNvSpPr/>
      </dsp:nvSpPr>
      <dsp:spPr>
        <a:xfrm>
          <a:off x="0" y="3135536"/>
          <a:ext cx="1207048" cy="12070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C31CD-BC8F-449F-A7C5-73269B524889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B29D3-C0F8-42FE-BB2A-5CE0F1DB20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1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9" cy="182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</p:grpSp>
          <p:grpSp>
            <p:nvGrpSpPr>
              <p:cNvPr id="9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9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12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endParaRPr lang="en-US" dirty="0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50180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81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82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83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84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1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50186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87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88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9" cy="182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89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90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50192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93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9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94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95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0196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Times New Roman" charset="0"/>
              </a:defRPr>
            </a:lvl1pPr>
          </a:lstStyle>
          <a:p>
            <a:fld id="{9DD0D62E-2F44-4045-A7FB-DA8549300D6B}" type="datetimeFigureOut">
              <a:rPr lang="en-US" smtClean="0"/>
              <a:pPr/>
              <a:t>14-Aug-17</a:t>
            </a:fld>
            <a:endParaRPr lang="en-US" dirty="0"/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Times New Roman" charset="0"/>
              </a:defRPr>
            </a:lvl1pPr>
          </a:lstStyle>
          <a:p>
            <a:fld id="{2E2989DB-E1A7-4990-9D9E-16C015AF96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roadway" pitchFamily="8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1"/>
            <a:ext cx="8077200" cy="2305050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HISTORY TAKING,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DIAGNOSIS  AND  TREATMENT PLANNING  FOR  COMPLETE DENTURE  PATIENTS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Part -I</a:t>
            </a:r>
            <a:endParaRPr lang="en-US" sz="3600" dirty="0">
              <a:solidFill>
                <a:srgbClr val="FFFF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Dr. M.M. House in 1950 classified patient psychology into 4 types-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Philosophic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Exacting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Indifferent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Critical/ Hysterical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FFC000"/>
                </a:solidFill>
              </a:rPr>
              <a:t>Philosophic</a:t>
            </a:r>
            <a:r>
              <a:rPr lang="en-US" sz="2200" b="1" u="sng" dirty="0" smtClean="0">
                <a:solidFill>
                  <a:schemeClr val="tx2"/>
                </a:solidFill>
              </a:rPr>
              <a:t>-</a:t>
            </a:r>
            <a:r>
              <a:rPr lang="en-US" sz="2200" dirty="0" smtClean="0">
                <a:solidFill>
                  <a:schemeClr val="tx2"/>
                </a:solidFill>
              </a:rPr>
              <a:t> they are easy going, congenial, mentally well adjusted, cooperative &amp; confident of the dentist.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They have ideal attitude for successful treatment.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FFC000"/>
                </a:solidFill>
              </a:rPr>
              <a:t>Exacting-</a:t>
            </a:r>
            <a:r>
              <a:rPr lang="en-US" sz="2200" dirty="0" smtClean="0">
                <a:solidFill>
                  <a:schemeClr val="tx2"/>
                </a:solidFill>
              </a:rPr>
              <a:t> These patients had bad results with previous treatment &amp; are doubtful that anyone can help them.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Proper handling &amp; extra time given during &amp; after treatment can make them excellent patients.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FFC000"/>
                </a:solidFill>
              </a:rPr>
              <a:t>Indifferent-</a:t>
            </a:r>
            <a:r>
              <a:rPr lang="en-US" sz="2200" dirty="0" smtClean="0">
                <a:solidFill>
                  <a:schemeClr val="tx2"/>
                </a:solidFill>
              </a:rPr>
              <a:t> they seek treatment because of insistence &amp; have little concern for their oral health.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They give up easily &amp; require more time to follow instructions regarding  use of dentures.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Little appreciation for the efforts of the dentist.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FFC000"/>
                </a:solidFill>
              </a:rPr>
              <a:t>Critical</a:t>
            </a:r>
            <a:r>
              <a:rPr lang="en-US" sz="2200" dirty="0" smtClean="0">
                <a:solidFill>
                  <a:srgbClr val="FFC000"/>
                </a:solidFill>
              </a:rPr>
              <a:t>- </a:t>
            </a:r>
            <a:r>
              <a:rPr lang="en-US" sz="2200" dirty="0" smtClean="0">
                <a:solidFill>
                  <a:schemeClr val="tx2"/>
                </a:solidFill>
              </a:rPr>
              <a:t>These patients find fault with every thing that is done for them &amp; are never happy with their previous dentists.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A firm control of these patients is essential &amp; the dentist must direct all treatment &amp; decisions.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NAME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91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For the purpose of record maintenance and identification.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Most patients liked to be called by their name, this has a psychological effect as well.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na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4724400"/>
            <a:ext cx="1643062" cy="1643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0219"/>
            <a:ext cx="8229600" cy="119618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AGE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11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 Learning capabilities, neuromuscular control diminishes with age.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 Tissues lose elasticity and resiliency.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  Reduced ability to withstand stress may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restrict some procedures 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5" name="Picture 4" descr="cranshaw_WEB_old_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809999"/>
            <a:ext cx="2057400" cy="256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GENDER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Esthetics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Influence of Sex hormones on the supporting structures.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Women regard appearance above the efficient functioning of the replacement teeth.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Physiologic change in women (menopause),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Productive of many problems which mitigate against easy denture construction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Up-Down Arrow 3"/>
          <p:cNvSpPr/>
          <p:nvPr/>
        </p:nvSpPr>
        <p:spPr bwMode="auto">
          <a:xfrm>
            <a:off x="3581400" y="4572000"/>
            <a:ext cx="304800" cy="68580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OCCUPATION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2879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People  making public appearances,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(artists, actors, salesmen, public speakers, singers, teachers)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Esthetics and Phonetics.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Tradesmen, Mechanics, or Laborers</a:t>
            </a:r>
            <a:r>
              <a:rPr lang="en-US" sz="2200" b="1" dirty="0" smtClean="0">
                <a:solidFill>
                  <a:schemeClr val="tx2"/>
                </a:solidFill>
              </a:rPr>
              <a:t>     </a:t>
            </a:r>
            <a:r>
              <a:rPr lang="en-US" sz="2400" dirty="0" smtClean="0">
                <a:solidFill>
                  <a:srgbClr val="FFC000"/>
                </a:solidFill>
              </a:rPr>
              <a:t>Functional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efficiency</a:t>
            </a:r>
            <a:r>
              <a:rPr lang="en-US" sz="2200" dirty="0" smtClean="0">
                <a:solidFill>
                  <a:srgbClr val="FFC000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People like beauticians,(open bobby pins with teeth),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Place leverage on the front of the denture and cause problems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in function.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Chevron 3"/>
          <p:cNvSpPr/>
          <p:nvPr/>
        </p:nvSpPr>
        <p:spPr bwMode="auto">
          <a:xfrm>
            <a:off x="5029200" y="3429000"/>
            <a:ext cx="381000" cy="228600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charset="0"/>
            </a:endParaRPr>
          </a:p>
        </p:txBody>
      </p:sp>
      <p:sp>
        <p:nvSpPr>
          <p:cNvPr id="5" name="Up-Down Arrow 4"/>
          <p:cNvSpPr/>
          <p:nvPr/>
        </p:nvSpPr>
        <p:spPr bwMode="auto">
          <a:xfrm>
            <a:off x="4267200" y="1828800"/>
            <a:ext cx="304800" cy="609600"/>
          </a:xfrm>
          <a:prstGeom prst="upDownArrow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charset="0"/>
            </a:endParaRPr>
          </a:p>
        </p:txBody>
      </p:sp>
      <p:sp>
        <p:nvSpPr>
          <p:cNvPr id="6" name="Up-Down Arrow 5"/>
          <p:cNvSpPr/>
          <p:nvPr/>
        </p:nvSpPr>
        <p:spPr bwMode="auto">
          <a:xfrm>
            <a:off x="4419600" y="4724400"/>
            <a:ext cx="304800" cy="609600"/>
          </a:xfrm>
          <a:prstGeom prst="upDownArrow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MEDICAL HISTORY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4191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00B0F0"/>
                </a:solidFill>
              </a:rPr>
              <a:t>Debilitating diseases </a:t>
            </a:r>
            <a:r>
              <a:rPr lang="en-US" sz="2200" b="1" dirty="0" smtClean="0">
                <a:solidFill>
                  <a:schemeClr val="tx2"/>
                </a:solidFill>
              </a:rPr>
              <a:t>- </a:t>
            </a:r>
            <a:r>
              <a:rPr lang="en-US" sz="2200" dirty="0" smtClean="0">
                <a:solidFill>
                  <a:schemeClr val="tx2"/>
                </a:solidFill>
              </a:rPr>
              <a:t>diabetes, osteoarthritis , CVS,CNS disorders&amp; tuberculosis are more common in geriatrics.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Require specific instructions on denture\tissue care &amp; special follow-up appointments to observe the response of the soft tissues.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5" name="Picture 4" descr="stethoscope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101" y="457200"/>
            <a:ext cx="1638299" cy="141712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DIABETES MELLITUS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287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Impaired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carbohydrate metabolism due to insulin deficiency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Patient suffering from DM will show—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   </a:t>
            </a:r>
            <a:r>
              <a:rPr lang="en-US" sz="2200" dirty="0" smtClean="0">
                <a:solidFill>
                  <a:srgbClr val="FFC000"/>
                </a:solidFill>
              </a:rPr>
              <a:t>Osteoporosis.					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FFC000"/>
                </a:solidFill>
              </a:rPr>
              <a:t>        Residual alveolar bone resorption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FFC000"/>
                </a:solidFill>
              </a:rPr>
              <a:t>        Delayed  wound healing.			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FFC000"/>
                </a:solidFill>
              </a:rPr>
              <a:t>        Prone to infection.</a:t>
            </a:r>
            <a:r>
              <a:rPr lang="en-US" sz="2200" dirty="0" smtClean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				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Mucostatic impression technique.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Avoidance of surgical interventions.	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5" descr="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38969" y="3276600"/>
            <a:ext cx="3031509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 bwMode="auto">
          <a:xfrm>
            <a:off x="5029200" y="4572000"/>
            <a:ext cx="990600" cy="152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8153400" cy="6096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           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OSTEOARTHRITIS</a:t>
            </a: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Affects elderly above 45 yrs of age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 M:F ratio 2:1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Clinical features</a:t>
            </a:r>
            <a:r>
              <a:rPr lang="en-US" sz="2400" dirty="0" smtClean="0">
                <a:solidFill>
                  <a:schemeClr val="tx2"/>
                </a:solidFill>
              </a:rPr>
              <a:t>:-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- pain ,crepitation &amp; restricted  mandibular       	          movements					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- muscles of mastication become tender.	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   Frequent occlusal corrections should be made.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   Difficulty in wearing and cleaning of denture.</a:t>
            </a:r>
          </a:p>
          <a:p>
            <a:pPr lvl="2"/>
            <a:endParaRPr lang="en-US" sz="2000" dirty="0" smtClean="0">
              <a:solidFill>
                <a:schemeClr val="tx2"/>
              </a:solidFill>
            </a:endParaRPr>
          </a:p>
          <a:p>
            <a:pPr lvl="2">
              <a:buFontTx/>
              <a:buBlip>
                <a:blip r:embed="rId2"/>
              </a:buBlip>
            </a:pPr>
            <a:endParaRPr lang="en-US" sz="2800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tmj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371600"/>
            <a:ext cx="2743200" cy="166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     </a:t>
            </a: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</a:rPr>
              <a:t>“ When u listen, hear; </a:t>
            </a:r>
          </a:p>
          <a:p>
            <a:pPr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</a:rPr>
              <a:t>           When u look, see; </a:t>
            </a:r>
          </a:p>
          <a:p>
            <a:pPr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</a:rPr>
              <a:t>           When u touch, feel ”.</a:t>
            </a:r>
          </a:p>
          <a:p>
            <a:pPr algn="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-Allison</a:t>
            </a:r>
          </a:p>
          <a:p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INFECTIOUS  DISEASES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44958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b="1" u="sng" dirty="0" smtClean="0">
                <a:solidFill>
                  <a:srgbClr val="FFC000"/>
                </a:solidFill>
              </a:rPr>
              <a:t>Bacterial, Viral, Fungal</a:t>
            </a:r>
          </a:p>
          <a:p>
            <a:pPr>
              <a:lnSpc>
                <a:spcPct val="150000"/>
              </a:lnSpc>
              <a:buNone/>
            </a:pPr>
            <a:endParaRPr lang="en-US" sz="2200" b="1" u="sng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Tuberculosis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Syphilis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Herpes simplex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Hepatitis A&amp;B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HIV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Candidiasis</a:t>
            </a:r>
          </a:p>
          <a:p>
            <a:pPr lvl="1">
              <a:lnSpc>
                <a:spcPct val="9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4" descr="candidiasis"/>
          <p:cNvPicPr>
            <a:picLocks noChangeAspect="1" noChangeArrowheads="1"/>
          </p:cNvPicPr>
          <p:nvPr/>
        </p:nvPicPr>
        <p:blipFill>
          <a:blip r:embed="rId2" cstate="print"/>
          <a:srcRect r="2381" b="10714"/>
          <a:stretch>
            <a:fillRect/>
          </a:stretch>
        </p:blipFill>
        <p:spPr bwMode="auto">
          <a:xfrm>
            <a:off x="5255459" y="990600"/>
            <a:ext cx="2364541" cy="173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lichen planus"/>
          <p:cNvPicPr>
            <a:picLocks noChangeAspect="1" noChangeArrowheads="1"/>
          </p:cNvPicPr>
          <p:nvPr/>
        </p:nvPicPr>
        <p:blipFill>
          <a:blip r:embed="rId3" cstate="print"/>
          <a:srcRect r="2459" b="14570"/>
          <a:stretch>
            <a:fillRect/>
          </a:stretch>
        </p:blipFill>
        <p:spPr bwMode="auto">
          <a:xfrm>
            <a:off x="6239383" y="2819400"/>
            <a:ext cx="2371218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pen drive\a\photos medically comprised\102NIKON\DSCN6620.JPG"/>
          <p:cNvPicPr>
            <a:picLocks noChangeAspect="1" noChangeArrowheads="1"/>
          </p:cNvPicPr>
          <p:nvPr/>
        </p:nvPicPr>
        <p:blipFill>
          <a:blip r:embed="rId4" cstate="print"/>
          <a:srcRect t="2721" r="6122" b="15646"/>
          <a:stretch>
            <a:fillRect/>
          </a:stretch>
        </p:blipFill>
        <p:spPr bwMode="auto">
          <a:xfrm>
            <a:off x="5257785" y="4724400"/>
            <a:ext cx="25567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5105400" cy="41910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sz="2400" b="1" u="sng" dirty="0" smtClean="0">
                <a:solidFill>
                  <a:srgbClr val="FFC000"/>
                </a:solidFill>
              </a:rPr>
              <a:t>Precautions:</a:t>
            </a:r>
          </a:p>
          <a:p>
            <a:pPr lvl="1"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Prevent cross contamination</a:t>
            </a:r>
          </a:p>
          <a:p>
            <a:pPr lvl="1"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Self precaution &amp; protection </a:t>
            </a:r>
          </a:p>
          <a:p>
            <a:pPr lvl="1"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Disposable instruments</a:t>
            </a:r>
          </a:p>
          <a:p>
            <a:pPr lvl="1"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Disinfections of impression</a:t>
            </a:r>
          </a:p>
          <a:p>
            <a:pPr>
              <a:lnSpc>
                <a:spcPct val="200000"/>
              </a:lnSpc>
            </a:pPr>
            <a:endParaRPr lang="en-US" sz="3600" dirty="0"/>
          </a:p>
        </p:txBody>
      </p:sp>
      <p:pic>
        <p:nvPicPr>
          <p:cNvPr id="4" name="Picture 3" descr="standardPrecau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0450" y="3119221"/>
            <a:ext cx="2241550" cy="297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CARDIOVASCULAR  SYSTEM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000" b="1" u="sng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Angina pectoris: </a:t>
            </a:r>
            <a:endParaRPr lang="en-US" sz="2000" dirty="0" smtClean="0">
              <a:solidFill>
                <a:srgbClr val="FFC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Avoid anxiety, exertion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Physician consultation 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Emergency drugs.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Myocardial infarction (MI):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Patient with history of MI avoid treatment for 6 months.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Physician consultation &amp; reassurance of patient 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C000"/>
                </a:solidFill>
              </a:rPr>
              <a:t>Infective bacterial endocarditis: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Prophylactic Antibiotic therapy prior to surgical procedures.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CENTRAL NERVOUS SYSTEM11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305800" cy="5287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Emotional disturbances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B0F0"/>
                </a:solidFill>
              </a:rPr>
              <a:t>Clinical features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   Mild anxiety to anxiety neurosis, depression, phobia, disorientation.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Severe cases -psychiatric consultation.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Patient motivation &amp; reassurance.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In such patients avoid flickering lights and instruments  which  can cause harm.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PARKINSONISM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tx2"/>
                </a:solidFill>
              </a:rPr>
              <a:t>It is a degenerating disease affecting basal ganglia.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FFC000"/>
                </a:solidFill>
              </a:rPr>
              <a:t>Clinical features: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expressionless face with staring look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soft rapid speech,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altered gait, muscle rigidity,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 tremors in mandible, tongue, fingers, hands.</a:t>
            </a:r>
          </a:p>
          <a:p>
            <a:pPr algn="just"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chemeClr val="tx2"/>
                </a:solidFill>
              </a:rPr>
              <a:t>Patient should be educated about difficulty in eating, speech &amp; retaining mandibular denture.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TRIGEMINAL NEURALGIA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2837"/>
            <a:ext cx="7924800" cy="5059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FFC000"/>
                </a:solidFill>
              </a:rPr>
              <a:t>Clinical features</a:t>
            </a:r>
            <a:r>
              <a:rPr lang="en-US" sz="2400" dirty="0" smtClean="0">
                <a:solidFill>
                  <a:srgbClr val="FFC000"/>
                </a:solidFill>
              </a:rPr>
              <a:t>–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Searing, stabbing ,lancinating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type of pain initiated on touching trigger zone. 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tx2"/>
                </a:solidFill>
              </a:rPr>
              <a:t>Patients should be first treated for Trigeminal neuralgia then continued with Prosthodontic treatment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trigem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799" y="990600"/>
            <a:ext cx="2593361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BELL`S  PALSY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0010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FFC000"/>
                </a:solidFill>
              </a:rPr>
              <a:t>Facial nerve palsy </a:t>
            </a:r>
            <a:r>
              <a:rPr lang="en-US" sz="2200" dirty="0" smtClean="0">
                <a:solidFill>
                  <a:schemeClr val="tx2"/>
                </a:solidFill>
              </a:rPr>
              <a:t>: cold, trauma, injection of L.A drugs, nerve impingement ,injury of the nerve during surgery.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Difficulty in making impression, eating &amp; speech.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- To avoid cheek biting       over contouring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denture base on the affected side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- Excessive horizontal overlap in posteriors.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505200"/>
            <a:ext cx="2133600" cy="2624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 bwMode="auto">
          <a:xfrm>
            <a:off x="3733800" y="41910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DRUG HISTORY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5181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tx2"/>
                </a:solidFill>
              </a:rPr>
              <a:t>Antihistaminics</a:t>
            </a:r>
            <a:r>
              <a:rPr lang="en-US" sz="2200" dirty="0" smtClean="0">
                <a:solidFill>
                  <a:schemeClr val="tx2"/>
                </a:solidFill>
              </a:rPr>
              <a:t>, antihypertensive, </a:t>
            </a:r>
            <a:r>
              <a:rPr lang="en-US" sz="2200" dirty="0" err="1" smtClean="0">
                <a:solidFill>
                  <a:schemeClr val="tx2"/>
                </a:solidFill>
              </a:rPr>
              <a:t>antiparkinsonic</a:t>
            </a:r>
            <a:r>
              <a:rPr lang="en-US" sz="2200" dirty="0" smtClean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20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antidepressants, atropine cause </a:t>
            </a:r>
            <a:r>
              <a:rPr lang="en-US" sz="2200" b="1" dirty="0" smtClean="0">
                <a:solidFill>
                  <a:srgbClr val="FFC000"/>
                </a:solidFill>
              </a:rPr>
              <a:t>xerostomia.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Cholinesterase, epinephrine, </a:t>
            </a:r>
            <a:r>
              <a:rPr lang="en-US" sz="2200" dirty="0" err="1" smtClean="0">
                <a:solidFill>
                  <a:schemeClr val="tx2"/>
                </a:solidFill>
              </a:rPr>
              <a:t>sialogouges</a:t>
            </a:r>
            <a:r>
              <a:rPr lang="en-US" sz="2200" dirty="0" smtClean="0">
                <a:solidFill>
                  <a:schemeClr val="tx2"/>
                </a:solidFill>
              </a:rPr>
              <a:t>  cause  </a:t>
            </a:r>
            <a:r>
              <a:rPr lang="en-US" sz="2200" b="1" dirty="0" smtClean="0">
                <a:solidFill>
                  <a:srgbClr val="FFC000"/>
                </a:solidFill>
              </a:rPr>
              <a:t>Sialorrhea 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FC000"/>
                </a:solidFill>
              </a:rPr>
              <a:t>Hypoglycemic shock </a:t>
            </a:r>
            <a:r>
              <a:rPr lang="en-US" sz="2200" dirty="0" smtClean="0">
                <a:solidFill>
                  <a:schemeClr val="tx2"/>
                </a:solidFill>
              </a:rPr>
              <a:t>- Insulin.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FC000"/>
                </a:solidFill>
              </a:rPr>
              <a:t>Behavioral  changes &amp; confusion </a:t>
            </a:r>
            <a:r>
              <a:rPr lang="en-US" sz="2200" dirty="0" smtClean="0">
                <a:solidFill>
                  <a:schemeClr val="tx2"/>
                </a:solidFill>
              </a:rPr>
              <a:t>- antidepressants, </a:t>
            </a:r>
          </a:p>
          <a:p>
            <a:pPr>
              <a:lnSpc>
                <a:spcPct val="20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corticosteroids,  antiparkinsonism, antihistaminic.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2051" name="Picture 3" descr="D:\images\6a00e550081576883400e5518fdf698833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86930" cy="1525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457200"/>
            <a:ext cx="8416636" cy="5668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RADIATION  THERAPY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Patients undergoing radiation therapy should have a waiting period before complete denture construction.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They should be examined frequently for radionecrosis.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CLIMACTERIC  CONDITIONS </a:t>
            </a:r>
          </a:p>
          <a:p>
            <a:pPr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   </a:t>
            </a:r>
            <a:r>
              <a:rPr lang="en-US" sz="2200" dirty="0" smtClean="0">
                <a:solidFill>
                  <a:schemeClr val="tx2"/>
                </a:solidFill>
              </a:rPr>
              <a:t>Like menopause can cause glandular changes, osteoporosis &amp; psychiatric changes which can affect the  efficiency of the denture. 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4" descr="carcinoma"/>
          <p:cNvPicPr>
            <a:picLocks noChangeAspect="1" noChangeArrowheads="1"/>
          </p:cNvPicPr>
          <p:nvPr/>
        </p:nvPicPr>
        <p:blipFill>
          <a:blip r:embed="rId2" cstate="print"/>
          <a:srcRect l="4167" r="4167" b="31117"/>
          <a:stretch>
            <a:fillRect/>
          </a:stretch>
        </p:blipFill>
        <p:spPr bwMode="auto">
          <a:xfrm>
            <a:off x="2971800" y="2672862"/>
            <a:ext cx="3048000" cy="1518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DENTAL HISTORY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  Chief complaint-</a:t>
            </a:r>
            <a:endParaRPr lang="en-US" sz="24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Helps to assess whether the patient’s expectations are realistic or unrealistic &amp; psychological classification.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    Reveals information about: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Previous dental experiences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Patient’s concern to his oral health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Patient’s education and motivation level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INTRODUCTION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/>
              <a:t>Successful complete denture therapy begins with a thorough assessment of the patients physical &amp; psychological condition &amp; determining a treatment that will deliver a functionally and esthetically acceptable complete denture.</a:t>
            </a:r>
          </a:p>
          <a:p>
            <a:pPr algn="ctr">
              <a:lnSpc>
                <a:spcPct val="20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7772400" cy="6096000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7620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-228600"/>
            <a:ext cx="8534400" cy="7315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 algn="ctr">
              <a:lnSpc>
                <a:spcPct val="160000"/>
              </a:lnSpc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CURRENT / EXISTING DENTURES 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  Retention &amp; stability . 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  Jaw relation.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  Patient comfort .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  Denture wear or breakage -  </a:t>
            </a:r>
          </a:p>
          <a:p>
            <a:pPr marL="457200" indent="-457200">
              <a:lnSpc>
                <a:spcPct val="16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may indicate bruxism.</a:t>
            </a:r>
          </a:p>
          <a:p>
            <a:pPr marL="457200" indent="-4572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  Period for which the patient has been wearing the   </a:t>
            </a:r>
          </a:p>
          <a:p>
            <a:pPr marL="457200" indent="-457200">
              <a:lnSpc>
                <a:spcPct val="16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denture &amp; the amount of resorption associated with it.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0962" name="Picture 2" descr="D:\images\OS36066[1].jpg"/>
          <p:cNvPicPr>
            <a:picLocks noChangeAspect="1" noChangeArrowheads="1"/>
          </p:cNvPicPr>
          <p:nvPr/>
        </p:nvPicPr>
        <p:blipFill>
          <a:blip r:embed="rId2" cstate="print"/>
          <a:srcRect l="11600" t="20769" r="11600" b="23846"/>
          <a:stretch>
            <a:fillRect/>
          </a:stretch>
        </p:blipFill>
        <p:spPr bwMode="auto">
          <a:xfrm>
            <a:off x="5105400" y="1371600"/>
            <a:ext cx="29718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1"/>
            <a:ext cx="8077200" cy="2305050"/>
          </a:xfrm>
          <a:noFill/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HISTORY TAKING,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DIAGNOSIS  AND  TREATMENT PLANNING  FOR  COMPLETE DENTURE  PATIENTS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Part -Ii</a:t>
            </a:r>
            <a:endParaRPr lang="en-US" sz="3600" dirty="0">
              <a:solidFill>
                <a:srgbClr val="FFFF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Extra-oral Examination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7921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TMJ Examination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Examined for range of movements, pain, muscles of mastication, joint sounds upon opening &amp; closing.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6324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 Rapid jaw movement on command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 Digital perception of tmj sounds</a:t>
            </a:r>
            <a:endParaRPr lang="en-US" sz="4000" dirty="0"/>
          </a:p>
        </p:txBody>
      </p:sp>
      <p:pic>
        <p:nvPicPr>
          <p:cNvPr id="6" name="Picture 5" descr="k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078" y="4114800"/>
            <a:ext cx="2585840" cy="192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k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14800"/>
            <a:ext cx="2336693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4191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Pain on opening/ closing movements of mandible.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Clicking sound, crepitations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Deviation of mandible on opening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Muscle tenderness</a:t>
            </a:r>
          </a:p>
          <a:p>
            <a:pPr>
              <a:lnSpc>
                <a:spcPct val="20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Limitation of mandibular movement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2200" dirty="0" smtClean="0">
                <a:solidFill>
                  <a:srgbClr val="FFC000"/>
                </a:solidFill>
              </a:rPr>
              <a:t>The centric relation depends upon structural &amp; functional harmony of osseous structures ,the intra articular tissues capsular ligaments.</a:t>
            </a:r>
          </a:p>
          <a:p>
            <a:pPr algn="ctr">
              <a:lnSpc>
                <a:spcPct val="200000"/>
              </a:lnSpc>
            </a:pPr>
            <a:endParaRPr lang="en-US" sz="2200" b="1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8069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     TEMPOROMANDIBULAR  DISORDERS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525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       RECOMMENDED MANAGEMENT STRATAGIES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Symptomatic treatment with medicines</a:t>
            </a:r>
          </a:p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Control or reduction of contributory factors</a:t>
            </a:r>
          </a:p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Treatment of pathologic sequelae</a:t>
            </a:r>
          </a:p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Patient’s counselling</a:t>
            </a:r>
          </a:p>
          <a:p>
            <a:pPr marL="914400" lvl="1" indent="-457200"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TMJ problem may have to be treated by alteration of existing prosthesis, recovering lost occlusal VD, exercise, rest or drug therapy.</a:t>
            </a:r>
          </a:p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76600" y="609600"/>
            <a:ext cx="27432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PROFILE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 descr="C:\Documents and Settings\Guest\Application Data\Microsoft\Media Catalog\PROFI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563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57400" y="5486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folHlink"/>
                </a:solidFill>
              </a:rPr>
              <a:t>CLASS I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38600" y="550068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folHlink"/>
                </a:solidFill>
              </a:rPr>
              <a:t>CLASS II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67400" y="5486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folHlink"/>
                </a:solidFill>
              </a:rPr>
              <a:t>CLASS III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1676400"/>
            <a:ext cx="5937844" cy="1139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Profile view will indicate the relation of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the maxilla to the mandible.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743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               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FACIAL SYMMETRY </a:t>
            </a:r>
          </a:p>
          <a:p>
            <a:pPr>
              <a:buNone/>
            </a:pPr>
            <a:endParaRPr lang="en-US" sz="2800" b="1" dirty="0" smtClean="0">
              <a:solidFill>
                <a:srgbClr val="FFFF00"/>
              </a:solidFill>
              <a:latin typeface="+mj-lt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     - </a:t>
            </a:r>
            <a:r>
              <a:rPr lang="en-US" sz="2400" dirty="0" smtClean="0">
                <a:solidFill>
                  <a:schemeClr val="tx2"/>
                </a:solidFill>
              </a:rPr>
              <a:t>Symmetrical					 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- Asymmetrical	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  (swellings, hemi facial hypertrophy/atrophy,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    congenital, unilateral ankylosis, etc)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6868" name="Picture 4" descr="D:\images\834279-839345-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83892"/>
            <a:ext cx="4343400" cy="314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19400" y="2209800"/>
            <a:ext cx="428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67000" y="5334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SHAPE OF FACE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04800" y="2362200"/>
            <a:ext cx="8610600" cy="2743200"/>
            <a:chOff x="240" y="2304"/>
            <a:chExt cx="5424" cy="1728"/>
          </a:xfrm>
        </p:grpSpPr>
        <p:pic>
          <p:nvPicPr>
            <p:cNvPr id="8" name="Picture 4" descr="C:\Documents and Settings\Guest\Application Data\Microsoft\Media Catalog\FACE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304"/>
              <a:ext cx="523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32" y="379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folHlink"/>
                  </a:solidFill>
                </a:rPr>
                <a:t>SQUARE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728" y="3801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folHlink"/>
                  </a:solidFill>
                </a:rPr>
                <a:t>TAPERED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880" y="3792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folHlink"/>
                  </a:solidFill>
                </a:rPr>
                <a:t>SQUARE TAPERING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646" y="3792"/>
              <a:ext cx="10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chemeClr val="folHlink"/>
                  </a:solidFill>
                </a:rPr>
                <a:t>OVOID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57400" y="1367135"/>
            <a:ext cx="500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Classifiation  by LEON WILLIAM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2895600" cy="609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DIAGNOSIS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48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endParaRPr lang="en-US" sz="2200" b="1" dirty="0" smtClean="0">
              <a:solidFill>
                <a:schemeClr val="tx2"/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  </a:t>
            </a:r>
            <a:r>
              <a:rPr lang="en-US" sz="2200" b="1" dirty="0" err="1" smtClean="0">
                <a:solidFill>
                  <a:schemeClr val="tx2"/>
                </a:solidFill>
              </a:rPr>
              <a:t>Dia</a:t>
            </a:r>
            <a:r>
              <a:rPr lang="en-US" sz="2200" b="1" dirty="0" smtClean="0">
                <a:solidFill>
                  <a:schemeClr val="tx2"/>
                </a:solidFill>
              </a:rPr>
              <a:t> + gnosis   = to differentiate  + knowledge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According to GPT 8,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rgbClr val="FFC000"/>
                </a:solidFill>
              </a:rPr>
              <a:t>    </a:t>
            </a:r>
            <a:r>
              <a:rPr lang="en-US" sz="2200" b="1" dirty="0" smtClean="0">
                <a:solidFill>
                  <a:srgbClr val="FFC000"/>
                </a:solidFill>
              </a:rPr>
              <a:t>Diagnosis is defined as determination of nature of disease.</a:t>
            </a:r>
            <a:endParaRPr lang="en-US" sz="22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It is the examination of the physical state, psychological makeup , &amp; understanding the need of patients to ensure a predictable result.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31838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</a:rPr>
              <a:t>TONE  OF  FACIAL  TISSUES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1176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It depends on the age &amp; health of the patient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According to House-			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</a:rPr>
              <a:t>Class I</a:t>
            </a:r>
            <a:r>
              <a:rPr lang="en-US" sz="2400" dirty="0" smtClean="0">
                <a:solidFill>
                  <a:schemeClr val="tx2"/>
                </a:solidFill>
              </a:rPr>
              <a:t>—Normal tone &amp; placement of facial muscles of mastication &amp; expression.		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</a:rPr>
              <a:t>Class II</a:t>
            </a:r>
            <a:r>
              <a:rPr lang="en-US" sz="2400" dirty="0" smtClean="0">
                <a:solidFill>
                  <a:schemeClr val="tx2"/>
                </a:solidFill>
              </a:rPr>
              <a:t>--Displays normal function but slightly decreased tone.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</a:rPr>
              <a:t>Class III</a:t>
            </a:r>
            <a:r>
              <a:rPr lang="en-US" sz="2400" dirty="0" smtClean="0">
                <a:solidFill>
                  <a:schemeClr val="tx2"/>
                </a:solidFill>
              </a:rPr>
              <a:t>--Decreased  muscle tone function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COMPLEXION 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5287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</a:rPr>
              <a:t>Skin of face</a:t>
            </a:r>
            <a:r>
              <a:rPr lang="en-US" sz="2400" dirty="0" smtClean="0">
                <a:solidFill>
                  <a:srgbClr val="FFC000"/>
                </a:solidFill>
              </a:rPr>
              <a:t>--</a:t>
            </a:r>
            <a:r>
              <a:rPr lang="en-US" sz="2400" dirty="0" smtClean="0">
                <a:solidFill>
                  <a:schemeClr val="tx2"/>
                </a:solidFill>
              </a:rPr>
              <a:t>Dark,Medium,Fair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</a:rPr>
              <a:t>Hair color</a:t>
            </a:r>
            <a:r>
              <a:rPr lang="en-US" sz="2400" dirty="0" smtClean="0">
                <a:solidFill>
                  <a:srgbClr val="FFC000"/>
                </a:solidFill>
              </a:rPr>
              <a:t>--    </a:t>
            </a:r>
            <a:r>
              <a:rPr lang="en-US" sz="2400" dirty="0" smtClean="0">
                <a:solidFill>
                  <a:schemeClr val="tx2"/>
                </a:solidFill>
              </a:rPr>
              <a:t>Black, brown, blond.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</a:rPr>
              <a:t>Eyes</a:t>
            </a:r>
            <a:r>
              <a:rPr lang="en-US" sz="2400" dirty="0" smtClean="0">
                <a:solidFill>
                  <a:srgbClr val="FFC000"/>
                </a:solidFill>
              </a:rPr>
              <a:t>--</a:t>
            </a:r>
            <a:r>
              <a:rPr lang="en-US" sz="2400" dirty="0" smtClean="0">
                <a:solidFill>
                  <a:schemeClr val="tx2"/>
                </a:solidFill>
              </a:rPr>
              <a:t>	      Blue ,gray, brown, Black.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The color of the skin  guides in shade selection of the teeth . 		</a:t>
            </a:r>
            <a:r>
              <a:rPr lang="en-US" sz="2800" dirty="0" smtClean="0">
                <a:solidFill>
                  <a:schemeClr val="tx2"/>
                </a:solidFill>
              </a:rPr>
              <a:t>	       </a:t>
            </a:r>
            <a:r>
              <a:rPr lang="en-US" sz="2800" b="1" dirty="0" smtClean="0">
                <a:solidFill>
                  <a:schemeClr val="tx2"/>
                </a:solidFill>
              </a:rPr>
              <a:t>								</a:t>
            </a:r>
            <a:r>
              <a:rPr lang="en-US" sz="2400" b="1" dirty="0" smtClean="0">
                <a:solidFill>
                  <a:schemeClr val="tx2"/>
                </a:solidFill>
              </a:rPr>
              <a:t>								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LIPS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Support</a:t>
            </a:r>
          </a:p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Thickness</a:t>
            </a:r>
          </a:p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Length</a:t>
            </a:r>
          </a:p>
          <a:p>
            <a:pPr marL="914400" lvl="1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Fullness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64811" t="7289" r="8797" b="63554"/>
          <a:stretch>
            <a:fillRect/>
          </a:stretch>
        </p:blipFill>
        <p:spPr bwMode="auto">
          <a:xfrm>
            <a:off x="5562600" y="3810000"/>
            <a:ext cx="2667000" cy="2162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Lip support-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classified as;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Adequately supported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Unsupported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If the tissues around the mouth has wrinkles &amp; the rest of the face does not, significant improvement can be expected.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If wrinkles are long standing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then they may not disappear at once 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7" descr="lip v-br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42671"/>
            <a:ext cx="2743200" cy="1809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D:\images\cosmetic-injections.jpg"/>
          <p:cNvPicPr>
            <a:picLocks noChangeAspect="1" noChangeArrowheads="1"/>
          </p:cNvPicPr>
          <p:nvPr/>
        </p:nvPicPr>
        <p:blipFill>
          <a:blip r:embed="rId3" cstate="print"/>
          <a:srcRect l="7196" t="7407" r="56009" b="68504"/>
          <a:stretch>
            <a:fillRect/>
          </a:stretch>
        </p:blipFill>
        <p:spPr bwMode="auto">
          <a:xfrm>
            <a:off x="6019800" y="4038600"/>
            <a:ext cx="2743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LIP THICKNESS</a:t>
            </a:r>
            <a:endParaRPr lang="en-US" sz="2400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Thick lips </a:t>
            </a:r>
            <a:r>
              <a:rPr lang="en-US" sz="2400" dirty="0" smtClean="0">
                <a:solidFill>
                  <a:schemeClr val="tx2"/>
                </a:solidFill>
              </a:rPr>
              <a:t>need less support from the artificial teeth 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Thin lips </a:t>
            </a:r>
            <a:r>
              <a:rPr lang="en-US" sz="2400" dirty="0" smtClean="0">
                <a:solidFill>
                  <a:schemeClr val="tx2"/>
                </a:solidFill>
              </a:rPr>
              <a:t>rely on labiolingual position of the tooth for their fullness &amp; support.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 descr="150_2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962400"/>
            <a:ext cx="2743200" cy="206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entures_before-after.jpg"/>
          <p:cNvPicPr>
            <a:picLocks noChangeAspect="1"/>
          </p:cNvPicPr>
          <p:nvPr/>
        </p:nvPicPr>
        <p:blipFill>
          <a:blip r:embed="rId3" cstate="print"/>
          <a:srcRect t="52381"/>
          <a:stretch>
            <a:fillRect/>
          </a:stretch>
        </p:blipFill>
        <p:spPr>
          <a:xfrm>
            <a:off x="5105399" y="3962400"/>
            <a:ext cx="2895601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LIP  LENGTH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</a:t>
            </a:r>
            <a:r>
              <a:rPr lang="en-US" sz="2400" dirty="0" smtClean="0">
                <a:solidFill>
                  <a:srgbClr val="FFFF00"/>
                </a:solidFill>
              </a:rPr>
              <a:t>Normal or medium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</a:t>
            </a:r>
            <a:r>
              <a:rPr lang="en-US" sz="2400" dirty="0" smtClean="0">
                <a:solidFill>
                  <a:srgbClr val="FFFF00"/>
                </a:solidFill>
              </a:rPr>
              <a:t>Long</a:t>
            </a:r>
            <a:r>
              <a:rPr lang="en-US" sz="2400" dirty="0" smtClean="0">
                <a:solidFill>
                  <a:schemeClr val="tx2"/>
                </a:solidFill>
              </a:rPr>
              <a:t> (reveals very little of anterior teeth)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</a:t>
            </a:r>
            <a:r>
              <a:rPr lang="en-US" sz="2400" dirty="0" smtClean="0">
                <a:solidFill>
                  <a:srgbClr val="FFFF00"/>
                </a:solidFill>
              </a:rPr>
              <a:t>Short</a:t>
            </a:r>
            <a:r>
              <a:rPr lang="en-US" sz="2400" dirty="0" smtClean="0">
                <a:solidFill>
                  <a:schemeClr val="tx2"/>
                </a:solidFill>
              </a:rPr>
              <a:t> (allows the display of denture base)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  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HEALTH OF LIPS - </a:t>
            </a:r>
            <a:r>
              <a:rPr lang="en-US" sz="2400" dirty="0" smtClean="0">
                <a:solidFill>
                  <a:schemeClr val="tx2"/>
                </a:solidFill>
              </a:rPr>
              <a:t>fissures, cracks or ulcers indicate vit B deficiency, candidiasis or prolong over closure of mouth due to decrease VD.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4" descr="vitam b"/>
          <p:cNvPicPr>
            <a:picLocks noChangeAspect="1" noChangeArrowheads="1"/>
          </p:cNvPicPr>
          <p:nvPr/>
        </p:nvPicPr>
        <p:blipFill>
          <a:blip r:embed="rId2" cstate="print"/>
          <a:srcRect t="3704" b="11111"/>
          <a:stretch>
            <a:fillRect/>
          </a:stretch>
        </p:blipFill>
        <p:spPr bwMode="auto">
          <a:xfrm>
            <a:off x="6407426" y="4876800"/>
            <a:ext cx="2203174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09600" y="3124200"/>
            <a:ext cx="2971800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514600"/>
            <a:ext cx="2971800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" y="1828800"/>
            <a:ext cx="29718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63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Neuromuscular co-ordination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-228600"/>
            <a:ext cx="8305800" cy="5211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NEUROMUSCULAR  CO-ORDINATION</a:t>
            </a:r>
          </a:p>
          <a:p>
            <a:pPr algn="ctr">
              <a:lnSpc>
                <a:spcPct val="150000"/>
              </a:lnSpc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Excellent		</a:t>
            </a:r>
            <a:r>
              <a:rPr lang="en-US" sz="2400" b="1" dirty="0" smtClean="0"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			                                           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Fair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Poor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ln w="1905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Poor neuromuscular co-ordination affects impression recording  &amp; jaw relation recording.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 Advise for tongue &amp; mouth exercises.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INTRAORAL EXAMINATION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Color of mucosa- </a:t>
            </a:r>
            <a:r>
              <a:rPr lang="en-US" sz="2400" b="1" dirty="0" smtClean="0">
                <a:solidFill>
                  <a:srgbClr val="FF66CC"/>
                </a:solidFill>
              </a:rPr>
              <a:t>healthy pink</a:t>
            </a:r>
            <a:endParaRPr lang="en-US" sz="2400" dirty="0" smtClean="0">
              <a:solidFill>
                <a:srgbClr val="FF66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Redness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indicates inflammatory changes due to ill fitting dentures, smoking, infection or systemic diseases.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White patches </a:t>
            </a:r>
            <a:r>
              <a:rPr lang="en-US" sz="2400" dirty="0" smtClean="0">
                <a:solidFill>
                  <a:schemeClr val="tx2"/>
                </a:solidFill>
              </a:rPr>
              <a:t>may indicate an area of frictional keratosis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6" descr="DSCN7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639407"/>
            <a:ext cx="2168899" cy="160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DSCN7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580" y="4648200"/>
            <a:ext cx="232382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867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CONDITION OF MUCOSA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</a:t>
            </a:r>
            <a:r>
              <a:rPr lang="en-US" sz="2200" dirty="0" smtClean="0">
                <a:solidFill>
                  <a:srgbClr val="FFC000"/>
                </a:solidFill>
              </a:rPr>
              <a:t>class 1 </a:t>
            </a:r>
            <a:r>
              <a:rPr lang="en-US" sz="2200" dirty="0" smtClean="0">
                <a:solidFill>
                  <a:schemeClr val="tx2"/>
                </a:solidFill>
              </a:rPr>
              <a:t>: healthy mucosa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</a:t>
            </a:r>
            <a:r>
              <a:rPr lang="en-US" sz="2200" dirty="0" smtClean="0">
                <a:solidFill>
                  <a:srgbClr val="FFC000"/>
                </a:solidFill>
              </a:rPr>
              <a:t>class 2</a:t>
            </a:r>
            <a:r>
              <a:rPr lang="en-US" sz="2200" dirty="0" smtClean="0">
                <a:solidFill>
                  <a:schemeClr val="tx2"/>
                </a:solidFill>
              </a:rPr>
              <a:t> : irritated mucosa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dirty="0" smtClean="0">
                <a:solidFill>
                  <a:srgbClr val="FFC000"/>
                </a:solidFill>
              </a:rPr>
              <a:t>     class 3 </a:t>
            </a:r>
            <a:r>
              <a:rPr lang="en-US" sz="2200" dirty="0" smtClean="0">
                <a:solidFill>
                  <a:schemeClr val="tx2"/>
                </a:solidFill>
              </a:rPr>
              <a:t>: pathologic mucosa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4" descr="papillary hyperplasia"/>
          <p:cNvPicPr>
            <a:picLocks noChangeAspect="1" noChangeArrowheads="1"/>
          </p:cNvPicPr>
          <p:nvPr/>
        </p:nvPicPr>
        <p:blipFill>
          <a:blip r:embed="rId2" cstate="print"/>
          <a:srcRect b="11461"/>
          <a:stretch>
            <a:fillRect/>
          </a:stretch>
        </p:blipFill>
        <p:spPr bwMode="auto">
          <a:xfrm>
            <a:off x="3200400" y="4191000"/>
            <a:ext cx="2514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DSCN2495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 l="8575" r="4402"/>
          <a:stretch>
            <a:fillRect/>
          </a:stretch>
        </p:blipFill>
        <p:spPr bwMode="auto">
          <a:xfrm>
            <a:off x="533400" y="4191000"/>
            <a:ext cx="23622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denture stomatitis"/>
          <p:cNvPicPr>
            <a:picLocks noChangeAspect="1" noChangeArrowheads="1"/>
          </p:cNvPicPr>
          <p:nvPr/>
        </p:nvPicPr>
        <p:blipFill>
          <a:blip r:embed="rId4" cstate="print"/>
          <a:srcRect l="2326" t="34615" r="6977" b="33334"/>
          <a:stretch>
            <a:fillRect/>
          </a:stretch>
        </p:blipFill>
        <p:spPr bwMode="auto">
          <a:xfrm>
            <a:off x="6096000" y="4191000"/>
            <a:ext cx="2514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SALIVA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Major salivary glands should be examined for patency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Saliva can be classified as-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</a:t>
            </a:r>
            <a:r>
              <a:rPr lang="en-US" sz="2400" dirty="0" smtClean="0">
                <a:solidFill>
                  <a:srgbClr val="FFC000"/>
                </a:solidFill>
              </a:rPr>
              <a:t>class 1 </a:t>
            </a:r>
            <a:r>
              <a:rPr lang="en-US" sz="2400" dirty="0" smtClean="0">
                <a:solidFill>
                  <a:schemeClr val="tx2"/>
                </a:solidFill>
              </a:rPr>
              <a:t>: normal quality &amp; quantity of saliva. Cohesive &amp; adhesive properties are ideal.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</a:t>
            </a:r>
            <a:r>
              <a:rPr lang="en-US" sz="2400" dirty="0" smtClean="0">
                <a:solidFill>
                  <a:srgbClr val="FFC000"/>
                </a:solidFill>
              </a:rPr>
              <a:t>class 2</a:t>
            </a:r>
            <a:r>
              <a:rPr lang="en-US" sz="2400" dirty="0" smtClean="0">
                <a:solidFill>
                  <a:schemeClr val="tx2"/>
                </a:solidFill>
              </a:rPr>
              <a:t> : excessive saliva. Contains much mucus.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</a:t>
            </a:r>
            <a:r>
              <a:rPr lang="en-US" sz="2400" dirty="0" smtClean="0">
                <a:solidFill>
                  <a:srgbClr val="FFC000"/>
                </a:solidFill>
              </a:rPr>
              <a:t>class 3 </a:t>
            </a:r>
            <a:r>
              <a:rPr lang="en-US" sz="2400" dirty="0" smtClean="0">
                <a:solidFill>
                  <a:schemeClr val="tx2"/>
                </a:solidFill>
              </a:rPr>
              <a:t>: xerostomia.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97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150108"/>
              </a:buClr>
              <a:buNone/>
            </a:pPr>
            <a:r>
              <a:rPr lang="en-US" sz="2200" i="1" dirty="0" smtClean="0">
                <a:solidFill>
                  <a:schemeClr val="tx2"/>
                </a:solidFill>
              </a:rPr>
              <a:t>    </a:t>
            </a:r>
            <a:r>
              <a:rPr lang="en-US" sz="2200" b="1" i="1" dirty="0" smtClean="0">
                <a:solidFill>
                  <a:srgbClr val="00B0F0"/>
                </a:solidFill>
              </a:rPr>
              <a:t>According to Boucher ,</a:t>
            </a:r>
            <a:endParaRPr lang="en-US" sz="2200" i="1" dirty="0" smtClean="0">
              <a:solidFill>
                <a:srgbClr val="00B0F0"/>
              </a:solidFill>
            </a:endParaRPr>
          </a:p>
          <a:p>
            <a:pPr algn="ctr">
              <a:lnSpc>
                <a:spcPct val="150000"/>
              </a:lnSpc>
              <a:buClr>
                <a:srgbClr val="150108"/>
              </a:buClr>
              <a:buNone/>
            </a:pPr>
            <a:r>
              <a:rPr lang="en-US" sz="2200" i="1" dirty="0" smtClean="0">
                <a:solidFill>
                  <a:schemeClr val="tx2"/>
                </a:solidFill>
              </a:rPr>
              <a:t>    </a:t>
            </a:r>
            <a:r>
              <a:rPr lang="en-US" sz="2200" dirty="0" smtClean="0">
                <a:solidFill>
                  <a:schemeClr val="tx2"/>
                </a:solidFill>
              </a:rPr>
              <a:t>Planned observation to determine &amp; evaluate the existing conditions, </a:t>
            </a:r>
          </a:p>
          <a:p>
            <a:pPr algn="ctr">
              <a:lnSpc>
                <a:spcPct val="150000"/>
              </a:lnSpc>
              <a:buClr>
                <a:srgbClr val="150108"/>
              </a:buClr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 </a:t>
            </a:r>
          </a:p>
          <a:p>
            <a:pPr algn="ctr">
              <a:lnSpc>
                <a:spcPct val="150000"/>
              </a:lnSpc>
              <a:buClr>
                <a:srgbClr val="150108"/>
              </a:buClr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decision making based on the condition observed.</a:t>
            </a:r>
          </a:p>
          <a:p>
            <a:pPr>
              <a:lnSpc>
                <a:spcPct val="150000"/>
              </a:lnSpc>
              <a:buClr>
                <a:srgbClr val="150108"/>
              </a:buClr>
              <a:buNone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i="1" dirty="0" smtClean="0">
                <a:solidFill>
                  <a:schemeClr val="tx2"/>
                </a:solidFill>
              </a:rPr>
              <a:t>    </a:t>
            </a:r>
            <a:r>
              <a:rPr lang="en-US" sz="2200" b="1" i="1" dirty="0" smtClean="0">
                <a:solidFill>
                  <a:srgbClr val="00B0F0"/>
                </a:solidFill>
              </a:rPr>
              <a:t>According to Winkler</a:t>
            </a:r>
            <a:r>
              <a:rPr lang="en-US" sz="2200" i="1" dirty="0" smtClean="0">
                <a:solidFill>
                  <a:srgbClr val="00B0F0"/>
                </a:solidFill>
              </a:rPr>
              <a:t> ,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smtClean="0">
                <a:solidFill>
                  <a:schemeClr val="tx2"/>
                </a:solidFill>
              </a:rPr>
              <a:t>    </a:t>
            </a:r>
            <a:r>
              <a:rPr lang="en-US" sz="2200" dirty="0" smtClean="0">
                <a:solidFill>
                  <a:schemeClr val="tx2"/>
                </a:solidFill>
              </a:rPr>
              <a:t>Examination of physical status,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Evaluation of mental or psychological make up,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Understanding of needs of each patient</a:t>
            </a:r>
          </a:p>
          <a:p>
            <a:pPr algn="ctr">
              <a:lnSpc>
                <a:spcPct val="150000"/>
              </a:lnSpc>
              <a:buClr>
                <a:srgbClr val="150108"/>
              </a:buClr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Clr>
                <a:srgbClr val="150108"/>
              </a:buClr>
              <a:buNone/>
              <a:tabLst>
                <a:tab pos="2455863" algn="l"/>
                <a:tab pos="3262313" algn="l"/>
              </a:tabLst>
            </a:pPr>
            <a:r>
              <a:rPr lang="en-US" sz="2200" dirty="0" smtClean="0">
                <a:solidFill>
                  <a:schemeClr val="tx2"/>
                </a:solidFill>
              </a:rPr>
              <a:t>    To ensure a predictable result.  </a:t>
            </a:r>
          </a:p>
          <a:p>
            <a:pPr>
              <a:lnSpc>
                <a:spcPct val="150000"/>
              </a:lnSpc>
              <a:buClr>
                <a:srgbClr val="150108"/>
              </a:buClr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200" i="1" dirty="0">
              <a:solidFill>
                <a:schemeClr val="tx2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038600" y="5105400"/>
            <a:ext cx="3810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114800" y="1676400"/>
            <a:ext cx="3810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382000" cy="533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457200"/>
          <a:ext cx="85344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66294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      </a:t>
            </a:r>
          </a:p>
          <a:p>
            <a:pPr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   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SIALORRHEA</a:t>
            </a:r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200" dirty="0" smtClean="0">
                <a:solidFill>
                  <a:schemeClr val="tx2"/>
                </a:solidFill>
              </a:rPr>
              <a:t>Increased flow of blood through the salivary glands and their excessive stimulation.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200" dirty="0" smtClean="0">
                <a:solidFill>
                  <a:schemeClr val="tx2"/>
                </a:solidFill>
              </a:rPr>
              <a:t>Sialorrhea in denture wearers is due to-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2667000"/>
          <a:ext cx="502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5637"/>
            <a:ext cx="8382000" cy="61261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FFC000"/>
                </a:solidFill>
              </a:rPr>
              <a:t>Causes: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Incorrect centric jaw relation registration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Excessive vertical dimensions</a:t>
            </a:r>
          </a:p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Overextension &amp; excessive thickness of denture borders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Excessive pressure on oral mucosa</a:t>
            </a:r>
          </a:p>
          <a:p>
            <a:pPr>
              <a:spcBef>
                <a:spcPct val="50000"/>
              </a:spcBef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FFC000"/>
                </a:solidFill>
              </a:rPr>
              <a:t>Management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Correction of the dentures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Reassurance /psychotherapy of the patient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Atropine sulfate administration orally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XEROSTOMIA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6096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Symptom associated with alterations of salivary function.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200" b="1" dirty="0" smtClean="0">
                <a:solidFill>
                  <a:srgbClr val="FFC000"/>
                </a:solidFill>
              </a:rPr>
              <a:t>Causes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        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          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764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59737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800" b="1" dirty="0" smtClean="0">
                <a:solidFill>
                  <a:srgbClr val="FFC000"/>
                </a:solidFill>
              </a:rPr>
              <a:t>Management</a:t>
            </a:r>
          </a:p>
          <a:p>
            <a:pPr marL="749300" lvl="1" indent="-2921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Denture use limited to short periods.</a:t>
            </a:r>
          </a:p>
          <a:p>
            <a:pPr marL="749300" lvl="1" indent="-2921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Nutritious diet/soft and moist food.</a:t>
            </a:r>
          </a:p>
          <a:p>
            <a:pPr marL="749300" lvl="1" indent="-2921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Chewing sugarless gums and frequent liquid intake.</a:t>
            </a:r>
          </a:p>
          <a:p>
            <a:pPr marL="749300" lvl="1" indent="-2921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Good denture hygiene maintenance.</a:t>
            </a:r>
          </a:p>
          <a:p>
            <a:pPr marL="749300" lvl="1" indent="-2921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Fluoride application</a:t>
            </a:r>
          </a:p>
          <a:p>
            <a:pPr marL="749300" lvl="1" indent="-2921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Pilocarpine therapy.</a:t>
            </a:r>
          </a:p>
          <a:p>
            <a:pPr marL="749300" lvl="1" indent="-2921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/>
                </a:solidFill>
              </a:rPr>
              <a:t>Salivary substitutes.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C1BFB5E-71F0-45F2-A060-22796ADDC5FA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08517" y="142875"/>
            <a:ext cx="64924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ARTIFICIAL SALIVA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RESERVOIRS</a:t>
            </a:r>
          </a:p>
          <a:p>
            <a:endParaRPr lang="en-US" sz="2800" dirty="0">
              <a:latin typeface="+mj-lt"/>
            </a:endParaRPr>
          </a:p>
        </p:txBody>
      </p:sp>
      <p:pic>
        <p:nvPicPr>
          <p:cNvPr id="7" name="Picture 4" descr="C:\My Documents\My Pictures\Santosh\salive reserv max..JPG"/>
          <p:cNvPicPr>
            <a:picLocks noChangeAspect="1" noChangeArrowheads="1"/>
          </p:cNvPicPr>
          <p:nvPr/>
        </p:nvPicPr>
        <p:blipFill>
          <a:blip r:embed="rId2" cstate="print"/>
          <a:srcRect l="833" t="4762" r="50833" b="1587"/>
          <a:stretch>
            <a:fillRect/>
          </a:stretch>
        </p:blipFill>
        <p:spPr bwMode="auto">
          <a:xfrm>
            <a:off x="914400" y="1371600"/>
            <a:ext cx="3657600" cy="2387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C:\My Documents\My Pictures\Santosh\salive reserv max..JPG"/>
          <p:cNvPicPr>
            <a:picLocks noChangeAspect="1" noChangeArrowheads="1"/>
          </p:cNvPicPr>
          <p:nvPr/>
        </p:nvPicPr>
        <p:blipFill>
          <a:blip r:embed="rId2" cstate="print"/>
          <a:srcRect l="50026" r="1796"/>
          <a:stretch>
            <a:fillRect/>
          </a:stretch>
        </p:blipFill>
        <p:spPr bwMode="auto">
          <a:xfrm>
            <a:off x="4572000" y="1389993"/>
            <a:ext cx="3701332" cy="236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C:\My Documents\My Pictures\Santosh\saliva reserve mand.JPG"/>
          <p:cNvPicPr>
            <a:picLocks noChangeAspect="1" noChangeArrowheads="1"/>
          </p:cNvPicPr>
          <p:nvPr/>
        </p:nvPicPr>
        <p:blipFill>
          <a:blip r:embed="rId3" cstate="print"/>
          <a:srcRect l="885" t="5405" r="885" b="2702"/>
          <a:stretch>
            <a:fillRect/>
          </a:stretch>
        </p:blipFill>
        <p:spPr bwMode="auto">
          <a:xfrm>
            <a:off x="838200" y="3758819"/>
            <a:ext cx="7467600" cy="2207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0"/>
            <a:ext cx="73374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RESIDUAL ALVEOLAR RIDGE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838200"/>
            <a:ext cx="87630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ARCH SIZE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 1 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 [ ideal retention &amp; stability]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 2 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[good retention&amp; stability]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 3 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[difficult to achieve good retention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stability]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5410200"/>
            <a:ext cx="2210874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large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81400" y="54102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medium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7122" y="5410200"/>
            <a:ext cx="1600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small</a:t>
            </a:r>
          </a:p>
        </p:txBody>
      </p:sp>
      <p:pic>
        <p:nvPicPr>
          <p:cNvPr id="41987" name="Picture 3" descr="C:\Users\sweta\Desktop\Diagnosis &amp; Treatment Planning\dips\DSC00678.JPG"/>
          <p:cNvPicPr>
            <a:picLocks noChangeAspect="1" noChangeArrowheads="1"/>
          </p:cNvPicPr>
          <p:nvPr/>
        </p:nvPicPr>
        <p:blipFill>
          <a:blip r:embed="rId2" cstate="print"/>
          <a:srcRect l="16071" t="11905" r="19643" b="38095"/>
          <a:stretch>
            <a:fillRect/>
          </a:stretch>
        </p:blipFill>
        <p:spPr bwMode="auto">
          <a:xfrm>
            <a:off x="762000" y="3581400"/>
            <a:ext cx="2101382" cy="152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557017"/>
            <a:ext cx="2056121" cy="154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D:\santhosh\DSCN0879.JPG"/>
          <p:cNvPicPr>
            <a:picLocks noChangeAspect="1" noChangeArrowheads="1"/>
          </p:cNvPicPr>
          <p:nvPr/>
        </p:nvPicPr>
        <p:blipFill>
          <a:blip r:embed="rId4" cstate="print"/>
          <a:srcRect l="52380" t="22281" b="36339"/>
          <a:stretch>
            <a:fillRect/>
          </a:stretch>
        </p:blipFill>
        <p:spPr bwMode="auto">
          <a:xfrm>
            <a:off x="3505200" y="3542638"/>
            <a:ext cx="1881554" cy="1562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6858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ARCH  FORM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Plays a role in support of denture &amp; tooth selection.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House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classified as-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600" y="5867400"/>
            <a:ext cx="2209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Square arch form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52800" y="5867400"/>
            <a:ext cx="24384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Tapering arch form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24600" y="5867400"/>
            <a:ext cx="2286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Oval arch form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1852" t="8333" r="5556"/>
          <a:stretch>
            <a:fillRect/>
          </a:stretch>
        </p:blipFill>
        <p:spPr>
          <a:xfrm>
            <a:off x="3505200" y="3209544"/>
            <a:ext cx="2133600" cy="187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C:\Users\sweta\Desktop\Diagnosis &amp; Treatment Planning\dips\DSC00666.JPG"/>
          <p:cNvPicPr>
            <a:picLocks noChangeAspect="1" noChangeArrowheads="1"/>
          </p:cNvPicPr>
          <p:nvPr/>
        </p:nvPicPr>
        <p:blipFill>
          <a:blip r:embed="rId3" cstate="print"/>
          <a:srcRect l="15000" t="18889" r="24167" b="30000"/>
          <a:stretch>
            <a:fillRect/>
          </a:stretch>
        </p:blipFill>
        <p:spPr bwMode="auto">
          <a:xfrm>
            <a:off x="762000" y="3212133"/>
            <a:ext cx="2096856" cy="1807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209544"/>
            <a:ext cx="2145792" cy="189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RIDGE  RELATION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Positional relation of the mandibular ridge to 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maxillary ridge.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Classified as-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600" y="5410200"/>
            <a:ext cx="22098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Normal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81400" y="5410200"/>
            <a:ext cx="2046112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Retrognathic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48400" y="5410200"/>
            <a:ext cx="2127956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Prognathic </a:t>
            </a:r>
          </a:p>
        </p:txBody>
      </p:sp>
      <p:pic>
        <p:nvPicPr>
          <p:cNvPr id="11" name="Picture 4" descr="C:\Documents and Settings\Guest\Application Data\Microsoft\Media Catalog\Copy of PARALLAL.bmp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3200400"/>
            <a:ext cx="8153400" cy="19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INTER-ARCH SPACE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60198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Normally 16-20mm adequate for accommodating teeth.</a:t>
            </a:r>
          </a:p>
          <a:p>
            <a:pPr lvl="1"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/>
                </a:solidFill>
              </a:rPr>
              <a:t> Inter-arch space -    retention &amp; stability of denture.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 Inter-arch space makes teeth arrangement difficult, however stability of denture </a:t>
            </a:r>
          </a:p>
          <a:p>
            <a:pPr lvl="1"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3095" b="4048"/>
          <a:stretch>
            <a:fillRect/>
          </a:stretch>
        </p:blipFill>
        <p:spPr>
          <a:xfrm>
            <a:off x="1524000" y="1694716"/>
            <a:ext cx="2315308" cy="1736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6250" b="3125"/>
          <a:stretch>
            <a:fillRect/>
          </a:stretch>
        </p:blipFill>
        <p:spPr bwMode="auto">
          <a:xfrm>
            <a:off x="5135879" y="1676400"/>
            <a:ext cx="2407921" cy="1678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Up Arrow 5"/>
          <p:cNvSpPr/>
          <p:nvPr/>
        </p:nvSpPr>
        <p:spPr bwMode="auto">
          <a:xfrm>
            <a:off x="609600" y="3810000"/>
            <a:ext cx="228600" cy="304800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4572000" y="5486400"/>
            <a:ext cx="228600" cy="304800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 rot="10800000">
            <a:off x="609600" y="5029200"/>
            <a:ext cx="228600" cy="304800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0800000">
            <a:off x="3352801" y="3886200"/>
            <a:ext cx="228600" cy="304800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685800"/>
          <a:ext cx="80010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810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HARD  PALATE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shaped: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retention is less. Peripheral seal easily broken.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Flat:   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resistance to lateral &amp; rotatory forces.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shaped:</a:t>
            </a:r>
            <a:r>
              <a:rPr lang="en-US" sz="2200" dirty="0" smtClean="0">
                <a:solidFill>
                  <a:schemeClr val="tx2"/>
                </a:solidFill>
              </a:rPr>
              <a:t>   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 for retention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" y="5257800"/>
            <a:ext cx="2057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U-SHAPED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429000" y="5257800"/>
            <a:ext cx="2057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V-SHAPED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77000" y="5257800"/>
            <a:ext cx="1828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FLAT</a:t>
            </a:r>
          </a:p>
        </p:txBody>
      </p:sp>
      <p:pic>
        <p:nvPicPr>
          <p:cNvPr id="6" name="Picture 4" descr="D:\santhosh\DSCN0879.JPG"/>
          <p:cNvPicPr>
            <a:picLocks noChangeAspect="1" noChangeArrowheads="1"/>
          </p:cNvPicPr>
          <p:nvPr/>
        </p:nvPicPr>
        <p:blipFill>
          <a:blip r:embed="rId2" cstate="print"/>
          <a:srcRect l="52380" t="22281" b="36339"/>
          <a:stretch>
            <a:fillRect/>
          </a:stretch>
        </p:blipFill>
        <p:spPr bwMode="auto">
          <a:xfrm>
            <a:off x="533400" y="3124200"/>
            <a:ext cx="2110154" cy="1752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D:\santhosh\DSCN0880.JPG"/>
          <p:cNvPicPr>
            <a:picLocks noChangeAspect="1" noChangeArrowheads="1"/>
          </p:cNvPicPr>
          <p:nvPr/>
        </p:nvPicPr>
        <p:blipFill>
          <a:blip r:embed="rId3" cstate="print"/>
          <a:srcRect l="56061" t="12152" b="47342"/>
          <a:stretch>
            <a:fillRect/>
          </a:stretch>
        </p:blipFill>
        <p:spPr bwMode="auto">
          <a:xfrm>
            <a:off x="3352800" y="3124200"/>
            <a:ext cx="2168770" cy="175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D:\santhosh\DSCN0879.JPG"/>
          <p:cNvPicPr>
            <a:picLocks noChangeAspect="1" noChangeArrowheads="1"/>
          </p:cNvPicPr>
          <p:nvPr/>
        </p:nvPicPr>
        <p:blipFill>
          <a:blip r:embed="rId4" cstate="print"/>
          <a:srcRect t="22281" r="53572" b="36339"/>
          <a:stretch>
            <a:fillRect/>
          </a:stretch>
        </p:blipFill>
        <p:spPr bwMode="auto">
          <a:xfrm>
            <a:off x="6172200" y="3124200"/>
            <a:ext cx="2286000" cy="175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791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GAG REFLEX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 Normal defense mechanism designed to prevent foreign bodies from entering the trachea.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C000"/>
                </a:solidFill>
              </a:rPr>
              <a:t> Causes: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Systemic disorders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Psychologic factors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Physiologic factors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Iatrogenic factors.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4" descr="C:\Documents and Settings\a\Desktop\gagg photo\sanjeev\hf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62400"/>
            <a:ext cx="2599903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791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Poses problems during making of impression.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Denture insertion may also be difficult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				           				           			</a:t>
            </a:r>
          </a:p>
          <a:p>
            <a:pPr algn="just">
              <a:lnSpc>
                <a:spcPct val="20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</a:t>
            </a:r>
          </a:p>
          <a:p>
            <a:pPr algn="ctr">
              <a:lnSpc>
                <a:spcPct val="150000"/>
              </a:lnSpc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Usually careful handling of impression procedures &amp; constant reassurance will suffice.</a:t>
            </a:r>
          </a:p>
          <a:p>
            <a:pPr>
              <a:lnSpc>
                <a:spcPct val="20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76400" y="1828800"/>
          <a:ext cx="5867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609600"/>
          <a:ext cx="6019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458200" cy="57451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TONGUE  SIZE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</a:rPr>
              <a:t>Large tongue</a:t>
            </a:r>
            <a:r>
              <a:rPr lang="en-US" sz="2200" b="1" dirty="0" smtClean="0">
                <a:solidFill>
                  <a:srgbClr val="FFC000"/>
                </a:solidFill>
              </a:rPr>
              <a:t>: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patient edentulous for a long time have enlarged &amp; powerful tongue (</a:t>
            </a:r>
            <a:r>
              <a:rPr lang="en-US" sz="2200" b="1" i="1" dirty="0" smtClean="0">
                <a:solidFill>
                  <a:schemeClr val="tx2"/>
                </a:solidFill>
              </a:rPr>
              <a:t>proptosis lingualis</a:t>
            </a:r>
            <a:r>
              <a:rPr lang="en-US" sz="2200" dirty="0" smtClean="0">
                <a:solidFill>
                  <a:schemeClr val="tx2"/>
                </a:solidFill>
              </a:rPr>
              <a:t>) contributing to denture instability &amp; hindrance to impression making.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</a:rPr>
              <a:t>Small tongue: </a:t>
            </a:r>
            <a:r>
              <a:rPr lang="en-US" sz="2200" dirty="0" smtClean="0">
                <a:solidFill>
                  <a:schemeClr val="tx2"/>
                </a:solidFill>
              </a:rPr>
              <a:t>facilitates impression making but does not provide adequate peripheral seal.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12" descr="DSCF1882sma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416" y="4419600"/>
            <a:ext cx="2230984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600" dirty="0" smtClean="0">
                <a:solidFill>
                  <a:srgbClr val="FFFF00"/>
                </a:solidFill>
                <a:latin typeface="+mj-lt"/>
              </a:rPr>
              <a:t>TONGUE  MOVEMENT  &amp;  MUSCULAR COORDINATION</a:t>
            </a:r>
          </a:p>
          <a:p>
            <a:pPr>
              <a:lnSpc>
                <a:spcPct val="20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</a:t>
            </a:r>
          </a:p>
          <a:p>
            <a:pPr>
              <a:lnSpc>
                <a:spcPct val="20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676400"/>
          <a:ext cx="6858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TONGUE  POSITION </a:t>
            </a:r>
          </a:p>
          <a:p>
            <a:pPr algn="ctr">
              <a:lnSpc>
                <a:spcPct val="150000"/>
              </a:lnSpc>
              <a:buNone/>
            </a:pPr>
            <a:endParaRPr lang="en-US" sz="2400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Important for the prognosis of mandibular dentures.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It  guides in evaluating the occlusal height.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Dorsal surface of tongue  is nearly in level with occlusal surface of posterior teeth.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</a:rPr>
              <a:t>At rest tip gently touches the lingual surface of lower anterior teeth.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077200" cy="14478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SOFT  TISSUE EXAMINATION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FRENUM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5943600" cy="4906963"/>
          </a:xfrm>
        </p:spPr>
        <p:txBody>
          <a:bodyPr>
            <a:normAutofit fontScale="85000" lnSpcReduction="10000"/>
          </a:bodyPr>
          <a:lstStyle/>
          <a:p>
            <a:pPr marL="533400" indent="-5334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2"/>
                </a:solidFill>
              </a:rPr>
              <a:t>According to </a:t>
            </a:r>
            <a:r>
              <a:rPr lang="en-US" sz="2600" b="1" dirty="0" smtClean="0">
                <a:solidFill>
                  <a:srgbClr val="FFC000"/>
                </a:solidFill>
              </a:rPr>
              <a:t>House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solidFill>
                  <a:schemeClr val="tx2"/>
                </a:solidFill>
              </a:rPr>
              <a:t>In maxilla as</a:t>
            </a:r>
          </a:p>
          <a:p>
            <a:pPr marL="2209800" lvl="4" indent="-381000">
              <a:lnSpc>
                <a:spcPct val="150000"/>
              </a:lnSpc>
              <a:buFont typeface="Wingdings" pitchFamily="2" charset="2"/>
              <a:buAutoNum type="alphaLcPeriod"/>
            </a:pPr>
            <a:r>
              <a:rPr lang="en-US" sz="2600" dirty="0" smtClean="0">
                <a:solidFill>
                  <a:schemeClr val="tx2"/>
                </a:solidFill>
              </a:rPr>
              <a:t>High</a:t>
            </a:r>
          </a:p>
          <a:p>
            <a:pPr marL="2209800" lvl="4" indent="-381000">
              <a:lnSpc>
                <a:spcPct val="150000"/>
              </a:lnSpc>
              <a:buFont typeface="Wingdings" pitchFamily="2" charset="2"/>
              <a:buAutoNum type="alphaLcPeriod"/>
            </a:pPr>
            <a:r>
              <a:rPr lang="en-US" sz="2600" dirty="0" smtClean="0">
                <a:solidFill>
                  <a:schemeClr val="tx2"/>
                </a:solidFill>
              </a:rPr>
              <a:t>Medium</a:t>
            </a:r>
          </a:p>
          <a:p>
            <a:pPr marL="2209800" lvl="4" indent="-381000">
              <a:lnSpc>
                <a:spcPct val="150000"/>
              </a:lnSpc>
              <a:buFont typeface="Wingdings" pitchFamily="2" charset="2"/>
              <a:buAutoNum type="alphaLcPeriod"/>
            </a:pPr>
            <a:r>
              <a:rPr lang="en-US" sz="2600" dirty="0" smtClean="0">
                <a:solidFill>
                  <a:schemeClr val="tx2"/>
                </a:solidFill>
              </a:rPr>
              <a:t>Low.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In mandible as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lphaLcPeriod"/>
            </a:pPr>
            <a:r>
              <a:rPr lang="en-US" sz="2600" dirty="0" smtClean="0">
                <a:solidFill>
                  <a:schemeClr val="tx2"/>
                </a:solidFill>
              </a:rPr>
              <a:t>Low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lphaLcPeriod"/>
            </a:pPr>
            <a:r>
              <a:rPr lang="en-US" sz="2600" dirty="0" smtClean="0">
                <a:solidFill>
                  <a:schemeClr val="tx2"/>
                </a:solidFill>
              </a:rPr>
              <a:t>Medium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lphaLcPeriod"/>
            </a:pPr>
            <a:r>
              <a:rPr lang="en-US" sz="2600" dirty="0" smtClean="0">
                <a:solidFill>
                  <a:schemeClr val="tx2"/>
                </a:solidFill>
              </a:rPr>
              <a:t>High.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4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19683" t="28916" r="22437" b="20862"/>
          <a:stretch>
            <a:fillRect/>
          </a:stretch>
        </p:blipFill>
        <p:spPr bwMode="auto">
          <a:xfrm>
            <a:off x="5029200" y="1905000"/>
            <a:ext cx="2514600" cy="3886200"/>
          </a:xfrm>
          <a:prstGeom prst="roundRect">
            <a:avLst>
              <a:gd name="adj" fmla="val 8594"/>
            </a:avLst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Up Arrow 7"/>
          <p:cNvSpPr/>
          <p:nvPr/>
        </p:nvSpPr>
        <p:spPr bwMode="auto">
          <a:xfrm>
            <a:off x="6172200" y="5181600"/>
            <a:ext cx="304800" cy="1066800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096000" y="1307592"/>
            <a:ext cx="304800" cy="97840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477000" y="4267200"/>
            <a:ext cx="1295400" cy="304800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MUSCLE  ATTACHMENT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Interfere with denture extension &amp;border seal.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House classified  border attachments as-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Class I</a:t>
            </a:r>
            <a:r>
              <a:rPr lang="en-US" sz="2400" dirty="0" smtClean="0">
                <a:solidFill>
                  <a:schemeClr val="tx2"/>
                </a:solidFill>
              </a:rPr>
              <a:t>   At least 0.5inches distance between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  attachment &amp;  ridge crest's	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Class II</a:t>
            </a:r>
            <a:r>
              <a:rPr lang="en-US" sz="2400" dirty="0" smtClean="0">
                <a:solidFill>
                  <a:schemeClr val="tx2"/>
                </a:solidFill>
              </a:rPr>
              <a:t>  Distance between attachment &amp; ridge crest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   0.25 to 0.5inches.				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Class III</a:t>
            </a:r>
            <a:r>
              <a:rPr lang="en-US" sz="2400" dirty="0" smtClean="0">
                <a:solidFill>
                  <a:schemeClr val="tx2"/>
                </a:solidFill>
              </a:rPr>
              <a:t> Below 0.25inches</a:t>
            </a:r>
            <a:r>
              <a:rPr lang="en-US" sz="2200" dirty="0" smtClean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7" descr="DSCN24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309505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 bwMode="auto">
          <a:xfrm>
            <a:off x="4876800" y="4572000"/>
            <a:ext cx="1295400" cy="304800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5562600" cy="6019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Clr>
                <a:srgbClr val="211AAC"/>
              </a:buClr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     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SOFT PALATE </a:t>
            </a:r>
            <a:endParaRPr lang="en-US" sz="2600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Amount of tissue that accept PPS.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Class I </a:t>
            </a:r>
            <a:r>
              <a:rPr lang="en-US" sz="2400" dirty="0" smtClean="0">
                <a:solidFill>
                  <a:schemeClr val="tx2"/>
                </a:solidFill>
              </a:rPr>
              <a:t>	                            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-Ideal for retention.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Class II</a:t>
            </a:r>
            <a:r>
              <a:rPr lang="en-US" sz="2400" dirty="0" smtClean="0">
                <a:solidFill>
                  <a:schemeClr val="tx2"/>
                </a:solidFill>
              </a:rPr>
              <a:t>	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-Good retention is possible.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Cass III</a:t>
            </a:r>
            <a:r>
              <a:rPr lang="en-US" sz="2400" b="1" dirty="0" smtClean="0">
                <a:solidFill>
                  <a:schemeClr val="tx2"/>
                </a:solidFill>
              </a:rPr>
              <a:t>	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-Poor retention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4" name="Picture 4" descr="PA10041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30264" t="10448" r="3152"/>
          <a:stretch>
            <a:fillRect/>
          </a:stretch>
        </p:blipFill>
        <p:spPr bwMode="auto">
          <a:xfrm>
            <a:off x="5715000" y="990600"/>
            <a:ext cx="275408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OBSERVING  THE  PATIENT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305800" cy="4983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</a:t>
            </a:r>
            <a:r>
              <a:rPr lang="en-US" sz="2200" b="1" dirty="0" smtClean="0">
                <a:solidFill>
                  <a:srgbClr val="92D050"/>
                </a:solidFill>
              </a:rPr>
              <a:t>MOTOR SKILLS</a:t>
            </a:r>
            <a:r>
              <a:rPr lang="en-US" sz="2200" dirty="0" smtClean="0">
                <a:solidFill>
                  <a:schemeClr val="tx2"/>
                </a:solidFill>
              </a:rPr>
              <a:t>:</a:t>
            </a:r>
            <a:r>
              <a:rPr lang="en-US" sz="2200" b="1" i="1" dirty="0" smtClean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Walk, Level of coordination &amp; steadiness.</a:t>
            </a:r>
          </a:p>
          <a:p>
            <a:pPr>
              <a:lnSpc>
                <a:spcPct val="150000"/>
              </a:lnSpc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i="1" dirty="0" smtClean="0">
                <a:solidFill>
                  <a:srgbClr val="00B0F0"/>
                </a:solidFill>
              </a:rPr>
              <a:t>Unusual gait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Parkinson’s diseases or severe arthritis.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i="1" dirty="0" smtClean="0">
                <a:solidFill>
                  <a:srgbClr val="00B0F0"/>
                </a:solidFill>
              </a:rPr>
              <a:t>Dizziness</a:t>
            </a:r>
            <a:endParaRPr lang="en-US" sz="22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    Side effect of medication or cerebrovascular accident.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i="1" dirty="0" smtClean="0">
                <a:solidFill>
                  <a:srgbClr val="00B0F0"/>
                </a:solidFill>
              </a:rPr>
              <a:t>Vertigo</a:t>
            </a:r>
          </a:p>
          <a:p>
            <a:pPr>
              <a:lnSpc>
                <a:spcPct val="150000"/>
              </a:lnSpc>
              <a:buNone/>
            </a:pPr>
            <a:r>
              <a:rPr lang="en-US" sz="2200" b="1" i="1" dirty="0" smtClean="0">
                <a:solidFill>
                  <a:schemeClr val="tx2"/>
                </a:solidFill>
              </a:rPr>
              <a:t>   </a:t>
            </a:r>
            <a:r>
              <a:rPr lang="en-US" sz="2200" dirty="0" smtClean="0">
                <a:solidFill>
                  <a:schemeClr val="tx2"/>
                </a:solidFill>
              </a:rPr>
              <a:t>Orthostatic hypotension, overcorrected BP, or cerebral ischemia.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CONCLUSION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46237"/>
            <a:ext cx="8534400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dirty="0" smtClean="0"/>
              <a:t> “</a:t>
            </a:r>
            <a:r>
              <a:rPr lang="en-US" sz="2000" b="1" dirty="0" smtClean="0">
                <a:solidFill>
                  <a:srgbClr val="FFC000"/>
                </a:solidFill>
              </a:rPr>
              <a:t>Treatment plan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is not scientific truth, but wisdom,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  the plan that a prudent clinician would develop to maximize benefit to the patient from the treatment procedures  compared to both cost and risk.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/>
              <a:t>  And </a:t>
            </a:r>
            <a:r>
              <a:rPr lang="en-US" sz="2000" b="1" dirty="0" smtClean="0">
                <a:solidFill>
                  <a:srgbClr val="FFC000"/>
                </a:solidFill>
              </a:rPr>
              <a:t>Diagnosi</a:t>
            </a:r>
            <a:r>
              <a:rPr lang="en-US" sz="2000" b="1" dirty="0" smtClean="0"/>
              <a:t>s</a:t>
            </a:r>
            <a:r>
              <a:rPr lang="en-US" sz="2400" dirty="0" smtClean="0"/>
              <a:t> is the source of that wisdom.” 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2103437"/>
            <a:ext cx="90678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200" dirty="0" smtClean="0"/>
              <a:t>Spend more time in planning than doing,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200" dirty="0" smtClean="0"/>
              <a:t>So that doing becomes easy.</a:t>
            </a:r>
          </a:p>
          <a:p>
            <a:pPr algn="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                                       -P.K. Thomas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assessor.co.douglas.nv.us/images/thank-yo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20" y="762000"/>
            <a:ext cx="8069980" cy="5364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92D050"/>
                </a:solidFill>
              </a:rPr>
              <a:t>Patient with respiratory distress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Emphysema, asthma, congestive heart problems or heavy smoking.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92D050"/>
                </a:solidFill>
              </a:rPr>
              <a:t>Patients under psychotropic  drugs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   </a:t>
            </a:r>
            <a:r>
              <a:rPr lang="en-US" sz="2400" dirty="0" smtClean="0">
                <a:solidFill>
                  <a:schemeClr val="tx2"/>
                </a:solidFill>
              </a:rPr>
              <a:t>Uncontrollable chewing movements, licking of lips, uncoordinated tongue movements, tongue tremors, twitching of nose.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 These complications may often result into Prosthodontic failures.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124200"/>
          </a:xfrm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De Van stated,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“</a:t>
            </a:r>
            <a:r>
              <a:rPr lang="en-US" sz="2800" b="1" dirty="0" smtClean="0">
                <a:solidFill>
                  <a:schemeClr val="tx2"/>
                </a:solidFill>
              </a:rPr>
              <a:t>Meet the mind of the patient before meeting the mouth of the patient</a:t>
            </a:r>
            <a:r>
              <a:rPr lang="en-US" sz="2800" dirty="0" smtClean="0">
                <a:solidFill>
                  <a:schemeClr val="tx2"/>
                </a:solidFill>
              </a:rPr>
              <a:t>”.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4" descr="MENO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4638675"/>
            <a:ext cx="2459038" cy="16859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shweta">
      <a:majorFont>
        <a:latin typeface="Broadway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4654</TotalTime>
  <Words>2270</Words>
  <Application>Microsoft Office PowerPoint</Application>
  <PresentationFormat>On-screen Show (4:3)</PresentationFormat>
  <Paragraphs>502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Theme1</vt:lpstr>
      <vt:lpstr>HISTORY TAKING, DIAGNOSIS  AND  TREATMENT PLANNING  FOR  COMPLETE DENTURE  PATIENTS  Part -I</vt:lpstr>
      <vt:lpstr>Slide 2</vt:lpstr>
      <vt:lpstr>INTRODUCTION</vt:lpstr>
      <vt:lpstr>DIAGNOSIS  </vt:lpstr>
      <vt:lpstr>Slide 5</vt:lpstr>
      <vt:lpstr>Slide 6</vt:lpstr>
      <vt:lpstr>OBSERVING  THE  PATIENT</vt:lpstr>
      <vt:lpstr>Slide 8</vt:lpstr>
      <vt:lpstr>Slide 9</vt:lpstr>
      <vt:lpstr>Slide 10</vt:lpstr>
      <vt:lpstr>Slide 11</vt:lpstr>
      <vt:lpstr>Slide 12</vt:lpstr>
      <vt:lpstr>NAME </vt:lpstr>
      <vt:lpstr>              AGE </vt:lpstr>
      <vt:lpstr>GENDER </vt:lpstr>
      <vt:lpstr>OCCUPATION</vt:lpstr>
      <vt:lpstr>MEDICAL HISTORY </vt:lpstr>
      <vt:lpstr>DIABETES MELLITUS</vt:lpstr>
      <vt:lpstr>Slide 19</vt:lpstr>
      <vt:lpstr>INFECTIOUS  DISEASES</vt:lpstr>
      <vt:lpstr>Slide 21</vt:lpstr>
      <vt:lpstr>CARDIOVASCULAR  SYSTEM</vt:lpstr>
      <vt:lpstr>CENTRAL NERVOUS SYSTEM11</vt:lpstr>
      <vt:lpstr>PARKINSONISM  </vt:lpstr>
      <vt:lpstr>TRIGEMINAL NEURALGIA</vt:lpstr>
      <vt:lpstr>BELL`S  PALSY</vt:lpstr>
      <vt:lpstr>DRUG HISTORY</vt:lpstr>
      <vt:lpstr>Slide 28</vt:lpstr>
      <vt:lpstr>DENTAL HISTORY</vt:lpstr>
      <vt:lpstr>Slide 30</vt:lpstr>
      <vt:lpstr>Slide 31</vt:lpstr>
      <vt:lpstr>HISTORY TAKING, DIAGNOSIS  AND  TREATMENT PLANNING  FOR  COMPLETE DENTURE  PATIENTS  Part -Ii</vt:lpstr>
      <vt:lpstr>Extra-oral Examination</vt:lpstr>
      <vt:lpstr>TMJ Examination</vt:lpstr>
      <vt:lpstr>Slide 35</vt:lpstr>
      <vt:lpstr>Slide 36</vt:lpstr>
      <vt:lpstr>Slide 37</vt:lpstr>
      <vt:lpstr>Slide 38</vt:lpstr>
      <vt:lpstr>Slide 39</vt:lpstr>
      <vt:lpstr>TONE  OF  FACIAL  TISSUES</vt:lpstr>
      <vt:lpstr>    COMPLEXION  </vt:lpstr>
      <vt:lpstr>LIPS </vt:lpstr>
      <vt:lpstr>Slide 43</vt:lpstr>
      <vt:lpstr>Slide 44</vt:lpstr>
      <vt:lpstr>Slide 45</vt:lpstr>
      <vt:lpstr>Neuromuscular co-ordination</vt:lpstr>
      <vt:lpstr>INTRAORAL EXAMINATION</vt:lpstr>
      <vt:lpstr>Slide 48</vt:lpstr>
      <vt:lpstr>Slide 49</vt:lpstr>
      <vt:lpstr>Slide 50</vt:lpstr>
      <vt:lpstr>Slide 51</vt:lpstr>
      <vt:lpstr>Slide 52</vt:lpstr>
      <vt:lpstr> XEROSTOMIA </vt:lpstr>
      <vt:lpstr>Slide 54</vt:lpstr>
      <vt:lpstr>Slide 55</vt:lpstr>
      <vt:lpstr>Slide 56</vt:lpstr>
      <vt:lpstr>Slide 57</vt:lpstr>
      <vt:lpstr>Slide 58</vt:lpstr>
      <vt:lpstr>INTER-ARCH SPACE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SOFT  TISSUE EXAMINATION FRENUM </vt:lpstr>
      <vt:lpstr>Slide 68</vt:lpstr>
      <vt:lpstr>Slide 69</vt:lpstr>
      <vt:lpstr>CONCLUSION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AND TREATMENT PLANNING FOR COMPLETE DENTURE PATIENTS</dc:title>
  <dc:creator>sweta</dc:creator>
  <cp:lastModifiedBy>SONY</cp:lastModifiedBy>
  <cp:revision>161</cp:revision>
  <dcterms:created xsi:type="dcterms:W3CDTF">2009-09-09T17:12:19Z</dcterms:created>
  <dcterms:modified xsi:type="dcterms:W3CDTF">2017-08-13T19:37:42Z</dcterms:modified>
</cp:coreProperties>
</file>