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91" r:id="rId2"/>
    <p:sldId id="292" r:id="rId3"/>
    <p:sldId id="256" r:id="rId4"/>
    <p:sldId id="294" r:id="rId5"/>
    <p:sldId id="257" r:id="rId6"/>
    <p:sldId id="297" r:id="rId7"/>
    <p:sldId id="295" r:id="rId8"/>
    <p:sldId id="259" r:id="rId9"/>
    <p:sldId id="299" r:id="rId10"/>
    <p:sldId id="296" r:id="rId11"/>
    <p:sldId id="258" r:id="rId12"/>
    <p:sldId id="288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93" r:id="rId21"/>
    <p:sldId id="267" r:id="rId22"/>
    <p:sldId id="268" r:id="rId23"/>
    <p:sldId id="269" r:id="rId24"/>
    <p:sldId id="270" r:id="rId25"/>
    <p:sldId id="271" r:id="rId26"/>
    <p:sldId id="272" r:id="rId27"/>
    <p:sldId id="286" r:id="rId28"/>
    <p:sldId id="283" r:id="rId29"/>
    <p:sldId id="273" r:id="rId30"/>
    <p:sldId id="298" r:id="rId31"/>
    <p:sldId id="284" r:id="rId32"/>
    <p:sldId id="274" r:id="rId33"/>
    <p:sldId id="285" r:id="rId34"/>
    <p:sldId id="287" r:id="rId35"/>
    <p:sldId id="275" r:id="rId36"/>
    <p:sldId id="276" r:id="rId37"/>
    <p:sldId id="289" r:id="rId38"/>
    <p:sldId id="290" r:id="rId39"/>
    <p:sldId id="277" r:id="rId40"/>
    <p:sldId id="278" r:id="rId41"/>
    <p:sldId id="279" r:id="rId42"/>
    <p:sldId id="280" r:id="rId43"/>
    <p:sldId id="281" r:id="rId44"/>
    <p:sldId id="28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912A6-3169-44E1-ACCB-CF24D07E94C2}" type="doc">
      <dgm:prSet loTypeId="urn:microsoft.com/office/officeart/2005/8/layout/arrow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9FA52C-01AF-4815-BEFA-80D431688A61}">
      <dgm:prSet phldrT="[Text]" custT="1"/>
      <dgm:spPr/>
      <dgm:t>
        <a:bodyPr/>
        <a:lstStyle/>
        <a:p>
          <a:r>
            <a:rPr lang="en-US" sz="2800" b="1" smtClean="0">
              <a:solidFill>
                <a:sysClr val="windowText" lastClr="000000"/>
              </a:solidFill>
              <a:latin typeface="+mn-lt"/>
            </a:rPr>
            <a:t>Adjunctive care        </a:t>
          </a:r>
          <a:endParaRPr lang="en-US" sz="2800" dirty="0">
            <a:solidFill>
              <a:sysClr val="windowText" lastClr="000000"/>
            </a:solidFill>
            <a:latin typeface="+mn-lt"/>
          </a:endParaRPr>
        </a:p>
      </dgm:t>
    </dgm:pt>
    <dgm:pt modelId="{0F27836A-0CF1-453D-BB86-F5D5F323D5E9}" type="parTrans" cxnId="{D6367A74-6A1C-436D-B7EB-2F8261ACC565}">
      <dgm:prSet/>
      <dgm:spPr/>
      <dgm:t>
        <a:bodyPr/>
        <a:lstStyle/>
        <a:p>
          <a:endParaRPr lang="en-US"/>
        </a:p>
      </dgm:t>
    </dgm:pt>
    <dgm:pt modelId="{87E3CF92-2112-41F1-A6FF-005031783611}" type="sibTrans" cxnId="{D6367A74-6A1C-436D-B7EB-2F8261ACC565}">
      <dgm:prSet/>
      <dgm:spPr/>
      <dgm:t>
        <a:bodyPr/>
        <a:lstStyle/>
        <a:p>
          <a:endParaRPr lang="en-US"/>
        </a:p>
      </dgm:t>
    </dgm:pt>
    <dgm:pt modelId="{02D04EC5-DC9E-4FB4-9417-5A7B777F4C5D}">
      <dgm:prSet phldrT="[Text]" custT="1"/>
      <dgm:spPr/>
      <dgm:t>
        <a:bodyPr/>
        <a:lstStyle/>
        <a:p>
          <a:r>
            <a:rPr lang="en-US" sz="2800" b="1" dirty="0" smtClean="0">
              <a:solidFill>
                <a:sysClr val="windowText" lastClr="000000"/>
              </a:solidFill>
              <a:latin typeface="+mn-lt"/>
            </a:rPr>
            <a:t>Prosthodontic care</a:t>
          </a:r>
          <a:endParaRPr lang="en-US" sz="2800" dirty="0">
            <a:solidFill>
              <a:sysClr val="windowText" lastClr="000000"/>
            </a:solidFill>
            <a:latin typeface="+mn-lt"/>
          </a:endParaRPr>
        </a:p>
      </dgm:t>
    </dgm:pt>
    <dgm:pt modelId="{417203DE-8279-4C3C-83CC-A2B8C5B7597F}" type="parTrans" cxnId="{44F004A0-563D-425C-9360-7E3B11B5807A}">
      <dgm:prSet/>
      <dgm:spPr/>
      <dgm:t>
        <a:bodyPr/>
        <a:lstStyle/>
        <a:p>
          <a:endParaRPr lang="en-US"/>
        </a:p>
      </dgm:t>
    </dgm:pt>
    <dgm:pt modelId="{9555A91D-3D68-46AC-9D7B-DC97FFE7799E}" type="sibTrans" cxnId="{44F004A0-563D-425C-9360-7E3B11B5807A}">
      <dgm:prSet/>
      <dgm:spPr/>
      <dgm:t>
        <a:bodyPr/>
        <a:lstStyle/>
        <a:p>
          <a:endParaRPr lang="en-US"/>
        </a:p>
      </dgm:t>
    </dgm:pt>
    <dgm:pt modelId="{9A2CFDA0-A9F0-4F04-A910-FF1ED28EAA4E}" type="pres">
      <dgm:prSet presAssocID="{529912A6-3169-44E1-ACCB-CF24D07E94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CC17AB-44B1-4F10-90A3-BF6AE6BCADB5}" type="pres">
      <dgm:prSet presAssocID="{CC9FA52C-01AF-4815-BEFA-80D431688A6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72116-7BA8-4758-8A03-3007463DA29E}" type="pres">
      <dgm:prSet presAssocID="{02D04EC5-DC9E-4FB4-9417-5A7B777F4C5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5AEDEC-365C-43F3-B2B2-618005056A39}" type="presOf" srcId="{02D04EC5-DC9E-4FB4-9417-5A7B777F4C5D}" destId="{09472116-7BA8-4758-8A03-3007463DA29E}" srcOrd="0" destOrd="0" presId="urn:microsoft.com/office/officeart/2005/8/layout/arrow5"/>
    <dgm:cxn modelId="{2AF0A4D0-8896-46DA-A039-A9953C552326}" type="presOf" srcId="{CC9FA52C-01AF-4815-BEFA-80D431688A61}" destId="{C8CC17AB-44B1-4F10-90A3-BF6AE6BCADB5}" srcOrd="0" destOrd="0" presId="urn:microsoft.com/office/officeart/2005/8/layout/arrow5"/>
    <dgm:cxn modelId="{D6367A74-6A1C-436D-B7EB-2F8261ACC565}" srcId="{529912A6-3169-44E1-ACCB-CF24D07E94C2}" destId="{CC9FA52C-01AF-4815-BEFA-80D431688A61}" srcOrd="0" destOrd="0" parTransId="{0F27836A-0CF1-453D-BB86-F5D5F323D5E9}" sibTransId="{87E3CF92-2112-41F1-A6FF-005031783611}"/>
    <dgm:cxn modelId="{44F004A0-563D-425C-9360-7E3B11B5807A}" srcId="{529912A6-3169-44E1-ACCB-CF24D07E94C2}" destId="{02D04EC5-DC9E-4FB4-9417-5A7B777F4C5D}" srcOrd="1" destOrd="0" parTransId="{417203DE-8279-4C3C-83CC-A2B8C5B7597F}" sibTransId="{9555A91D-3D68-46AC-9D7B-DC97FFE7799E}"/>
    <dgm:cxn modelId="{2B6D1AFA-A731-4980-904B-7A90271303BB}" type="presOf" srcId="{529912A6-3169-44E1-ACCB-CF24D07E94C2}" destId="{9A2CFDA0-A9F0-4F04-A910-FF1ED28EAA4E}" srcOrd="0" destOrd="0" presId="urn:microsoft.com/office/officeart/2005/8/layout/arrow5"/>
    <dgm:cxn modelId="{10E47DF8-D3E4-4B9C-8F16-2978DAB87CC0}" type="presParOf" srcId="{9A2CFDA0-A9F0-4F04-A910-FF1ED28EAA4E}" destId="{C8CC17AB-44B1-4F10-90A3-BF6AE6BCADB5}" srcOrd="0" destOrd="0" presId="urn:microsoft.com/office/officeart/2005/8/layout/arrow5"/>
    <dgm:cxn modelId="{D983F582-A222-4869-8F79-997E4C1CF37B}" type="presParOf" srcId="{9A2CFDA0-A9F0-4F04-A910-FF1ED28EAA4E}" destId="{09472116-7BA8-4758-8A03-3007463DA29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3BFCB-434B-4A94-B4A0-BC2584EE703A}" type="doc">
      <dgm:prSet loTypeId="urn:microsoft.com/office/officeart/2005/8/layout/pyramid2" loCatId="list" qsTypeId="urn:microsoft.com/office/officeart/2005/8/quickstyle/simple4" qsCatId="simple" csTypeId="urn:microsoft.com/office/officeart/2005/8/colors/accent1_2" csCatId="accent1" phldr="1"/>
      <dgm:spPr/>
    </dgm:pt>
    <dgm:pt modelId="{78182124-1CE7-4E57-8AEA-E41CFF842FC1}">
      <dgm:prSet phldrT="[Text]"/>
      <dgm:spPr/>
      <dgm:t>
        <a:bodyPr/>
        <a:lstStyle/>
        <a:p>
          <a:r>
            <a:rPr lang="en-US" dirty="0" smtClean="0"/>
            <a:t>Elimination of infection and  pathology</a:t>
          </a:r>
          <a:endParaRPr lang="en-US" dirty="0"/>
        </a:p>
      </dgm:t>
    </dgm:pt>
    <dgm:pt modelId="{8A6A96B5-1F4F-44DE-A11B-01198A64EAD7}" type="parTrans" cxnId="{A54CEA7D-3172-4DD8-89FB-ED28C2909753}">
      <dgm:prSet/>
      <dgm:spPr/>
      <dgm:t>
        <a:bodyPr/>
        <a:lstStyle/>
        <a:p>
          <a:endParaRPr lang="en-US"/>
        </a:p>
      </dgm:t>
    </dgm:pt>
    <dgm:pt modelId="{AAB32389-DE84-4407-9187-6B9E2FDB4378}" type="sibTrans" cxnId="{A54CEA7D-3172-4DD8-89FB-ED28C2909753}">
      <dgm:prSet/>
      <dgm:spPr/>
      <dgm:t>
        <a:bodyPr/>
        <a:lstStyle/>
        <a:p>
          <a:endParaRPr lang="en-US"/>
        </a:p>
      </dgm:t>
    </dgm:pt>
    <dgm:pt modelId="{E4070D9E-6F39-46E8-BB3A-A3EACA299E97}">
      <dgm:prSet phldrT="[Text]"/>
      <dgm:spPr/>
      <dgm:t>
        <a:bodyPr/>
        <a:lstStyle/>
        <a:p>
          <a:r>
            <a:rPr lang="en-US" dirty="0" smtClean="0"/>
            <a:t>Preprosthetic surgery</a:t>
          </a:r>
          <a:endParaRPr lang="en-US" dirty="0"/>
        </a:p>
      </dgm:t>
    </dgm:pt>
    <dgm:pt modelId="{5475D8E8-8455-4B4E-AABF-E787F559C761}" type="parTrans" cxnId="{6DC247CC-466A-4988-9C2D-706197B89B29}">
      <dgm:prSet/>
      <dgm:spPr/>
      <dgm:t>
        <a:bodyPr/>
        <a:lstStyle/>
        <a:p>
          <a:endParaRPr lang="en-US"/>
        </a:p>
      </dgm:t>
    </dgm:pt>
    <dgm:pt modelId="{129BB1C7-0106-427C-929F-559F539AB409}" type="sibTrans" cxnId="{6DC247CC-466A-4988-9C2D-706197B89B29}">
      <dgm:prSet/>
      <dgm:spPr/>
      <dgm:t>
        <a:bodyPr/>
        <a:lstStyle/>
        <a:p>
          <a:endParaRPr lang="en-US"/>
        </a:p>
      </dgm:t>
    </dgm:pt>
    <dgm:pt modelId="{E4D9C299-530A-4DFC-8B8B-831335322AD2}">
      <dgm:prSet phldrT="[Text]"/>
      <dgm:spPr/>
      <dgm:t>
        <a:bodyPr/>
        <a:lstStyle/>
        <a:p>
          <a:r>
            <a:rPr lang="en-US" dirty="0" smtClean="0"/>
            <a:t>Tissue conditioning</a:t>
          </a:r>
          <a:endParaRPr lang="en-US" dirty="0"/>
        </a:p>
      </dgm:t>
    </dgm:pt>
    <dgm:pt modelId="{EA6BF406-D271-413D-BEC2-1E3C76550164}" type="parTrans" cxnId="{84335772-BE6B-4CDE-B432-CD2D41FBCA3C}">
      <dgm:prSet/>
      <dgm:spPr/>
      <dgm:t>
        <a:bodyPr/>
        <a:lstStyle/>
        <a:p>
          <a:endParaRPr lang="en-US"/>
        </a:p>
      </dgm:t>
    </dgm:pt>
    <dgm:pt modelId="{58447C54-65BA-479D-AE45-0D77DBF75FBD}" type="sibTrans" cxnId="{84335772-BE6B-4CDE-B432-CD2D41FBCA3C}">
      <dgm:prSet/>
      <dgm:spPr/>
      <dgm:t>
        <a:bodyPr/>
        <a:lstStyle/>
        <a:p>
          <a:endParaRPr lang="en-US"/>
        </a:p>
      </dgm:t>
    </dgm:pt>
    <dgm:pt modelId="{61469D49-3540-481F-8800-46A15755CD45}">
      <dgm:prSet phldrT="[Text]"/>
      <dgm:spPr/>
      <dgm:t>
        <a:bodyPr/>
        <a:lstStyle/>
        <a:p>
          <a:r>
            <a:rPr lang="en-US" dirty="0" smtClean="0"/>
            <a:t>Nutritional counseling</a:t>
          </a:r>
          <a:endParaRPr lang="en-US" dirty="0"/>
        </a:p>
      </dgm:t>
    </dgm:pt>
    <dgm:pt modelId="{2640F37B-A675-4EAA-8243-E2B3E9C70DCD}" type="parTrans" cxnId="{6F9C9268-22C1-4358-935B-501C727C545F}">
      <dgm:prSet/>
      <dgm:spPr/>
      <dgm:t>
        <a:bodyPr/>
        <a:lstStyle/>
        <a:p>
          <a:endParaRPr lang="en-US"/>
        </a:p>
      </dgm:t>
    </dgm:pt>
    <dgm:pt modelId="{58E4DA1F-0CE5-43E3-8446-357F1800F936}" type="sibTrans" cxnId="{6F9C9268-22C1-4358-935B-501C727C545F}">
      <dgm:prSet/>
      <dgm:spPr/>
      <dgm:t>
        <a:bodyPr/>
        <a:lstStyle/>
        <a:p>
          <a:endParaRPr lang="en-US"/>
        </a:p>
      </dgm:t>
    </dgm:pt>
    <dgm:pt modelId="{EC36700E-AA9A-4837-B313-5F455A770BE5}" type="pres">
      <dgm:prSet presAssocID="{C6D3BFCB-434B-4A94-B4A0-BC2584EE703A}" presName="compositeShape" presStyleCnt="0">
        <dgm:presLayoutVars>
          <dgm:dir/>
          <dgm:resizeHandles/>
        </dgm:presLayoutVars>
      </dgm:prSet>
      <dgm:spPr/>
    </dgm:pt>
    <dgm:pt modelId="{75A20F8E-DEE0-4DE1-B400-5CEAB6DFECC3}" type="pres">
      <dgm:prSet presAssocID="{C6D3BFCB-434B-4A94-B4A0-BC2584EE703A}" presName="pyramid" presStyleLbl="node1" presStyleIdx="0" presStyleCnt="1"/>
      <dgm:spPr/>
    </dgm:pt>
    <dgm:pt modelId="{9AF226EA-1A2F-4305-AF62-4E66CD754845}" type="pres">
      <dgm:prSet presAssocID="{C6D3BFCB-434B-4A94-B4A0-BC2584EE703A}" presName="theList" presStyleCnt="0"/>
      <dgm:spPr/>
    </dgm:pt>
    <dgm:pt modelId="{D19B2A44-3341-45B6-A8A3-66176C29ECF7}" type="pres">
      <dgm:prSet presAssocID="{78182124-1CE7-4E57-8AEA-E41CFF842FC1}" presName="aNode" presStyleLbl="fgAcc1" presStyleIdx="0" presStyleCnt="4" custScaleX="123543" custScaleY="118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5A14B-A93F-4C49-ABF9-4C01F2661B24}" type="pres">
      <dgm:prSet presAssocID="{78182124-1CE7-4E57-8AEA-E41CFF842FC1}" presName="aSpace" presStyleCnt="0"/>
      <dgm:spPr/>
    </dgm:pt>
    <dgm:pt modelId="{A8095CA3-752C-44C0-A758-F81FFBE3FF81}" type="pres">
      <dgm:prSet presAssocID="{E4070D9E-6F39-46E8-BB3A-A3EACA299E97}" presName="aNode" presStyleLbl="fgAcc1" presStyleIdx="1" presStyleCnt="4" custScaleX="123543" custScaleY="118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1E3CB-5376-4949-B99C-852E100BFA90}" type="pres">
      <dgm:prSet presAssocID="{E4070D9E-6F39-46E8-BB3A-A3EACA299E97}" presName="aSpace" presStyleCnt="0"/>
      <dgm:spPr/>
    </dgm:pt>
    <dgm:pt modelId="{DF73082F-32E0-4A67-9730-045CDDC28375}" type="pres">
      <dgm:prSet presAssocID="{E4D9C299-530A-4DFC-8B8B-831335322AD2}" presName="aNode" presStyleLbl="fgAcc1" presStyleIdx="2" presStyleCnt="4" custScaleX="123543" custScaleY="118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78B96-692E-4050-A4F9-3B5ACDD67471}" type="pres">
      <dgm:prSet presAssocID="{E4D9C299-530A-4DFC-8B8B-831335322AD2}" presName="aSpace" presStyleCnt="0"/>
      <dgm:spPr/>
    </dgm:pt>
    <dgm:pt modelId="{24CEA830-D5CC-448A-88CC-7EA362083C43}" type="pres">
      <dgm:prSet presAssocID="{61469D49-3540-481F-8800-46A15755CD45}" presName="aNode" presStyleLbl="fgAcc1" presStyleIdx="3" presStyleCnt="4" custScaleX="123543" custScaleY="118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A257D-E5F3-47FC-8BA4-1A339439A0A2}" type="pres">
      <dgm:prSet presAssocID="{61469D49-3540-481F-8800-46A15755CD45}" presName="aSpace" presStyleCnt="0"/>
      <dgm:spPr/>
    </dgm:pt>
  </dgm:ptLst>
  <dgm:cxnLst>
    <dgm:cxn modelId="{6DC247CC-466A-4988-9C2D-706197B89B29}" srcId="{C6D3BFCB-434B-4A94-B4A0-BC2584EE703A}" destId="{E4070D9E-6F39-46E8-BB3A-A3EACA299E97}" srcOrd="1" destOrd="0" parTransId="{5475D8E8-8455-4B4E-AABF-E787F559C761}" sibTransId="{129BB1C7-0106-427C-929F-559F539AB409}"/>
    <dgm:cxn modelId="{CE93C085-7EDA-4499-BEB4-FA5A3261C80E}" type="presOf" srcId="{61469D49-3540-481F-8800-46A15755CD45}" destId="{24CEA830-D5CC-448A-88CC-7EA362083C43}" srcOrd="0" destOrd="0" presId="urn:microsoft.com/office/officeart/2005/8/layout/pyramid2"/>
    <dgm:cxn modelId="{84335772-BE6B-4CDE-B432-CD2D41FBCA3C}" srcId="{C6D3BFCB-434B-4A94-B4A0-BC2584EE703A}" destId="{E4D9C299-530A-4DFC-8B8B-831335322AD2}" srcOrd="2" destOrd="0" parTransId="{EA6BF406-D271-413D-BEC2-1E3C76550164}" sibTransId="{58447C54-65BA-479D-AE45-0D77DBF75FBD}"/>
    <dgm:cxn modelId="{FFA1BDAA-C1D0-4257-98F8-CC49D0A03251}" type="presOf" srcId="{C6D3BFCB-434B-4A94-B4A0-BC2584EE703A}" destId="{EC36700E-AA9A-4837-B313-5F455A770BE5}" srcOrd="0" destOrd="0" presId="urn:microsoft.com/office/officeart/2005/8/layout/pyramid2"/>
    <dgm:cxn modelId="{A54CEA7D-3172-4DD8-89FB-ED28C2909753}" srcId="{C6D3BFCB-434B-4A94-B4A0-BC2584EE703A}" destId="{78182124-1CE7-4E57-8AEA-E41CFF842FC1}" srcOrd="0" destOrd="0" parTransId="{8A6A96B5-1F4F-44DE-A11B-01198A64EAD7}" sibTransId="{AAB32389-DE84-4407-9187-6B9E2FDB4378}"/>
    <dgm:cxn modelId="{F08E6EE0-6E3E-4B95-BC99-86493F7A473E}" type="presOf" srcId="{E4D9C299-530A-4DFC-8B8B-831335322AD2}" destId="{DF73082F-32E0-4A67-9730-045CDDC28375}" srcOrd="0" destOrd="0" presId="urn:microsoft.com/office/officeart/2005/8/layout/pyramid2"/>
    <dgm:cxn modelId="{EAA05DFD-766D-412C-996E-4AE1154F7E3A}" type="presOf" srcId="{E4070D9E-6F39-46E8-BB3A-A3EACA299E97}" destId="{A8095CA3-752C-44C0-A758-F81FFBE3FF81}" srcOrd="0" destOrd="0" presId="urn:microsoft.com/office/officeart/2005/8/layout/pyramid2"/>
    <dgm:cxn modelId="{586C01D3-9B27-480B-B71E-5F5831787EDE}" type="presOf" srcId="{78182124-1CE7-4E57-8AEA-E41CFF842FC1}" destId="{D19B2A44-3341-45B6-A8A3-66176C29ECF7}" srcOrd="0" destOrd="0" presId="urn:microsoft.com/office/officeart/2005/8/layout/pyramid2"/>
    <dgm:cxn modelId="{6F9C9268-22C1-4358-935B-501C727C545F}" srcId="{C6D3BFCB-434B-4A94-B4A0-BC2584EE703A}" destId="{61469D49-3540-481F-8800-46A15755CD45}" srcOrd="3" destOrd="0" parTransId="{2640F37B-A675-4EAA-8243-E2B3E9C70DCD}" sibTransId="{58E4DA1F-0CE5-43E3-8446-357F1800F936}"/>
    <dgm:cxn modelId="{D1B13C3A-CABA-4D85-913B-93147C6F662F}" type="presParOf" srcId="{EC36700E-AA9A-4837-B313-5F455A770BE5}" destId="{75A20F8E-DEE0-4DE1-B400-5CEAB6DFECC3}" srcOrd="0" destOrd="0" presId="urn:microsoft.com/office/officeart/2005/8/layout/pyramid2"/>
    <dgm:cxn modelId="{A6C8FDC3-1F29-4AF6-837D-07DB379794B3}" type="presParOf" srcId="{EC36700E-AA9A-4837-B313-5F455A770BE5}" destId="{9AF226EA-1A2F-4305-AF62-4E66CD754845}" srcOrd="1" destOrd="0" presId="urn:microsoft.com/office/officeart/2005/8/layout/pyramid2"/>
    <dgm:cxn modelId="{8DF709B7-B6AF-4356-8E4A-51B06EF0F8B7}" type="presParOf" srcId="{9AF226EA-1A2F-4305-AF62-4E66CD754845}" destId="{D19B2A44-3341-45B6-A8A3-66176C29ECF7}" srcOrd="0" destOrd="0" presId="urn:microsoft.com/office/officeart/2005/8/layout/pyramid2"/>
    <dgm:cxn modelId="{B684ECB1-3711-4F15-AC1C-339293B214C2}" type="presParOf" srcId="{9AF226EA-1A2F-4305-AF62-4E66CD754845}" destId="{1EB5A14B-A93F-4C49-ABF9-4C01F2661B24}" srcOrd="1" destOrd="0" presId="urn:microsoft.com/office/officeart/2005/8/layout/pyramid2"/>
    <dgm:cxn modelId="{C9AC4C9B-0855-429D-8D9D-011D595F1622}" type="presParOf" srcId="{9AF226EA-1A2F-4305-AF62-4E66CD754845}" destId="{A8095CA3-752C-44C0-A758-F81FFBE3FF81}" srcOrd="2" destOrd="0" presId="urn:microsoft.com/office/officeart/2005/8/layout/pyramid2"/>
    <dgm:cxn modelId="{9BF29DE3-7440-4004-BA7B-3861869BE3D4}" type="presParOf" srcId="{9AF226EA-1A2F-4305-AF62-4E66CD754845}" destId="{ADE1E3CB-5376-4949-B99C-852E100BFA90}" srcOrd="3" destOrd="0" presId="urn:microsoft.com/office/officeart/2005/8/layout/pyramid2"/>
    <dgm:cxn modelId="{407842B7-9365-4FBB-A192-4D571FC34B50}" type="presParOf" srcId="{9AF226EA-1A2F-4305-AF62-4E66CD754845}" destId="{DF73082F-32E0-4A67-9730-045CDDC28375}" srcOrd="4" destOrd="0" presId="urn:microsoft.com/office/officeart/2005/8/layout/pyramid2"/>
    <dgm:cxn modelId="{4D05A977-A511-4F06-A491-9821A9F02830}" type="presParOf" srcId="{9AF226EA-1A2F-4305-AF62-4E66CD754845}" destId="{A0678B96-692E-4050-A4F9-3B5ACDD67471}" srcOrd="5" destOrd="0" presId="urn:microsoft.com/office/officeart/2005/8/layout/pyramid2"/>
    <dgm:cxn modelId="{4733F422-3A05-462D-B142-89041B4E4EEE}" type="presParOf" srcId="{9AF226EA-1A2F-4305-AF62-4E66CD754845}" destId="{24CEA830-D5CC-448A-88CC-7EA362083C43}" srcOrd="6" destOrd="0" presId="urn:microsoft.com/office/officeart/2005/8/layout/pyramid2"/>
    <dgm:cxn modelId="{8D0EBCAB-25EF-4B7C-8DF8-7DD3E71D1074}" type="presParOf" srcId="{9AF226EA-1A2F-4305-AF62-4E66CD754845}" destId="{F57A257D-E5F3-47FC-8BA4-1A339439A0A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E16BE-AE09-4CDA-B3D1-FD9F2ADD6D9B}" type="datetimeFigureOut">
              <a:rPr lang="en-US" smtClean="0"/>
              <a:pPr/>
              <a:t>31-Jul-17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1179F-75DA-41EA-BAF6-CA00B8A11E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29D3-C0F8-42FE-BB2A-5CE0F1DB20AB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31-Jul-17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31-Jul-17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31-Jul-17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31-Jul-17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31-Jul-17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31-Jul-17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31-Jul-17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-304800"/>
            <a:ext cx="6705600" cy="44089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DIAGNOSIS  AND  TREATMENT PLANNING  FOR  COMPLETE DENTURE  PATIENTS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Part –I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i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WICAL  AND  SWOOPE  ANALYSIS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765048"/>
            <a:ext cx="8305800" cy="4416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endParaRPr lang="en-US" b="1" dirty="0" smtClean="0">
              <a:solidFill>
                <a:schemeClr val="folHlink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dirty="0" smtClean="0"/>
              <a:t>Actual bone height can be measured with a radiograph of mandible.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dirty="0" smtClean="0"/>
              <a:t>Original bone height is three times the distance from lower border of mandible and inferior margin of mental foramen.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b="1" dirty="0" smtClean="0">
              <a:solidFill>
                <a:schemeClr val="folHlink"/>
              </a:solidFill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5" descr="C:\Documents and Settings\Guest\Application Data\Microsoft\Media Catalog\ALVEOLAR HEIGH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068943"/>
            <a:ext cx="3505200" cy="263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RADIOGRAPHs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381000"/>
            <a:ext cx="8686800" cy="50292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endParaRPr lang="en-US" sz="2400" dirty="0" smtClean="0"/>
          </a:p>
          <a:p>
            <a:pPr>
              <a:lnSpc>
                <a:spcPct val="160000"/>
              </a:lnSpc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W</a:t>
            </a:r>
            <a:r>
              <a:rPr lang="en-US" sz="2800" dirty="0" err="1" smtClean="0"/>
              <a:t>ical</a:t>
            </a:r>
            <a:r>
              <a:rPr lang="en-US" sz="2800" dirty="0" smtClean="0"/>
              <a:t> and Swoop analysis</a:t>
            </a:r>
            <a:r>
              <a:rPr lang="en-US" dirty="0" smtClean="0"/>
              <a:t>―</a:t>
            </a:r>
            <a:endParaRPr lang="en-US" sz="2600" dirty="0" smtClean="0"/>
          </a:p>
          <a:p>
            <a:pPr lvl="1">
              <a:lnSpc>
                <a:spcPct val="160000"/>
              </a:lnSpc>
              <a:spcBef>
                <a:spcPct val="50000"/>
              </a:spcBef>
              <a:buNone/>
            </a:pPr>
            <a:r>
              <a:rPr lang="en-US" sz="2600" b="1" dirty="0" smtClean="0"/>
              <a:t>Class I- </a:t>
            </a:r>
            <a:r>
              <a:rPr lang="en-US" sz="2600" dirty="0" smtClean="0"/>
              <a:t>Upto </a:t>
            </a:r>
            <a:r>
              <a:rPr lang="en-US" sz="1800" dirty="0" smtClean="0"/>
              <a:t>1/3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</a:t>
            </a:r>
            <a:r>
              <a:rPr lang="en-US" sz="2600" dirty="0" smtClean="0"/>
              <a:t>of original vertical height lost</a:t>
            </a:r>
          </a:p>
          <a:p>
            <a:pPr lvl="1">
              <a:lnSpc>
                <a:spcPct val="160000"/>
              </a:lnSpc>
              <a:spcBef>
                <a:spcPct val="50000"/>
              </a:spcBef>
              <a:buNone/>
            </a:pPr>
            <a:r>
              <a:rPr lang="en-US" sz="2600" b="1" dirty="0" smtClean="0"/>
              <a:t>Class II</a:t>
            </a:r>
            <a:r>
              <a:rPr lang="en-US" sz="2600" dirty="0" smtClean="0"/>
              <a:t>- </a:t>
            </a:r>
            <a:r>
              <a:rPr lang="en-US" sz="1800" dirty="0" smtClean="0"/>
              <a:t>1/3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to 2/3</a:t>
            </a:r>
            <a:r>
              <a:rPr lang="en-US" sz="1800" baseline="30000" dirty="0" smtClean="0"/>
              <a:t>rd</a:t>
            </a:r>
            <a:r>
              <a:rPr lang="en-US" sz="2600" dirty="0" smtClean="0"/>
              <a:t> of original vertical height lost.</a:t>
            </a:r>
          </a:p>
          <a:p>
            <a:pPr lvl="1">
              <a:lnSpc>
                <a:spcPct val="160000"/>
              </a:lnSpc>
              <a:spcBef>
                <a:spcPct val="50000"/>
              </a:spcBef>
              <a:buNone/>
            </a:pPr>
            <a:r>
              <a:rPr lang="en-US" sz="2600" b="1" dirty="0" smtClean="0"/>
              <a:t>ClassIII</a:t>
            </a:r>
            <a:r>
              <a:rPr lang="en-US" sz="2600" dirty="0" smtClean="0"/>
              <a:t>- </a:t>
            </a:r>
            <a:r>
              <a:rPr lang="en-US" sz="1800" dirty="0" smtClean="0"/>
              <a:t>2/3</a:t>
            </a:r>
            <a:r>
              <a:rPr lang="en-US" sz="1800" baseline="30000" dirty="0" smtClean="0"/>
              <a:t>rd</a:t>
            </a:r>
            <a:r>
              <a:rPr lang="en-US" sz="2600" dirty="0" smtClean="0"/>
              <a:t> or more original </a:t>
            </a:r>
          </a:p>
          <a:p>
            <a:pPr lvl="1">
              <a:lnSpc>
                <a:spcPct val="160000"/>
              </a:lnSpc>
              <a:spcBef>
                <a:spcPct val="50000"/>
              </a:spcBef>
              <a:buNone/>
            </a:pPr>
            <a:r>
              <a:rPr lang="en-US" sz="2600" dirty="0" smtClean="0"/>
              <a:t>                 vertical height lost.</a:t>
            </a:r>
          </a:p>
        </p:txBody>
      </p:sp>
      <p:pic>
        <p:nvPicPr>
          <p:cNvPr id="4" name="Picture 4" descr="scan"/>
          <p:cNvPicPr>
            <a:picLocks noChangeAspect="1" noChangeArrowheads="1"/>
          </p:cNvPicPr>
          <p:nvPr/>
        </p:nvPicPr>
        <p:blipFill>
          <a:blip r:embed="rId2" cstate="print"/>
          <a:srcRect l="5355" t="2439"/>
          <a:stretch>
            <a:fillRect/>
          </a:stretch>
        </p:blipFill>
        <p:spPr bwMode="auto">
          <a:xfrm>
            <a:off x="5867400" y="3581400"/>
            <a:ext cx="2819400" cy="304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57431" y="6429203"/>
            <a:ext cx="1947969" cy="352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sz="1200" dirty="0" smtClean="0">
                <a:solidFill>
                  <a:srgbClr val="08021C"/>
                </a:solidFill>
              </a:rPr>
              <a:t>JPD July 1974:32:1:7-12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  Radiographic examination of the bone density by </a:t>
            </a:r>
            <a:r>
              <a:rPr lang="en-US" dirty="0" err="1" smtClean="0">
                <a:solidFill>
                  <a:srgbClr val="000000"/>
                </a:solidFill>
              </a:rPr>
              <a:t>Misch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</a:rPr>
              <a:t>Dense cortical bone .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</a:rPr>
              <a:t>Porous cortical bone.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</a:rPr>
              <a:t>Coarse trabacular bone.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</a:rPr>
              <a:t> Fine trabacular bone.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819400"/>
            <a:ext cx="2743200" cy="156332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4648200"/>
            <a:ext cx="2696634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6400800"/>
            <a:ext cx="1765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8021C"/>
                </a:solidFill>
              </a:rPr>
              <a:t>JPD-1981:52:455:459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RADIOGRAPHIC EXAMINATION TMJ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143000"/>
            <a:ext cx="89916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Panoramic projection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– bilateral view of condyle &amp; fossa relation, oblique, posterior ,anterior view of the joint . 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Transcranial projection</a:t>
            </a:r>
            <a:r>
              <a:rPr lang="en-US" sz="2400" dirty="0" smtClean="0"/>
              <a:t>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view of TMJ. 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Transorbital projection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-medial &amp;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lateral surface.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Submentovertex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view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-surface of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/>
              <a:t>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condyles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3505200"/>
            <a:ext cx="27432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PHOTOGRAPHS</a:t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8382000" cy="48006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/>
              <a:t>Acts as a guide for harmonization of the denture with facial features of the patient.</a:t>
            </a:r>
          </a:p>
          <a:p>
            <a:pPr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/>
              <a:t>To select size, shape, color shade of artificial teeth. </a:t>
            </a:r>
          </a:p>
          <a:p>
            <a:pPr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/>
              <a:t>Characterize the arrangement of teeth.</a:t>
            </a:r>
          </a:p>
          <a:p>
            <a:pPr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/>
              <a:t>Establish lip support and contour.</a:t>
            </a:r>
          </a:p>
          <a:p>
            <a:pPr>
              <a:lnSpc>
                <a:spcPct val="200000"/>
              </a:lnSpc>
              <a:spcBef>
                <a:spcPct val="50000"/>
              </a:spcBef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6400800"/>
            <a:ext cx="19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JPD 1970-21, 5, 482-88</a:t>
            </a:r>
            <a:endParaRPr lang="en-US" sz="1200" dirty="0"/>
          </a:p>
        </p:txBody>
      </p:sp>
      <p:pic>
        <p:nvPicPr>
          <p:cNvPr id="5" name="Picture 2" descr="C:\Users\sweta\Desktop\Diagnosis &amp; Treatment Planning\Figures\dentures_before-af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419600"/>
            <a:ext cx="2124808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ADVANCED DIAGNOSTIC 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 smtClean="0"/>
              <a:t>CT scan </a:t>
            </a:r>
          </a:p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 smtClean="0"/>
              <a:t>Magnetic resonance imaging</a:t>
            </a:r>
          </a:p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 smtClean="0"/>
              <a:t>Ultra sound probe</a:t>
            </a:r>
          </a:p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 smtClean="0"/>
              <a:t>Modified radiographs</a:t>
            </a:r>
          </a:p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 smtClean="0"/>
              <a:t>Bone densitometer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endParaRPr lang="en-US" sz="2400" dirty="0" smtClean="0"/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OTHER INVESTIGATIVE PROCEDERES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90600"/>
            <a:ext cx="7772400" cy="41910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200" dirty="0" smtClean="0"/>
              <a:t>To Rule Out DM</a:t>
            </a:r>
          </a:p>
          <a:p>
            <a:pPr lvl="1">
              <a:lnSpc>
                <a:spcPct val="160000"/>
              </a:lnSpc>
            </a:pPr>
            <a:r>
              <a:rPr lang="en-US" sz="2200" dirty="0" smtClean="0"/>
              <a:t>RBS</a:t>
            </a:r>
          </a:p>
          <a:p>
            <a:pPr lvl="1">
              <a:lnSpc>
                <a:spcPct val="160000"/>
              </a:lnSpc>
            </a:pPr>
            <a:r>
              <a:rPr lang="en-US" sz="2200" dirty="0" smtClean="0"/>
              <a:t>FBS</a:t>
            </a:r>
          </a:p>
          <a:p>
            <a:pPr lvl="1">
              <a:lnSpc>
                <a:spcPct val="160000"/>
              </a:lnSpc>
            </a:pPr>
            <a:r>
              <a:rPr lang="en-US" sz="2200" dirty="0" smtClean="0"/>
              <a:t>PPBS</a:t>
            </a:r>
          </a:p>
          <a:p>
            <a:pPr>
              <a:lnSpc>
                <a:spcPct val="160000"/>
              </a:lnSpc>
            </a:pPr>
            <a:r>
              <a:rPr lang="en-US" sz="2200" dirty="0" smtClean="0"/>
              <a:t>Patient’s BP should be recorded.</a:t>
            </a:r>
          </a:p>
          <a:p>
            <a:pPr>
              <a:lnSpc>
                <a:spcPct val="160000"/>
              </a:lnSpc>
            </a:pPr>
            <a:r>
              <a:rPr lang="en-US" sz="2200" dirty="0" smtClean="0"/>
              <a:t>BT,CT</a:t>
            </a:r>
          </a:p>
          <a:p>
            <a:pPr>
              <a:lnSpc>
                <a:spcPct val="160000"/>
              </a:lnSpc>
            </a:pPr>
            <a:r>
              <a:rPr lang="en-US" sz="2200" dirty="0" smtClean="0"/>
              <a:t>Hb gm%.</a:t>
            </a:r>
          </a:p>
          <a:p>
            <a:pPr>
              <a:lnSpc>
                <a:spcPct val="160000"/>
              </a:lnSpc>
            </a:pPr>
            <a:r>
              <a:rPr lang="en-US" sz="2200" dirty="0" smtClean="0"/>
              <a:t>If any Intra or Extra Oral lesion advise for Biopsy Histopathological Examination .</a:t>
            </a:r>
          </a:p>
          <a:p>
            <a:pPr>
              <a:lnSpc>
                <a:spcPct val="160000"/>
              </a:lnSpc>
              <a:buNone/>
            </a:pPr>
            <a:r>
              <a:rPr lang="en-US" sz="2200" dirty="0" smtClean="0"/>
              <a:t>            </a:t>
            </a:r>
          </a:p>
          <a:p>
            <a:pPr>
              <a:lnSpc>
                <a:spcPct val="160000"/>
              </a:lnSpc>
            </a:pPr>
            <a:endParaRPr lang="en-US" sz="2200" dirty="0" smtClean="0"/>
          </a:p>
          <a:p>
            <a:pPr lvl="1">
              <a:lnSpc>
                <a:spcPct val="160000"/>
              </a:lnSpc>
            </a:pPr>
            <a:endParaRPr lang="en-US" sz="2200" dirty="0" smtClean="0"/>
          </a:p>
          <a:p>
            <a:pPr>
              <a:lnSpc>
                <a:spcPct val="160000"/>
              </a:lnSpc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TREATMENT PLANNING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41437"/>
            <a:ext cx="8458200" cy="513556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400" dirty="0" smtClean="0"/>
              <a:t>Treatment planning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 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400" dirty="0" smtClean="0"/>
              <a:t>   developing a course of action that encompasses the ramifications &amp; sequelae of treatment to serve the patients need.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Treatment planning is defined as the sequence of procedures planned for the treatment of a patient after diagnosis( GPT 8)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209800" y="6400800"/>
            <a:ext cx="4572000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Essentials of complete denture </a:t>
            </a:r>
            <a:r>
              <a:rPr lang="en-US" sz="1100" dirty="0" err="1" smtClean="0"/>
              <a:t>Prosthodontics</a:t>
            </a:r>
            <a:r>
              <a:rPr lang="en-US" sz="1100" dirty="0" smtClean="0"/>
              <a:t>- Winkler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14800" y="19050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38400" y="1143000"/>
            <a:ext cx="4191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76200" y="1524000"/>
            <a:ext cx="9067800" cy="4191000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  TREATMENT  PLANNING 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1905000"/>
          <a:ext cx="723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TREATMENT  PLAN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382000" cy="4525963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endParaRPr lang="en-US" sz="2200" dirty="0" smtClean="0"/>
          </a:p>
          <a:p>
            <a:pPr>
              <a:lnSpc>
                <a:spcPct val="200000"/>
              </a:lnSpc>
              <a:buNone/>
            </a:pPr>
            <a:r>
              <a:rPr lang="en-US" sz="2200" dirty="0" smtClean="0"/>
              <a:t>The treatment plan should specify regarding </a:t>
            </a:r>
          </a:p>
          <a:p>
            <a:pPr>
              <a:lnSpc>
                <a:spcPct val="200000"/>
              </a:lnSpc>
            </a:pPr>
            <a:r>
              <a:rPr lang="en-US" sz="2200" dirty="0" smtClean="0"/>
              <a:t>The treatment procedures</a:t>
            </a:r>
          </a:p>
          <a:p>
            <a:pPr>
              <a:lnSpc>
                <a:spcPct val="200000"/>
              </a:lnSpc>
            </a:pPr>
            <a:r>
              <a:rPr lang="en-US" sz="2200" dirty="0" smtClean="0"/>
              <a:t>Operating time</a:t>
            </a:r>
          </a:p>
          <a:p>
            <a:pPr>
              <a:lnSpc>
                <a:spcPct val="200000"/>
              </a:lnSpc>
            </a:pPr>
            <a:r>
              <a:rPr lang="en-US" sz="2200" dirty="0" smtClean="0"/>
              <a:t>Laboratory time</a:t>
            </a:r>
          </a:p>
          <a:p>
            <a:pPr>
              <a:lnSpc>
                <a:spcPct val="200000"/>
              </a:lnSpc>
            </a:pPr>
            <a:r>
              <a:rPr lang="en-US" sz="2200" dirty="0" smtClean="0"/>
              <a:t>Calendar time  </a:t>
            </a:r>
          </a:p>
          <a:p>
            <a:pPr>
              <a:lnSpc>
                <a:spcPct val="200000"/>
              </a:lnSpc>
            </a:pPr>
            <a:r>
              <a:rPr lang="en-US" sz="2200" dirty="0" smtClean="0"/>
              <a:t>Fees </a:t>
            </a:r>
          </a:p>
          <a:p>
            <a:pPr algn="ctr">
              <a:lnSpc>
                <a:spcPct val="200000"/>
              </a:lnSpc>
              <a:buNone/>
            </a:pPr>
            <a:r>
              <a:rPr lang="en-US" sz="2200" dirty="0" smtClean="0"/>
              <a:t>such that patient informed consent regarding the same can be obtained.</a:t>
            </a:r>
          </a:p>
          <a:p>
            <a:pPr>
              <a:lnSpc>
                <a:spcPct val="200000"/>
              </a:lnSpc>
            </a:pPr>
            <a:endParaRPr lang="en-US" sz="2200" dirty="0" smtClean="0"/>
          </a:p>
          <a:p>
            <a:pPr>
              <a:lnSpc>
                <a:spcPct val="200000"/>
              </a:lnSpc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To learn how to treat a disease one must learn to diagnose,</a:t>
            </a:r>
          </a:p>
          <a:p>
            <a:pPr algn="ctr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The diagnosis is the best trump in the scheme of treatment.</a:t>
            </a:r>
          </a:p>
          <a:p>
            <a:pPr algn="r">
              <a:buNone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-Charcot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ADJUNCTIVE CARE</a:t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1066800"/>
          <a:ext cx="7162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731837"/>
            <a:ext cx="8382000" cy="57451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Patient education: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Information about their dental health &amp; its effect  on the treatment outcome.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Limitation of complete denture.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Problems associated with complete denture initially.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Importance of oral &amp;denture hygiene.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Need for regular check up.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Motivation of the patient.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4" descr="MENO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56362" y="5172075"/>
            <a:ext cx="2459038" cy="1685925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3200400" y="6523268"/>
            <a:ext cx="2472152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08021C"/>
                </a:solidFill>
              </a:rPr>
              <a:t>DCNA ,1977 -complete denture.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roadway" pitchFamily="82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roadway" pitchFamily="82" charset="0"/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roadway" pitchFamily="82" charset="0"/>
              </a:rPr>
              <a:t>Strategy for dietary screening &amp; management in dental office</a:t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roadway" pitchFamily="82" charset="0"/>
              </a:rPr>
            </a:br>
            <a:endParaRPr lang="en-US" sz="3200" b="1" dirty="0">
              <a:solidFill>
                <a:schemeClr val="accent1">
                  <a:lumMod val="50000"/>
                </a:schemeClr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70037"/>
            <a:ext cx="8458200" cy="5211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 dirty="0" smtClean="0"/>
              <a:t>STEP 1</a:t>
            </a:r>
            <a:r>
              <a:rPr lang="en-US" sz="2200" dirty="0" smtClean="0"/>
              <a:t>- determine dental, medical, personal &amp; social history.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200" b="1" dirty="0" smtClean="0"/>
              <a:t>STEP 2</a:t>
            </a:r>
            <a:r>
              <a:rPr lang="en-US" sz="2200" dirty="0" smtClean="0"/>
              <a:t>- observation for clinical signs of malnutrition-</a:t>
            </a:r>
          </a:p>
          <a:p>
            <a:pPr>
              <a:lnSpc>
                <a:spcPct val="90000"/>
              </a:lnSpc>
              <a:buNone/>
            </a:pPr>
            <a:r>
              <a:rPr lang="en-US" sz="2200" b="1" dirty="0" smtClean="0"/>
              <a:t>  Symptoms-</a:t>
            </a:r>
            <a:r>
              <a:rPr lang="en-US" sz="2200" dirty="0" smtClean="0"/>
              <a:t> anorexia, abdominal discomfort, confusion, dyspepsia, insomnia, muscle pain, palpitations,  increased susceptibility to infection.</a:t>
            </a:r>
          </a:p>
          <a:p>
            <a:pPr>
              <a:lnSpc>
                <a:spcPct val="90000"/>
              </a:lnSpc>
              <a:buNone/>
            </a:pPr>
            <a:r>
              <a:rPr lang="en-US" sz="22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200" b="1" dirty="0" smtClean="0"/>
              <a:t>STEP 3</a:t>
            </a:r>
            <a:r>
              <a:rPr lang="en-US" sz="2200" dirty="0" smtClean="0"/>
              <a:t>- dietary history &amp; evaluation.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200" b="1" dirty="0" smtClean="0"/>
              <a:t>STEP 4</a:t>
            </a:r>
            <a:r>
              <a:rPr lang="en-US" sz="2200" dirty="0" smtClean="0"/>
              <a:t>- dietary diagnosis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200" b="1" dirty="0" smtClean="0"/>
              <a:t>STEP 5</a:t>
            </a:r>
            <a:r>
              <a:rPr lang="en-US" sz="2200" dirty="0" smtClean="0"/>
              <a:t>- provide dietary guidelines.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6428601"/>
            <a:ext cx="1888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800000"/>
                </a:solidFill>
              </a:rPr>
              <a:t>DCNA 2003;47:355-71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Varity of foods from the 4 food groups should be advised to combine at each meal.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Vegetable-fruit group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Bread-cereal group-</a:t>
            </a:r>
            <a:r>
              <a:rPr lang="en-US" sz="2400" dirty="0" smtClean="0"/>
              <a:t> whole grain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    enriched flour products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Milk-cheese group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Meat, poultry, fish &amp; bean group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Maintaining of ideal body weight.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Avoid fat, saturated fat &amp; cholesterol.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150000"/>
              </a:lnSpc>
              <a:buNone/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5867400" y="1408112"/>
          <a:ext cx="2743200" cy="3773488"/>
        </p:xfrm>
        <a:graphic>
          <a:graphicData uri="http://schemas.openxmlformats.org/presentationml/2006/ole">
            <p:oleObj spid="_x0000_s1026" name="Image" r:id="rId3" imgW="1228346" imgH="1411227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00400" y="6428601"/>
            <a:ext cx="1888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800000"/>
                </a:solidFill>
              </a:rPr>
              <a:t>DCNA 2003;47:355-71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305800" cy="2362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Diet counseling: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Diet rich in proteins, calcium, vitamins, minerals, low calorie diet.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If required referred to dietician.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429000"/>
            <a:ext cx="5638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NON SURGICAL METHODS OF TREATING THE ABUSED TISSUES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48737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/>
              <a:t>Resting the denture supporting tissues.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/>
              <a:t>Regular massaging.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/>
              <a:t>Occlusal correction , establishing vertical height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/>
              <a:t>Refitting the dentures.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/>
              <a:t>Drugs to eliminate infection.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/>
              <a:t>Nutritional supplements.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/>
              <a:t>Advise for jaw exercise.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400800"/>
            <a:ext cx="5404043" cy="241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800000"/>
                </a:solidFill>
              </a:rPr>
              <a:t>Boucher’s </a:t>
            </a:r>
            <a:r>
              <a:rPr lang="en-US" sz="1200" dirty="0" err="1" smtClean="0">
                <a:solidFill>
                  <a:srgbClr val="800000"/>
                </a:solidFill>
              </a:rPr>
              <a:t>Prosthodontic</a:t>
            </a:r>
            <a:r>
              <a:rPr lang="en-US" sz="1200" dirty="0" smtClean="0">
                <a:solidFill>
                  <a:srgbClr val="800000"/>
                </a:solidFill>
              </a:rPr>
              <a:t> treatment for Edentulous patients, 11th edition.</a:t>
            </a:r>
            <a:endParaRPr lang="en-US" sz="1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SURGICAL METHOD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8305800" cy="5257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		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</a:t>
            </a:r>
            <a:r>
              <a:rPr lang="en-US" sz="2400" dirty="0" smtClean="0"/>
              <a:t>Correction of hyperplastic ridge tissue ,epulis fissuratum, papillomatosis ,hyperplastic pendulous tuberosity.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no response to  nonsurgical treatment procedures.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interferes with stability 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400" dirty="0" smtClean="0"/>
              <a:t>Advise: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Electro surgery.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Excision of the tissues .</a:t>
            </a:r>
          </a:p>
          <a:p>
            <a:pPr lvl="1">
              <a:lnSpc>
                <a:spcPct val="150000"/>
              </a:lnSpc>
              <a:buNone/>
            </a:pPr>
            <a:endParaRPr lang="en-US" sz="2400" dirty="0" smtClean="0"/>
          </a:p>
          <a:p>
            <a:pPr lvl="1">
              <a:lnSpc>
                <a:spcPct val="150000"/>
              </a:lnSpc>
              <a:buNone/>
            </a:pPr>
            <a:endParaRPr lang="en-US" sz="2400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sz="2400" dirty="0" smtClean="0"/>
              <a:t>	</a:t>
            </a:r>
            <a:r>
              <a:rPr lang="en-US" sz="1200" dirty="0" smtClean="0"/>
              <a:t>Essentials of complete denture- Winkler </a:t>
            </a:r>
            <a:endParaRPr lang="en-US" sz="2800" dirty="0" smtClean="0"/>
          </a:p>
          <a:p>
            <a:pPr>
              <a:lnSpc>
                <a:spcPct val="150000"/>
              </a:lnSpc>
              <a:buNone/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4000" dirty="0"/>
          </a:p>
        </p:txBody>
      </p:sp>
      <p:pic>
        <p:nvPicPr>
          <p:cNvPr id="4" name="Picture 13" descr="20 (1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4252495"/>
            <a:ext cx="2819400" cy="1843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487375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FRENAL ATTACHMENTS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Maxillary labial frenum( broad fibrous band)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Lingual tongue tie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Prominent buccal freni </a:t>
            </a:r>
            <a:r>
              <a:rPr lang="en-US" sz="2400" dirty="0" smtClean="0"/>
              <a:t>near to crest of ridge.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Treatment advised: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                    </a:t>
            </a:r>
            <a:r>
              <a:rPr lang="en-US" sz="2400" dirty="0" smtClean="0"/>
              <a:t>Frenectomy.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				</a:t>
            </a:r>
            <a:endParaRPr lang="en-US" dirty="0"/>
          </a:p>
        </p:txBody>
      </p:sp>
      <p:pic>
        <p:nvPicPr>
          <p:cNvPr id="4" name="Picture 9" descr="20 (4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4572000"/>
            <a:ext cx="3048000" cy="1816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2362200" y="6400800"/>
            <a:ext cx="3140603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Essentials of complete denture- Winkler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305800" cy="58213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HYPERPLASTIC  TISSUE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400" b="1" dirty="0" smtClean="0"/>
              <a:t>Epulis Fissuratum     </a:t>
            </a:r>
            <a:r>
              <a:rPr lang="en-US" sz="2400" dirty="0" smtClean="0"/>
              <a:t>(denture border),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sz="2400" b="1" dirty="0" smtClean="0"/>
              <a:t>         Papillary Hyperplasia </a:t>
            </a:r>
            <a:r>
              <a:rPr lang="en-US" sz="2400" dirty="0" smtClean="0"/>
              <a:t>(under the denture base).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Tissue rest, proper oral hygiene &amp; tissue massage.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Refitting of the existing dentures with tissue conditioners 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If improvement does not occur-surgical correction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4" name="Picture 5" descr="papillary"/>
          <p:cNvPicPr>
            <a:picLocks noChangeAspect="1" noChangeArrowheads="1"/>
          </p:cNvPicPr>
          <p:nvPr/>
        </p:nvPicPr>
        <p:blipFill>
          <a:blip r:embed="rId2" cstate="print"/>
          <a:srcRect r="8381" b="15712"/>
          <a:stretch>
            <a:fillRect/>
          </a:stretch>
        </p:blipFill>
        <p:spPr bwMode="auto">
          <a:xfrm>
            <a:off x="1600200" y="4953000"/>
            <a:ext cx="22860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fibrous hyperplasia"/>
          <p:cNvPicPr>
            <a:picLocks noChangeAspect="1" noChangeArrowheads="1"/>
          </p:cNvPicPr>
          <p:nvPr/>
        </p:nvPicPr>
        <p:blipFill>
          <a:blip r:embed="rId3" cstate="print"/>
          <a:srcRect l="3096" t="3723" r="4018" b="18102"/>
          <a:stretch>
            <a:fillRect/>
          </a:stretch>
        </p:blipFill>
        <p:spPr bwMode="auto">
          <a:xfrm>
            <a:off x="4800600" y="4953000"/>
            <a:ext cx="22860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457200"/>
            <a:ext cx="8229600" cy="5516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800" b="1" dirty="0" smtClean="0"/>
              <a:t>Papillary Hyperplasia</a:t>
            </a:r>
          </a:p>
          <a:p>
            <a:pPr algn="ctr">
              <a:lnSpc>
                <a:spcPct val="150000"/>
              </a:lnSpc>
              <a:buNone/>
            </a:pPr>
            <a:endParaRPr lang="en-US" sz="2800" b="1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a) Small lesion with sharp curettes: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       sharp curettes, micro-abrasion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       electrosurgery.  		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b)Large lesion: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        split thickness  supraperiosteal flap 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4" name="Picture 10" descr="20 (3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55544" y="1388967"/>
            <a:ext cx="1856935" cy="1969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4" descr="20 (3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674533"/>
            <a:ext cx="1828800" cy="1964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362200" y="6400800"/>
            <a:ext cx="3140603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Essentials of complete denture- Winkler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7037"/>
            <a:ext cx="8229600" cy="5668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</a:t>
            </a:r>
            <a:r>
              <a:rPr lang="en-US" sz="3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DIAGNOSTIC AIDS</a:t>
            </a:r>
            <a:endParaRPr lang="en-US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endParaRPr lang="en-US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b="1" dirty="0" smtClean="0">
                <a:ln w="1905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DIAGNOSTIC CASTS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b="1" dirty="0" smtClean="0">
                <a:ln w="1905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RADIOGRAPHS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b="1" dirty="0" smtClean="0">
                <a:ln w="1905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PHOTOGRAPHS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b="1" dirty="0" smtClean="0">
                <a:ln w="1905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PRESENT PROSTHESIS 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b="1" dirty="0" smtClean="0">
                <a:ln w="1905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ADVANCED DIAGNOSTIC AIDS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4000" b="1" dirty="0">
              <a:ln w="1905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6400800"/>
            <a:ext cx="4572000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Essentials of complete denture </a:t>
            </a:r>
            <a:r>
              <a:rPr lang="en-US" sz="1100" dirty="0" err="1" smtClean="0"/>
              <a:t>Prosthodontics</a:t>
            </a:r>
            <a:r>
              <a:rPr lang="en-US" sz="1100" dirty="0" smtClean="0"/>
              <a:t>- Winkler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60248"/>
            <a:ext cx="7620000" cy="533095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800" b="1" dirty="0" smtClean="0"/>
              <a:t>Vestibuloplasty</a:t>
            </a:r>
          </a:p>
          <a:p>
            <a:pPr algn="ctr">
              <a:lnSpc>
                <a:spcPct val="150000"/>
              </a:lnSpc>
              <a:buNone/>
            </a:pPr>
            <a:endParaRPr lang="en-US" sz="2800" b="1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Surgical procedure designed to restore the alveolar ridge height and/or width by lowering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the muscles attachments &amp; attached mucosa.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Considered only when other non surgical approaches have been exhausted.						</a:t>
            </a:r>
            <a:endParaRPr lang="en-US" dirty="0"/>
          </a:p>
        </p:txBody>
      </p:sp>
      <p:pic>
        <p:nvPicPr>
          <p:cNvPr id="4" name="Picture 4" descr="21 (2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724400"/>
            <a:ext cx="1905001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362200" y="6400800"/>
            <a:ext cx="3140603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Essentials of complete denture- Winkler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45259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FLABBY TISSUE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Proper relief is to be provided.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Alteration in impression materials and methods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Tissue rest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If very large and movable: surgical correction</a:t>
            </a:r>
          </a:p>
        </p:txBody>
      </p:sp>
      <p:pic>
        <p:nvPicPr>
          <p:cNvPr id="4" name="Picture 3" descr="DSCN148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2000" y="3810000"/>
            <a:ext cx="2051538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DSCN24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19600"/>
            <a:ext cx="2215661" cy="1566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C:\Documents and Settings\SANJEEV SIR\My Documents\my patients\album\print\avinash dhongade (flabby 3 pt)\DSC01440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6172200" y="4800600"/>
            <a:ext cx="2277207" cy="1518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5943600" y="6394847"/>
            <a:ext cx="3124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Broadway" pitchFamily="82" charset="0"/>
              </a:rPr>
              <a:t>Zafrulla Khan Technique</a:t>
            </a:r>
            <a:r>
              <a:rPr lang="en-US" dirty="0" smtClean="0">
                <a:latin typeface="Broadway" pitchFamily="82" charset="0"/>
              </a:rPr>
              <a:t/>
            </a:r>
            <a:br>
              <a:rPr lang="en-US" dirty="0" smtClean="0">
                <a:latin typeface="Broadway" pitchFamily="82" charset="0"/>
              </a:rPr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95600" y="6027003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Lucida Calligraphy" pitchFamily="66" charset="0"/>
              </a:rPr>
              <a:t> </a:t>
            </a:r>
            <a:r>
              <a:rPr lang="en-US" b="1" dirty="0" smtClean="0">
                <a:latin typeface="Lucida Calligraphy" pitchFamily="66" charset="0"/>
              </a:rPr>
              <a:t/>
            </a:r>
            <a:br>
              <a:rPr lang="en-US" b="1" dirty="0" smtClean="0">
                <a:latin typeface="Lucida Calligraphy" pitchFamily="66" charset="0"/>
              </a:rPr>
            </a:br>
            <a:r>
              <a:rPr lang="en-US" sz="1600" b="1" dirty="0" smtClean="0">
                <a:latin typeface="Broadway" pitchFamily="82" charset="0"/>
              </a:rPr>
              <a:t> </a:t>
            </a:r>
            <a:r>
              <a:rPr lang="en-US" sz="1600" dirty="0" smtClean="0">
                <a:latin typeface="Broadway" pitchFamily="82" charset="0"/>
              </a:rPr>
              <a:t>William Filler Technique</a:t>
            </a:r>
            <a:r>
              <a:rPr lang="en-US" sz="1600" dirty="0" smtClean="0">
                <a:solidFill>
                  <a:schemeClr val="bg1"/>
                </a:solidFill>
                <a:latin typeface="Lucida Calligraphy" pitchFamily="66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Lucida Calligraphy" pitchFamily="66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OSSEOUS ABNORMALITIES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715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Ridge undercuts.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Prominent mylohyoid &amp;Internal oblique ridge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Prominent genial tubercle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Residual ridge( sharp, spiny).</a:t>
            </a:r>
            <a:endParaRPr lang="en-US" sz="2200" b="1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Torus palatinus.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Torus mandibularis.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Discrepancies in jaw size.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Ridge augmentation.</a:t>
            </a:r>
          </a:p>
          <a:p>
            <a:pPr algn="ctr">
              <a:lnSpc>
                <a:spcPct val="150000"/>
              </a:lnSpc>
              <a:buNone/>
            </a:pPr>
            <a:endParaRPr lang="en-US" sz="1200" dirty="0" smtClean="0"/>
          </a:p>
          <a:p>
            <a:pPr algn="ctr">
              <a:lnSpc>
                <a:spcPct val="150000"/>
              </a:lnSpc>
              <a:buNone/>
            </a:pPr>
            <a:endParaRPr lang="en-US" sz="1200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sz="1200" dirty="0" smtClean="0"/>
              <a:t>Essentials of complete denture- Winkler </a:t>
            </a:r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TORUS 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palatinus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534400" cy="47244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dirty="0" smtClean="0">
                <a:solidFill>
                  <a:srgbClr val="08021C"/>
                </a:solidFill>
              </a:rPr>
              <a:t>Bony enlargement  at the midline of the hard palate.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>
                <a:solidFill>
                  <a:srgbClr val="08021C"/>
                </a:solidFill>
              </a:rPr>
              <a:t>Covered by thin less resilient tissue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>
                <a:solidFill>
                  <a:srgbClr val="08021C"/>
                </a:solidFill>
              </a:rPr>
              <a:t>Surgical removal advised if-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8021C"/>
                </a:solidFill>
              </a:rPr>
              <a:t> </a:t>
            </a:r>
            <a:r>
              <a:rPr lang="en-US" dirty="0" smtClean="0">
                <a:solidFill>
                  <a:srgbClr val="08021C"/>
                </a:solidFill>
              </a:rPr>
              <a:t>extend on PPS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08021C"/>
                </a:solidFill>
              </a:rPr>
              <a:t>Interferes with speech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08021C"/>
                </a:solidFill>
              </a:rPr>
              <a:t>Problem in stability due to fulcrum effect on dentures.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US" sz="2200" dirty="0" smtClean="0">
              <a:solidFill>
                <a:srgbClr val="08021C"/>
              </a:solidFill>
            </a:endParaRPr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US" sz="2200" dirty="0" smtClean="0">
              <a:solidFill>
                <a:srgbClr val="08021C"/>
              </a:solidFill>
            </a:endParaRPr>
          </a:p>
        </p:txBody>
      </p:sp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 cstate="print"/>
          <a:srcRect l="3687" b="3846"/>
          <a:stretch>
            <a:fillRect/>
          </a:stretch>
        </p:blipFill>
        <p:spPr>
          <a:xfrm>
            <a:off x="5029200" y="3200400"/>
            <a:ext cx="1990344" cy="1943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2362200" y="6400800"/>
            <a:ext cx="3140603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Essentials of complete denture- Winkler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     Torus  mandibularis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3704" b="3978"/>
          <a:stretch>
            <a:fillRect/>
          </a:stretch>
        </p:blipFill>
        <p:spPr>
          <a:xfrm>
            <a:off x="2672494" y="2362200"/>
            <a:ext cx="3042506" cy="2059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533400" y="117693"/>
            <a:ext cx="8305800" cy="5894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endParaRPr lang="en-US" sz="2400" b="1" u="sng" dirty="0" smtClean="0">
              <a:solidFill>
                <a:srgbClr val="08021C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08021C"/>
                </a:solidFill>
              </a:rPr>
              <a:t>Bony protuberance on lingual aspect of the mandible in the premolar region.</a:t>
            </a:r>
          </a:p>
          <a:p>
            <a:pPr>
              <a:lnSpc>
                <a:spcPct val="200000"/>
              </a:lnSpc>
            </a:pPr>
            <a:endParaRPr lang="en-US" sz="2400" dirty="0" smtClean="0">
              <a:solidFill>
                <a:srgbClr val="08021C"/>
              </a:solidFill>
            </a:endParaRPr>
          </a:p>
          <a:p>
            <a:pPr>
              <a:lnSpc>
                <a:spcPct val="200000"/>
              </a:lnSpc>
            </a:pPr>
            <a:endParaRPr lang="en-US" sz="2400" dirty="0" smtClean="0">
              <a:solidFill>
                <a:srgbClr val="08021C"/>
              </a:solidFill>
            </a:endParaRPr>
          </a:p>
          <a:p>
            <a:pPr>
              <a:lnSpc>
                <a:spcPct val="200000"/>
              </a:lnSpc>
            </a:pP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Surgical correction advised when it interferes with lingual seal.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2200" y="6400800"/>
            <a:ext cx="3140603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Essentials of complete denture- Winkler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PROSTHODONTIC CARE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48737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Type of prosthesis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Denture base material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Tooth material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Tooth shade/shape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Should be decided as a part of treatment planning.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Type of prosthesis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93837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Conventional complete denture.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Implant supported.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Previous h/o failures with conventional complete dentures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Good health, affordable.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Patient with compromised motor skills,  residual ridge resorption.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Patient desire.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7467600" cy="1143000"/>
          </a:xfrm>
        </p:spPr>
        <p:txBody>
          <a:bodyPr/>
          <a:lstStyle/>
          <a:p>
            <a:pPr algn="ctr"/>
            <a:r>
              <a:rPr lang="en-US" altLang="ko-KR" sz="3200" b="1" dirty="0" smtClean="0">
                <a:solidFill>
                  <a:schemeClr val="hlink"/>
                </a:solidFill>
                <a:ea typeface="굴림" pitchFamily="34" charset="-127"/>
              </a:rPr>
              <a:t>How to care for denture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382000" cy="6400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en-US" altLang="ko-KR" sz="2200" dirty="0" smtClean="0">
              <a:ea typeface="굴림" pitchFamily="34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200" dirty="0" smtClean="0">
                <a:ea typeface="굴림" pitchFamily="34" charset="-127"/>
              </a:rPr>
              <a:t>1- Denture should be kept clean</a:t>
            </a:r>
          </a:p>
          <a:p>
            <a:pPr>
              <a:lnSpc>
                <a:spcPct val="150000"/>
              </a:lnSpc>
              <a:buNone/>
            </a:pPr>
            <a:endParaRPr lang="en-US" altLang="ja-JP" sz="2200" dirty="0" smtClean="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ja-JP" sz="2200" dirty="0" smtClean="0">
                <a:ea typeface="ＭＳ Ｐゴシック" pitchFamily="34" charset="-128"/>
              </a:rPr>
              <a:t>2- Denture shouldn't clean in boiling water → to avoid distortion of base.</a:t>
            </a:r>
          </a:p>
          <a:p>
            <a:pPr>
              <a:lnSpc>
                <a:spcPct val="150000"/>
              </a:lnSpc>
              <a:buNone/>
            </a:pPr>
            <a:endParaRPr lang="en-US" altLang="ja-JP" sz="2200" dirty="0" smtClean="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ja-JP" sz="2200" dirty="0" smtClean="0">
                <a:ea typeface="ＭＳ Ｐゴシック" pitchFamily="34" charset="-128"/>
              </a:rPr>
              <a:t>3- Denture should be hold above a container of water during cleaning → to act as a cushion.</a:t>
            </a:r>
          </a:p>
          <a:p>
            <a:pPr>
              <a:lnSpc>
                <a:spcPct val="150000"/>
              </a:lnSpc>
              <a:buNone/>
            </a:pPr>
            <a:endParaRPr lang="en-US" altLang="ja-JP" sz="2200" dirty="0" smtClean="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ja-JP" sz="2200" dirty="0" smtClean="0">
                <a:ea typeface="ＭＳ Ｐゴシック" pitchFamily="34" charset="-128"/>
              </a:rPr>
              <a:t>4- Denture should be clean after each meal using a brush &amp; Dentifrice → not abrasive powder.</a:t>
            </a:r>
          </a:p>
          <a:p>
            <a:pPr>
              <a:lnSpc>
                <a:spcPct val="150000"/>
              </a:lnSpc>
              <a:buNone/>
            </a:pPr>
            <a:endParaRPr lang="en-US" sz="2200" dirty="0" smtClean="0"/>
          </a:p>
          <a:p>
            <a:pPr>
              <a:lnSpc>
                <a:spcPct val="150000"/>
              </a:lnSpc>
              <a:buNone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8600"/>
            <a:ext cx="8077200" cy="6400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  <a:buNone/>
            </a:pPr>
            <a:r>
              <a:rPr lang="en-US" altLang="ja-JP" dirty="0" smtClean="0">
                <a:ea typeface="ＭＳ Ｐゴシック" pitchFamily="34" charset="-128"/>
              </a:rPr>
              <a:t>6- Denture should be removed at least 8 hours each 24hour for the reasons</a:t>
            </a:r>
            <a:r>
              <a:rPr lang="en-US" altLang="ja-JP" dirty="0" smtClean="0"/>
              <a:t>:</a:t>
            </a:r>
            <a:endParaRPr lang="en-US" altLang="ja-JP" dirty="0" smtClean="0">
              <a:ea typeface="ＭＳ Ｐゴシック" pitchFamily="34" charset="-128"/>
            </a:endParaRPr>
          </a:p>
          <a:p>
            <a:pPr>
              <a:lnSpc>
                <a:spcPct val="170000"/>
              </a:lnSpc>
              <a:buNone/>
            </a:pPr>
            <a:r>
              <a:rPr lang="en-US" altLang="ja-JP" dirty="0" smtClean="0">
                <a:ea typeface="ＭＳ Ｐゴシック" pitchFamily="34" charset="-128"/>
              </a:rPr>
              <a:t>Pressure can interrupt blood supply → Bone resorption.</a:t>
            </a:r>
          </a:p>
          <a:p>
            <a:pPr>
              <a:lnSpc>
                <a:spcPct val="170000"/>
              </a:lnSpc>
              <a:buNone/>
            </a:pPr>
            <a:r>
              <a:rPr lang="en-US" altLang="ja-JP" dirty="0" smtClean="0">
                <a:ea typeface="ＭＳ Ｐゴシック" pitchFamily="34" charset="-128"/>
              </a:rPr>
              <a:t>Continuous pressure → soft tissue damage → loose denture.</a:t>
            </a:r>
          </a:p>
          <a:p>
            <a:pPr>
              <a:lnSpc>
                <a:spcPct val="170000"/>
              </a:lnSpc>
              <a:buNone/>
            </a:pPr>
            <a:r>
              <a:rPr lang="en-US" altLang="ja-JP" dirty="0" smtClean="0">
                <a:ea typeface="ＭＳ Ｐゴシック" pitchFamily="34" charset="-128"/>
              </a:rPr>
              <a:t>Best time during sleeping to aid in tissue&amp; muscle relaxation.</a:t>
            </a:r>
          </a:p>
          <a:p>
            <a:pPr>
              <a:lnSpc>
                <a:spcPct val="170000"/>
              </a:lnSpc>
              <a:buNone/>
            </a:pPr>
            <a:endParaRPr lang="en-US" altLang="ja-JP" dirty="0" smtClean="0">
              <a:ea typeface="ＭＳ Ｐゴシック" pitchFamily="34" charset="-128"/>
            </a:endParaRPr>
          </a:p>
          <a:p>
            <a:pPr>
              <a:lnSpc>
                <a:spcPct val="160000"/>
              </a:lnSpc>
              <a:buNone/>
            </a:pPr>
            <a:r>
              <a:rPr lang="en-US" altLang="ja-JP" dirty="0" smtClean="0">
                <a:ea typeface="ＭＳ Ｐゴシック" pitchFamily="34" charset="-128"/>
              </a:rPr>
              <a:t>7- When soreness occur → Pt. should return for examination → Soft liners are a temporary solution&amp; cause an immediate relief.</a:t>
            </a:r>
          </a:p>
          <a:p>
            <a:pPr>
              <a:lnSpc>
                <a:spcPct val="160000"/>
              </a:lnSpc>
              <a:buNone/>
            </a:pPr>
            <a:endParaRPr lang="en-US" altLang="ja-JP" dirty="0" smtClean="0">
              <a:ea typeface="ＭＳ Ｐゴシック" pitchFamily="34" charset="-128"/>
            </a:endParaRPr>
          </a:p>
          <a:p>
            <a:pPr>
              <a:lnSpc>
                <a:spcPct val="160000"/>
              </a:lnSpc>
              <a:buNone/>
            </a:pPr>
            <a:r>
              <a:rPr lang="en-US" altLang="ja-JP" dirty="0" smtClean="0">
                <a:ea typeface="ＭＳ Ｐゴシック" pitchFamily="34" charset="-128"/>
              </a:rPr>
              <a:t>8- Return to the dentist when denture become loose.</a:t>
            </a:r>
            <a:endParaRPr lang="en-US" dirty="0" smtClean="0"/>
          </a:p>
          <a:p>
            <a:pPr>
              <a:lnSpc>
                <a:spcPct val="17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229600" cy="5029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 History includes dental &amp; medical history, expectation &amp; the mental attitude of the patients </a:t>
            </a:r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Diagnosis involves examination right from patient enters the clinic, from the collection of personnel  information and extra &amp; intra oral hard &amp; soft tissue examination.</a:t>
            </a:r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sz="2200" b="1" dirty="0" smtClean="0"/>
              <a:t>Diagnosis form the first important milestones for the successful accomplishment &amp; favorable prognosis as the potential problems are identified &amp; accordingly treatment plan is framed.</a:t>
            </a:r>
          </a:p>
          <a:p>
            <a:pPr>
              <a:lnSpc>
                <a:spcPct val="150000"/>
              </a:lnSpc>
              <a:buNone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467600" cy="1143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200" dirty="0" smtClean="0">
                <a:solidFill>
                  <a:schemeClr val="accent1"/>
                </a:solidFill>
              </a:rPr>
              <a:t>Pre-extraction 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8448"/>
            <a:ext cx="7467600" cy="4873752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</a:rPr>
              <a:t>Photographs showing natural teeth.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</a:rPr>
              <a:t>Old radiographs.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</a:rPr>
              <a:t>Diagnostic casts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</a:rPr>
              <a:t>Radiographs obtained from other dentist</a:t>
            </a:r>
            <a:r>
              <a:rPr lang="en-US" sz="2400" dirty="0" smtClean="0">
                <a:solidFill>
                  <a:srgbClr val="211AAC"/>
                </a:solidFill>
              </a:rPr>
              <a:t>.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q"/>
            </a:pPr>
            <a:endParaRPr lang="en-US" sz="2000" dirty="0" smtClean="0">
              <a:solidFill>
                <a:srgbClr val="211AAC"/>
              </a:solidFill>
            </a:endParaRPr>
          </a:p>
        </p:txBody>
      </p:sp>
      <p:pic>
        <p:nvPicPr>
          <p:cNvPr id="32770" name="Picture 2" descr="C:\Users\sweta\Desktop\Diagnosis &amp; Treatment Planning\Figures\dentures_before-af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648200"/>
            <a:ext cx="19050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2" descr="ABCD0009"/>
          <p:cNvPicPr>
            <a:picLocks noChangeAspect="1" noChangeArrowheads="1"/>
          </p:cNvPicPr>
          <p:nvPr/>
        </p:nvPicPr>
        <p:blipFill>
          <a:blip r:embed="rId3" cstate="print"/>
          <a:srcRect t="17883" r="16824" b="17735"/>
          <a:stretch>
            <a:fillRect/>
          </a:stretch>
        </p:blipFill>
        <p:spPr>
          <a:xfrm>
            <a:off x="2286000" y="4648200"/>
            <a:ext cx="2362200" cy="198120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pic>
        <p:nvPicPr>
          <p:cNvPr id="6" name="Picture 4" descr="IMG_4510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l="5731" t="17136" r="4283" b="23772"/>
          <a:stretch>
            <a:fillRect/>
          </a:stretch>
        </p:blipFill>
        <p:spPr bwMode="auto">
          <a:xfrm>
            <a:off x="4800600" y="4648200"/>
            <a:ext cx="3886200" cy="1928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CONCLUSION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46237"/>
            <a:ext cx="8534400" cy="45259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3600" dirty="0" smtClean="0"/>
              <a:t> “</a:t>
            </a:r>
            <a:r>
              <a:rPr lang="en-US" sz="2800" b="1" dirty="0" smtClean="0"/>
              <a:t>Treatment plan</a:t>
            </a:r>
            <a:r>
              <a:rPr lang="en-US" sz="3200" b="1" dirty="0" smtClean="0"/>
              <a:t> </a:t>
            </a:r>
            <a:r>
              <a:rPr lang="en-US" dirty="0" smtClean="0"/>
              <a:t>is not scientific truth, but wisdom,</a:t>
            </a:r>
          </a:p>
          <a:p>
            <a:pPr algn="ctr">
              <a:lnSpc>
                <a:spcPct val="150000"/>
              </a:lnSpc>
              <a:buNone/>
            </a:pPr>
            <a:r>
              <a:rPr lang="en-US" dirty="0" smtClean="0"/>
              <a:t>  the plan that a prudent clinician would develop to maximize benefit to the patient from the treatment procedures  compared to both cost and risk.</a:t>
            </a:r>
          </a:p>
          <a:p>
            <a:pPr algn="ctr">
              <a:lnSpc>
                <a:spcPct val="150000"/>
              </a:lnSpc>
              <a:buNone/>
            </a:pPr>
            <a:r>
              <a:rPr lang="en-US" dirty="0" smtClean="0"/>
              <a:t>  And </a:t>
            </a:r>
            <a:r>
              <a:rPr lang="en-US" sz="2800" b="1" dirty="0" smtClean="0"/>
              <a:t>Diagnosis</a:t>
            </a:r>
            <a:r>
              <a:rPr lang="en-US" dirty="0" smtClean="0"/>
              <a:t> is the source of that wisdom.” 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76200" y="2103437"/>
            <a:ext cx="9067800" cy="45259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3200" dirty="0" smtClean="0"/>
              <a:t>Spend more time in planning than doing,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3200" dirty="0" smtClean="0"/>
              <a:t>So that doing becomes easy.</a:t>
            </a:r>
          </a:p>
          <a:p>
            <a:pPr algn="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                                       -P.K. Thomas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REFERENCES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41437"/>
            <a:ext cx="8305800" cy="5440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 </a:t>
            </a:r>
            <a:r>
              <a:rPr lang="en-US" sz="2000" dirty="0" smtClean="0"/>
              <a:t>Boucher ‘s Prosthodontic treatment for edentulous patients 11th  edition.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Prosthodontic treatment for edentulous patients by Zarb Bolender 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 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Essentials of complete denture Prosthodontic by Winkler 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Syllabus of complete dentures by Heartwell.4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 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Color atlas of common oral diseases by Craig .S .Miller.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A text book of oral pathology by shafer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 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8305800" cy="57451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Davidson’s principles &amp; practice of Medicine.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DCNA 1977 complete denture.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r>
              <a:rPr lang="en-US" sz="2000" dirty="0" smtClean="0"/>
              <a:t>BDJ volume 188,No.7:April:8:2000.Complete denture an introduction. </a:t>
            </a:r>
          </a:p>
          <a:p>
            <a:endParaRPr lang="en-US" sz="2000" dirty="0" smtClean="0"/>
          </a:p>
          <a:p>
            <a:r>
              <a:rPr lang="en-US" sz="2000" dirty="0" smtClean="0"/>
              <a:t>Diagnostic factors in the choice of impression materials  &amp; methods by George.A.Buckly D.D.S in JPD March:1995:5:2.</a:t>
            </a:r>
          </a:p>
          <a:p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Dr.Robert.H.Spring. Diagnostic procedures ---the patients existing dentures.JPD 1983:49:2:153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Complete Denture Prosthodontic-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John J Sharry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assessor.co.douglas.nv.us/images/thank-yo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20" y="762000"/>
            <a:ext cx="8069980" cy="5364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458200" cy="124936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DIAGNOSTIC  CAST</a:t>
            </a:r>
            <a:b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9600"/>
            <a:ext cx="8305800" cy="5440363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/>
              <a:t>Better visualization of intraoral structures 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/>
              <a:t>Act as pre extraction record, help in choosing size and shape of artificial teeth.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/>
              <a:t>Mounted casts – vertical dimension of occlusion.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/>
              <a:t>Aids in assessment of individual tooth before making decision of extraction.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638800" y="6613318"/>
            <a:ext cx="3276600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 smtClean="0"/>
              <a:t>Essentials of complete denture- Winkler </a:t>
            </a:r>
          </a:p>
        </p:txBody>
      </p:sp>
      <p:pic>
        <p:nvPicPr>
          <p:cNvPr id="7" name="Picture 12" descr="ABCD0009"/>
          <p:cNvPicPr>
            <a:picLocks noChangeAspect="1" noChangeArrowheads="1"/>
          </p:cNvPicPr>
          <p:nvPr/>
        </p:nvPicPr>
        <p:blipFill>
          <a:blip r:embed="rId2" cstate="print"/>
          <a:srcRect t="17883" r="16824" b="17735"/>
          <a:stretch>
            <a:fillRect/>
          </a:stretch>
        </p:blipFill>
        <p:spPr>
          <a:xfrm>
            <a:off x="2514600" y="46482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533400"/>
            <a:ext cx="7696200" cy="3581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Ridge relationship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Diagnose missed  findings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Confirm clinical findings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Measuring &amp; determining relation to other structures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Decision about </a:t>
            </a:r>
            <a:r>
              <a:rPr lang="en-US" sz="2400" dirty="0" err="1" smtClean="0">
                <a:solidFill>
                  <a:srgbClr val="000000"/>
                </a:solidFill>
              </a:rPr>
              <a:t>preprosthetic</a:t>
            </a:r>
            <a:r>
              <a:rPr lang="en-US" sz="2400" dirty="0" smtClean="0">
                <a:solidFill>
                  <a:srgbClr val="000000"/>
                </a:solidFill>
              </a:rPr>
              <a:t> surgery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Undercut surveying.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60379" y="4756150"/>
            <a:ext cx="1676400" cy="18510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397" y="4813300"/>
            <a:ext cx="1803003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19400" y="-6705600"/>
            <a:ext cx="4267200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DIAGNOSTIC  CAST</a:t>
            </a:r>
            <a:b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57943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Radiographic examination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6868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b="1" dirty="0" smtClean="0"/>
              <a:t>Panoramic radiographs </a:t>
            </a:r>
            <a:r>
              <a:rPr lang="en-US" dirty="0" smtClean="0"/>
              <a:t>are faster, have reduced patient exposure &amp; images the entire maxilla &amp; mandible.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Panoramic radiographs aid in documenting the amount of ridge resorption.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 panoramic radiograph should be advised routinely, and selective </a:t>
            </a:r>
            <a:r>
              <a:rPr lang="en-US" b="1" dirty="0" smtClean="0"/>
              <a:t>occlusal, periapical views </a:t>
            </a:r>
            <a:r>
              <a:rPr lang="en-US" dirty="0" smtClean="0"/>
              <a:t>should be used as adjunctive</a:t>
            </a:r>
            <a:r>
              <a:rPr lang="en-US" b="1" dirty="0" smtClean="0">
                <a:solidFill>
                  <a:schemeClr val="folHlink"/>
                </a:solidFill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6037"/>
            <a:ext cx="8382000" cy="5135563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dirty="0" smtClean="0"/>
              <a:t>Pathologic Conditions In Edentulous Jaws Can Be Found In 34 To 37% Of Cases,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/>
              <a:t>Retained roots are most common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/>
              <a:t>Unerupted tooth, foreign bodies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/>
              <a:t>Inflammatory or neoplastic abnormalities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/>
              <a:t>Bone support of remaining teeth.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/>
              <a:t>Anatomical landmarks – maxillary tuberosity, genial tubercle, mental foramen etc.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/>
              <a:t>Condition of bone  – density, surface texture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endParaRPr lang="en-US" sz="1200" dirty="0" smtClean="0">
              <a:solidFill>
                <a:srgbClr val="08021C"/>
              </a:solidFill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sz="1200" dirty="0" smtClean="0">
                <a:solidFill>
                  <a:srgbClr val="08021C"/>
                </a:solidFill>
              </a:rPr>
              <a:t>Essentials of complete denture - Winkler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4" descr="IMG_4510"/>
          <p:cNvPicPr>
            <a:picLocks noChangeAspect="1" noChangeArrowheads="1"/>
          </p:cNvPicPr>
          <p:nvPr/>
        </p:nvPicPr>
        <p:blipFill>
          <a:blip r:embed="rId2" cstate="print">
            <a:lum bright="18000" contrast="12000"/>
          </a:blip>
          <a:srcRect l="5731" t="17136" r="4283" b="23772"/>
          <a:stretch>
            <a:fillRect/>
          </a:stretch>
        </p:blipFill>
        <p:spPr bwMode="auto">
          <a:xfrm>
            <a:off x="5867400" y="1457885"/>
            <a:ext cx="2743200" cy="1361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50323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Interpretation  of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opg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762000"/>
            <a:ext cx="8534400" cy="571195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200" dirty="0" smtClean="0"/>
              <a:t>5 step analysis(by </a:t>
            </a:r>
            <a:r>
              <a:rPr lang="en-US" sz="2200" dirty="0" err="1" smtClean="0"/>
              <a:t>Chomenco</a:t>
            </a:r>
            <a:r>
              <a:rPr lang="en-US" sz="22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/>
              <a:t>1. Screen jaws for defects in structures and reactive new bone formation, bone enlargement and displacement of jaw parts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/>
              <a:t>2. Describe appearance of the lesion, as well as bony changes adjoining the lesion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/>
              <a:t>3. Correlate the radiographic findings with clinical, historical and lab findings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/>
              <a:t>4. Perform a differential diagnosis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/>
              <a:t>5. Estimate the growth of the lesion by the appearance of the jaw structures bordering the lesion.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209800" y="6400800"/>
            <a:ext cx="4572000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Essentials of complete denture Prosthodontics- Winkler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hweta">
      <a:majorFont>
        <a:latin typeface="Broadway"/>
        <a:ea typeface=""/>
        <a:cs typeface=""/>
      </a:majorFont>
      <a:minorFont>
        <a:latin typeface="Comic Sans MS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814</TotalTime>
  <Words>1667</Words>
  <Application>Microsoft Office PowerPoint</Application>
  <PresentationFormat>On-screen Show (4:3)</PresentationFormat>
  <Paragraphs>329</Paragraphs>
  <Slides>44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Oriel</vt:lpstr>
      <vt:lpstr>Image</vt:lpstr>
      <vt:lpstr>DIAGNOSIS  AND  TREATMENT PLANNING  FOR  COMPLETE DENTURE  PATIENTS  Part –I i</vt:lpstr>
      <vt:lpstr>Slide 2</vt:lpstr>
      <vt:lpstr>Slide 3</vt:lpstr>
      <vt:lpstr>Pre-extraction  records</vt:lpstr>
      <vt:lpstr>                 DIAGNOSTIC  CAST </vt:lpstr>
      <vt:lpstr>Slide 6</vt:lpstr>
      <vt:lpstr>Radiographic examination</vt:lpstr>
      <vt:lpstr>Slide 8</vt:lpstr>
      <vt:lpstr>Interpretation  of opg</vt:lpstr>
      <vt:lpstr>WICAL  AND  SWOOPE  ANALYSIS </vt:lpstr>
      <vt:lpstr>RADIOGRAPHs</vt:lpstr>
      <vt:lpstr>Slide 12</vt:lpstr>
      <vt:lpstr>RADIOGRAPHIC EXAMINATION TMJ</vt:lpstr>
      <vt:lpstr>    PHOTOGRAPHS </vt:lpstr>
      <vt:lpstr> ADVANCED DIAGNOSTIC AIDS</vt:lpstr>
      <vt:lpstr>OTHER INVESTIGATIVE PROCEDERES</vt:lpstr>
      <vt:lpstr>TREATMENT PLANNING</vt:lpstr>
      <vt:lpstr>Slide 18</vt:lpstr>
      <vt:lpstr>TREATMENT  PLAN</vt:lpstr>
      <vt:lpstr>ADJUNCTIVE CARE </vt:lpstr>
      <vt:lpstr>Slide 21</vt:lpstr>
      <vt:lpstr> Strategy for dietary screening &amp; management in dental office </vt:lpstr>
      <vt:lpstr>Slide 23</vt:lpstr>
      <vt:lpstr>Slide 24</vt:lpstr>
      <vt:lpstr> NON SURGICAL METHODS OF TREATING THE ABUSED TISSUES</vt:lpstr>
      <vt:lpstr>SURGICAL METHOD </vt:lpstr>
      <vt:lpstr>Slide 27</vt:lpstr>
      <vt:lpstr>Slide 28</vt:lpstr>
      <vt:lpstr>Slide 29</vt:lpstr>
      <vt:lpstr>Slide 30</vt:lpstr>
      <vt:lpstr>Slide 31</vt:lpstr>
      <vt:lpstr>OSSEOUS ABNORMALITIES</vt:lpstr>
      <vt:lpstr>TORUS  palatinus</vt:lpstr>
      <vt:lpstr>      Torus  mandibularis</vt:lpstr>
      <vt:lpstr>PROSTHODONTIC CARE </vt:lpstr>
      <vt:lpstr>Type of prosthesis</vt:lpstr>
      <vt:lpstr>How to care for denture</vt:lpstr>
      <vt:lpstr>Slide 38</vt:lpstr>
      <vt:lpstr>SUMMARY</vt:lpstr>
      <vt:lpstr>CONCLUSION</vt:lpstr>
      <vt:lpstr>Slide 41</vt:lpstr>
      <vt:lpstr>REFERENCES</vt:lpstr>
      <vt:lpstr>Slide 43</vt:lpstr>
      <vt:lpstr>Slide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sweta</dc:creator>
  <cp:lastModifiedBy>SONY</cp:lastModifiedBy>
  <cp:revision>63</cp:revision>
  <dcterms:created xsi:type="dcterms:W3CDTF">2006-08-16T00:00:00Z</dcterms:created>
  <dcterms:modified xsi:type="dcterms:W3CDTF">2017-07-31T02:03:27Z</dcterms:modified>
</cp:coreProperties>
</file>