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331" r:id="rId4"/>
    <p:sldId id="337" r:id="rId5"/>
    <p:sldId id="257" r:id="rId6"/>
    <p:sldId id="259" r:id="rId7"/>
    <p:sldId id="304" r:id="rId8"/>
    <p:sldId id="261" r:id="rId9"/>
    <p:sldId id="299" r:id="rId10"/>
    <p:sldId id="288" r:id="rId11"/>
    <p:sldId id="289" r:id="rId12"/>
    <p:sldId id="302" r:id="rId13"/>
    <p:sldId id="303" r:id="rId14"/>
    <p:sldId id="318" r:id="rId15"/>
    <p:sldId id="342" r:id="rId16"/>
    <p:sldId id="343" r:id="rId17"/>
    <p:sldId id="316" r:id="rId18"/>
    <p:sldId id="262" r:id="rId19"/>
    <p:sldId id="335" r:id="rId20"/>
    <p:sldId id="291" r:id="rId21"/>
    <p:sldId id="338" r:id="rId22"/>
    <p:sldId id="292" r:id="rId23"/>
    <p:sldId id="333" r:id="rId24"/>
    <p:sldId id="293" r:id="rId25"/>
    <p:sldId id="336" r:id="rId26"/>
    <p:sldId id="340" r:id="rId27"/>
    <p:sldId id="339" r:id="rId28"/>
    <p:sldId id="320" r:id="rId29"/>
    <p:sldId id="294" r:id="rId30"/>
    <p:sldId id="296" r:id="rId31"/>
    <p:sldId id="321" r:id="rId32"/>
    <p:sldId id="281" r:id="rId33"/>
    <p:sldId id="306" r:id="rId34"/>
    <p:sldId id="310" r:id="rId35"/>
    <p:sldId id="271" r:id="rId36"/>
    <p:sldId id="323" r:id="rId37"/>
    <p:sldId id="311" r:id="rId38"/>
    <p:sldId id="325" r:id="rId39"/>
    <p:sldId id="270" r:id="rId40"/>
    <p:sldId id="329" r:id="rId41"/>
    <p:sldId id="330" r:id="rId42"/>
    <p:sldId id="298" r:id="rId43"/>
    <p:sldId id="324" r:id="rId44"/>
    <p:sldId id="273" r:id="rId45"/>
    <p:sldId id="315" r:id="rId46"/>
    <p:sldId id="314" r:id="rId47"/>
    <p:sldId id="274" r:id="rId48"/>
    <p:sldId id="276" r:id="rId4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CC"/>
    <a:srgbClr val="FFFFCC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55BD60E-2FC6-4BF1-96E2-5411F5E3E36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D340005-915A-42EB-847C-97057602D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87EB143-6A14-481B-A2C0-2A22954EB738}" type="datetimeFigureOut">
              <a:rPr lang="en-IN" smtClean="0"/>
              <a:pPr/>
              <a:t>28-07-2020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6F0332A-65E6-4C16-9DAF-DC5FF57E5B9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210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332A-65E6-4C16-9DAF-DC5FF57E5B9E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4C02-6DE7-48EE-AF50-A5D000B3022F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986D-B6E2-49C4-94A6-7AF4BC8C03BD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2CDE-939A-4C12-B271-A077B43D5F25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CE9648-D594-422A-B709-75A2298B5599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342F90-BAB9-4456-A349-07998B44A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BAF8FE-74CB-4D04-8BFD-BBF7C2BA5CB1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7471E0-D000-4E7D-8790-EDE9A1C4B9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6BE-F6B0-4963-A3CD-6B0AA3AB9958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7268-FFFE-4974-98F4-F3931DE8F510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EE87-D540-4D5E-9F2E-921BEF9F7981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DF62-72AC-4431-B356-019B5D0A66FF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B633-53ED-4781-BFBC-6A0F40578CE5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4BFA-6473-4D9C-B41F-CD98876990F6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901-29F5-48BC-95A2-D6A9877577FC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B81D-40BD-4D8E-8FD4-25A933DECA5C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7A5FA-56B8-4292-B04D-D84ADA11A050}" type="datetime1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66950"/>
            <a:ext cx="6781800" cy="1619250"/>
          </a:xfr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 ESSENCE" pitchFamily="2" charset="0"/>
              </a:rPr>
              <a:t>Balanced Diet</a:t>
            </a:r>
            <a:endParaRPr lang="en-IN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R ESSENCE" pitchFamily="2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796136" y="5373216"/>
            <a:ext cx="3024336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IN" sz="24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869160"/>
            <a:ext cx="288032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N" sz="2400" dirty="0">
              <a:latin typeface="AR CENA" pitchFamily="2" charset="0"/>
            </a:endParaRPr>
          </a:p>
        </p:txBody>
      </p:sp>
      <p:pic>
        <p:nvPicPr>
          <p:cNvPr id="74753" name="Picture 1" descr="F:\balanced diet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599"/>
            <a:ext cx="2038350" cy="183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2514600" y="1143000"/>
            <a:ext cx="4876800" cy="5450851"/>
          </a:xfrm>
          <a:prstGeom prst="rect">
            <a:avLst/>
          </a:prstGeom>
          <a:ln w="38100"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</a:rPr>
              <a:t>                                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Indian Man     Indian Woman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(60kg)           (55kg)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Proteins g/d                   60                 50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Fats g/d                         20                 20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Calcium mg/d               400               400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Iron mg/d                       28                30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solidFill>
                  <a:srgbClr val="000000"/>
                </a:solidFill>
              </a:rPr>
              <a:t>Vit</a:t>
            </a:r>
            <a:r>
              <a:rPr lang="en-US" dirty="0">
                <a:solidFill>
                  <a:srgbClr val="000000"/>
                </a:solidFill>
              </a:rPr>
              <a:t> A mg/d                    600              600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Thiamine mg/d              1.4               1.1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Riboflavin mg/d            1.6               1.3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Nicotinic acid mg/d       18                 14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Pyridoxine mg/d            2.0               2.0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Ascorbic acid mg/d        40                 40</a:t>
            </a:r>
          </a:p>
          <a:p>
            <a:pPr>
              <a:lnSpc>
                <a:spcPct val="150000"/>
              </a:lnSpc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367272"/>
            <a:ext cx="4572000" cy="136652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Carbohydrate         4 cal/g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Protein                  4 cal/g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Fats	               9 cal/g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152400"/>
            <a:ext cx="4726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Recommended Dietary Allowances-</a:t>
            </a:r>
            <a:endParaRPr lang="en-IN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685800"/>
            <a:ext cx="30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en-US" b="1" dirty="0">
                <a:solidFill>
                  <a:srgbClr val="000066"/>
                </a:solidFill>
                <a:latin typeface="Tahoma" pitchFamily="34" charset="0"/>
              </a:rPr>
              <a:t>Caloric Content of Foods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6"/>
          <p:cNvGraphicFramePr>
            <a:graphicFrameLocks noGrp="1"/>
          </p:cNvGraphicFramePr>
          <p:nvPr/>
        </p:nvGraphicFramePr>
        <p:xfrm>
          <a:off x="838200" y="1295397"/>
          <a:ext cx="7696200" cy="511636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8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6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Group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Particulars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 Calories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51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Sedentary work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2350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5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Moderate work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2700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Heavy work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514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Woman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Sedentary work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5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Moderate work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2100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Heavy work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2450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Pregnancy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+ 300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5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Lactation 0 - 6 months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+ 550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5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6 - 12 months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+ 400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70734" y="674385"/>
            <a:ext cx="64540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b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28600"/>
            <a:ext cx="620253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Recommended Calories for Indians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Somnath\Downloads\DASHDietPyram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066800"/>
            <a:ext cx="80010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b="1" dirty="0"/>
              <a:t>  FDB in Denmark in 1978 </a:t>
            </a:r>
          </a:p>
          <a:p>
            <a:pPr>
              <a:buFont typeface="Wingdings" pitchFamily="2" charset="2"/>
              <a:buChar char="§"/>
            </a:pPr>
            <a:r>
              <a:rPr lang="en-IN" b="1" dirty="0"/>
              <a:t>   USDA  in 1992 to replace the earlier food groups classification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962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base"/>
            <a:b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USDA changed the Pyramid in 2005 </a:t>
            </a:r>
            <a:b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personal.monm.edu/CJENSEN/New-Food-Pyrami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467600" cy="6036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410200" cy="8080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Geriatric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Geriatric nutrition applies nutrition principles to delay effects of aging and disease, to aid in the management of the physical, psychological changes commonly associated with growing old.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is also good evidence that prosthetic failures are often, the result of tissue deficiencies rather than technical deficiencies.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Research indicates that dietary habits, such as restricting one's calorie intake and consuming antioxidants, may increase longevity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79388" y="3760720"/>
            <a:ext cx="2607124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>
              <a:lnSpc>
                <a:spcPct val="88000"/>
              </a:lnSpc>
              <a:buClr>
                <a:srgbClr val="061B76"/>
              </a:buClr>
              <a:buFont typeface="Symbol" pitchFamily="18" charset="2"/>
              <a:buChar char="·"/>
            </a:pPr>
            <a:r>
              <a:rPr lang="en-GB" sz="2000" b="1" dirty="0">
                <a:latin typeface="Arial" charset="0"/>
              </a:rPr>
              <a:t>Sight</a:t>
            </a:r>
          </a:p>
          <a:p>
            <a:pPr marL="182563" indent="-182563">
              <a:lnSpc>
                <a:spcPct val="88000"/>
              </a:lnSpc>
              <a:buClr>
                <a:srgbClr val="061B76"/>
              </a:buClr>
              <a:buFont typeface="Symbol" pitchFamily="18" charset="2"/>
              <a:buChar char="·"/>
            </a:pPr>
            <a:r>
              <a:rPr lang="en-GB" sz="2000" b="1" dirty="0">
                <a:latin typeface="Arial" charset="0"/>
              </a:rPr>
              <a:t>Taste </a:t>
            </a:r>
          </a:p>
          <a:p>
            <a:pPr marL="182563" indent="-182563">
              <a:lnSpc>
                <a:spcPct val="88000"/>
              </a:lnSpc>
              <a:buClr>
                <a:srgbClr val="061B76"/>
              </a:buClr>
              <a:buFont typeface="Symbol" pitchFamily="18" charset="2"/>
              <a:buChar char="·"/>
            </a:pPr>
            <a:r>
              <a:rPr lang="en-GB" sz="2000" b="1" dirty="0">
                <a:latin typeface="Arial" charset="0"/>
              </a:rPr>
              <a:t>Smell</a:t>
            </a:r>
          </a:p>
          <a:p>
            <a:pPr marL="182563" indent="-182563">
              <a:lnSpc>
                <a:spcPct val="88000"/>
              </a:lnSpc>
              <a:buClr>
                <a:srgbClr val="061B76"/>
              </a:buClr>
              <a:buFont typeface="Symbol" pitchFamily="18" charset="2"/>
              <a:buChar char="·"/>
            </a:pPr>
            <a:r>
              <a:rPr lang="en-GB" sz="2000" b="1" dirty="0">
                <a:latin typeface="Arial" charset="0"/>
              </a:rPr>
              <a:t>Teeth</a:t>
            </a:r>
          </a:p>
          <a:p>
            <a:pPr marL="182563" indent="-182563">
              <a:lnSpc>
                <a:spcPct val="88000"/>
              </a:lnSpc>
              <a:buClr>
                <a:srgbClr val="061B76"/>
              </a:buClr>
              <a:buFont typeface="Symbol" pitchFamily="18" charset="2"/>
              <a:buChar char="·"/>
            </a:pPr>
            <a:r>
              <a:rPr lang="en-GB" sz="2000" b="1" dirty="0">
                <a:latin typeface="Arial" charset="0"/>
              </a:rPr>
              <a:t>Memory</a:t>
            </a:r>
          </a:p>
          <a:p>
            <a:pPr marL="182563" indent="-182563">
              <a:lnSpc>
                <a:spcPct val="88000"/>
              </a:lnSpc>
              <a:buClr>
                <a:srgbClr val="061B76"/>
              </a:buClr>
              <a:buFont typeface="Symbol" pitchFamily="18" charset="2"/>
              <a:buChar char="·"/>
            </a:pPr>
            <a:r>
              <a:rPr lang="en-GB" sz="2000" b="1" dirty="0">
                <a:latin typeface="Arial" charset="0"/>
              </a:rPr>
              <a:t>Body composition</a:t>
            </a:r>
          </a:p>
          <a:p>
            <a:pPr marL="182563" indent="-182563">
              <a:lnSpc>
                <a:spcPct val="88000"/>
              </a:lnSpc>
              <a:buClr>
                <a:srgbClr val="061B76"/>
              </a:buClr>
              <a:buFont typeface="Symbol" pitchFamily="18" charset="2"/>
              <a:buChar char="·"/>
            </a:pPr>
            <a:r>
              <a:rPr lang="en-GB" sz="2000" b="1" dirty="0">
                <a:latin typeface="Arial" charset="0"/>
              </a:rPr>
              <a:t>Ability to move</a:t>
            </a:r>
          </a:p>
          <a:p>
            <a:pPr marL="182563" indent="-182563">
              <a:lnSpc>
                <a:spcPct val="88000"/>
              </a:lnSpc>
              <a:buClr>
                <a:srgbClr val="061B76"/>
              </a:buClr>
            </a:pPr>
            <a:endParaRPr lang="en-US" sz="2000" b="1" dirty="0">
              <a:latin typeface="Arial" charset="0"/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997263" y="4733925"/>
            <a:ext cx="1781578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 algn="ctr">
              <a:lnSpc>
                <a:spcPct val="88000"/>
              </a:lnSpc>
              <a:buClr>
                <a:srgbClr val="061B76"/>
              </a:buClr>
              <a:buFont typeface="Symbol" pitchFamily="18" charset="2"/>
              <a:buChar char="·"/>
            </a:pPr>
            <a:r>
              <a:rPr lang="fi-FI" sz="2000" b="1" dirty="0">
                <a:latin typeface="Arial" charset="0"/>
              </a:rPr>
              <a:t>Depression</a:t>
            </a:r>
          </a:p>
          <a:p>
            <a:pPr marL="182563" indent="-182563" algn="ctr">
              <a:lnSpc>
                <a:spcPct val="88000"/>
              </a:lnSpc>
              <a:buClr>
                <a:srgbClr val="061B76"/>
              </a:buClr>
              <a:buFont typeface="Symbol" pitchFamily="18" charset="2"/>
              <a:buChar char="·"/>
            </a:pPr>
            <a:r>
              <a:rPr lang="fi-FI" sz="2000" b="1" dirty="0">
                <a:latin typeface="Arial" charset="0"/>
              </a:rPr>
              <a:t>Lonelyness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6534414" y="4648200"/>
            <a:ext cx="2533386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>
              <a:lnSpc>
                <a:spcPct val="88000"/>
              </a:lnSpc>
              <a:buClr>
                <a:srgbClr val="061B76"/>
              </a:buClr>
              <a:buFont typeface="Symbol" pitchFamily="18" charset="2"/>
              <a:buChar char="·"/>
            </a:pPr>
            <a:r>
              <a:rPr lang="fi-FI" sz="2000" b="1" dirty="0">
                <a:latin typeface="Arial" charset="0"/>
              </a:rPr>
              <a:t>Heart disease</a:t>
            </a:r>
          </a:p>
          <a:p>
            <a:pPr marL="182563" indent="-182563">
              <a:lnSpc>
                <a:spcPct val="88000"/>
              </a:lnSpc>
              <a:buClr>
                <a:srgbClr val="061B76"/>
              </a:buClr>
              <a:buFont typeface="Symbol" pitchFamily="18" charset="2"/>
              <a:buChar char="·"/>
            </a:pPr>
            <a:r>
              <a:rPr lang="fi-FI" sz="2000" b="1" dirty="0">
                <a:latin typeface="Arial" charset="0"/>
              </a:rPr>
              <a:t>Diabetes</a:t>
            </a:r>
          </a:p>
          <a:p>
            <a:pPr marL="182563" indent="-182563">
              <a:lnSpc>
                <a:spcPct val="88000"/>
              </a:lnSpc>
              <a:buClr>
                <a:srgbClr val="061B76"/>
              </a:buClr>
              <a:buFont typeface="Symbol" pitchFamily="18" charset="2"/>
              <a:buChar char="·"/>
            </a:pPr>
            <a:r>
              <a:rPr lang="fi-FI" sz="2000" b="1" dirty="0">
                <a:latin typeface="Arial" charset="0"/>
              </a:rPr>
              <a:t>Osteoporosis etc</a:t>
            </a:r>
            <a:r>
              <a:rPr lang="fi-FI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987675" y="1628775"/>
            <a:ext cx="3097213" cy="1152525"/>
            <a:chOff x="1882" y="1026"/>
            <a:chExt cx="1951" cy="726"/>
          </a:xfrm>
        </p:grpSpPr>
        <p:sp>
          <p:nvSpPr>
            <p:cNvPr id="174091" name="Oval 11"/>
            <p:cNvSpPr>
              <a:spLocks noChangeArrowheads="1"/>
            </p:cNvSpPr>
            <p:nvPr/>
          </p:nvSpPr>
          <p:spPr bwMode="auto">
            <a:xfrm>
              <a:off x="1882" y="1026"/>
              <a:ext cx="1951" cy="726"/>
            </a:xfrm>
            <a:prstGeom prst="ellipse">
              <a:avLst/>
            </a:prstGeom>
            <a:solidFill>
              <a:srgbClr val="CBE5FF"/>
            </a:solidFill>
            <a:ln w="9525">
              <a:solidFill>
                <a:srgbClr val="407DD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4092" name="Text Box 12"/>
            <p:cNvSpPr txBox="1">
              <a:spLocks noChangeArrowheads="1"/>
            </p:cNvSpPr>
            <p:nvPr/>
          </p:nvSpPr>
          <p:spPr bwMode="auto">
            <a:xfrm>
              <a:off x="2112" y="1200"/>
              <a:ext cx="152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fi-FI" sz="1600" b="1" dirty="0">
                  <a:latin typeface="Arial" charset="0"/>
                </a:rPr>
                <a:t>NUTRITIONAL STATUS</a:t>
              </a:r>
            </a:p>
            <a:p>
              <a:pPr algn="ctr">
                <a:lnSpc>
                  <a:spcPct val="88000"/>
                </a:lnSpc>
              </a:pPr>
              <a:r>
                <a:rPr lang="fi-FI" sz="1600" b="1" dirty="0">
                  <a:latin typeface="Arial" charset="0"/>
                </a:rPr>
                <a:t>OF THE ELDERLY</a:t>
              </a:r>
            </a:p>
          </p:txBody>
        </p:sp>
      </p:grp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1066800" y="152400"/>
            <a:ext cx="7127875" cy="1143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GB" sz="3000" b="1" dirty="0">
                <a:solidFill>
                  <a:schemeClr val="bg1"/>
                </a:solidFill>
              </a:rPr>
              <a:t>Factors that influence the nutritional status of the elderly</a:t>
            </a:r>
            <a:endParaRPr lang="fi-FI" sz="3000" b="1" dirty="0">
              <a:solidFill>
                <a:schemeClr val="bg1"/>
              </a:solidFill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154614" y="2667000"/>
            <a:ext cx="2447925" cy="1695450"/>
            <a:chOff x="4196" y="639"/>
            <a:chExt cx="1542" cy="1068"/>
          </a:xfrm>
        </p:grpSpPr>
        <p:sp>
          <p:nvSpPr>
            <p:cNvPr id="174095" name="Line 15"/>
            <p:cNvSpPr>
              <a:spLocks noChangeShapeType="1"/>
            </p:cNvSpPr>
            <p:nvPr/>
          </p:nvSpPr>
          <p:spPr bwMode="auto">
            <a:xfrm flipH="1" flipV="1">
              <a:off x="4357" y="639"/>
              <a:ext cx="257" cy="390"/>
            </a:xfrm>
            <a:prstGeom prst="line">
              <a:avLst/>
            </a:prstGeom>
            <a:noFill/>
            <a:ln w="38100">
              <a:solidFill>
                <a:srgbClr val="061B76"/>
              </a:solidFill>
              <a:round/>
              <a:headEnd/>
              <a:tailEnd type="stealth" w="lg" len="med"/>
            </a:ln>
            <a:effectLst/>
          </p:spPr>
          <p:txBody>
            <a:bodyPr wrap="none" anchor="ctr"/>
            <a:lstStyle/>
            <a:p>
              <a:endParaRPr lang="en-IN" sz="2000"/>
            </a:p>
          </p:txBody>
        </p:sp>
        <p:sp>
          <p:nvSpPr>
            <p:cNvPr id="174096" name="Oval 16"/>
            <p:cNvSpPr>
              <a:spLocks noChangeArrowheads="1"/>
            </p:cNvSpPr>
            <p:nvPr/>
          </p:nvSpPr>
          <p:spPr bwMode="auto">
            <a:xfrm>
              <a:off x="4196" y="981"/>
              <a:ext cx="1542" cy="72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 sz="2000"/>
            </a:p>
          </p:txBody>
        </p:sp>
        <p:sp>
          <p:nvSpPr>
            <p:cNvPr id="174097" name="Text Box 17"/>
            <p:cNvSpPr txBox="1">
              <a:spLocks noChangeArrowheads="1"/>
            </p:cNvSpPr>
            <p:nvPr/>
          </p:nvSpPr>
          <p:spPr bwMode="auto">
            <a:xfrm>
              <a:off x="4549" y="1215"/>
              <a:ext cx="933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000" b="1" dirty="0">
                  <a:latin typeface="Arial" charset="0"/>
                </a:rPr>
                <a:t>Functional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4925" y="1828800"/>
            <a:ext cx="2936876" cy="1152525"/>
            <a:chOff x="22" y="1026"/>
            <a:chExt cx="1850" cy="726"/>
          </a:xfrm>
        </p:grpSpPr>
        <p:sp>
          <p:nvSpPr>
            <p:cNvPr id="174099" name="Line 19"/>
            <p:cNvSpPr>
              <a:spLocks noChangeShapeType="1"/>
            </p:cNvSpPr>
            <p:nvPr/>
          </p:nvSpPr>
          <p:spPr bwMode="auto">
            <a:xfrm flipV="1">
              <a:off x="1292" y="1272"/>
              <a:ext cx="580" cy="72"/>
            </a:xfrm>
            <a:prstGeom prst="line">
              <a:avLst/>
            </a:prstGeom>
            <a:noFill/>
            <a:ln w="38100">
              <a:solidFill>
                <a:srgbClr val="061B76"/>
              </a:solidFill>
              <a:round/>
              <a:headEnd/>
              <a:tailEnd type="stealth" w="lg" len="med"/>
            </a:ln>
            <a:effectLst/>
          </p:spPr>
          <p:txBody>
            <a:bodyPr wrap="none" anchor="ctr"/>
            <a:lstStyle/>
            <a:p>
              <a:endParaRPr lang="en-IN" sz="2000"/>
            </a:p>
          </p:txBody>
        </p:sp>
        <p:sp>
          <p:nvSpPr>
            <p:cNvPr id="174100" name="Oval 20"/>
            <p:cNvSpPr>
              <a:spLocks noChangeArrowheads="1"/>
            </p:cNvSpPr>
            <p:nvPr/>
          </p:nvSpPr>
          <p:spPr bwMode="auto">
            <a:xfrm>
              <a:off x="22" y="1026"/>
              <a:ext cx="1542" cy="72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 sz="2000"/>
            </a:p>
          </p:txBody>
        </p:sp>
        <p:sp>
          <p:nvSpPr>
            <p:cNvPr id="174101" name="Text Box 21"/>
            <p:cNvSpPr txBox="1">
              <a:spLocks noChangeArrowheads="1"/>
            </p:cNvSpPr>
            <p:nvPr/>
          </p:nvSpPr>
          <p:spPr bwMode="auto">
            <a:xfrm>
              <a:off x="64" y="1240"/>
              <a:ext cx="1454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fi-FI" sz="2000" b="1">
                  <a:latin typeface="Arial" charset="0"/>
                </a:rPr>
                <a:t>PHYSIOLOGICAL</a:t>
              </a:r>
            </a:p>
            <a:p>
              <a:pPr algn="ctr">
                <a:lnSpc>
                  <a:spcPct val="88000"/>
                </a:lnSpc>
              </a:pPr>
              <a:r>
                <a:rPr lang="fi-FI" sz="2000" b="1">
                  <a:latin typeface="Arial" charset="0"/>
                </a:rPr>
                <a:t>CHANGES</a:t>
              </a:r>
              <a:endParaRPr lang="en-US" sz="2000">
                <a:latin typeface="Arial" charset="0"/>
              </a:endParaRPr>
            </a:p>
          </p:txBody>
        </p:sp>
      </p:grpSp>
      <p:sp>
        <p:nvSpPr>
          <p:cNvPr id="174103" name="Oval 23"/>
          <p:cNvSpPr>
            <a:spLocks noChangeArrowheads="1"/>
          </p:cNvSpPr>
          <p:nvPr/>
        </p:nvSpPr>
        <p:spPr bwMode="auto">
          <a:xfrm>
            <a:off x="1905000" y="3114675"/>
            <a:ext cx="2971800" cy="16097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4104" name="Text Box 24"/>
          <p:cNvSpPr txBox="1">
            <a:spLocks noChangeArrowheads="1"/>
          </p:cNvSpPr>
          <p:nvPr/>
        </p:nvSpPr>
        <p:spPr bwMode="auto">
          <a:xfrm>
            <a:off x="2362200" y="3343275"/>
            <a:ext cx="1968500" cy="11757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8000"/>
              </a:lnSpc>
            </a:pPr>
            <a:r>
              <a:rPr lang="fi-FI" sz="2000" b="1" dirty="0">
                <a:latin typeface="Arial" charset="0"/>
              </a:rPr>
              <a:t>PSYCHOLOGICAL</a:t>
            </a:r>
          </a:p>
          <a:p>
            <a:pPr algn="ctr">
              <a:lnSpc>
                <a:spcPct val="88000"/>
              </a:lnSpc>
            </a:pPr>
            <a:r>
              <a:rPr lang="fi-FI" sz="2000" b="1" dirty="0">
                <a:latin typeface="Arial" charset="0"/>
              </a:rPr>
              <a:t>AND SOCIAL</a:t>
            </a:r>
          </a:p>
          <a:p>
            <a:pPr algn="ctr">
              <a:lnSpc>
                <a:spcPct val="88000"/>
              </a:lnSpc>
            </a:pPr>
            <a:r>
              <a:rPr lang="fi-FI" sz="2000" b="1" dirty="0">
                <a:latin typeface="Arial" charset="0"/>
              </a:rPr>
              <a:t>CHANGES</a:t>
            </a:r>
            <a:endParaRPr lang="en-US" sz="2000" dirty="0">
              <a:latin typeface="Arial" charset="0"/>
            </a:endParaRPr>
          </a:p>
        </p:txBody>
      </p:sp>
      <p:cxnSp>
        <p:nvCxnSpPr>
          <p:cNvPr id="174105" name="AutoShape 25"/>
          <p:cNvCxnSpPr>
            <a:cxnSpLocks noChangeShapeType="1"/>
            <a:stCxn id="174103" idx="0"/>
          </p:cNvCxnSpPr>
          <p:nvPr/>
        </p:nvCxnSpPr>
        <p:spPr bwMode="auto">
          <a:xfrm rot="5400000" flipH="1" flipV="1">
            <a:off x="3300413" y="2757488"/>
            <a:ext cx="447675" cy="266700"/>
          </a:xfrm>
          <a:prstGeom prst="straightConnector1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61B76"/>
            </a:solidFill>
            <a:round/>
            <a:headEnd/>
            <a:tailEnd type="stealth" w="lg" len="med"/>
          </a:ln>
          <a:effectLst/>
        </p:spPr>
      </p:cxn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019800" y="1752600"/>
            <a:ext cx="2973388" cy="1152525"/>
            <a:chOff x="3743" y="1152"/>
            <a:chExt cx="1873" cy="726"/>
          </a:xfrm>
        </p:grpSpPr>
        <p:sp>
          <p:nvSpPr>
            <p:cNvPr id="174107" name="Oval 27"/>
            <p:cNvSpPr>
              <a:spLocks noChangeArrowheads="1"/>
            </p:cNvSpPr>
            <p:nvPr/>
          </p:nvSpPr>
          <p:spPr bwMode="auto">
            <a:xfrm>
              <a:off x="4074" y="1152"/>
              <a:ext cx="1542" cy="726"/>
            </a:xfrm>
            <a:prstGeom prst="ellipse">
              <a:avLst/>
            </a:prstGeom>
            <a:solidFill>
              <a:srgbClr val="AAE4B7"/>
            </a:solidFill>
            <a:ln w="9525">
              <a:solidFill>
                <a:srgbClr val="97D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 sz="2000"/>
            </a:p>
          </p:txBody>
        </p:sp>
        <p:sp>
          <p:nvSpPr>
            <p:cNvPr id="174108" name="Text Box 28"/>
            <p:cNvSpPr txBox="1">
              <a:spLocks noChangeArrowheads="1"/>
            </p:cNvSpPr>
            <p:nvPr/>
          </p:nvSpPr>
          <p:spPr bwMode="auto">
            <a:xfrm>
              <a:off x="4143" y="1440"/>
              <a:ext cx="140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fi-FI" sz="2000" b="1" dirty="0">
                  <a:latin typeface="Arial" charset="0"/>
                </a:rPr>
                <a:t>Pharmacological</a:t>
              </a:r>
            </a:p>
          </p:txBody>
        </p:sp>
        <p:cxnSp>
          <p:nvCxnSpPr>
            <p:cNvPr id="174109" name="AutoShape 29"/>
            <p:cNvCxnSpPr>
              <a:cxnSpLocks noChangeShapeType="1"/>
            </p:cNvCxnSpPr>
            <p:nvPr/>
          </p:nvCxnSpPr>
          <p:spPr bwMode="auto">
            <a:xfrm rot="10800000">
              <a:off x="3743" y="1488"/>
              <a:ext cx="336" cy="0"/>
            </a:xfrm>
            <a:prstGeom prst="straightConnector1">
              <a:avLst/>
            </a:prstGeom>
            <a:noFill/>
            <a:ln w="38100">
              <a:solidFill>
                <a:srgbClr val="061B76"/>
              </a:solidFill>
              <a:round/>
              <a:headEnd/>
              <a:tailEnd type="stealth" w="lg" len="med"/>
            </a:ln>
            <a:effectLst/>
          </p:spPr>
        </p:cxn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JIPS 2006,V0l-6,issue-6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838200" y="3352800"/>
            <a:ext cx="152400" cy="304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58762"/>
            <a:ext cx="4038600" cy="7318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factors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Xerostomia</a:t>
            </a:r>
            <a:r>
              <a:rPr lang="en-US" sz="2400" dirty="0"/>
              <a:t> – 1 in 5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Sense of taste and smell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Oral infectious conditions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Effect of dentures  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            Taste &amp; Swallowing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            Chewing ability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            Food choice &amp; Diet quality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/>
              <a:t>             </a:t>
            </a:r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JIPS 2006,V0l-6,issue-6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914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/>
              <a:t>Dietary recommendations for Geriatrics</a:t>
            </a:r>
            <a:endParaRPr lang="en-IN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Energy needs decrease.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Average energy consumption of 65-74 yrs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Women – 1300 Kcal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Men – 1800 Kcal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RDA    :  Women   – 1600 Kcal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Men        – 2400 Kcal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average calorie requirements are :</a:t>
            </a:r>
          </a:p>
          <a:p>
            <a:pPr marL="914400" lvl="1" indent="-457200">
              <a:lnSpc>
                <a:spcPct val="80000"/>
              </a:lnSpc>
              <a:buSzPct val="20000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10% less at age 60</a:t>
            </a:r>
          </a:p>
          <a:p>
            <a:pPr marL="914400" lvl="1" indent="-457200">
              <a:lnSpc>
                <a:spcPct val="80000"/>
              </a:lnSpc>
              <a:buSzPct val="20000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20% less at age 70</a:t>
            </a:r>
          </a:p>
          <a:p>
            <a:pPr marL="914400" lvl="1" indent="-457200">
              <a:lnSpc>
                <a:spcPct val="80000"/>
              </a:lnSpc>
              <a:buSzPct val="20000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25% less over age 90</a:t>
            </a:r>
          </a:p>
          <a:p>
            <a:pPr>
              <a:lnSpc>
                <a:spcPct val="150000"/>
              </a:lnSpc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8762"/>
            <a:ext cx="6248400" cy="655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b="1" dirty="0"/>
              <a:t>Indian Diet Chart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802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Food Group</a:t>
                      </a:r>
                      <a:endParaRPr lang="en-IN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          Quantity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       Sources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Cereals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300 g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Wheat, Rice, Millets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Pulses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60g (Veg), 30g(Non-Veg)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Sprouts/</a:t>
                      </a:r>
                      <a:r>
                        <a:rPr lang="en-IN" sz="2000" dirty="0" err="1"/>
                        <a:t>dal</a:t>
                      </a:r>
                      <a:endParaRPr lang="en-IN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Meat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30 g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Egg / Chicken / Fish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Vegetables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300 g (minimum)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Peas, Carrot, Pumpkin, Beans, Green Leaf Vegetables etc.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Fruits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100 g (minimum)</a:t>
                      </a:r>
                      <a:endParaRPr lang="en-IN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Orange, Apple,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2000" dirty="0"/>
                        <a:t>Papaya, Guava, Mango etc</a:t>
                      </a:r>
                      <a:endParaRPr lang="en-IN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Milk &amp; Milk products</a:t>
                      </a:r>
                      <a:endParaRPr lang="en-IN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300 g</a:t>
                      </a:r>
                      <a:endParaRPr lang="en-IN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Cheese, Curd etc</a:t>
                      </a:r>
                      <a:endParaRPr lang="en-IN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Sugar</a:t>
                      </a:r>
                      <a:endParaRPr lang="en-IN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20 g</a:t>
                      </a:r>
                      <a:endParaRPr lang="en-IN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Confectionary</a:t>
                      </a:r>
                      <a:endParaRPr lang="en-IN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Fats</a:t>
                      </a:r>
                      <a:endParaRPr lang="en-IN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20 g</a:t>
                      </a:r>
                      <a:endParaRPr lang="en-IN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Oil/ Butter/ Ghee</a:t>
                      </a:r>
                      <a:endParaRPr lang="en-IN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04800"/>
            <a:ext cx="9144000" cy="1828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NUTRIENTS</a:t>
            </a:r>
          </a:p>
          <a:p>
            <a:pPr algn="ctr">
              <a:buFontTx/>
              <a:buNone/>
            </a:pPr>
            <a:endParaRPr lang="en-US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>
              <a:buFontTx/>
              <a:buNone/>
            </a:pPr>
            <a:r>
              <a:rPr lang="en-US" sz="28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	MACRONUTRIENTS	                  MICRONUTRIENTS</a:t>
            </a:r>
          </a:p>
          <a:p>
            <a:pPr algn="ctr">
              <a:buFontTx/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533400" y="3186550"/>
            <a:ext cx="3200400" cy="2590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Carbohydrates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Fats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Proteins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Water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Dietary Fibers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029200" y="3186550"/>
            <a:ext cx="3200400" cy="2590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Minerals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Vitamins</a:t>
            </a: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1828800" y="2396067"/>
            <a:ext cx="457200" cy="575733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tx2">
              <a:lumMod val="50000"/>
            </a:schemeClr>
          </a:solidFill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6324600" y="2396067"/>
            <a:ext cx="457200" cy="575733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tx2">
              <a:lumMod val="50000"/>
            </a:schemeClr>
          </a:solidFill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32012" y="990600"/>
            <a:ext cx="4572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903412" y="1219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476206" y="1218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Terminologies</a:t>
            </a:r>
          </a:p>
          <a:p>
            <a:pPr>
              <a:buFont typeface="Wingdings" pitchFamily="2" charset="2"/>
              <a:buChar char="Ø"/>
            </a:pPr>
            <a:r>
              <a:rPr lang="en-IN" b="1" dirty="0">
                <a:latin typeface="+mj-lt"/>
              </a:rPr>
              <a:t>Importance of a Balanced Diet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WHO Recommendations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Recommended Dietary Allowances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Recommended Calories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Food Pyramid</a:t>
            </a:r>
            <a:endParaRPr lang="en-US" b="1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Nutritional Importance of Carbohydrates, </a:t>
            </a:r>
            <a:r>
              <a:rPr lang="en-US" b="1" dirty="0" err="1">
                <a:latin typeface="+mj-lt"/>
              </a:rPr>
              <a:t>proteins,Fats</a:t>
            </a:r>
            <a:r>
              <a:rPr lang="en-US" b="1" dirty="0">
                <a:latin typeface="+mj-lt"/>
              </a:rPr>
              <a:t>    vitamins, minerals &amp; water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Geriatric Nutrition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Nutrition for denture wearer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Conclusion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References</a:t>
            </a:r>
            <a:endParaRPr lang="en-IN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en-US" sz="3200" b="1" dirty="0"/>
            </a:br>
            <a:r>
              <a:rPr lang="en-US" sz="3200" b="1" dirty="0"/>
              <a:t>Nutritional Importance of Carbohydrates</a:t>
            </a:r>
            <a:br>
              <a:rPr lang="en-US" sz="3200" b="1" dirty="0"/>
            </a:br>
            <a:endParaRPr lang="sv-SE" sz="2800" b="1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5562600" cy="4419600"/>
          </a:xfrm>
        </p:spPr>
        <p:txBody>
          <a:bodyPr>
            <a:noAutofit/>
          </a:bodyPr>
          <a:lstStyle/>
          <a:p>
            <a:r>
              <a:rPr lang="en-US" sz="2200" dirty="0"/>
              <a:t>(CH2O)n – Hydrated C</a:t>
            </a:r>
          </a:p>
          <a:p>
            <a:r>
              <a:rPr lang="en-US" sz="2200" dirty="0"/>
              <a:t>Call for an intake of </a:t>
            </a:r>
            <a:r>
              <a:rPr lang="en-US" sz="2200" b="1" dirty="0">
                <a:solidFill>
                  <a:srgbClr val="FFFF00"/>
                </a:solidFill>
              </a:rPr>
              <a:t>50-70% </a:t>
            </a:r>
            <a:r>
              <a:rPr lang="en-US" sz="2200" dirty="0"/>
              <a:t>of total calories</a:t>
            </a:r>
          </a:p>
          <a:p>
            <a:r>
              <a:rPr lang="en-US" sz="2200" dirty="0"/>
              <a:t>Provides </a:t>
            </a:r>
            <a:r>
              <a:rPr lang="en-US" sz="2200" b="1" dirty="0">
                <a:solidFill>
                  <a:srgbClr val="FFFF00"/>
                </a:solidFill>
              </a:rPr>
              <a:t>4Kcal/g</a:t>
            </a:r>
            <a:r>
              <a:rPr lang="en-US" sz="2200" dirty="0"/>
              <a:t> of energy</a:t>
            </a:r>
            <a:r>
              <a:rPr lang="en-IN" sz="2200" dirty="0"/>
              <a:t> </a:t>
            </a:r>
          </a:p>
          <a:p>
            <a:r>
              <a:rPr lang="en-IN" sz="2200" b="1" dirty="0">
                <a:solidFill>
                  <a:srgbClr val="C00000"/>
                </a:solidFill>
              </a:rPr>
              <a:t>RDA</a:t>
            </a:r>
            <a:r>
              <a:rPr lang="en-IN" sz="2200" dirty="0"/>
              <a:t>- Females - </a:t>
            </a:r>
            <a:r>
              <a:rPr lang="en-IN" sz="2200" dirty="0">
                <a:solidFill>
                  <a:srgbClr val="9900CC"/>
                </a:solidFill>
              </a:rPr>
              <a:t>177 gm/day </a:t>
            </a:r>
          </a:p>
          <a:p>
            <a:pPr>
              <a:buNone/>
            </a:pPr>
            <a:r>
              <a:rPr lang="en-IN" sz="2200" dirty="0"/>
              <a:t>                    Males - </a:t>
            </a:r>
            <a:r>
              <a:rPr lang="en-IN" sz="2200" dirty="0">
                <a:solidFill>
                  <a:srgbClr val="9900CC"/>
                </a:solidFill>
              </a:rPr>
              <a:t>287 gm/day</a:t>
            </a:r>
            <a:endParaRPr lang="en-US" sz="2200" dirty="0">
              <a:solidFill>
                <a:srgbClr val="9900CC"/>
              </a:solidFill>
            </a:endParaRPr>
          </a:p>
          <a:p>
            <a:pPr>
              <a:buFontTx/>
              <a:buNone/>
            </a:pPr>
            <a:r>
              <a:rPr lang="en-US" sz="2200" b="1" dirty="0">
                <a:solidFill>
                  <a:srgbClr val="C00000"/>
                </a:solidFill>
              </a:rPr>
              <a:t>Types of Carbohydrates</a:t>
            </a:r>
          </a:p>
          <a:p>
            <a:pPr>
              <a:lnSpc>
                <a:spcPct val="17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Digestable</a:t>
            </a:r>
          </a:p>
          <a:p>
            <a:pPr lvl="1">
              <a:lnSpc>
                <a:spcPct val="170000"/>
              </a:lnSpc>
              <a:buClr>
                <a:schemeClr val="accent2">
                  <a:lumMod val="50000"/>
                </a:schemeClr>
              </a:buClr>
              <a:buNone/>
            </a:pPr>
            <a:r>
              <a:rPr lang="en-US" sz="2200" dirty="0"/>
              <a:t>- Candy, Sweets, fruits Sugar, pasta, rice, breads, potatoes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Non Digestible/Dietary Fibre-  35-40gm/day</a:t>
            </a:r>
          </a:p>
          <a:p>
            <a:pPr>
              <a:lnSpc>
                <a:spcPct val="170000"/>
              </a:lnSpc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       -  </a:t>
            </a:r>
            <a:r>
              <a:rPr lang="en-US" sz="2200" dirty="0"/>
              <a:t>Pectin, gums, cellulose</a:t>
            </a:r>
          </a:p>
          <a:p>
            <a:pPr lvl="2">
              <a:lnSpc>
                <a:spcPct val="170000"/>
              </a:lnSpc>
              <a:buFontTx/>
              <a:buNone/>
            </a:pPr>
            <a:endParaRPr lang="sv-SE" sz="2200" dirty="0"/>
          </a:p>
        </p:txBody>
      </p:sp>
      <p:pic>
        <p:nvPicPr>
          <p:cNvPr id="116742" name="Picture 6"/>
          <p:cNvPicPr>
            <a:picLocks noGrp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4267200"/>
            <a:ext cx="2667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2645400" cy="2246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2F90-BAB9-4456-A349-07998B44A04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057400" cy="3508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endParaRPr lang="en-I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1981200"/>
          </a:xfrm>
        </p:spPr>
        <p:txBody>
          <a:bodyPr>
            <a:noAutofit/>
          </a:bodyPr>
          <a:lstStyle/>
          <a:p>
            <a:r>
              <a:rPr lang="en-US" sz="2400" dirty="0"/>
              <a:t>Source of energy</a:t>
            </a:r>
          </a:p>
          <a:p>
            <a:r>
              <a:rPr lang="en-US" sz="2400" dirty="0"/>
              <a:t>Storage form of energy - Glycogen</a:t>
            </a:r>
          </a:p>
          <a:p>
            <a:r>
              <a:rPr lang="en-US" sz="2400" dirty="0"/>
              <a:t>Structural component – </a:t>
            </a:r>
            <a:r>
              <a:rPr lang="en-US" sz="2400" dirty="0" err="1"/>
              <a:t>Glycosaminoglyacans,glycoprotein</a:t>
            </a:r>
            <a:endParaRPr lang="en-US" sz="2400" dirty="0"/>
          </a:p>
          <a:p>
            <a:r>
              <a:rPr lang="en-US" sz="2400" dirty="0"/>
              <a:t>Non Digestable – Serve as dietary fibre</a:t>
            </a:r>
          </a:p>
          <a:p>
            <a:r>
              <a:rPr lang="en-US" sz="2400" dirty="0"/>
              <a:t>Constituent of nucleotide</a:t>
            </a:r>
          </a:p>
          <a:p>
            <a:r>
              <a:rPr lang="en-US" sz="2400" dirty="0"/>
              <a:t>Detoxification</a:t>
            </a:r>
          </a:p>
          <a:p>
            <a:r>
              <a:rPr lang="en-US" sz="2400" dirty="0"/>
              <a:t>Enhances fatty acid metabolism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            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Excessive consumption -  Overweight</a:t>
            </a:r>
          </a:p>
          <a:p>
            <a:pPr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             Insufficient  consumption - Ketosis</a:t>
            </a:r>
            <a:endParaRPr lang="en-IN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67056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Geriatric considerations for Carbohydrates</a:t>
            </a:r>
            <a:endParaRPr lang="sv-S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8686800" cy="38100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000" dirty="0"/>
              <a:t>Most of them should be from complex carbohydrates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Complex carbohydrates Promote the bowel function</a:t>
            </a:r>
          </a:p>
          <a:p>
            <a:pPr>
              <a:lnSpc>
                <a:spcPct val="170000"/>
              </a:lnSpc>
              <a:buNone/>
            </a:pPr>
            <a:r>
              <a:rPr lang="en-US" sz="2000" dirty="0"/>
              <a:t>      &amp; Reduce  cholesterol.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Reduced intake – Gastrointestinal disturbance,</a:t>
            </a:r>
          </a:p>
          <a:p>
            <a:pPr>
              <a:lnSpc>
                <a:spcPct val="170000"/>
              </a:lnSpc>
              <a:buNone/>
            </a:pPr>
            <a:r>
              <a:rPr lang="en-US" sz="2000" dirty="0"/>
              <a:t>     constipation, Colon cancer,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Increased cholesterol - cardiac diseases.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Carbohydrates cause an increase in blood sugar.</a:t>
            </a:r>
          </a:p>
          <a:p>
            <a:pPr>
              <a:lnSpc>
                <a:spcPct val="170000"/>
              </a:lnSpc>
              <a:buNone/>
            </a:pPr>
            <a:endParaRPr lang="en-IN" sz="2000" dirty="0"/>
          </a:p>
          <a:p>
            <a:pPr>
              <a:lnSpc>
                <a:spcPct val="170000"/>
              </a:lnSpc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3400" y="5257730"/>
            <a:ext cx="7848600" cy="11430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Diabetics should be encouraged to keep track of the amount of Carbohydrates they eat.</a:t>
            </a:r>
          </a:p>
        </p:txBody>
      </p:sp>
      <p:pic>
        <p:nvPicPr>
          <p:cNvPr id="57345" name="Picture 1" descr="G: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05000"/>
            <a:ext cx="2615690" cy="2057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71E0-D000-4E7D-8790-EDE9A1C4B9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71E0-D000-4E7D-8790-EDE9A1C4B9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2162" name="Picture 2" descr="G:\soluble-and-insoluble-fiber.jpg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1295400" y="762000"/>
            <a:ext cx="6477000" cy="487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24200" y="152400"/>
            <a:ext cx="289104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Fibre containing food</a:t>
            </a:r>
            <a:endParaRPr lang="en-IN" sz="2400" b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34962"/>
            <a:ext cx="6477000" cy="7318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Nutritional Importance of Proteins</a:t>
            </a:r>
            <a:endParaRPr lang="sv-S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60960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Most abundant macromolecules.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Linear chains of </a:t>
            </a:r>
            <a:r>
              <a:rPr lang="en-US" sz="2400" dirty="0">
                <a:solidFill>
                  <a:srgbClr val="9900CC"/>
                </a:solidFill>
              </a:rPr>
              <a:t>Amino acids</a:t>
            </a:r>
            <a:r>
              <a:rPr lang="en-US" sz="2400" dirty="0"/>
              <a:t> linked by </a:t>
            </a:r>
            <a:r>
              <a:rPr lang="en-US" sz="2400" dirty="0">
                <a:solidFill>
                  <a:srgbClr val="9900CC"/>
                </a:solidFill>
              </a:rPr>
              <a:t>Peptide bond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Types of Amino Acids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Nonessential (10) </a:t>
            </a:r>
            <a:r>
              <a:rPr lang="en-US" sz="2400" dirty="0"/>
              <a:t>– Can be synthesized  by body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Essential (10) </a:t>
            </a:r>
            <a:r>
              <a:rPr lang="en-US" sz="2400" dirty="0"/>
              <a:t>–Can’t be synthesized by the body</a:t>
            </a:r>
          </a:p>
        </p:txBody>
      </p:sp>
      <p:pic>
        <p:nvPicPr>
          <p:cNvPr id="56321" name="Picture 1" descr="G: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3140123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82834" y="929414"/>
            <a:ext cx="6037166" cy="3490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7-15% of Total energy intake</a:t>
            </a:r>
          </a:p>
          <a:p>
            <a:r>
              <a:rPr lang="en-US" sz="2400" dirty="0"/>
              <a:t>1gm/kg body weight</a:t>
            </a:r>
          </a:p>
          <a:p>
            <a:r>
              <a:rPr lang="en-US" sz="2400" dirty="0"/>
              <a:t>Sources of Protein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Animal       </a:t>
            </a:r>
            <a:r>
              <a:rPr lang="en-US" sz="2400" dirty="0"/>
              <a:t> -  Meats,Fish, dairy products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Vegetable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 - Beans, nuts, legumes, grains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93186" name="Picture 2" descr="G:\igordutina08070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3688443"/>
            <a:ext cx="3352800" cy="2255157"/>
          </a:xfrm>
          <a:prstGeom prst="rect">
            <a:avLst/>
          </a:prstGeom>
          <a:noFill/>
        </p:spPr>
      </p:pic>
      <p:pic>
        <p:nvPicPr>
          <p:cNvPr id="93187" name="Picture 3" descr="G: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57600"/>
            <a:ext cx="3163347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810000" cy="5794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Types 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6600"/>
                </a:solidFill>
              </a:rPr>
              <a:t>Catalytic Protein </a:t>
            </a:r>
            <a:r>
              <a:rPr lang="en-US" sz="2400" dirty="0"/>
              <a:t>: Enzymes-</a:t>
            </a:r>
            <a:r>
              <a:rPr lang="en-US" sz="2400" dirty="0" err="1"/>
              <a:t>trypsin,pepsin,glucokinase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6600"/>
                </a:solidFill>
              </a:rPr>
              <a:t>Transport Protein </a:t>
            </a:r>
            <a:r>
              <a:rPr lang="en-US" sz="2400" dirty="0"/>
              <a:t>:</a:t>
            </a:r>
            <a:r>
              <a:rPr lang="en-US" sz="2400" dirty="0" err="1"/>
              <a:t>Hb,Lipoproteins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6600"/>
                </a:solidFill>
              </a:rPr>
              <a:t>Storage Protein </a:t>
            </a:r>
            <a:r>
              <a:rPr lang="en-US" sz="2400" dirty="0"/>
              <a:t>: </a:t>
            </a:r>
            <a:r>
              <a:rPr lang="en-US" sz="2400" dirty="0" err="1"/>
              <a:t>Apoferritin,Myoglobin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6600"/>
                </a:solidFill>
              </a:rPr>
              <a:t>Contractile Protein </a:t>
            </a:r>
            <a:r>
              <a:rPr lang="en-US" sz="2400" dirty="0"/>
              <a:t>:</a:t>
            </a:r>
            <a:r>
              <a:rPr lang="en-US" sz="2400" dirty="0" err="1"/>
              <a:t>Actin,myosine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6600"/>
                </a:solidFill>
              </a:rPr>
              <a:t>Structural protein </a:t>
            </a:r>
            <a:r>
              <a:rPr lang="en-US" sz="2400" dirty="0"/>
              <a:t>:  </a:t>
            </a:r>
            <a:r>
              <a:rPr lang="en-US" sz="2400" dirty="0" err="1"/>
              <a:t>Collagen,keratin,cartilage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6600"/>
                </a:solidFill>
              </a:rPr>
              <a:t>Regulatory protein </a:t>
            </a:r>
            <a:r>
              <a:rPr lang="en-US" sz="2400" dirty="0"/>
              <a:t>: </a:t>
            </a:r>
            <a:r>
              <a:rPr lang="en-US" sz="2400" dirty="0" err="1"/>
              <a:t>Harmones</a:t>
            </a:r>
            <a:r>
              <a:rPr lang="en-US" sz="2400" dirty="0"/>
              <a:t> – </a:t>
            </a:r>
            <a:r>
              <a:rPr lang="en-US" sz="2400" dirty="0" err="1"/>
              <a:t>Insulin,GH</a:t>
            </a: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685800"/>
            <a:ext cx="3276600" cy="5794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Functions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Fundamental constituent of tissues &amp; cells.</a:t>
            </a:r>
          </a:p>
          <a:p>
            <a:pPr>
              <a:lnSpc>
                <a:spcPct val="150000"/>
              </a:lnSpc>
            </a:pPr>
            <a:r>
              <a:rPr lang="en-US" dirty="0"/>
              <a:t>Important component of blood ,muscle.</a:t>
            </a:r>
          </a:p>
          <a:p>
            <a:pPr>
              <a:lnSpc>
                <a:spcPct val="150000"/>
              </a:lnSpc>
            </a:pPr>
            <a:r>
              <a:rPr lang="en-US" dirty="0"/>
              <a:t>Form Enzymes, </a:t>
            </a:r>
            <a:r>
              <a:rPr lang="en-US" dirty="0" err="1"/>
              <a:t>Hormones,Neurotransmitters,Heamoglobin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Form Immunoglobulin</a:t>
            </a:r>
          </a:p>
          <a:p>
            <a:pPr>
              <a:lnSpc>
                <a:spcPct val="150000"/>
              </a:lnSpc>
            </a:pPr>
            <a:r>
              <a:rPr lang="en-US" dirty="0"/>
              <a:t>Maintenance of Osmotic pressure, blood clotting 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        muscle physiology</a:t>
            </a:r>
          </a:p>
          <a:p>
            <a:pPr>
              <a:lnSpc>
                <a:spcPct val="150000"/>
              </a:lnSpc>
            </a:pPr>
            <a:r>
              <a:rPr lang="en-US" dirty="0"/>
              <a:t>Replacing wear &amp; tear in tissues</a:t>
            </a:r>
          </a:p>
          <a:p>
            <a:pPr>
              <a:lnSpc>
                <a:spcPct val="150000"/>
              </a:lnSpc>
            </a:pPr>
            <a:r>
              <a:rPr lang="en-US" dirty="0"/>
              <a:t>Starvation…major supplier of energy</a:t>
            </a:r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486" y="5638800"/>
            <a:ext cx="8994314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C00000"/>
                </a:solidFill>
              </a:rPr>
              <a:t>Diet should contain adequate Carbohydrates &amp; Fats to provide energy so that </a:t>
            </a:r>
          </a:p>
          <a:p>
            <a:pPr algn="just"/>
            <a:r>
              <a:rPr lang="en-US" sz="2200" dirty="0">
                <a:solidFill>
                  <a:srgbClr val="C00000"/>
                </a:solidFill>
              </a:rPr>
              <a:t>proteins in the diet are most economically used to fulfill other functions essential to life</a:t>
            </a:r>
            <a:endParaRPr lang="en-IN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91400" cy="76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Geriatric considerations for proteins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5287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Protein requirement increases with aging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1.4gm/kg body weight is optimum.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 12% total energy intake.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Too much protein never damages the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400" dirty="0"/>
              <a:t>     health of the elderly person.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Deficiency causes edema.</a:t>
            </a:r>
          </a:p>
        </p:txBody>
      </p:sp>
      <p:pic>
        <p:nvPicPr>
          <p:cNvPr id="55297" name="Picture 1" descr="G:\igordutina08070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080" y="1371600"/>
            <a:ext cx="3172078" cy="2362200"/>
          </a:xfrm>
          <a:prstGeom prst="rect">
            <a:avLst/>
          </a:prstGeom>
          <a:noFill/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038600"/>
            <a:ext cx="3026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64770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Nutritional Importance of Fats</a:t>
            </a:r>
            <a:endParaRPr lang="sv-S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685800" y="2032774"/>
            <a:ext cx="434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Tx/>
              <a:buChar char="•"/>
            </a:pPr>
            <a:r>
              <a:rPr lang="en-US" sz="2400" dirty="0"/>
              <a:t> High energy yielding nutrients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35-45% </a:t>
            </a:r>
            <a:r>
              <a:rPr lang="en-US" sz="2400" dirty="0"/>
              <a:t>of calorie intake.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Less than 1/3 </a:t>
            </a:r>
            <a:r>
              <a:rPr lang="en-US" sz="2400" dirty="0"/>
              <a:t>of dietary fat             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           should be saturated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 sz="2400" dirty="0"/>
              <a:t>Provides </a:t>
            </a:r>
            <a:r>
              <a:rPr lang="en-US" sz="2400" dirty="0">
                <a:solidFill>
                  <a:srgbClr val="C00000"/>
                </a:solidFill>
              </a:rPr>
              <a:t>9Kcal/g</a:t>
            </a:r>
            <a:r>
              <a:rPr lang="en-US" sz="2400" dirty="0"/>
              <a:t> of energy</a:t>
            </a:r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5943600" y="1676400"/>
          <a:ext cx="2743200" cy="2426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Image" r:id="rId3" imgW="2683429" imgH="1979680" progId="">
                  <p:embed/>
                </p:oleObj>
              </mc:Choice>
              <mc:Fallback>
                <p:oleObj name="Image" r:id="rId3" imgW="2683429" imgH="197968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76400"/>
                        <a:ext cx="2743200" cy="2426677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4" name="Picture 2" descr="G: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0597" y="4343400"/>
            <a:ext cx="2832403" cy="2347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To eat is a necessity, but to eat intelligently is an art."</a:t>
            </a:r>
            <a:br>
              <a:rPr lang="en-US" sz="2800" dirty="0"/>
            </a:br>
            <a:r>
              <a:rPr lang="en-US" sz="2800" dirty="0"/>
              <a:t>                                                     </a:t>
            </a:r>
            <a:r>
              <a:rPr lang="en-US" sz="2800" i="1" dirty="0"/>
              <a:t>- La </a:t>
            </a:r>
            <a:r>
              <a:rPr lang="en-US" sz="2800" i="1" dirty="0" err="1"/>
              <a:t>Rochefoucauld</a:t>
            </a:r>
            <a:endParaRPr lang="en-IN" sz="2800" dirty="0"/>
          </a:p>
          <a:p>
            <a:pPr>
              <a:lnSpc>
                <a:spcPct val="150000"/>
              </a:lnSpc>
              <a:buNone/>
            </a:pPr>
            <a:r>
              <a:rPr lang="en-US" sz="2800" i="1" dirty="0"/>
              <a:t> </a:t>
            </a:r>
            <a:endParaRPr lang="en-IN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"The wise man should consider that health is the greatest of human blessings. Let food be your medicine." 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                                                         </a:t>
            </a:r>
            <a:r>
              <a:rPr lang="en-US" sz="2800" i="1" dirty="0"/>
              <a:t>- Hippocrates</a:t>
            </a:r>
            <a:endParaRPr lang="en-IN" sz="2800" dirty="0"/>
          </a:p>
          <a:p>
            <a:pPr>
              <a:lnSpc>
                <a:spcPct val="150000"/>
              </a:lnSpc>
            </a:pP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089"/>
            <a:ext cx="800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Types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       Saturated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-Animal sources : Solid at room temperature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   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   Unsaturated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-Vegetable : Liquid at room temperature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dirty="0"/>
              <a:t>Functions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  Vehicle for absorption of fat soluble vitamins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   Provide </a:t>
            </a:r>
            <a:r>
              <a:rPr lang="en-US" sz="2400" b="1" dirty="0">
                <a:solidFill>
                  <a:srgbClr val="FF0000"/>
                </a:solidFill>
              </a:rPr>
              <a:t>essential fatty acids</a:t>
            </a:r>
            <a:r>
              <a:rPr lang="en-US" sz="2400" dirty="0"/>
              <a:t>,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   Dietary fat -    palatability of food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18288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Fats</a:t>
            </a:r>
            <a:endParaRPr lang="en-I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791200"/>
            <a:ext cx="685385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Geriatric diet: consists of 10-30% total calorie intake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Should  avoid Fried food &amp; prefer boiled food.</a:t>
            </a:r>
            <a:endParaRPr lang="en-IN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1138" name="Picture 2" descr="G:\f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0451" y="0"/>
            <a:ext cx="3123549" cy="2221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3276600" cy="5032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Minerals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2400" b="1" dirty="0" err="1">
                <a:solidFill>
                  <a:srgbClr val="9900CC"/>
                </a:solidFill>
              </a:rPr>
              <a:t>Macrominerals</a:t>
            </a:r>
            <a:r>
              <a:rPr lang="en-US" sz="2400" dirty="0"/>
              <a:t> </a:t>
            </a:r>
            <a:r>
              <a:rPr lang="en-US" sz="2000" dirty="0"/>
              <a:t>–More than 100mg/day</a:t>
            </a:r>
          </a:p>
          <a:p>
            <a:pPr>
              <a:lnSpc>
                <a:spcPct val="170000"/>
              </a:lnSpc>
              <a:buNone/>
            </a:pPr>
            <a:r>
              <a:rPr lang="en-US" sz="2000" dirty="0"/>
              <a:t>                              </a:t>
            </a:r>
            <a:r>
              <a:rPr lang="en-US" sz="2000" dirty="0" err="1"/>
              <a:t>Na,K,Cl,Ca,Ph,Mg,Su</a:t>
            </a:r>
            <a:endParaRPr lang="en-US" sz="2000" dirty="0"/>
          </a:p>
          <a:p>
            <a:pPr>
              <a:lnSpc>
                <a:spcPct val="170000"/>
              </a:lnSpc>
            </a:pPr>
            <a:r>
              <a:rPr lang="en-US" sz="2400" b="1" dirty="0" err="1">
                <a:solidFill>
                  <a:srgbClr val="9900CC"/>
                </a:solidFill>
              </a:rPr>
              <a:t>Microminerals</a:t>
            </a:r>
            <a:r>
              <a:rPr lang="en-US" sz="2400" b="1" dirty="0">
                <a:solidFill>
                  <a:srgbClr val="9900CC"/>
                </a:solidFill>
              </a:rPr>
              <a:t>/Trace elements </a:t>
            </a:r>
            <a:r>
              <a:rPr lang="en-US" sz="2000" dirty="0"/>
              <a:t>– Less than 100mg/day</a:t>
            </a:r>
          </a:p>
          <a:p>
            <a:pPr>
              <a:lnSpc>
                <a:spcPct val="170000"/>
              </a:lnSpc>
              <a:buNone/>
            </a:pPr>
            <a:r>
              <a:rPr lang="en-US" sz="2000" dirty="0"/>
              <a:t>                             </a:t>
            </a:r>
            <a:r>
              <a:rPr lang="en-US" sz="2000" dirty="0" err="1"/>
              <a:t>Cr,Co,Zn,Cu,Al</a:t>
            </a:r>
            <a:r>
              <a:rPr lang="en-US" sz="2000" dirty="0"/>
              <a:t> ,</a:t>
            </a:r>
            <a:r>
              <a:rPr lang="en-US" sz="2000" dirty="0" err="1"/>
              <a:t>Fl,Mn,Mb</a:t>
            </a:r>
            <a:r>
              <a:rPr lang="en-US" sz="2000" dirty="0"/>
              <a:t> I (</a:t>
            </a:r>
            <a:r>
              <a:rPr lang="en-IN" sz="2000" dirty="0"/>
              <a:t>150 µgm/day and 1 teaspoon of                               </a:t>
            </a:r>
          </a:p>
          <a:p>
            <a:pPr>
              <a:lnSpc>
                <a:spcPct val="170000"/>
              </a:lnSpc>
              <a:buNone/>
            </a:pPr>
            <a:r>
              <a:rPr lang="en-IN" sz="2000" dirty="0"/>
              <a:t>                                                       iodized salt. provides around 400 micrograms)</a:t>
            </a:r>
            <a:endParaRPr lang="en-US" sz="2000" dirty="0"/>
          </a:p>
          <a:p>
            <a:pPr>
              <a:lnSpc>
                <a:spcPct val="170000"/>
              </a:lnSpc>
              <a:buNone/>
            </a:pPr>
            <a:r>
              <a:rPr lang="en-US" sz="2000" dirty="0"/>
              <a:t>Functions:  1)   Protoplasmic activity</a:t>
            </a:r>
          </a:p>
          <a:p>
            <a:pPr>
              <a:lnSpc>
                <a:spcPct val="170000"/>
              </a:lnSpc>
              <a:buNone/>
            </a:pPr>
            <a:r>
              <a:rPr lang="en-US" sz="2000" dirty="0"/>
              <a:t>                     2)  Maintenance of body fluids</a:t>
            </a:r>
          </a:p>
          <a:p>
            <a:pPr>
              <a:lnSpc>
                <a:spcPct val="170000"/>
              </a:lnSpc>
              <a:buNone/>
            </a:pPr>
            <a:r>
              <a:rPr lang="en-US" sz="2000" dirty="0"/>
              <a:t>                     3)  Regulation of acid base balance</a:t>
            </a:r>
          </a:p>
          <a:p>
            <a:pPr>
              <a:lnSpc>
                <a:spcPct val="170000"/>
              </a:lnSpc>
              <a:buNone/>
            </a:pPr>
            <a:r>
              <a:rPr lang="en-US" sz="2000" dirty="0"/>
              <a:t>                     4)  Part of physiologically important compounds –</a:t>
            </a:r>
            <a:r>
              <a:rPr lang="en-US" sz="2000" dirty="0" err="1"/>
              <a:t>Hb,Thyroxine</a:t>
            </a:r>
            <a:r>
              <a:rPr lang="en-US" sz="2000" dirty="0"/>
              <a:t>                   </a:t>
            </a:r>
          </a:p>
          <a:p>
            <a:pPr>
              <a:lnSpc>
                <a:spcPct val="170000"/>
              </a:lnSpc>
              <a:buNone/>
            </a:pPr>
            <a:r>
              <a:rPr lang="en-US" sz="2000" dirty="0"/>
              <a:t>                     5)  Cofactors  –</a:t>
            </a:r>
            <a:r>
              <a:rPr lang="en-US" sz="2000" dirty="0" err="1"/>
              <a:t>Cu,Mg,Mn,Zn</a:t>
            </a:r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31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93725" y="42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1905000" y="1322487"/>
            <a:ext cx="4114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Times New Roman" pitchFamily="18" charset="0"/>
              <a:buChar char="∙"/>
            </a:pPr>
            <a:endParaRPr lang="en-US" dirty="0"/>
          </a:p>
          <a:p>
            <a:endParaRPr lang="en-US" dirty="0"/>
          </a:p>
          <a:p>
            <a:pPr>
              <a:buFont typeface="Times New Roman" pitchFamily="18" charset="0"/>
              <a:buChar char="∙"/>
            </a:pPr>
            <a:endParaRPr lang="en-US" dirty="0"/>
          </a:p>
          <a:p>
            <a:pPr>
              <a:buFont typeface="Times New Roman" pitchFamily="18" charset="0"/>
              <a:buChar char="∙"/>
            </a:pPr>
            <a:endParaRPr lang="en-US" dirty="0"/>
          </a:p>
          <a:p>
            <a:pPr>
              <a:buFont typeface="Times New Roman" pitchFamily="18" charset="0"/>
              <a:buChar char="∙"/>
            </a:pPr>
            <a:endParaRPr lang="sv-SE" dirty="0"/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5486400" y="2901077"/>
            <a:ext cx="25908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Times New Roman" pitchFamily="18" charset="0"/>
              <a:buNone/>
            </a:pPr>
            <a:endParaRPr lang="en-US" dirty="0"/>
          </a:p>
          <a:p>
            <a:pPr>
              <a:lnSpc>
                <a:spcPct val="120000"/>
              </a:lnSpc>
              <a:buFont typeface="Times New Roman" pitchFamily="18" charset="0"/>
              <a:buChar char="∙"/>
            </a:pPr>
            <a:endParaRPr lang="en-US" dirty="0"/>
          </a:p>
          <a:p>
            <a:pPr>
              <a:lnSpc>
                <a:spcPct val="120000"/>
              </a:lnSpc>
              <a:buFont typeface="Times New Roman" pitchFamily="18" charset="0"/>
              <a:buChar char="∙"/>
            </a:pPr>
            <a:endParaRPr lang="en-US" dirty="0"/>
          </a:p>
          <a:p>
            <a:pPr>
              <a:lnSpc>
                <a:spcPct val="80000"/>
              </a:lnSpc>
              <a:buFont typeface="Times New Roman" pitchFamily="18" charset="0"/>
              <a:buChar char="∙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28600"/>
            <a:ext cx="39624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Minerals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0" y="1064832"/>
          <a:ext cx="7772400" cy="53359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861">
                <a:tc>
                  <a:txBody>
                    <a:bodyPr/>
                    <a:lstStyle/>
                    <a:p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Minerals</a:t>
                      </a:r>
                      <a:endParaRPr lang="en-IN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RDA</a:t>
                      </a:r>
                      <a:endParaRPr lang="en-IN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Function</a:t>
                      </a:r>
                      <a:endParaRPr lang="en-IN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Deficiency</a:t>
                      </a:r>
                      <a:endParaRPr lang="en-IN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623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800" dirty="0"/>
                        <a:t>Sodium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1-5gm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Regulates balance of body fluids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Nerve function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Acid base balance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Blood pressure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Headache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Weakness, cramps</a:t>
                      </a:r>
                    </a:p>
                    <a:p>
                      <a:pPr>
                        <a:lnSpc>
                          <a:spcPct val="120000"/>
                        </a:lnSpc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Increased fluid retention in 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Potassium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2-5gm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Fluid n </a:t>
                      </a:r>
                      <a:r>
                        <a:rPr lang="en-US" sz="1800" dirty="0" err="1"/>
                        <a:t>electrocyte</a:t>
                      </a:r>
                      <a:r>
                        <a:rPr lang="en-US" sz="1800" dirty="0"/>
                        <a:t> balance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Muscle nerve function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Release of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Muscular weakness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 err="1"/>
                        <a:t>Arrythmias</a:t>
                      </a:r>
                      <a:endParaRPr lang="en-US" sz="1800" dirty="0"/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Kidney n lung failure</a:t>
                      </a:r>
                      <a:endParaRPr lang="sv-S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Chloride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2-5gm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Water balance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Osmotic regulation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Acid base balance</a:t>
                      </a:r>
                      <a:endParaRPr lang="sv-S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Headache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Weakness, cramps</a:t>
                      </a:r>
                    </a:p>
                    <a:p>
                      <a:pPr>
                        <a:lnSpc>
                          <a:spcPct val="120000"/>
                        </a:lnSpc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Increased fluid retention in body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endParaRPr lang="sv-S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2400" y="2333685"/>
            <a:ext cx="300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-1066800" y="609600"/>
            <a:ext cx="21336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lnSpc>
                <a:spcPct val="105000"/>
              </a:lnSpc>
            </a:pPr>
            <a:endParaRPr lang="en-US" sz="2000" dirty="0"/>
          </a:p>
          <a:p>
            <a:pPr>
              <a:lnSpc>
                <a:spcPct val="105000"/>
              </a:lnSpc>
            </a:pPr>
            <a:endParaRPr lang="en-US" sz="2000" dirty="0"/>
          </a:p>
          <a:p>
            <a:pPr>
              <a:lnSpc>
                <a:spcPct val="105000"/>
              </a:lnSpc>
            </a:pPr>
            <a:r>
              <a:rPr lang="en-US" sz="2000" dirty="0"/>
              <a:t> </a:t>
            </a:r>
          </a:p>
          <a:p>
            <a:pPr>
              <a:lnSpc>
                <a:spcPct val="105000"/>
              </a:lnSpc>
            </a:pPr>
            <a:endParaRPr lang="en-US" sz="2000" dirty="0"/>
          </a:p>
          <a:p>
            <a:pPr>
              <a:lnSpc>
                <a:spcPct val="105000"/>
              </a:lnSpc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spcBef>
                <a:spcPct val="50000"/>
              </a:spcBef>
            </a:pPr>
            <a:endParaRPr lang="sv-SE" sz="2000" dirty="0"/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6400800" y="2362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3400" y="563880"/>
          <a:ext cx="8153400" cy="5760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0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Calcium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800mg/day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1200mg/day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     (pregnant &amp; lactating</a:t>
                      </a:r>
                      <a:r>
                        <a:rPr lang="en-US" sz="1800" baseline="0" dirty="0"/>
                        <a:t> mother)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Development of    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dirty="0"/>
                        <a:t>     bone n teeth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Clotting of blood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muscle activity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nerve function</a:t>
                      </a:r>
                      <a:endParaRPr lang="sv-S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Retarded growth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Poor tooth formation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Increased clotting time 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Increase in fractures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Phosphorus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800mg/day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Formation of bones n teeth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Muscle activity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Acid base balance</a:t>
                      </a:r>
                      <a:endParaRPr lang="sv-SE" sz="180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Weakness, loss of appetite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Retarded growth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Porous bone 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Poor tooth formation</a:t>
                      </a:r>
                      <a:endParaRPr lang="sv-SE" sz="1800" dirty="0"/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Magnesium</a:t>
                      </a: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Men-350mg/day</a:t>
                      </a:r>
                    </a:p>
                    <a:p>
                      <a:r>
                        <a:rPr lang="en-US" dirty="0"/>
                        <a:t>Women -300mg/day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Building bones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Nerve n muscle function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Blood clotting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Cofactor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Muscle twitching n tremors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Convulsions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Leg n foot cramps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Shaky hands</a:t>
                      </a:r>
                      <a:endParaRPr lang="sv-SE" sz="1800" dirty="0"/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533400"/>
          <a:ext cx="8458200" cy="58088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66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000" dirty="0"/>
                        <a:t>Fluoride</a:t>
                      </a:r>
                    </a:p>
                    <a:p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1-4mg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2000" dirty="0"/>
                        <a:t>Bone n tooth formation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2000" dirty="0"/>
                        <a:t>Inc resistance to decay</a:t>
                      </a:r>
                    </a:p>
                    <a:p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Inc dental caries</a:t>
                      </a:r>
                    </a:p>
                    <a:p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Zinc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15mg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Wound healing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Tissue growth 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Reproduction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Retarded growth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Taste/smell alteration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Dec immune function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Delayed wound healing</a:t>
                      </a:r>
                    </a:p>
                    <a:p>
                      <a:pPr>
                        <a:lnSpc>
                          <a:spcPct val="80000"/>
                        </a:lnSpc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Slow physical /sexual maturity</a:t>
                      </a:r>
                      <a:endParaRPr lang="en-IN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Iron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Adult men &amp;postmenopausal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          women -10mg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Premenopausal – 15-20mg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Pregnant-30-0mg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Times New Roman" pitchFamily="18" charset="0"/>
                        <a:buChar char="∙"/>
                      </a:pPr>
                      <a:endParaRPr lang="en-US" sz="1800" dirty="0"/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Growth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Immune system 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 err="1"/>
                        <a:t>Hb</a:t>
                      </a:r>
                      <a:r>
                        <a:rPr lang="en-US" sz="1800" dirty="0"/>
                        <a:t> 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Loss of weight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Gastric disturbances</a:t>
                      </a:r>
                    </a:p>
                    <a:p>
                      <a:pPr>
                        <a:lnSpc>
                          <a:spcPct val="80000"/>
                        </a:lnSpc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Pallor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r>
                        <a:rPr lang="en-US" sz="1800" dirty="0"/>
                        <a:t>Anemia</a:t>
                      </a:r>
                    </a:p>
                    <a:p>
                      <a:pPr>
                        <a:buFont typeface="Times New Roman" pitchFamily="18" charset="0"/>
                        <a:buChar char="∙"/>
                      </a:pPr>
                      <a:endParaRPr lang="sv-S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10400" cy="7318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minerals for geriatrics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/>
              <a:t>Minerals are of considerable importance to the aged person.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RDA of Ca- 800mg/day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Decreased ca absorption- Ca deficiency - bone fragility 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They often experience a rapid and excessive ridge resorption under complete dentures which may be related to negative Ca balance; which is also one of the prime causes o OSTEOPOROSIS.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Deficiency of Zn- Taste acuity, mental lethargy &amp; slow wound healing.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JIPS 2006,V0l-6,issue-6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/>
              <a:t>Thus the inclusion of Ca and PO4 in the diet is absolutely important as the prime mineralizing substance of bone 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Minute quantities of trace minerals are also important , which include: Cu, </a:t>
            </a:r>
            <a:r>
              <a:rPr lang="en-US" sz="2400" dirty="0" err="1"/>
              <a:t>zn</a:t>
            </a:r>
            <a:r>
              <a:rPr lang="en-US" sz="2400" dirty="0"/>
              <a:t>, mg, K, Na…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Ca levels may be improved by increasing the intake of milk and milk products plus a VIT D supplement of 400-1000units/day.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JIPS 2006,V0l-6,issue-6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33400" y="1304865"/>
            <a:ext cx="8153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/>
              <a:t>Physiological effects Nutrient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/>
              <a:t>promoting proper carbohydrate metabolism                    </a:t>
            </a:r>
            <a:r>
              <a:rPr lang="en-IN" sz="2000" dirty="0" err="1"/>
              <a:t>vit</a:t>
            </a:r>
            <a:r>
              <a:rPr lang="en-IN" sz="2000" dirty="0"/>
              <a:t>. B1, B3, B5, B7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/>
              <a:t>necessary for proper function of nervous system             </a:t>
            </a:r>
            <a:r>
              <a:rPr lang="en-IN" sz="2000" dirty="0" err="1"/>
              <a:t>vit</a:t>
            </a:r>
            <a:r>
              <a:rPr lang="en-IN" sz="2000" dirty="0"/>
              <a:t>. B1, B2, B3, B5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/>
              <a:t>necessary for proper function of muscular tissues            </a:t>
            </a:r>
            <a:r>
              <a:rPr lang="en-IN" sz="2000" dirty="0" err="1"/>
              <a:t>vit</a:t>
            </a:r>
            <a:r>
              <a:rPr lang="en-IN" sz="2000" dirty="0"/>
              <a:t>. B1, B12, calcium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/>
              <a:t>aids in energy utilization from food                                      </a:t>
            </a:r>
            <a:r>
              <a:rPr lang="en-IN" sz="2000" dirty="0" err="1"/>
              <a:t>vit</a:t>
            </a:r>
            <a:r>
              <a:rPr lang="en-IN" sz="2000" dirty="0"/>
              <a:t>. B2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/>
              <a:t>helps in red blood cell formation                                           </a:t>
            </a:r>
            <a:r>
              <a:rPr lang="en-IN" sz="2000" dirty="0" err="1"/>
              <a:t>vit</a:t>
            </a:r>
            <a:r>
              <a:rPr lang="en-IN" sz="2000" dirty="0"/>
              <a:t>. B2, B6, B12, folic acid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/>
              <a:t>involved in fat, carbohydrate, and protein metabolism     </a:t>
            </a:r>
            <a:r>
              <a:rPr lang="en-IN" sz="2000" dirty="0" err="1"/>
              <a:t>vit</a:t>
            </a:r>
            <a:r>
              <a:rPr lang="en-IN" sz="2000" dirty="0"/>
              <a:t>. B3, B5, B6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/>
              <a:t>necessary for hormonal synthesis and function                  </a:t>
            </a:r>
            <a:r>
              <a:rPr lang="en-IN" sz="2000" dirty="0" err="1"/>
              <a:t>vit</a:t>
            </a:r>
            <a:r>
              <a:rPr lang="en-IN" sz="2000" dirty="0"/>
              <a:t>. B5, B6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/>
              <a:t>necessary for proper immune system function                   </a:t>
            </a:r>
            <a:r>
              <a:rPr lang="en-IN" sz="2000" dirty="0" err="1"/>
              <a:t>vit</a:t>
            </a:r>
            <a:r>
              <a:rPr lang="en-IN" sz="2000" dirty="0"/>
              <a:t>. B6, </a:t>
            </a:r>
            <a:r>
              <a:rPr lang="en-IN" sz="2000" dirty="0" err="1"/>
              <a:t>vit</a:t>
            </a:r>
            <a:r>
              <a:rPr lang="en-IN" sz="2000" dirty="0"/>
              <a:t>. C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/>
              <a:t> and wound repair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/>
              <a:t>assists in utilization of other B-complex vitamins                     </a:t>
            </a:r>
            <a:r>
              <a:rPr lang="en-IN" sz="2000" dirty="0" err="1"/>
              <a:t>vit</a:t>
            </a:r>
            <a:r>
              <a:rPr lang="en-IN" sz="2000" dirty="0"/>
              <a:t>. B7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/>
              <a:t>necessary for nucleic acid formation                                         </a:t>
            </a:r>
            <a:r>
              <a:rPr lang="en-IN" sz="2000" dirty="0" err="1"/>
              <a:t>vit</a:t>
            </a:r>
            <a:r>
              <a:rPr lang="en-IN" sz="2000" dirty="0"/>
              <a:t>. B12, </a:t>
            </a:r>
            <a:r>
              <a:rPr lang="en-IN" sz="2000" dirty="0" err="1"/>
              <a:t>Bc</a:t>
            </a:r>
            <a:endParaRPr lang="en-IN" sz="2000" dirty="0"/>
          </a:p>
          <a:p>
            <a:pPr>
              <a:buFont typeface="Arial" pitchFamily="34" charset="0"/>
              <a:buChar char="•"/>
            </a:pPr>
            <a:r>
              <a:rPr lang="en-IN" sz="2000" dirty="0"/>
              <a:t>necessary for amino acid metabolism                                       </a:t>
            </a:r>
            <a:r>
              <a:rPr lang="en-IN" sz="2000" dirty="0" err="1"/>
              <a:t>vit</a:t>
            </a:r>
            <a:r>
              <a:rPr lang="en-IN" sz="2000" dirty="0"/>
              <a:t>. B6, </a:t>
            </a:r>
            <a:r>
              <a:rPr lang="en-IN" sz="2000" dirty="0" err="1"/>
              <a:t>Bc</a:t>
            </a:r>
            <a:endParaRPr lang="en-IN" sz="2000" dirty="0"/>
          </a:p>
          <a:p>
            <a:pPr>
              <a:buFont typeface="Arial" pitchFamily="34" charset="0"/>
              <a:buChar char="•"/>
            </a:pPr>
            <a:r>
              <a:rPr lang="en-IN" sz="2000" dirty="0"/>
              <a:t>important in collagen formation and maturation                    </a:t>
            </a:r>
            <a:r>
              <a:rPr lang="en-IN" sz="2000" dirty="0" err="1"/>
              <a:t>vit</a:t>
            </a:r>
            <a:r>
              <a:rPr lang="en-IN" sz="2000" dirty="0"/>
              <a:t>. C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/>
              <a:t>necessary for mineralized tissues formation                            calcium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/>
              <a:t>aids in clotting of blood                                                                calcium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K:\DCIM\101MSDCF\DSC02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 l="4377" t="3326" b="7980"/>
          <a:stretch>
            <a:fillRect/>
          </a:stretch>
        </p:blipFill>
        <p:spPr bwMode="auto">
          <a:xfrm>
            <a:off x="228600" y="381000"/>
            <a:ext cx="8763000" cy="6096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5715000" cy="7318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vitamins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6553200" cy="4525963"/>
          </a:xfrm>
        </p:spPr>
        <p:txBody>
          <a:bodyPr>
            <a:noAutofit/>
          </a:bodyPr>
          <a:lstStyle/>
          <a:p>
            <a:pPr marL="533400" indent="-533400" eaLnBrk="1" hangingPunct="1">
              <a:lnSpc>
                <a:spcPct val="150000"/>
              </a:lnSpc>
              <a:buNone/>
            </a:pPr>
            <a:r>
              <a:rPr lang="en-US" sz="2400" dirty="0"/>
              <a:t>Intake should be increased for the following reasons:</a:t>
            </a:r>
          </a:p>
          <a:p>
            <a:pPr marL="533400" indent="-5334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400" dirty="0"/>
              <a:t>Provide nervous stability.</a:t>
            </a:r>
          </a:p>
          <a:p>
            <a:pPr marL="533400" indent="-5334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400" dirty="0"/>
              <a:t>Provide resistance to bacterial infections.</a:t>
            </a:r>
          </a:p>
          <a:p>
            <a:pPr marL="533400" indent="-5334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400" dirty="0"/>
              <a:t>Improve digestive efficiency by aiding the use of carbohydrates and utilization of mineral elements. </a:t>
            </a:r>
          </a:p>
          <a:p>
            <a:pPr marL="533400" indent="-5334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400" dirty="0"/>
              <a:t>The intake of vitamin A, B-complex, C and D should be increased mainly .</a:t>
            </a:r>
          </a:p>
          <a:p>
            <a:pPr marL="533400" indent="-5334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endParaRPr lang="en-US" sz="2400" dirty="0"/>
          </a:p>
          <a:p>
            <a:pPr marL="533400" indent="-533400" eaLnBrk="1" hangingPunct="1">
              <a:lnSpc>
                <a:spcPct val="150000"/>
              </a:lnSpc>
              <a:buNone/>
            </a:pPr>
            <a:r>
              <a:rPr lang="en-US" sz="2400" dirty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JIPS 2006,V0l-6,issue-6</a:t>
            </a:r>
          </a:p>
        </p:txBody>
      </p:sp>
      <p:pic>
        <p:nvPicPr>
          <p:cNvPr id="93186" name="Picture 2" descr="G: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447800"/>
            <a:ext cx="2438400" cy="2321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4114800"/>
            <a:ext cx="2971800" cy="1981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Perfect Health</a:t>
            </a:r>
            <a:endParaRPr lang="en-IN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87022" y="1981200"/>
            <a:ext cx="2537178" cy="1223682"/>
          </a:xfrm>
          <a:prstGeom prst="wedgeEllipseCallout">
            <a:avLst>
              <a:gd name="adj1" fmla="val 74314"/>
              <a:gd name="adj2" fmla="val 12581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Regular Exercise</a:t>
            </a:r>
            <a:endParaRPr lang="en-IN" sz="2400" b="1" dirty="0"/>
          </a:p>
        </p:txBody>
      </p:sp>
      <p:sp>
        <p:nvSpPr>
          <p:cNvPr id="9" name="Oval Callout 8"/>
          <p:cNvSpPr/>
          <p:nvPr/>
        </p:nvSpPr>
        <p:spPr>
          <a:xfrm>
            <a:off x="3177822" y="1143000"/>
            <a:ext cx="2537178" cy="1223682"/>
          </a:xfrm>
          <a:prstGeom prst="wedgeEllipseCallout">
            <a:avLst>
              <a:gd name="adj1" fmla="val 3380"/>
              <a:gd name="adj2" fmla="val 17672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Balanced Diet</a:t>
            </a:r>
            <a:endParaRPr lang="en-IN" sz="2400" b="1" dirty="0"/>
          </a:p>
        </p:txBody>
      </p:sp>
      <p:sp>
        <p:nvSpPr>
          <p:cNvPr id="10" name="Oval Callout 9"/>
          <p:cNvSpPr/>
          <p:nvPr/>
        </p:nvSpPr>
        <p:spPr>
          <a:xfrm>
            <a:off x="5692422" y="1981200"/>
            <a:ext cx="2537178" cy="1223682"/>
          </a:xfrm>
          <a:prstGeom prst="wedgeEllipseCallout">
            <a:avLst>
              <a:gd name="adj1" fmla="val -61153"/>
              <a:gd name="adj2" fmla="val 14181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Active Lifestyle</a:t>
            </a:r>
            <a:endParaRPr lang="en-IN" sz="24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Vitamin A</a:t>
            </a:r>
            <a:endParaRPr lang="en-IN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RDA  800-1000 µgm   (1000 µgm)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Deficiency – </a:t>
            </a:r>
            <a:r>
              <a:rPr lang="en-US" sz="2200" dirty="0" err="1"/>
              <a:t>Bitots</a:t>
            </a:r>
            <a:r>
              <a:rPr lang="en-US" sz="2200" dirty="0"/>
              <a:t> spots, </a:t>
            </a:r>
            <a:r>
              <a:rPr lang="en-US" sz="2200" dirty="0" err="1"/>
              <a:t>Conjunctival</a:t>
            </a:r>
            <a:r>
              <a:rPr lang="en-US" sz="2200" dirty="0"/>
              <a:t> &amp; corneal </a:t>
            </a:r>
            <a:r>
              <a:rPr lang="en-US" sz="2200" dirty="0" err="1"/>
              <a:t>xerosis</a:t>
            </a:r>
            <a:r>
              <a:rPr lang="en-US" sz="2200" dirty="0"/>
              <a:t>, </a:t>
            </a:r>
            <a:r>
              <a:rPr lang="en-US" sz="2200" dirty="0" err="1"/>
              <a:t>Xerosis</a:t>
            </a:r>
            <a:r>
              <a:rPr lang="en-US" sz="2200" dirty="0"/>
              <a:t> of skin, </a:t>
            </a:r>
            <a:r>
              <a:rPr lang="en-US" sz="2200" dirty="0" err="1"/>
              <a:t>Xerostomia</a:t>
            </a:r>
            <a:r>
              <a:rPr lang="en-US" sz="2200" dirty="0"/>
              <a:t>, </a:t>
            </a:r>
            <a:r>
              <a:rPr lang="en-US" sz="2200" dirty="0" err="1"/>
              <a:t>Keratosis</a:t>
            </a:r>
            <a:r>
              <a:rPr lang="en-US" sz="2200" dirty="0"/>
              <a:t> of the mucosa &amp; decreased taste acuity</a:t>
            </a:r>
            <a:endParaRPr lang="en-IN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352800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                                         Vitamin B Complex</a:t>
            </a:r>
          </a:p>
          <a:p>
            <a:endParaRPr lang="en-US" sz="2200" dirty="0"/>
          </a:p>
          <a:p>
            <a:r>
              <a:rPr lang="en-US" sz="2200" dirty="0"/>
              <a:t>Thiamine – RDA 500-1000 µgm    </a:t>
            </a:r>
            <a:r>
              <a:rPr lang="en-US" sz="2200" dirty="0">
                <a:solidFill>
                  <a:srgbClr val="FF0000"/>
                </a:solidFill>
              </a:rPr>
              <a:t>(1-1.5mg)</a:t>
            </a:r>
          </a:p>
          <a:p>
            <a:r>
              <a:rPr lang="en-US" sz="2200" dirty="0"/>
              <a:t>Deficiency – Beriberi</a:t>
            </a:r>
          </a:p>
          <a:p>
            <a:endParaRPr lang="en-US" sz="2200" dirty="0"/>
          </a:p>
          <a:p>
            <a:r>
              <a:rPr lang="en-US" sz="2200" dirty="0"/>
              <a:t>Vitamin B6-RDA- 1.2-1.4mg      </a:t>
            </a:r>
            <a:r>
              <a:rPr lang="en-US" sz="2200" dirty="0">
                <a:solidFill>
                  <a:srgbClr val="FF0000"/>
                </a:solidFill>
              </a:rPr>
              <a:t>(1.6-2mg)</a:t>
            </a:r>
          </a:p>
          <a:p>
            <a:r>
              <a:rPr lang="en-US" sz="2200" dirty="0"/>
              <a:t> 50-90% of elderly are affected </a:t>
            </a:r>
            <a:r>
              <a:rPr lang="en-US" sz="2200"/>
              <a:t>by deficiency</a:t>
            </a:r>
            <a:endParaRPr lang="en-US" sz="2200" dirty="0"/>
          </a:p>
          <a:p>
            <a:r>
              <a:rPr lang="en-US" sz="2200" dirty="0"/>
              <a:t>       </a:t>
            </a:r>
            <a:r>
              <a:rPr lang="en-US" sz="2200" dirty="0" err="1"/>
              <a:t>Glossitis</a:t>
            </a:r>
            <a:endParaRPr lang="en-IN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JIPS 2006,V0l-6,issue-6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31837"/>
            <a:ext cx="8229600" cy="5821363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en-US" sz="2200" b="1" u="sng" dirty="0"/>
              <a:t>Vitamin B12-     </a:t>
            </a:r>
          </a:p>
          <a:p>
            <a:pPr lvl="3">
              <a:buNone/>
            </a:pPr>
            <a:r>
              <a:rPr lang="en-US" sz="2200" dirty="0"/>
              <a:t>RDA – 3.0 µgm</a:t>
            </a:r>
          </a:p>
          <a:p>
            <a:pPr lvl="3">
              <a:buNone/>
            </a:pPr>
            <a:r>
              <a:rPr lang="en-US" sz="2200" dirty="0"/>
              <a:t>Deficiency – Fissuring and redness of eyelid corners and mouth</a:t>
            </a:r>
          </a:p>
          <a:p>
            <a:pPr lvl="3">
              <a:buNone/>
            </a:pPr>
            <a:r>
              <a:rPr lang="en-US" sz="2200" b="1" dirty="0"/>
              <a:t>Vitamin C  -</a:t>
            </a:r>
          </a:p>
          <a:p>
            <a:pPr lvl="3">
              <a:buNone/>
            </a:pPr>
            <a:r>
              <a:rPr lang="en-US" sz="2200" dirty="0"/>
              <a:t>  RDA – 60 µgm     </a:t>
            </a:r>
          </a:p>
          <a:p>
            <a:pPr lvl="3">
              <a:buNone/>
            </a:pPr>
            <a:r>
              <a:rPr lang="en-US" sz="2200" dirty="0"/>
              <a:t> Deficiency  - spongy bleeding gums</a:t>
            </a:r>
          </a:p>
          <a:p>
            <a:pPr lvl="3">
              <a:buNone/>
            </a:pPr>
            <a:r>
              <a:rPr lang="en-US" sz="2200" dirty="0"/>
              <a:t>                         Delayed healing of the wounds</a:t>
            </a:r>
          </a:p>
          <a:p>
            <a:pPr lvl="3">
              <a:buNone/>
            </a:pPr>
            <a:r>
              <a:rPr lang="en-US" sz="2200" dirty="0"/>
              <a:t>                          Painful joints </a:t>
            </a:r>
          </a:p>
          <a:p>
            <a:pPr lvl="3">
              <a:buNone/>
            </a:pPr>
            <a:r>
              <a:rPr lang="en-US" sz="2200" b="1" dirty="0"/>
              <a:t>Vitamin D – </a:t>
            </a:r>
          </a:p>
          <a:p>
            <a:pPr lvl="3">
              <a:buNone/>
            </a:pPr>
            <a:r>
              <a:rPr lang="en-US" sz="2200" dirty="0"/>
              <a:t>RDA – 5  µgm       </a:t>
            </a:r>
          </a:p>
          <a:p>
            <a:pPr lvl="3">
              <a:buNone/>
            </a:pPr>
            <a:r>
              <a:rPr lang="en-US" sz="2200" dirty="0"/>
              <a:t>Frequently deficient – Bowlegs &amp; beading of ribs</a:t>
            </a:r>
          </a:p>
          <a:p>
            <a:pPr lvl="3">
              <a:buNone/>
            </a:pP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5562600" cy="609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Water</a:t>
            </a:r>
            <a:endParaRPr lang="sv-S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5334000" cy="4114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Comprises about 60% of body weight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Total Body water – 42 </a:t>
            </a:r>
            <a:r>
              <a:rPr lang="en-US" sz="2400" dirty="0" err="1"/>
              <a:t>ltr</a:t>
            </a:r>
            <a:endParaRPr lang="en-US" sz="2400" dirty="0"/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                     </a:t>
            </a:r>
            <a:r>
              <a:rPr lang="en-US" sz="2400" dirty="0" err="1"/>
              <a:t>Extacellular</a:t>
            </a:r>
            <a:r>
              <a:rPr lang="en-US" sz="2400" dirty="0"/>
              <a:t> –14ltr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                     Intracellular – 28ltr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Chief component of blood plasma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Aids in temperature regulation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Lubricates joints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Shock absorber in eyes, spinal cord, and amniotic sac.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Helps in excretion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sv-SE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38800" y="1371600"/>
          <a:ext cx="31242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494">
                <a:tc>
                  <a:txBody>
                    <a:bodyPr/>
                    <a:lstStyle/>
                    <a:p>
                      <a:pPr algn="l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Age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(ml/kg body wt)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0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Infants</a:t>
                      </a:r>
                    </a:p>
                    <a:p>
                      <a:pPr algn="l"/>
                      <a:endParaRPr lang="sv-SE" sz="1800" b="1" dirty="0"/>
                    </a:p>
                    <a:p>
                      <a:pPr algn="l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Birth-1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120-100</a:t>
                      </a:r>
                    </a:p>
                    <a:p>
                      <a:pPr algn="l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0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Children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0-10</a:t>
                      </a:r>
                    </a:p>
                    <a:p>
                      <a:pPr algn="l"/>
                      <a:endParaRPr lang="en-IN" dirty="0"/>
                    </a:p>
                    <a:p>
                      <a:pPr algn="l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60-80</a:t>
                      </a:r>
                    </a:p>
                    <a:p>
                      <a:pPr algn="l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91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Adolescents</a:t>
                      </a:r>
                    </a:p>
                    <a:p>
                      <a:pPr algn="l"/>
                      <a:endParaRPr lang="en-IN" dirty="0"/>
                    </a:p>
                    <a:p>
                      <a:pPr algn="l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11-18</a:t>
                      </a:r>
                    </a:p>
                    <a:p>
                      <a:pPr algn="l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41-55</a:t>
                      </a:r>
                    </a:p>
                    <a:p>
                      <a:pPr algn="l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Adults</a:t>
                      </a:r>
                    </a:p>
                    <a:p>
                      <a:pPr algn="l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19-51</a:t>
                      </a:r>
                      <a:endParaRPr lang="sv-SE" sz="1800" b="1" dirty="0"/>
                    </a:p>
                    <a:p>
                      <a:pPr algn="l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20-30</a:t>
                      </a:r>
                      <a:endParaRPr lang="sv-SE" sz="1800" b="1" dirty="0"/>
                    </a:p>
                    <a:p>
                      <a:pPr algn="l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858000" cy="8842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/>
              <a:t>Geriatric considerations for water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0480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Elderly are generally susceptible for negative water balance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At least 30ml/kg body weight/day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Inadequate fluid intake –Dehydration,hypotension,elevated body temprature,dryness of mucosa, decreased urine output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JIPS 2006,V0l-6,issue-6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8762"/>
            <a:ext cx="7239000" cy="1036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NUTRITION FOR NEW DENTURE WEARER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1600200"/>
            <a:ext cx="7693025" cy="37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DIET FOR THE FIRST DAY :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A liquid diet which may consist of fruit juices, milk, etc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DIET FOR THE SECOND AND THIRD DAY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Soft food that requires a minimum of  chewing like , eggs,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noodles,rice,boiled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cereals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,boiled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vegetables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DIET FOR THE FOURTH AND LATER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As the sore spots have healed firmer foods can be eaten.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JIPS 2006,V0l-6,issue-6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400800" cy="8080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/>
              <a:t>Foods Recommended for Geriatrics 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/>
              <a:t>1)   </a:t>
            </a:r>
            <a:r>
              <a:rPr lang="en-US" sz="2400" b="1" dirty="0">
                <a:solidFill>
                  <a:srgbClr val="9900CC"/>
                </a:solidFill>
              </a:rPr>
              <a:t>4 servings of Vegetables &amp; Fruits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           2 servings of </a:t>
            </a:r>
            <a:r>
              <a:rPr lang="en-US" sz="2400" dirty="0" err="1"/>
              <a:t>citrous</a:t>
            </a:r>
            <a:r>
              <a:rPr lang="en-US" sz="2400" dirty="0"/>
              <a:t> </a:t>
            </a:r>
            <a:r>
              <a:rPr lang="en-US" sz="2400" dirty="0" err="1"/>
              <a:t>fruits,green</a:t>
            </a:r>
            <a:r>
              <a:rPr lang="en-US" sz="2400" dirty="0"/>
              <a:t> </a:t>
            </a:r>
            <a:r>
              <a:rPr lang="en-US" sz="2400" dirty="0" err="1"/>
              <a:t>veg,raw</a:t>
            </a:r>
            <a:r>
              <a:rPr lang="en-US" sz="2400" dirty="0"/>
              <a:t> cabbage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           1 serving of Deep green and yellow </a:t>
            </a:r>
            <a:r>
              <a:rPr lang="en-US" sz="2400" dirty="0" err="1"/>
              <a:t>veg</a:t>
            </a:r>
            <a:r>
              <a:rPr lang="en-US" sz="2400" dirty="0"/>
              <a:t> &amp; fruits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           1 serving of potatoes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     </a:t>
            </a:r>
            <a:r>
              <a:rPr lang="en-US" sz="2400" b="1" dirty="0">
                <a:solidFill>
                  <a:srgbClr val="9900CC"/>
                </a:solidFill>
              </a:rPr>
              <a:t>4  Servings of enriched </a:t>
            </a:r>
            <a:r>
              <a:rPr lang="en-US" sz="2400" b="1" dirty="0" err="1">
                <a:solidFill>
                  <a:srgbClr val="9900CC"/>
                </a:solidFill>
              </a:rPr>
              <a:t>breads,cereals,flour</a:t>
            </a:r>
            <a:r>
              <a:rPr lang="en-US" sz="2400" b="1" dirty="0">
                <a:solidFill>
                  <a:srgbClr val="9900CC"/>
                </a:solidFill>
              </a:rPr>
              <a:t> products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9900CC"/>
                </a:solidFill>
              </a:rPr>
              <a:t>      2   Servings of milk and milk based foods</a:t>
            </a:r>
          </a:p>
          <a:p>
            <a:pPr marL="457200" indent="-457200">
              <a:lnSpc>
                <a:spcPct val="150000"/>
              </a:lnSpc>
              <a:buAutoNum type="arabicParenR" startAt="2"/>
            </a:pPr>
            <a:r>
              <a:rPr lang="en-US" sz="2400" b="1" dirty="0">
                <a:solidFill>
                  <a:srgbClr val="006600"/>
                </a:solidFill>
              </a:rPr>
              <a:t>2 Servings of meats ,</a:t>
            </a:r>
            <a:r>
              <a:rPr lang="en-US" sz="2400" b="1" dirty="0" err="1">
                <a:solidFill>
                  <a:srgbClr val="006600"/>
                </a:solidFill>
              </a:rPr>
              <a:t>fish,poultry,egge,dried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beans,peas</a:t>
            </a:r>
            <a:r>
              <a:rPr lang="en-US" sz="2400" b="1" dirty="0">
                <a:solidFill>
                  <a:srgbClr val="006600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arenR" startAt="2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2-4 table  spoon of unsaturated fats.</a:t>
            </a:r>
            <a:endParaRPr lang="en-I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JIPS 2006,V0l-6,issue-6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Remodeled Food Guide Pyramid for Elderly</a:t>
            </a:r>
            <a:br>
              <a:rPr lang="e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8066" name="Picture 2" descr="G:\pyramid4senior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6096000" cy="5926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3733800" cy="655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/>
              <a:t>Conclusion</a:t>
            </a:r>
            <a:endParaRPr lang="en-IN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1001554"/>
            <a:ext cx="830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 One should always eat 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solidFill>
                  <a:srgbClr val="FFFF00"/>
                </a:solidFill>
              </a:rPr>
              <a:t>            “B</a:t>
            </a:r>
            <a:r>
              <a:rPr lang="en-IN" sz="2200" b="1" dirty="0">
                <a:solidFill>
                  <a:srgbClr val="FFFF00"/>
                </a:solidFill>
              </a:rPr>
              <a:t>reakfast as a </a:t>
            </a:r>
            <a:r>
              <a:rPr lang="en-IN" sz="2200" b="1" dirty="0">
                <a:solidFill>
                  <a:schemeClr val="accent2">
                    <a:lumMod val="50000"/>
                  </a:schemeClr>
                </a:solidFill>
              </a:rPr>
              <a:t>King, </a:t>
            </a:r>
            <a:r>
              <a:rPr lang="en-IN" sz="2200" b="1" dirty="0">
                <a:solidFill>
                  <a:srgbClr val="FFFF00"/>
                </a:solidFill>
              </a:rPr>
              <a:t>Lunch like a </a:t>
            </a:r>
            <a:r>
              <a:rPr lang="en-IN" sz="2200" b="1" dirty="0">
                <a:solidFill>
                  <a:schemeClr val="accent2">
                    <a:lumMod val="50000"/>
                  </a:schemeClr>
                </a:solidFill>
              </a:rPr>
              <a:t>Rich man </a:t>
            </a:r>
            <a:r>
              <a:rPr lang="en-IN" sz="2200" b="1" dirty="0">
                <a:solidFill>
                  <a:srgbClr val="FFFF00"/>
                </a:solidFill>
              </a:rPr>
              <a:t>and              </a:t>
            </a:r>
          </a:p>
          <a:p>
            <a:pPr>
              <a:lnSpc>
                <a:spcPct val="150000"/>
              </a:lnSpc>
            </a:pPr>
            <a:r>
              <a:rPr lang="en-IN" sz="2200" b="1" dirty="0">
                <a:solidFill>
                  <a:srgbClr val="FFFF00"/>
                </a:solidFill>
              </a:rPr>
              <a:t>                                     Dinner like a </a:t>
            </a:r>
            <a:r>
              <a:rPr lang="en-IN" sz="2200" b="1" dirty="0">
                <a:solidFill>
                  <a:schemeClr val="accent2">
                    <a:lumMod val="50000"/>
                  </a:schemeClr>
                </a:solidFill>
              </a:rPr>
              <a:t>Poor </a:t>
            </a:r>
            <a:r>
              <a:rPr lang="en-IN" sz="2200" b="1" dirty="0" err="1">
                <a:solidFill>
                  <a:schemeClr val="accent2">
                    <a:lumMod val="50000"/>
                  </a:schemeClr>
                </a:solidFill>
              </a:rPr>
              <a:t>begger</a:t>
            </a:r>
            <a:r>
              <a:rPr lang="en-IN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N" sz="2200" b="1" dirty="0">
                <a:solidFill>
                  <a:srgbClr val="FFFF00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With considerations  </a:t>
            </a:r>
            <a:r>
              <a:rPr lang="en-IN" sz="2200"/>
              <a:t>to carbohydrate</a:t>
            </a:r>
            <a:r>
              <a:rPr lang="en-IN" sz="2200" dirty="0"/>
              <a:t>, protein, fat, vitamins, minerals salts and fibre in the correct proportions. 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 If we do not have enough energy containing foods we will feel very tired and work efficiency will be reduced.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Diet plays an important role in success of any treatment so it is very essential to have a balanced diet.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5943600"/>
            <a:ext cx="52578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“ Eat healthy and Stay healthy”</a:t>
            </a:r>
            <a:endParaRPr lang="en-IN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32766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References</a:t>
            </a:r>
            <a:endParaRPr lang="en-I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62078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/>
              <a:t>Text book of geriatric dentistry –</a:t>
            </a:r>
            <a:r>
              <a:rPr lang="en-US" sz="2400" i="1" dirty="0" err="1"/>
              <a:t>Poul</a:t>
            </a:r>
            <a:r>
              <a:rPr lang="en-US" sz="2400" i="1" dirty="0"/>
              <a:t> </a:t>
            </a:r>
            <a:r>
              <a:rPr lang="en-US" sz="2400" i="1" dirty="0" err="1"/>
              <a:t>Holm,Pederson</a:t>
            </a:r>
            <a:endParaRPr lang="en-US" sz="2400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/>
              <a:t>Nutrition for geriatric denture patients-JIPs 2006,Vol-6,Issue-6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/>
              <a:t>Text book of biochemistry-AC Deb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/>
              <a:t>Text book of biochemistry –</a:t>
            </a:r>
            <a:r>
              <a:rPr lang="en-US" sz="2400" i="1" dirty="0" err="1"/>
              <a:t>Pankaja</a:t>
            </a:r>
            <a:r>
              <a:rPr lang="en-US" sz="2400" i="1" dirty="0"/>
              <a:t> </a:t>
            </a:r>
            <a:r>
              <a:rPr lang="en-US" sz="2400" i="1" dirty="0" err="1"/>
              <a:t>Naik</a:t>
            </a:r>
            <a:endParaRPr lang="en-US" sz="2400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/>
              <a:t>Text book of Physiology –</a:t>
            </a:r>
            <a:r>
              <a:rPr lang="en-US" sz="2400" i="1" dirty="0" err="1"/>
              <a:t>Choudhary</a:t>
            </a:r>
            <a:endParaRPr lang="en-US" sz="2400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/>
              <a:t>Basic physiology -Guyton</a:t>
            </a:r>
            <a:endParaRPr lang="en-IN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57200" y="205561"/>
            <a:ext cx="8382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Nutrition-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                    The science of how the body utilizes food to meet requirements of development, growth, repair and maintenance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/>
              <a:t> by utilization of food by living organisms.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Diet</a:t>
            </a:r>
            <a:r>
              <a:rPr lang="en-US" sz="2800" dirty="0">
                <a:solidFill>
                  <a:srgbClr val="C00000"/>
                </a:solidFill>
              </a:rPr>
              <a:t>-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     The total  intake of substance that furnish nourishment and calories.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Nutrients –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 </a:t>
            </a:r>
            <a:r>
              <a:rPr lang="en-US" sz="2400" dirty="0"/>
              <a:t>Are the constituents of food necessary to sustain the normal functions of the body </a:t>
            </a:r>
            <a:r>
              <a:rPr lang="en-US" sz="24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sv-SE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4962"/>
            <a:ext cx="2743200" cy="503238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+mn-lt"/>
              </a:rPr>
              <a:t>Balanced diet- </a:t>
            </a:r>
            <a:endParaRPr lang="en-IN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3820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</a:rPr>
              <a:t>RDA - </a:t>
            </a:r>
            <a:r>
              <a:rPr lang="en-US" sz="2800" b="1" dirty="0"/>
              <a:t>Recommended Dietary Allowance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          - The average daily dietary intake of a nutrient that is sufficient to meet the requirement of nearly all healthy people.</a:t>
            </a:r>
          </a:p>
          <a:p>
            <a:pPr>
              <a:lnSpc>
                <a:spcPct val="150000"/>
              </a:lnSpc>
              <a:buNone/>
            </a:pP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85088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It is defined as diet  which contains a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variety of food in such quantities and proportions that the need for energy, </a:t>
            </a:r>
            <a:r>
              <a:rPr lang="en-US" sz="2400" dirty="0"/>
              <a:t>proteins amino acids, vitamins, minerals, fats, carbohydrates and other nutrient is adequately met for maintaining health, vitality and general well being and also makes a provision for an extra nutrients to withstand short duration of illness.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33485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solidFill>
                  <a:srgbClr val="C00000"/>
                </a:solidFill>
              </a:rPr>
              <a:t>Carbohydrates:</a:t>
            </a:r>
            <a:r>
              <a:rPr lang="en-IN" sz="2400" b="1" dirty="0"/>
              <a:t> </a:t>
            </a:r>
            <a:r>
              <a:rPr lang="en-IN" sz="2400" dirty="0"/>
              <a:t> These provide a source of energy.</a:t>
            </a:r>
          </a:p>
          <a:p>
            <a:pPr>
              <a:lnSpc>
                <a:spcPct val="150000"/>
              </a:lnSpc>
            </a:pPr>
            <a:r>
              <a:rPr lang="en-IN" sz="2400" b="1" dirty="0">
                <a:solidFill>
                  <a:srgbClr val="C00000"/>
                </a:solidFill>
              </a:rPr>
              <a:t>Proteins</a:t>
            </a:r>
            <a:r>
              <a:rPr lang="en-IN" sz="2400" dirty="0">
                <a:solidFill>
                  <a:srgbClr val="C00000"/>
                </a:solidFill>
              </a:rPr>
              <a:t>: </a:t>
            </a:r>
            <a:r>
              <a:rPr lang="en-IN" sz="2400" dirty="0"/>
              <a:t>These provide a source of materials for growth and repair.</a:t>
            </a:r>
          </a:p>
          <a:p>
            <a:pPr>
              <a:lnSpc>
                <a:spcPct val="150000"/>
              </a:lnSpc>
            </a:pPr>
            <a:r>
              <a:rPr lang="en-IN" sz="2400" b="1" dirty="0">
                <a:solidFill>
                  <a:srgbClr val="C00000"/>
                </a:solidFill>
              </a:rPr>
              <a:t>Fats</a:t>
            </a:r>
            <a:r>
              <a:rPr lang="en-IN" sz="2400" dirty="0">
                <a:solidFill>
                  <a:srgbClr val="C00000"/>
                </a:solidFill>
              </a:rPr>
              <a:t>: </a:t>
            </a:r>
            <a:r>
              <a:rPr lang="en-IN" sz="2400" dirty="0"/>
              <a:t>These provide a source of energy and help in absorption of fat soluble vitamins.</a:t>
            </a:r>
          </a:p>
          <a:p>
            <a:pPr>
              <a:lnSpc>
                <a:spcPct val="150000"/>
              </a:lnSpc>
            </a:pPr>
            <a:r>
              <a:rPr lang="en-IN" sz="2400" b="1" dirty="0">
                <a:solidFill>
                  <a:srgbClr val="C00000"/>
                </a:solidFill>
              </a:rPr>
              <a:t>Mineral :</a:t>
            </a:r>
            <a:r>
              <a:rPr lang="en-IN" sz="2400" dirty="0">
                <a:solidFill>
                  <a:srgbClr val="C00000"/>
                </a:solidFill>
              </a:rPr>
              <a:t> </a:t>
            </a:r>
            <a:r>
              <a:rPr lang="en-IN" sz="2400" dirty="0"/>
              <a:t>These are required for healthy teeth, bones, muscles ,fluid regulation, Blood pressure regulation .</a:t>
            </a:r>
          </a:p>
          <a:p>
            <a:pPr>
              <a:lnSpc>
                <a:spcPct val="150000"/>
              </a:lnSpc>
            </a:pPr>
            <a:r>
              <a:rPr lang="en-IN" sz="2400" b="1" dirty="0">
                <a:solidFill>
                  <a:srgbClr val="C00000"/>
                </a:solidFill>
              </a:rPr>
              <a:t>Fibre</a:t>
            </a:r>
            <a:r>
              <a:rPr lang="en-IN" sz="2400" dirty="0">
                <a:solidFill>
                  <a:srgbClr val="C00000"/>
                </a:solidFill>
              </a:rPr>
              <a:t>: </a:t>
            </a:r>
            <a:r>
              <a:rPr lang="en-IN" sz="2400" dirty="0"/>
              <a:t>This is required to help your intestines function correctly.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715000"/>
            <a:ext cx="86868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rgbClr val="FFFF00"/>
                </a:solidFill>
              </a:rPr>
              <a:t>Balanced Diet</a:t>
            </a:r>
            <a:r>
              <a:rPr lang="en-IN" sz="2800" dirty="0">
                <a:solidFill>
                  <a:srgbClr val="FFFF00"/>
                </a:solidFill>
              </a:rPr>
              <a:t>: </a:t>
            </a:r>
            <a:r>
              <a:rPr lang="en-IN" sz="2800" dirty="0"/>
              <a:t>we must have the above nutrients in the correct proportions.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81800" cy="8842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600" b="1" dirty="0"/>
              <a:t>Importance of a Balanced Diet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/>
              <a:t>Maintaining the health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/>
              <a:t>Preventing Infections and Diseases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Safeguard  from nutritional deficiencies</a:t>
            </a:r>
            <a:endParaRPr lang="en-IN" sz="2400" b="1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/>
              <a:t>Weight Control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/>
              <a:t>Healthy Body Growth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/>
              <a:t>Active Lifestyle</a:t>
            </a:r>
            <a:br>
              <a:rPr lang="en-IN" sz="2400" b="1" dirty="0"/>
            </a:br>
            <a:endParaRPr lang="en-IN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5626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b="1" dirty="0"/>
              <a:t> WHO recommendations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3962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Achieve an energy balance and a healthy weight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Limit energy intake from total fats and shift fat consumption away from </a:t>
            </a:r>
            <a:r>
              <a:rPr lang="en-IN" sz="2200" dirty="0">
                <a:solidFill>
                  <a:srgbClr val="FF0000"/>
                </a:solidFill>
              </a:rPr>
              <a:t>saturated fats </a:t>
            </a:r>
            <a:r>
              <a:rPr lang="en-IN" sz="2200" dirty="0"/>
              <a:t>to </a:t>
            </a:r>
            <a:r>
              <a:rPr lang="en-IN" sz="2200" dirty="0">
                <a:solidFill>
                  <a:srgbClr val="FF0000"/>
                </a:solidFill>
              </a:rPr>
              <a:t>unsaturated fats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Increase consumption of </a:t>
            </a:r>
            <a:r>
              <a:rPr lang="en-IN" sz="2200" dirty="0">
                <a:solidFill>
                  <a:srgbClr val="FF0000"/>
                </a:solidFill>
              </a:rPr>
              <a:t>fruits </a:t>
            </a:r>
            <a:r>
              <a:rPr lang="en-IN" sz="2200" dirty="0"/>
              <a:t>,</a:t>
            </a:r>
            <a:r>
              <a:rPr lang="en-IN" sz="2200" dirty="0" err="1">
                <a:solidFill>
                  <a:srgbClr val="FF0000"/>
                </a:solidFill>
              </a:rPr>
              <a:t>vegetables,legumes,whole</a:t>
            </a:r>
            <a:r>
              <a:rPr lang="en-IN" sz="2200" dirty="0">
                <a:solidFill>
                  <a:srgbClr val="FF0000"/>
                </a:solidFill>
              </a:rPr>
              <a:t> grains  </a:t>
            </a:r>
          </a:p>
          <a:p>
            <a:pPr>
              <a:lnSpc>
                <a:spcPct val="150000"/>
              </a:lnSpc>
              <a:buNone/>
            </a:pPr>
            <a:r>
              <a:rPr lang="en-IN" sz="2200" dirty="0">
                <a:solidFill>
                  <a:srgbClr val="FF0000"/>
                </a:solidFill>
              </a:rPr>
              <a:t>               and nuts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Limit the intake of  </a:t>
            </a:r>
            <a:r>
              <a:rPr lang="en-IN" sz="2200" dirty="0">
                <a:solidFill>
                  <a:srgbClr val="FF0000"/>
                </a:solidFill>
              </a:rPr>
              <a:t>sugar.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Limit  </a:t>
            </a:r>
            <a:r>
              <a:rPr lang="en-IN" sz="2200" dirty="0">
                <a:solidFill>
                  <a:srgbClr val="FF0000"/>
                </a:solidFill>
              </a:rPr>
              <a:t>salt</a:t>
            </a:r>
            <a:r>
              <a:rPr lang="en-IN" sz="2200" dirty="0"/>
              <a:t> consumption from all sources and ensure that salt is iodized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International journal of nutrition</a:t>
            </a:r>
          </a:p>
        </p:txBody>
      </p:sp>
      <p:pic>
        <p:nvPicPr>
          <p:cNvPr id="70658" name="Picture 2" descr="http://upload.wikimedia.org/wikipedia/en/c/c3/Global_iodized_salt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105400"/>
            <a:ext cx="2133600" cy="1524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2778</Words>
  <Application>Microsoft Office PowerPoint</Application>
  <PresentationFormat>On-screen Show (4:3)</PresentationFormat>
  <Paragraphs>567</Paragraphs>
  <Slides>48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 CENA</vt:lpstr>
      <vt:lpstr>AR ESSENCE</vt:lpstr>
      <vt:lpstr>Arial</vt:lpstr>
      <vt:lpstr>Calibri</vt:lpstr>
      <vt:lpstr>Symbol</vt:lpstr>
      <vt:lpstr>Tahoma</vt:lpstr>
      <vt:lpstr>Times New Roman</vt:lpstr>
      <vt:lpstr>Wingdings</vt:lpstr>
      <vt:lpstr>Office Theme</vt:lpstr>
      <vt:lpstr>Image</vt:lpstr>
      <vt:lpstr>Balanced Diet</vt:lpstr>
      <vt:lpstr>PowerPoint Presentation</vt:lpstr>
      <vt:lpstr>PowerPoint Presentation</vt:lpstr>
      <vt:lpstr>PowerPoint Presentation</vt:lpstr>
      <vt:lpstr>PowerPoint Presentation</vt:lpstr>
      <vt:lpstr>Balanced diet- </vt:lpstr>
      <vt:lpstr>PowerPoint Presentation</vt:lpstr>
      <vt:lpstr>Importance of a Balanced Diet</vt:lpstr>
      <vt:lpstr> WHO recommendations </vt:lpstr>
      <vt:lpstr>PowerPoint Presentation</vt:lpstr>
      <vt:lpstr>  </vt:lpstr>
      <vt:lpstr>PowerPoint Presentation</vt:lpstr>
      <vt:lpstr>  USDA changed the Pyramid in 2005   </vt:lpstr>
      <vt:lpstr>Geriatric nutrition</vt:lpstr>
      <vt:lpstr>PowerPoint Presentation</vt:lpstr>
      <vt:lpstr>Oral factors</vt:lpstr>
      <vt:lpstr>Dietary recommendations for Geriatrics</vt:lpstr>
      <vt:lpstr>Indian Diet Chart</vt:lpstr>
      <vt:lpstr>PowerPoint Presentation</vt:lpstr>
      <vt:lpstr> Nutritional Importance of Carbohydrates </vt:lpstr>
      <vt:lpstr>Functions</vt:lpstr>
      <vt:lpstr>Geriatric considerations for Carbohydrates</vt:lpstr>
      <vt:lpstr>PowerPoint Presentation</vt:lpstr>
      <vt:lpstr>Nutritional Importance of Proteins</vt:lpstr>
      <vt:lpstr>PowerPoint Presentation</vt:lpstr>
      <vt:lpstr>Types </vt:lpstr>
      <vt:lpstr>Functions</vt:lpstr>
      <vt:lpstr>  Geriatric considerations for proteins </vt:lpstr>
      <vt:lpstr>Nutritional Importance of Fats</vt:lpstr>
      <vt:lpstr>PowerPoint Presentation</vt:lpstr>
      <vt:lpstr>Minerals</vt:lpstr>
      <vt:lpstr>PowerPoint Presentation</vt:lpstr>
      <vt:lpstr>PowerPoint Presentation</vt:lpstr>
      <vt:lpstr>PowerPoint Presentation</vt:lpstr>
      <vt:lpstr>Importance of minerals for geriatrics</vt:lpstr>
      <vt:lpstr>PowerPoint Presentation</vt:lpstr>
      <vt:lpstr>Vitamins</vt:lpstr>
      <vt:lpstr>PowerPoint Presentation</vt:lpstr>
      <vt:lpstr>Importance of vitamins</vt:lpstr>
      <vt:lpstr>Vitamin A</vt:lpstr>
      <vt:lpstr>PowerPoint Presentation</vt:lpstr>
      <vt:lpstr>Functions of Water</vt:lpstr>
      <vt:lpstr>Geriatric considerations for water</vt:lpstr>
      <vt:lpstr> NUTRITION FOR NEW DENTURE WEARER </vt:lpstr>
      <vt:lpstr>Foods Recommended for Geriatrics </vt:lpstr>
      <vt:lpstr> Remodeled Food Guide Pyramid for Elderly 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Somnath</dc:creator>
  <cp:lastModifiedBy>VAIO</cp:lastModifiedBy>
  <cp:revision>73</cp:revision>
  <cp:lastPrinted>2013-02-15T16:45:51Z</cp:lastPrinted>
  <dcterms:created xsi:type="dcterms:W3CDTF">2006-08-16T00:00:00Z</dcterms:created>
  <dcterms:modified xsi:type="dcterms:W3CDTF">2020-07-27T19:52:01Z</dcterms:modified>
</cp:coreProperties>
</file>