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bin" ContentType="application/vnd.ms-office.legacyDiagramText"/>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legacyDocTextInfo.bin" ContentType="application/vnd.ms-office.legacyDocTextInfo"/>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315" r:id="rId2"/>
    <p:sldId id="328" r:id="rId3"/>
    <p:sldId id="366" r:id="rId4"/>
    <p:sldId id="397" r:id="rId5"/>
    <p:sldId id="398" r:id="rId6"/>
    <p:sldId id="399" r:id="rId7"/>
    <p:sldId id="400" r:id="rId8"/>
    <p:sldId id="401" r:id="rId9"/>
    <p:sldId id="402" r:id="rId10"/>
    <p:sldId id="403" r:id="rId11"/>
    <p:sldId id="329" r:id="rId12"/>
    <p:sldId id="330" r:id="rId13"/>
    <p:sldId id="331" r:id="rId14"/>
    <p:sldId id="367" r:id="rId15"/>
    <p:sldId id="332" r:id="rId16"/>
    <p:sldId id="352" r:id="rId17"/>
    <p:sldId id="336" r:id="rId18"/>
    <p:sldId id="353" r:id="rId19"/>
    <p:sldId id="337" r:id="rId20"/>
    <p:sldId id="354" r:id="rId21"/>
    <p:sldId id="342" r:id="rId22"/>
    <p:sldId id="357" r:id="rId23"/>
    <p:sldId id="358" r:id="rId24"/>
    <p:sldId id="359" r:id="rId25"/>
    <p:sldId id="360" r:id="rId26"/>
    <p:sldId id="350" r:id="rId27"/>
    <p:sldId id="351" r:id="rId28"/>
    <p:sldId id="361" r:id="rId29"/>
    <p:sldId id="368" r:id="rId30"/>
    <p:sldId id="369" r:id="rId31"/>
    <p:sldId id="370" r:id="rId32"/>
    <p:sldId id="371" r:id="rId33"/>
    <p:sldId id="372" r:id="rId34"/>
    <p:sldId id="373" r:id="rId35"/>
    <p:sldId id="374" r:id="rId36"/>
    <p:sldId id="375" r:id="rId37"/>
    <p:sldId id="376" r:id="rId38"/>
    <p:sldId id="377" r:id="rId39"/>
    <p:sldId id="378" r:id="rId40"/>
    <p:sldId id="379" r:id="rId41"/>
    <p:sldId id="380" r:id="rId42"/>
    <p:sldId id="381" r:id="rId43"/>
    <p:sldId id="382" r:id="rId44"/>
    <p:sldId id="383" r:id="rId45"/>
    <p:sldId id="384" r:id="rId46"/>
    <p:sldId id="385" r:id="rId47"/>
    <p:sldId id="386" r:id="rId48"/>
    <p:sldId id="387" r:id="rId49"/>
    <p:sldId id="388" r:id="rId50"/>
    <p:sldId id="406" r:id="rId51"/>
    <p:sldId id="407" r:id="rId52"/>
    <p:sldId id="389" r:id="rId53"/>
    <p:sldId id="390" r:id="rId54"/>
    <p:sldId id="391" r:id="rId55"/>
    <p:sldId id="404" r:id="rId56"/>
    <p:sldId id="405" r:id="rId57"/>
    <p:sldId id="394" r:id="rId58"/>
    <p:sldId id="395" r:id="rId59"/>
    <p:sldId id="396"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06/relationships/legacyDocTextInfo" Target="legacyDocTextInfo.bin"/><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s>
</file>

<file path=ppt/drawings/_rels/vmlDrawing2.vml.rels><?xml version="1.0" encoding="UTF-8" standalone="yes"?>
<Relationships xmlns="http://schemas.openxmlformats.org/package/2006/relationships"><Relationship Id="rId3" Type="http://schemas.microsoft.com/office/2006/relationships/legacyDiagramText" Target="legacyDiagramText6.bin"/><Relationship Id="rId2" Type="http://schemas.microsoft.com/office/2006/relationships/legacyDiagramText" Target="legacyDiagramText5.bin"/><Relationship Id="rId1" Type="http://schemas.microsoft.com/office/2006/relationships/legacyDiagramText" Target="legacyDiagramText4.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71BA2B-C168-4EC4-B60C-E7B81949C73C}" type="datetimeFigureOut">
              <a:rPr lang="en-IN" smtClean="0"/>
              <a:t>08-06-2017</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86B48E-0BEA-400E-BC57-BADD001DEDE4}" type="slidenum">
              <a:rPr lang="en-IN" smtClean="0"/>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B818496D-EDA5-4C32-AFAF-74E7AFF22FE4}" type="slidenum">
              <a:rPr lang="en-US" smtClean="0"/>
              <a:pPr/>
              <a:t>50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6350"/>
            <a:ext cx="9140825" cy="6851650"/>
            <a:chOff x="0" y="4"/>
            <a:chExt cx="5758" cy="4316"/>
          </a:xfrm>
        </p:grpSpPr>
        <p:grpSp>
          <p:nvGrpSpPr>
            <p:cNvPr id="3" name="Group 3"/>
            <p:cNvGrpSpPr>
              <a:grpSpLocks/>
            </p:cNvGrpSpPr>
            <p:nvPr/>
          </p:nvGrpSpPr>
          <p:grpSpPr bwMode="auto">
            <a:xfrm>
              <a:off x="0" y="1161"/>
              <a:ext cx="5758" cy="3159"/>
              <a:chOff x="0" y="1161"/>
              <a:chExt cx="5758" cy="3159"/>
            </a:xfrm>
          </p:grpSpPr>
          <p:sp>
            <p:nvSpPr>
              <p:cNvPr id="21508" name="Freeform 4"/>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en-US" dirty="0">
                  <a:solidFill>
                    <a:srgbClr val="FFFFFF"/>
                  </a:solidFill>
                </a:endParaRPr>
              </a:p>
            </p:txBody>
          </p:sp>
          <p:sp>
            <p:nvSpPr>
              <p:cNvPr id="21509"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n-US" dirty="0">
                  <a:solidFill>
                    <a:srgbClr val="FFFFFF"/>
                  </a:solidFill>
                </a:endParaRPr>
              </a:p>
            </p:txBody>
          </p:sp>
        </p:grpSp>
        <p:sp>
          <p:nvSpPr>
            <p:cNvPr id="21510"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endParaRPr lang="en-US" dirty="0">
                <a:solidFill>
                  <a:srgbClr val="FFFFFF"/>
                </a:solidFill>
              </a:endParaRPr>
            </a:p>
          </p:txBody>
        </p:sp>
        <p:sp>
          <p:nvSpPr>
            <p:cNvPr id="21511"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en-US" dirty="0">
                <a:solidFill>
                  <a:srgbClr val="FFFFFF"/>
                </a:solidFill>
              </a:endParaRPr>
            </a:p>
          </p:txBody>
        </p:sp>
        <p:sp>
          <p:nvSpPr>
            <p:cNvPr id="21512"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en-US" dirty="0">
                <a:solidFill>
                  <a:srgbClr val="FFFFFF"/>
                </a:solidFill>
              </a:endParaRPr>
            </a:p>
          </p:txBody>
        </p:sp>
        <p:grpSp>
          <p:nvGrpSpPr>
            <p:cNvPr id="4" name="Group 9"/>
            <p:cNvGrpSpPr>
              <a:grpSpLocks/>
            </p:cNvGrpSpPr>
            <p:nvPr/>
          </p:nvGrpSpPr>
          <p:grpSpPr bwMode="auto">
            <a:xfrm>
              <a:off x="348" y="4"/>
              <a:ext cx="5410" cy="4316"/>
              <a:chOff x="348" y="4"/>
              <a:chExt cx="5410" cy="4316"/>
            </a:xfrm>
          </p:grpSpPr>
          <p:sp>
            <p:nvSpPr>
              <p:cNvPr id="21514"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n-US" dirty="0">
                  <a:solidFill>
                    <a:srgbClr val="FFFFFF"/>
                  </a:solidFill>
                </a:endParaRPr>
              </a:p>
            </p:txBody>
          </p:sp>
          <p:sp>
            <p:nvSpPr>
              <p:cNvPr id="21515"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dirty="0">
                  <a:solidFill>
                    <a:srgbClr val="FFFFFF"/>
                  </a:solidFill>
                </a:endParaRPr>
              </a:p>
            </p:txBody>
          </p:sp>
          <p:sp>
            <p:nvSpPr>
              <p:cNvPr id="21516"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en-US" dirty="0">
                  <a:solidFill>
                    <a:srgbClr val="FFFFFF"/>
                  </a:solidFill>
                </a:endParaRPr>
              </a:p>
            </p:txBody>
          </p:sp>
          <p:sp>
            <p:nvSpPr>
              <p:cNvPr id="21517"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en-US" dirty="0">
                  <a:solidFill>
                    <a:srgbClr val="FFFFFF"/>
                  </a:solidFill>
                </a:endParaRPr>
              </a:p>
            </p:txBody>
          </p:sp>
          <p:sp>
            <p:nvSpPr>
              <p:cNvPr id="21518"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en-US" dirty="0">
                  <a:solidFill>
                    <a:srgbClr val="FFFFFF"/>
                  </a:solidFill>
                </a:endParaRPr>
              </a:p>
            </p:txBody>
          </p:sp>
          <p:sp>
            <p:nvSpPr>
              <p:cNvPr id="21519"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endParaRPr lang="en-US" dirty="0">
                  <a:solidFill>
                    <a:srgbClr val="FFFFFF"/>
                  </a:solidFill>
                </a:endParaRPr>
              </a:p>
            </p:txBody>
          </p:sp>
        </p:grpSp>
      </p:grpSp>
      <p:sp>
        <p:nvSpPr>
          <p:cNvPr id="21520" name="Rectangle 16"/>
          <p:cNvSpPr>
            <a:spLocks noGrp="1" noChangeArrowheads="1"/>
          </p:cNvSpPr>
          <p:nvPr>
            <p:ph type="ctrTitle" sz="quarter"/>
          </p:nvPr>
        </p:nvSpPr>
        <p:spPr>
          <a:xfrm>
            <a:off x="1066800" y="1997075"/>
            <a:ext cx="7086600" cy="1431925"/>
          </a:xfrm>
        </p:spPr>
        <p:txBody>
          <a:bodyPr anchor="b"/>
          <a:lstStyle>
            <a:lvl1pPr>
              <a:defRPr/>
            </a:lvl1pPr>
          </a:lstStyle>
          <a:p>
            <a:r>
              <a:rPr lang="en-US" smtClean="0"/>
              <a:t>Click to edit Master title style</a:t>
            </a:r>
            <a:endParaRPr lang="en-US"/>
          </a:p>
        </p:txBody>
      </p:sp>
      <p:sp>
        <p:nvSpPr>
          <p:cNvPr id="21521"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r>
              <a:rPr lang="en-US" smtClean="0"/>
              <a:t>Click to edit Master subtitle style</a:t>
            </a:r>
            <a:endParaRPr lang="en-US"/>
          </a:p>
        </p:txBody>
      </p:sp>
      <p:sp>
        <p:nvSpPr>
          <p:cNvPr id="21522" name="Rectangle 18"/>
          <p:cNvSpPr>
            <a:spLocks noGrp="1" noChangeArrowheads="1"/>
          </p:cNvSpPr>
          <p:nvPr>
            <p:ph type="dt" sz="quarter" idx="2"/>
          </p:nvPr>
        </p:nvSpPr>
        <p:spPr/>
        <p:txBody>
          <a:bodyPr/>
          <a:lstStyle>
            <a:lvl1pPr>
              <a:defRPr/>
            </a:lvl1pPr>
          </a:lstStyle>
          <a:p>
            <a:fld id="{A8C35494-F032-4780-BD9E-F36A3C29E2B0}" type="datetimeFigureOut">
              <a:rPr lang="en-US" smtClean="0">
                <a:solidFill>
                  <a:srgbClr val="FFFFFF"/>
                </a:solidFill>
              </a:rPr>
              <a:pPr/>
              <a:t>05-Jun-17</a:t>
            </a:fld>
            <a:endParaRPr lang="en-US" dirty="0">
              <a:solidFill>
                <a:srgbClr val="FFFFFF"/>
              </a:solidFill>
            </a:endParaRPr>
          </a:p>
        </p:txBody>
      </p:sp>
      <p:sp>
        <p:nvSpPr>
          <p:cNvPr id="21523" name="Rectangle 19"/>
          <p:cNvSpPr>
            <a:spLocks noGrp="1" noChangeArrowheads="1"/>
          </p:cNvSpPr>
          <p:nvPr>
            <p:ph type="ftr" sz="quarter" idx="3"/>
          </p:nvPr>
        </p:nvSpPr>
        <p:spPr>
          <a:xfrm>
            <a:off x="3352800" y="6248400"/>
            <a:ext cx="2895600" cy="457200"/>
          </a:xfrm>
        </p:spPr>
        <p:txBody>
          <a:bodyPr/>
          <a:lstStyle>
            <a:lvl1pPr>
              <a:defRPr/>
            </a:lvl1pPr>
          </a:lstStyle>
          <a:p>
            <a:endParaRPr lang="en-US" dirty="0">
              <a:solidFill>
                <a:srgbClr val="FFFFFF"/>
              </a:solidFill>
            </a:endParaRPr>
          </a:p>
        </p:txBody>
      </p:sp>
      <p:sp>
        <p:nvSpPr>
          <p:cNvPr id="21524" name="Rectangle 20"/>
          <p:cNvSpPr>
            <a:spLocks noGrp="1" noChangeArrowheads="1"/>
          </p:cNvSpPr>
          <p:nvPr>
            <p:ph type="sldNum" sz="quarter" idx="4"/>
          </p:nvPr>
        </p:nvSpPr>
        <p:spPr/>
        <p:txBody>
          <a:bodyPr/>
          <a:lstStyle>
            <a:lvl1pPr>
              <a:defRPr/>
            </a:lvl1pPr>
          </a:lstStyle>
          <a:p>
            <a:fld id="{26061144-71B9-4DE4-82DA-5F0D2BF5BFE9}"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8C35494-F032-4780-BD9E-F36A3C29E2B0}" type="datetimeFigureOut">
              <a:rPr lang="en-US" smtClean="0">
                <a:solidFill>
                  <a:srgbClr val="FFFFFF"/>
                </a:solidFill>
              </a:rPr>
              <a:pPr/>
              <a:t>05-Jun-17</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6061144-71B9-4DE4-82DA-5F0D2BF5BFE9}"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8C35494-F032-4780-BD9E-F36A3C29E2B0}" type="datetimeFigureOut">
              <a:rPr lang="en-US" smtClean="0">
                <a:solidFill>
                  <a:srgbClr val="FFFFFF"/>
                </a:solidFill>
              </a:rPr>
              <a:pPr/>
              <a:t>05-Jun-17</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6061144-71B9-4DE4-82DA-5F0D2BF5BFE9}"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66800" y="6248400"/>
            <a:ext cx="1905000" cy="457200"/>
          </a:xfrm>
        </p:spPr>
        <p:txBody>
          <a:bodyPr/>
          <a:lstStyle>
            <a:lvl1pPr>
              <a:defRPr/>
            </a:lvl1pPr>
          </a:lstStyle>
          <a:p>
            <a:fld id="{A8C35494-F032-4780-BD9E-F36A3C29E2B0}" type="datetimeFigureOut">
              <a:rPr lang="en-US" smtClean="0">
                <a:solidFill>
                  <a:srgbClr val="FFFFFF"/>
                </a:solidFill>
              </a:rPr>
              <a:pPr/>
              <a:t>05-Jun-17</a:t>
            </a:fld>
            <a:endParaRPr lang="en-US" dirty="0">
              <a:solidFill>
                <a:srgbClr val="FFFFFF"/>
              </a:solidFill>
            </a:endParaRPr>
          </a:p>
        </p:txBody>
      </p:sp>
      <p:sp>
        <p:nvSpPr>
          <p:cNvPr id="6" name="Footer Placeholder 5"/>
          <p:cNvSpPr>
            <a:spLocks noGrp="1"/>
          </p:cNvSpPr>
          <p:nvPr>
            <p:ph type="ftr" sz="quarter" idx="11"/>
          </p:nvPr>
        </p:nvSpPr>
        <p:spPr>
          <a:xfrm>
            <a:off x="3429000" y="6248400"/>
            <a:ext cx="2895600" cy="457200"/>
          </a:xfrm>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a:xfrm>
            <a:off x="6705600" y="6248400"/>
            <a:ext cx="1905000" cy="457200"/>
          </a:xfrm>
        </p:spPr>
        <p:txBody>
          <a:bodyPr/>
          <a:lstStyle>
            <a:lvl1pPr>
              <a:defRPr/>
            </a:lvl1pPr>
          </a:lstStyle>
          <a:p>
            <a:fld id="{26061144-71B9-4DE4-82DA-5F0D2BF5BFE9}"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IN"/>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9C077BE8-E9E3-4C2B-9A21-B7BC03F757D4}"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Rectangle 68"/>
          <p:cNvSpPr>
            <a:spLocks noGrp="1" noChangeArrowheads="1"/>
          </p:cNvSpPr>
          <p:nvPr>
            <p:ph type="dt" sz="half" idx="10"/>
          </p:nvPr>
        </p:nvSpPr>
        <p:spPr>
          <a:ln/>
        </p:spPr>
        <p:txBody>
          <a:bodyPr/>
          <a:lstStyle>
            <a:lvl1pPr>
              <a:defRPr/>
            </a:lvl1pPr>
          </a:lstStyle>
          <a:p>
            <a:pPr>
              <a:defRPr/>
            </a:pPr>
            <a:endParaRPr lang="en-US"/>
          </a:p>
        </p:txBody>
      </p:sp>
      <p:sp>
        <p:nvSpPr>
          <p:cNvPr id="7" name="Rectangle 69"/>
          <p:cNvSpPr>
            <a:spLocks noGrp="1" noChangeArrowheads="1"/>
          </p:cNvSpPr>
          <p:nvPr>
            <p:ph type="ftr" sz="quarter" idx="11"/>
          </p:nvPr>
        </p:nvSpPr>
        <p:spPr>
          <a:ln/>
        </p:spPr>
        <p:txBody>
          <a:bodyPr/>
          <a:lstStyle>
            <a:lvl1pPr>
              <a:defRPr/>
            </a:lvl1pPr>
          </a:lstStyle>
          <a:p>
            <a:pPr>
              <a:defRPr/>
            </a:pPr>
            <a:endParaRPr lang="en-US"/>
          </a:p>
        </p:txBody>
      </p:sp>
      <p:sp>
        <p:nvSpPr>
          <p:cNvPr id="8" name="Rectangle 70"/>
          <p:cNvSpPr>
            <a:spLocks noGrp="1" noChangeArrowheads="1"/>
          </p:cNvSpPr>
          <p:nvPr>
            <p:ph type="sldNum" sz="quarter" idx="12"/>
          </p:nvPr>
        </p:nvSpPr>
        <p:spPr>
          <a:ln/>
        </p:spPr>
        <p:txBody>
          <a:bodyPr/>
          <a:lstStyle>
            <a:lvl1pPr>
              <a:defRPr/>
            </a:lvl1pPr>
          </a:lstStyle>
          <a:p>
            <a:pPr>
              <a:defRPr/>
            </a:pPr>
            <a:fld id="{BDA11C17-FBE9-4DA6-9FF5-FF19B35EF97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IN"/>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Rectangle 68"/>
          <p:cNvSpPr>
            <a:spLocks noGrp="1" noChangeArrowheads="1"/>
          </p:cNvSpPr>
          <p:nvPr>
            <p:ph type="dt" sz="half" idx="10"/>
          </p:nvPr>
        </p:nvSpPr>
        <p:spPr>
          <a:ln/>
        </p:spPr>
        <p:txBody>
          <a:bodyPr/>
          <a:lstStyle>
            <a:lvl1pPr>
              <a:defRPr/>
            </a:lvl1pPr>
          </a:lstStyle>
          <a:p>
            <a:pPr>
              <a:defRPr/>
            </a:pPr>
            <a:endParaRPr lang="en-US"/>
          </a:p>
        </p:txBody>
      </p:sp>
      <p:sp>
        <p:nvSpPr>
          <p:cNvPr id="7" name="Rectangle 69"/>
          <p:cNvSpPr>
            <a:spLocks noGrp="1" noChangeArrowheads="1"/>
          </p:cNvSpPr>
          <p:nvPr>
            <p:ph type="ftr" sz="quarter" idx="11"/>
          </p:nvPr>
        </p:nvSpPr>
        <p:spPr>
          <a:ln/>
        </p:spPr>
        <p:txBody>
          <a:bodyPr/>
          <a:lstStyle>
            <a:lvl1pPr>
              <a:defRPr/>
            </a:lvl1pPr>
          </a:lstStyle>
          <a:p>
            <a:pPr>
              <a:defRPr/>
            </a:pPr>
            <a:endParaRPr lang="en-US"/>
          </a:p>
        </p:txBody>
      </p:sp>
      <p:sp>
        <p:nvSpPr>
          <p:cNvPr id="8" name="Rectangle 70"/>
          <p:cNvSpPr>
            <a:spLocks noGrp="1" noChangeArrowheads="1"/>
          </p:cNvSpPr>
          <p:nvPr>
            <p:ph type="sldNum" sz="quarter" idx="12"/>
          </p:nvPr>
        </p:nvSpPr>
        <p:spPr>
          <a:ln/>
        </p:spPr>
        <p:txBody>
          <a:bodyPr/>
          <a:lstStyle>
            <a:lvl1pPr>
              <a:defRPr/>
            </a:lvl1pPr>
          </a:lstStyle>
          <a:p>
            <a:pPr>
              <a:defRPr/>
            </a:pPr>
            <a:fld id="{EEF36E91-ECE6-4237-B445-C46E407D463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8C35494-F032-4780-BD9E-F36A3C29E2B0}" type="datetimeFigureOut">
              <a:rPr lang="en-US" smtClean="0">
                <a:solidFill>
                  <a:srgbClr val="FFFFFF"/>
                </a:solidFill>
              </a:rPr>
              <a:pPr/>
              <a:t>05-Jun-17</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6061144-71B9-4DE4-82DA-5F0D2BF5BFE9}"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8C35494-F032-4780-BD9E-F36A3C29E2B0}" type="datetimeFigureOut">
              <a:rPr lang="en-US" smtClean="0">
                <a:solidFill>
                  <a:srgbClr val="FFFFFF"/>
                </a:solidFill>
              </a:rPr>
              <a:pPr/>
              <a:t>05-Jun-17</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6061144-71B9-4DE4-82DA-5F0D2BF5BFE9}"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A8C35494-F032-4780-BD9E-F36A3C29E2B0}" type="datetimeFigureOut">
              <a:rPr lang="en-US" smtClean="0">
                <a:solidFill>
                  <a:srgbClr val="FFFFFF"/>
                </a:solidFill>
              </a:rPr>
              <a:pPr/>
              <a:t>05-Jun-17</a:t>
            </a:fld>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6061144-71B9-4DE4-82DA-5F0D2BF5BFE9}"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A8C35494-F032-4780-BD9E-F36A3C29E2B0}" type="datetimeFigureOut">
              <a:rPr lang="en-US" smtClean="0">
                <a:solidFill>
                  <a:srgbClr val="FFFFFF"/>
                </a:solidFill>
              </a:rPr>
              <a:pPr/>
              <a:t>05-Jun-17</a:t>
            </a:fld>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26061144-71B9-4DE4-82DA-5F0D2BF5BFE9}"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A8C35494-F032-4780-BD9E-F36A3C29E2B0}" type="datetimeFigureOut">
              <a:rPr lang="en-US" smtClean="0">
                <a:solidFill>
                  <a:srgbClr val="FFFFFF"/>
                </a:solidFill>
              </a:rPr>
              <a:pPr/>
              <a:t>05-Jun-17</a:t>
            </a:fld>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26061144-71B9-4DE4-82DA-5F0D2BF5BFE9}"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8C35494-F032-4780-BD9E-F36A3C29E2B0}" type="datetimeFigureOut">
              <a:rPr lang="en-US" smtClean="0">
                <a:solidFill>
                  <a:srgbClr val="FFFFFF"/>
                </a:solidFill>
              </a:rPr>
              <a:pPr/>
              <a:t>05-Jun-17</a:t>
            </a:fld>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26061144-71B9-4DE4-82DA-5F0D2BF5BFE9}"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8C35494-F032-4780-BD9E-F36A3C29E2B0}" type="datetimeFigureOut">
              <a:rPr lang="en-US" smtClean="0">
                <a:solidFill>
                  <a:srgbClr val="FFFFFF"/>
                </a:solidFill>
              </a:rPr>
              <a:pPr/>
              <a:t>05-Jun-17</a:t>
            </a:fld>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6061144-71B9-4DE4-82DA-5F0D2BF5BFE9}"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8C35494-F032-4780-BD9E-F36A3C29E2B0}" type="datetimeFigureOut">
              <a:rPr lang="en-US" smtClean="0">
                <a:solidFill>
                  <a:srgbClr val="FFFFFF"/>
                </a:solidFill>
              </a:rPr>
              <a:pPr/>
              <a:t>05-Jun-17</a:t>
            </a:fld>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6061144-71B9-4DE4-82DA-5F0D2BF5BFE9}"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6350"/>
            <a:ext cx="9140825" cy="6851650"/>
            <a:chOff x="0" y="4"/>
            <a:chExt cx="5758" cy="4316"/>
          </a:xfrm>
        </p:grpSpPr>
        <p:sp>
          <p:nvSpPr>
            <p:cNvPr id="20483"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en-US" dirty="0">
                <a:solidFill>
                  <a:srgbClr val="FFFFFF"/>
                </a:solidFill>
              </a:endParaRPr>
            </a:p>
          </p:txBody>
        </p:sp>
        <p:sp>
          <p:nvSpPr>
            <p:cNvPr id="20484"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n-US" dirty="0">
                <a:solidFill>
                  <a:srgbClr val="FFFFFF"/>
                </a:solidFill>
              </a:endParaRPr>
            </a:p>
          </p:txBody>
        </p:sp>
        <p:grpSp>
          <p:nvGrpSpPr>
            <p:cNvPr id="3" name="Group 5"/>
            <p:cNvGrpSpPr>
              <a:grpSpLocks/>
            </p:cNvGrpSpPr>
            <p:nvPr userDrawn="1"/>
          </p:nvGrpSpPr>
          <p:grpSpPr bwMode="auto">
            <a:xfrm>
              <a:off x="0" y="4"/>
              <a:ext cx="5758" cy="4316"/>
              <a:chOff x="0" y="4"/>
              <a:chExt cx="5758" cy="4316"/>
            </a:xfrm>
          </p:grpSpPr>
          <p:sp>
            <p:nvSpPr>
              <p:cNvPr id="20486"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n-US" dirty="0">
                  <a:solidFill>
                    <a:srgbClr val="FFFFFF"/>
                  </a:solidFill>
                </a:endParaRPr>
              </a:p>
            </p:txBody>
          </p:sp>
          <p:sp>
            <p:nvSpPr>
              <p:cNvPr id="20487"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dirty="0">
                  <a:solidFill>
                    <a:srgbClr val="FFFFFF"/>
                  </a:solidFill>
                </a:endParaRPr>
              </a:p>
            </p:txBody>
          </p:sp>
          <p:sp>
            <p:nvSpPr>
              <p:cNvPr id="20488"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en-US" dirty="0">
                  <a:solidFill>
                    <a:srgbClr val="FFFFFF"/>
                  </a:solidFill>
                </a:endParaRPr>
              </a:p>
            </p:txBody>
          </p:sp>
          <p:sp>
            <p:nvSpPr>
              <p:cNvPr id="20489"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en-US" dirty="0">
                  <a:solidFill>
                    <a:srgbClr val="FFFFFF"/>
                  </a:solidFill>
                </a:endParaRPr>
              </a:p>
            </p:txBody>
          </p:sp>
          <p:sp>
            <p:nvSpPr>
              <p:cNvPr id="20490"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en-US" dirty="0">
                  <a:solidFill>
                    <a:srgbClr val="FFFFFF"/>
                  </a:solidFill>
                </a:endParaRPr>
              </a:p>
            </p:txBody>
          </p:sp>
          <p:sp>
            <p:nvSpPr>
              <p:cNvPr id="20491"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endParaRPr lang="en-US" dirty="0">
                  <a:solidFill>
                    <a:srgbClr val="FFFFFF"/>
                  </a:solidFill>
                </a:endParaRPr>
              </a:p>
            </p:txBody>
          </p:sp>
          <p:sp>
            <p:nvSpPr>
              <p:cNvPr id="20492"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en-US" dirty="0">
                  <a:solidFill>
                    <a:srgbClr val="FFFFFF"/>
                  </a:solidFill>
                </a:endParaRPr>
              </a:p>
            </p:txBody>
          </p:sp>
          <p:sp>
            <p:nvSpPr>
              <p:cNvPr id="20493"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en-US" dirty="0">
                  <a:solidFill>
                    <a:srgbClr val="FFFFFF"/>
                  </a:solidFill>
                </a:endParaRPr>
              </a:p>
            </p:txBody>
          </p:sp>
          <p:sp>
            <p:nvSpPr>
              <p:cNvPr id="20494"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endParaRPr lang="en-US" dirty="0">
                  <a:solidFill>
                    <a:srgbClr val="FFFFFF"/>
                  </a:solidFill>
                </a:endParaRPr>
              </a:p>
            </p:txBody>
          </p:sp>
        </p:grpSp>
      </p:grpSp>
      <p:sp>
        <p:nvSpPr>
          <p:cNvPr id="20495" name="Rectangle 15"/>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96"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97"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defRPr>
            </a:lvl1pPr>
          </a:lstStyle>
          <a:p>
            <a:fld id="{A8C35494-F032-4780-BD9E-F36A3C29E2B0}" type="datetimeFigureOut">
              <a:rPr lang="en-US" smtClean="0">
                <a:solidFill>
                  <a:srgbClr val="FFFFFF"/>
                </a:solidFill>
              </a:rPr>
              <a:pPr/>
              <a:t>05-Jun-17</a:t>
            </a:fld>
            <a:endParaRPr lang="en-US" dirty="0">
              <a:solidFill>
                <a:srgbClr val="FFFFFF"/>
              </a:solidFill>
            </a:endParaRPr>
          </a:p>
        </p:txBody>
      </p:sp>
      <p:sp>
        <p:nvSpPr>
          <p:cNvPr id="20498"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endParaRPr lang="en-US" dirty="0">
              <a:solidFill>
                <a:srgbClr val="FFFFFF"/>
              </a:solidFill>
            </a:endParaRPr>
          </a:p>
        </p:txBody>
      </p:sp>
      <p:sp>
        <p:nvSpPr>
          <p:cNvPr id="20499"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mn-lt"/>
              </a:defRPr>
            </a:lvl1pPr>
          </a:lstStyle>
          <a:p>
            <a:fld id="{26061144-71B9-4DE4-82DA-5F0D2BF5BFE9}" type="slidenum">
              <a:rPr lang="en-US" smtClean="0">
                <a:solidFill>
                  <a:srgbClr val="FFFFFF"/>
                </a:solidFill>
              </a:rPr>
              <a:pPr/>
              <a:t>‹#›</a:t>
            </a:fld>
            <a:endParaRPr lang="en-US" dirty="0">
              <a:solidFill>
                <a:srgbClr val="FFFFFF"/>
              </a:solidFill>
            </a:endParaRP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Lst>
  <p:txStyles>
    <p:titleStyle>
      <a:lvl1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charset="0"/>
        </a:defRPr>
      </a:lvl2pPr>
      <a:lvl3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charset="0"/>
        </a:defRPr>
      </a:lvl3pPr>
      <a:lvl4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charset="0"/>
        </a:defRPr>
      </a:lvl4pPr>
      <a:lvl5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charset="0"/>
        </a:defRPr>
      </a:lvl5pPr>
      <a:lvl6pPr marL="4572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charset="0"/>
        </a:defRPr>
      </a:lvl6pPr>
      <a:lvl7pPr marL="9144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charset="0"/>
        </a:defRPr>
      </a:lvl7pPr>
      <a:lvl8pPr marL="13716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charset="0"/>
        </a:defRPr>
      </a:lvl8pPr>
      <a:lvl9pPr marL="18288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1" fontAlgn="base" hangingPunct="1">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1" fontAlgn="base" hangingPunct="1">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1" fontAlgn="base" hangingPunct="1">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hyperlink" Target="http://www.tatumsurgical.com/DSCN2022.J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4.xml"/><Relationship Id="rId4" Type="http://schemas.openxmlformats.org/officeDocument/2006/relationships/image" Target="../media/image31.jpeg"/></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13.xml"/><Relationship Id="rId5" Type="http://schemas.openxmlformats.org/officeDocument/2006/relationships/image" Target="../media/image47.gif"/><Relationship Id="rId4" Type="http://schemas.openxmlformats.org/officeDocument/2006/relationships/image" Target="../media/image16.gif"/></Relationships>
</file>

<file path=ppt/slides/_rels/slide5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VERTICAL  JAW RELATION</a:t>
            </a:r>
            <a:endParaRPr lang="en-IN" dirty="0"/>
          </a:p>
        </p:txBody>
      </p:sp>
      <p:graphicFrame>
        <p:nvGraphicFramePr>
          <p:cNvPr id="101378" name="Diagram 2"/>
          <p:cNvGraphicFramePr>
            <a:graphicFrameLocks/>
          </p:cNvGraphicFramePr>
          <p:nvPr>
            <p:ph idx="1"/>
          </p:nvPr>
        </p:nvGraphicFramePr>
        <p:xfrm>
          <a:off x="1066800" y="1981200"/>
          <a:ext cx="7543800" cy="4114800"/>
        </p:xfrm>
        <a:graphic>
          <a:graphicData uri="http://schemas.openxmlformats.org/drawingml/2006/compatibility">
            <com:legacyDrawing xmlns:com="http://schemas.openxmlformats.org/drawingml/2006/compatibility" spid="_x0000_s101378"/>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864096" y="1052736"/>
            <a:ext cx="6732240" cy="5064224"/>
          </a:xfrm>
        </p:spPr>
        <p:txBody>
          <a:bodyPr/>
          <a:lstStyle/>
          <a:p>
            <a:pPr eaLnBrk="1" hangingPunct="1">
              <a:buFontTx/>
              <a:buNone/>
            </a:pPr>
            <a:endParaRPr lang="en-US" sz="2800" b="1" dirty="0" smtClean="0"/>
          </a:p>
          <a:p>
            <a:pPr eaLnBrk="1" hangingPunct="1">
              <a:buFontTx/>
              <a:buNone/>
            </a:pPr>
            <a:endParaRPr lang="en-US" sz="2800" b="1" dirty="0" smtClean="0"/>
          </a:p>
          <a:p>
            <a:pPr eaLnBrk="1" hangingPunct="1">
              <a:buFontTx/>
              <a:buNone/>
            </a:pPr>
            <a:r>
              <a:rPr lang="en-US" sz="2800" b="1" dirty="0" smtClean="0">
                <a:solidFill>
                  <a:srgbClr val="FFFF00"/>
                </a:solidFill>
              </a:rPr>
              <a:t>Atwood</a:t>
            </a:r>
            <a:r>
              <a:rPr lang="en-US" sz="2800" b="1" dirty="0" smtClean="0"/>
              <a:t> (1957)</a:t>
            </a:r>
            <a:r>
              <a:rPr lang="en-US" sz="2800" dirty="0" smtClean="0"/>
              <a:t> decrease in the vertical dimension of mandibular rest position after the removal of opposing occlusal contacts. </a:t>
            </a:r>
          </a:p>
          <a:p>
            <a:pPr eaLnBrk="1" hangingPunct="1">
              <a:buFontTx/>
              <a:buNone/>
            </a:pPr>
            <a:endParaRPr lang="en-US" sz="2800" b="1" dirty="0" smtClean="0"/>
          </a:p>
          <a:p>
            <a:pPr eaLnBrk="1" hangingPunct="1">
              <a:buFontTx/>
              <a:buNone/>
            </a:pPr>
            <a:endParaRPr lang="en-US" sz="2800" dirty="0" smtClean="0"/>
          </a:p>
        </p:txBody>
      </p:sp>
      <p:sp>
        <p:nvSpPr>
          <p:cNvPr id="3" name="Rectangle 2"/>
          <p:cNvSpPr/>
          <p:nvPr/>
        </p:nvSpPr>
        <p:spPr>
          <a:xfrm>
            <a:off x="3960440" y="6372036"/>
            <a:ext cx="5220072" cy="369332"/>
          </a:xfrm>
          <a:prstGeom prst="rect">
            <a:avLst/>
          </a:prstGeom>
        </p:spPr>
        <p:txBody>
          <a:bodyPr wrap="square">
            <a:spAutoFit/>
          </a:bodyPr>
          <a:lstStyle/>
          <a:p>
            <a:r>
              <a:rPr lang="en-US" dirty="0" smtClean="0"/>
              <a:t>Complete Denture Prosthodontics : </a:t>
            </a:r>
            <a:r>
              <a:rPr lang="en-US" dirty="0" err="1" smtClean="0"/>
              <a:t>Sharry</a:t>
            </a:r>
            <a:r>
              <a:rPr lang="en-US" dirty="0" smtClean="0"/>
              <a:t> 3</a:t>
            </a:r>
            <a:r>
              <a:rPr lang="en-US" baseline="30000" dirty="0" smtClean="0"/>
              <a:t>rd</a:t>
            </a:r>
            <a:r>
              <a:rPr lang="en-US" dirty="0" smtClean="0"/>
              <a:t> </a:t>
            </a:r>
            <a:r>
              <a:rPr lang="en-US" dirty="0" err="1" smtClean="0"/>
              <a:t>edn</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defRPr/>
            </a:pPr>
            <a:r>
              <a:rPr lang="en-US" sz="2800" smtClean="0"/>
              <a:t>Classification </a:t>
            </a:r>
          </a:p>
        </p:txBody>
      </p:sp>
      <p:sp>
        <p:nvSpPr>
          <p:cNvPr id="55299" name="Rectangle 3"/>
          <p:cNvSpPr>
            <a:spLocks noGrp="1" noChangeArrowheads="1"/>
          </p:cNvSpPr>
          <p:nvPr>
            <p:ph idx="1"/>
          </p:nvPr>
        </p:nvSpPr>
        <p:spPr/>
        <p:txBody>
          <a:bodyPr/>
          <a:lstStyle/>
          <a:p>
            <a:pPr marL="609600" indent="-609600" eaLnBrk="1" hangingPunct="1">
              <a:lnSpc>
                <a:spcPct val="90000"/>
              </a:lnSpc>
              <a:buClr>
                <a:srgbClr val="FFFFFF"/>
              </a:buClr>
              <a:buFont typeface="Wingdings" pitchFamily="2" charset="2"/>
              <a:buAutoNum type="arabicParenR"/>
              <a:defRPr/>
            </a:pPr>
            <a:r>
              <a:rPr lang="en-US" sz="2000" dirty="0" smtClean="0"/>
              <a:t>Vertical dimension of occlusion</a:t>
            </a:r>
          </a:p>
          <a:p>
            <a:pPr marL="609600" indent="-609600" eaLnBrk="1" hangingPunct="1">
              <a:lnSpc>
                <a:spcPct val="90000"/>
              </a:lnSpc>
              <a:buClr>
                <a:srgbClr val="FFFFFF"/>
              </a:buClr>
              <a:buFont typeface="Wingdings" pitchFamily="2" charset="2"/>
              <a:buAutoNum type="arabicParenR"/>
              <a:defRPr/>
            </a:pPr>
            <a:r>
              <a:rPr lang="en-US" sz="2000" dirty="0" smtClean="0"/>
              <a:t>Vertical dimension of rest</a:t>
            </a:r>
          </a:p>
          <a:p>
            <a:pPr marL="609600" indent="-609600" eaLnBrk="1" hangingPunct="1">
              <a:lnSpc>
                <a:spcPct val="90000"/>
              </a:lnSpc>
              <a:buClr>
                <a:srgbClr val="FFFFFF"/>
              </a:buClr>
              <a:buFont typeface="Wingdings" pitchFamily="2" charset="2"/>
              <a:buAutoNum type="arabicParenR"/>
              <a:defRPr/>
            </a:pPr>
            <a:r>
              <a:rPr lang="en-US" sz="2000" dirty="0" smtClean="0"/>
              <a:t>Vertical dimension in the other positions.</a:t>
            </a:r>
          </a:p>
          <a:p>
            <a:pPr marL="609600" indent="-609600" eaLnBrk="1" hangingPunct="1">
              <a:lnSpc>
                <a:spcPct val="90000"/>
              </a:lnSpc>
              <a:buClr>
                <a:srgbClr val="FFFFFF"/>
              </a:buClr>
              <a:buFont typeface="Wingdings" pitchFamily="2" charset="2"/>
              <a:buNone/>
              <a:defRPr/>
            </a:pPr>
            <a:endParaRPr lang="en-US" sz="2000" dirty="0" smtClean="0"/>
          </a:p>
          <a:p>
            <a:pPr marL="609600" indent="-609600" eaLnBrk="1" hangingPunct="1">
              <a:lnSpc>
                <a:spcPct val="90000"/>
              </a:lnSpc>
              <a:buClr>
                <a:srgbClr val="FFFFFF"/>
              </a:buClr>
              <a:buFont typeface="Wingdings" pitchFamily="2" charset="2"/>
              <a:buChar char="Ø"/>
              <a:defRPr/>
            </a:pPr>
            <a:r>
              <a:rPr lang="en-US" sz="2000" u="sng" dirty="0" smtClean="0">
                <a:solidFill>
                  <a:srgbClr val="FFFF66"/>
                </a:solidFill>
              </a:rPr>
              <a:t>Vertical dimension of occlusion: (GPT-8)</a:t>
            </a:r>
          </a:p>
          <a:p>
            <a:pPr marL="609600" indent="-609600" eaLnBrk="1" hangingPunct="1">
              <a:lnSpc>
                <a:spcPct val="90000"/>
              </a:lnSpc>
              <a:buClr>
                <a:srgbClr val="FFFFFF"/>
              </a:buClr>
              <a:buFont typeface="Wingdings" pitchFamily="2" charset="2"/>
              <a:buNone/>
              <a:defRPr/>
            </a:pPr>
            <a:r>
              <a:rPr lang="en-US" sz="2000" dirty="0" smtClean="0"/>
              <a:t>     The distance b/w two points when the occluding members are in contact.         OR</a:t>
            </a:r>
          </a:p>
          <a:p>
            <a:pPr marL="609600" indent="-609600" eaLnBrk="1" hangingPunct="1">
              <a:lnSpc>
                <a:spcPct val="90000"/>
              </a:lnSpc>
              <a:buClr>
                <a:srgbClr val="FFFFFF"/>
              </a:buClr>
              <a:buFont typeface="Wingdings" pitchFamily="2" charset="2"/>
              <a:buNone/>
              <a:defRPr/>
            </a:pPr>
            <a:r>
              <a:rPr lang="en-US" sz="2000" dirty="0" smtClean="0"/>
              <a:t>      It is the relation of the mandible to the maxilla when the occlusal stops are provided by the teeth/occlusion.</a:t>
            </a:r>
          </a:p>
          <a:p>
            <a:pPr marL="609600" indent="-609600" eaLnBrk="1" hangingPunct="1">
              <a:lnSpc>
                <a:spcPct val="90000"/>
              </a:lnSpc>
              <a:buClr>
                <a:srgbClr val="FFFFFF"/>
              </a:buClr>
              <a:buFont typeface="Wingdings" pitchFamily="2" charset="2"/>
              <a:buChar char="Ø"/>
              <a:defRPr/>
            </a:pPr>
            <a:r>
              <a:rPr lang="en-US" sz="2000" u="sng" dirty="0" smtClean="0">
                <a:solidFill>
                  <a:srgbClr val="FFFF66"/>
                </a:solidFill>
              </a:rPr>
              <a:t>Vertical dimension of rest:</a:t>
            </a:r>
          </a:p>
          <a:p>
            <a:pPr marL="609600" indent="-609600" eaLnBrk="1" hangingPunct="1">
              <a:lnSpc>
                <a:spcPct val="90000"/>
              </a:lnSpc>
              <a:buClr>
                <a:srgbClr val="FFFFFF"/>
              </a:buClr>
              <a:buFont typeface="Wingdings" pitchFamily="2" charset="2"/>
              <a:buNone/>
              <a:defRPr/>
            </a:pPr>
            <a:r>
              <a:rPr lang="en-US" sz="2000" dirty="0" smtClean="0">
                <a:solidFill>
                  <a:srgbClr val="FFFF66"/>
                </a:solidFill>
              </a:rPr>
              <a:t>       </a:t>
            </a:r>
            <a:r>
              <a:rPr lang="en-US" sz="2000" dirty="0" smtClean="0">
                <a:solidFill>
                  <a:srgbClr val="FFFFFF"/>
                </a:solidFill>
              </a:rPr>
              <a:t>The distance b/w two selected  point measured when the mandible is in the physiologic rest position.</a:t>
            </a:r>
          </a:p>
          <a:p>
            <a:pPr marL="609600" indent="-609600" eaLnBrk="1" hangingPunct="1">
              <a:lnSpc>
                <a:spcPct val="90000"/>
              </a:lnSpc>
              <a:buClr>
                <a:srgbClr val="FFFFFF"/>
              </a:buClr>
              <a:buFont typeface="Wingdings" pitchFamily="2" charset="2"/>
              <a:buNone/>
              <a:defRPr/>
            </a:pPr>
            <a:r>
              <a:rPr lang="en-US" sz="2000" u="sng" dirty="0" smtClean="0">
                <a:solidFill>
                  <a:srgbClr val="FFFFFF"/>
                </a:solidFill>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defRPr/>
            </a:pPr>
            <a:r>
              <a:rPr lang="en-US" sz="2400" i="1" u="sng" smtClean="0"/>
              <a:t>INTEROCCLUSAL DISTANCE /INTEROCCLUSAL REST SPACE</a:t>
            </a:r>
            <a:r>
              <a:rPr lang="en-US" sz="3200" smtClean="0"/>
              <a:t>.</a:t>
            </a:r>
          </a:p>
        </p:txBody>
      </p:sp>
      <p:sp>
        <p:nvSpPr>
          <p:cNvPr id="56323" name="Rectangle 3"/>
          <p:cNvSpPr>
            <a:spLocks noGrp="1" noChangeArrowheads="1"/>
          </p:cNvSpPr>
          <p:nvPr>
            <p:ph type="body" sz="half" idx="1"/>
          </p:nvPr>
        </p:nvSpPr>
        <p:spPr>
          <a:xfrm>
            <a:off x="827584" y="1844824"/>
            <a:ext cx="3528392" cy="4251176"/>
          </a:xfrm>
        </p:spPr>
        <p:txBody>
          <a:bodyPr/>
          <a:lstStyle/>
          <a:p>
            <a:pPr eaLnBrk="1" hangingPunct="1">
              <a:lnSpc>
                <a:spcPct val="80000"/>
              </a:lnSpc>
              <a:buClr>
                <a:srgbClr val="FFFFFF"/>
              </a:buClr>
              <a:defRPr/>
            </a:pPr>
            <a:r>
              <a:rPr lang="en-US" sz="2000" dirty="0" smtClean="0"/>
              <a:t>Difference  b/w the resting vertical dimension and vertical dimension of occlusion.</a:t>
            </a:r>
          </a:p>
          <a:p>
            <a:pPr eaLnBrk="1" hangingPunct="1">
              <a:lnSpc>
                <a:spcPct val="80000"/>
              </a:lnSpc>
              <a:buClr>
                <a:srgbClr val="FFFFFF"/>
              </a:buClr>
              <a:defRPr/>
            </a:pPr>
            <a:endParaRPr lang="en-US" sz="2000" dirty="0" smtClean="0"/>
          </a:p>
          <a:p>
            <a:pPr eaLnBrk="1" hangingPunct="1">
              <a:lnSpc>
                <a:spcPct val="80000"/>
              </a:lnSpc>
              <a:buClr>
                <a:srgbClr val="FFFFFF"/>
              </a:buClr>
              <a:defRPr/>
            </a:pPr>
            <a:r>
              <a:rPr lang="en-US" sz="2000" dirty="0" smtClean="0"/>
              <a:t>First studied by </a:t>
            </a:r>
            <a:r>
              <a:rPr lang="en-US" sz="2000" dirty="0" err="1" smtClean="0"/>
              <a:t>Dr.M</a:t>
            </a:r>
            <a:r>
              <a:rPr lang="en-US" sz="2000" dirty="0" smtClean="0"/>
              <a:t> E </a:t>
            </a:r>
            <a:r>
              <a:rPr lang="en-US" sz="2000" dirty="0" err="1" smtClean="0"/>
              <a:t>Niswonger</a:t>
            </a:r>
            <a:r>
              <a:rPr lang="en-US" sz="2000" dirty="0" smtClean="0"/>
              <a:t> </a:t>
            </a:r>
          </a:p>
          <a:p>
            <a:pPr eaLnBrk="1" hangingPunct="1">
              <a:lnSpc>
                <a:spcPct val="80000"/>
              </a:lnSpc>
              <a:buClr>
                <a:srgbClr val="FFFFFF"/>
              </a:buClr>
              <a:defRPr/>
            </a:pPr>
            <a:endParaRPr lang="en-US" sz="2000" dirty="0" smtClean="0"/>
          </a:p>
          <a:p>
            <a:pPr eaLnBrk="1" hangingPunct="1">
              <a:lnSpc>
                <a:spcPct val="80000"/>
              </a:lnSpc>
              <a:buClr>
                <a:srgbClr val="FFFFFF"/>
              </a:buClr>
              <a:defRPr/>
            </a:pPr>
            <a:r>
              <a:rPr lang="en-US" sz="2000" dirty="0" smtClean="0"/>
              <a:t>2-4mm.</a:t>
            </a:r>
          </a:p>
          <a:p>
            <a:pPr eaLnBrk="1" hangingPunct="1">
              <a:lnSpc>
                <a:spcPct val="80000"/>
              </a:lnSpc>
              <a:buClr>
                <a:srgbClr val="FFFFFF"/>
              </a:buClr>
              <a:defRPr/>
            </a:pPr>
            <a:endParaRPr lang="en-US" sz="2000" dirty="0" smtClean="0"/>
          </a:p>
          <a:p>
            <a:pPr eaLnBrk="1" hangingPunct="1">
              <a:lnSpc>
                <a:spcPct val="80000"/>
              </a:lnSpc>
              <a:buClr>
                <a:srgbClr val="FFFFFF"/>
              </a:buClr>
              <a:buFont typeface="Wingdings" pitchFamily="2" charset="2"/>
              <a:buNone/>
              <a:defRPr/>
            </a:pPr>
            <a:endParaRPr lang="en-US" sz="2000" dirty="0" smtClean="0"/>
          </a:p>
        </p:txBody>
      </p:sp>
      <p:pic>
        <p:nvPicPr>
          <p:cNvPr id="6" name="Content Placeholder 5" descr="DSCN5527"/>
          <p:cNvPicPr>
            <a:picLocks noGrp="1" noChangeAspect="1" noChangeArrowheads="1"/>
          </p:cNvPicPr>
          <p:nvPr>
            <p:ph sz="half" idx="2"/>
          </p:nvPr>
        </p:nvPicPr>
        <p:blipFill>
          <a:blip r:embed="rId2" cstate="print">
            <a:lum bright="-6000" contrast="12000"/>
          </a:blip>
          <a:srcRect l="5376" t="-3967" r="5376"/>
          <a:stretch>
            <a:fillRect/>
          </a:stretch>
        </p:blipFill>
        <p:spPr bwMode="auto">
          <a:xfrm>
            <a:off x="4716016" y="1340768"/>
            <a:ext cx="4283968" cy="475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a:spLocks noGrp="1" noChangeArrowheads="1"/>
          </p:cNvSpPr>
          <p:nvPr>
            <p:ph type="title"/>
          </p:nvPr>
        </p:nvSpPr>
        <p:spPr>
          <a:noFill/>
        </p:spPr>
        <p:txBody>
          <a:bodyPr/>
          <a:lstStyle/>
          <a:p>
            <a:pPr algn="l"/>
            <a:r>
              <a:rPr lang="en-US" sz="2800" smtClean="0">
                <a:effectLst/>
              </a:rPr>
              <a:t>Physiologic rest position</a:t>
            </a:r>
          </a:p>
        </p:txBody>
      </p:sp>
      <p:sp>
        <p:nvSpPr>
          <p:cNvPr id="57347" name="Rectangle 3"/>
          <p:cNvSpPr>
            <a:spLocks noGrp="1" noChangeArrowheads="1"/>
          </p:cNvSpPr>
          <p:nvPr>
            <p:ph idx="1"/>
          </p:nvPr>
        </p:nvSpPr>
        <p:spPr/>
        <p:txBody>
          <a:bodyPr/>
          <a:lstStyle/>
          <a:p>
            <a:pPr eaLnBrk="1" hangingPunct="1">
              <a:lnSpc>
                <a:spcPct val="90000"/>
              </a:lnSpc>
              <a:buClr>
                <a:srgbClr val="FFFFFF"/>
              </a:buClr>
              <a:buFont typeface="Wingdings" pitchFamily="2" charset="2"/>
              <a:buChar char="Ø"/>
              <a:defRPr/>
            </a:pPr>
            <a:endParaRPr lang="en-US" sz="2000" dirty="0" smtClean="0">
              <a:solidFill>
                <a:srgbClr val="FFFF00"/>
              </a:solidFill>
            </a:endParaRPr>
          </a:p>
          <a:p>
            <a:r>
              <a:rPr lang="en-US" sz="2000" dirty="0" smtClean="0"/>
              <a:t> </a:t>
            </a:r>
            <a:r>
              <a:rPr lang="en-US" sz="2000" dirty="0" smtClean="0">
                <a:solidFill>
                  <a:srgbClr val="FFFF00"/>
                </a:solidFill>
              </a:rPr>
              <a:t>GPT-8</a:t>
            </a:r>
            <a:r>
              <a:rPr lang="en-US" sz="2000" dirty="0" smtClean="0"/>
              <a:t>:  </a:t>
            </a:r>
            <a:r>
              <a:rPr lang="en-IN" sz="2000" dirty="0" smtClean="0"/>
              <a:t>The mandibular position assumed when the head is in an upright position and the involved muscles, particularly the elevator and depressor groups, are in equilibrium in tonic contraction, and the condyles are in a neutral, unstrained position</a:t>
            </a:r>
            <a:endParaRPr lang="en-US" sz="2000" dirty="0" smtClean="0"/>
          </a:p>
          <a:p>
            <a:pPr>
              <a:lnSpc>
                <a:spcPct val="90000"/>
              </a:lnSpc>
              <a:buClr>
                <a:srgbClr val="FFFFFF"/>
              </a:buClr>
              <a:buFont typeface="Wingdings" pitchFamily="2" charset="2"/>
              <a:buChar char="Ø"/>
              <a:defRPr/>
            </a:pPr>
            <a:endParaRPr lang="en-US" sz="2000" dirty="0" smtClean="0">
              <a:solidFill>
                <a:srgbClr val="FFFF00"/>
              </a:solidFill>
            </a:endParaRPr>
          </a:p>
          <a:p>
            <a:pPr eaLnBrk="1" hangingPunct="1">
              <a:lnSpc>
                <a:spcPct val="90000"/>
              </a:lnSpc>
              <a:buClr>
                <a:srgbClr val="FFFFFF"/>
              </a:buClr>
              <a:buFont typeface="Wingdings" pitchFamily="2" charset="2"/>
              <a:buChar char="Ø"/>
              <a:defRPr/>
            </a:pPr>
            <a:r>
              <a:rPr lang="en-US" sz="2000" dirty="0" err="1" smtClean="0">
                <a:solidFill>
                  <a:srgbClr val="FFFF00"/>
                </a:solidFill>
              </a:rPr>
              <a:t>Wallisch</a:t>
            </a:r>
            <a:r>
              <a:rPr lang="en-US" sz="2000" dirty="0" smtClean="0">
                <a:solidFill>
                  <a:srgbClr val="FFFF00"/>
                </a:solidFill>
              </a:rPr>
              <a:t> (1906)-</a:t>
            </a:r>
            <a:r>
              <a:rPr lang="en-US" sz="2000" dirty="0" smtClean="0"/>
              <a:t> that position of mandible  wherein all muscle action is eliminated &amp; the mandible is passively suspended.</a:t>
            </a:r>
          </a:p>
          <a:p>
            <a:pPr eaLnBrk="1" hangingPunct="1">
              <a:lnSpc>
                <a:spcPct val="90000"/>
              </a:lnSpc>
              <a:buClr>
                <a:srgbClr val="FFFFFF"/>
              </a:buClr>
              <a:buFont typeface="Wingdings" pitchFamily="2" charset="2"/>
              <a:buChar char="Ø"/>
              <a:defRPr/>
            </a:pPr>
            <a:endParaRPr lang="en-US" sz="2000" dirty="0" smtClean="0"/>
          </a:p>
          <a:p>
            <a:pPr eaLnBrk="1" hangingPunct="1">
              <a:lnSpc>
                <a:spcPct val="90000"/>
              </a:lnSpc>
              <a:buClr>
                <a:srgbClr val="FFFFFF"/>
              </a:buClr>
              <a:buFont typeface="Wingdings" pitchFamily="2" charset="2"/>
              <a:buNone/>
              <a:defRPr/>
            </a:pPr>
            <a:endParaRPr lang="en-US" sz="2000" dirty="0" smtClean="0"/>
          </a:p>
          <a:p>
            <a:pPr eaLnBrk="1" hangingPunct="1">
              <a:lnSpc>
                <a:spcPct val="90000"/>
              </a:lnSpc>
              <a:buClr>
                <a:srgbClr val="FFFFFF"/>
              </a:buClr>
              <a:defRPr/>
            </a:pPr>
            <a:r>
              <a:rPr lang="en-US" sz="2000" dirty="0" err="1" smtClean="0">
                <a:solidFill>
                  <a:srgbClr val="FFFF00"/>
                </a:solidFill>
              </a:rPr>
              <a:t>Posselt</a:t>
            </a:r>
            <a:r>
              <a:rPr lang="en-US" sz="2000" dirty="0" smtClean="0"/>
              <a:t>---  “ postural position of mandible”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a:spLocks noGrp="1" noChangeArrowheads="1"/>
          </p:cNvSpPr>
          <p:nvPr>
            <p:ph type="title"/>
          </p:nvPr>
        </p:nvSpPr>
        <p:spPr>
          <a:noFill/>
        </p:spPr>
        <p:txBody>
          <a:bodyPr/>
          <a:lstStyle/>
          <a:p>
            <a:pPr algn="l"/>
            <a:r>
              <a:rPr lang="en-US" sz="2800" smtClean="0">
                <a:effectLst/>
              </a:rPr>
              <a:t>Physiologic rest position</a:t>
            </a:r>
          </a:p>
        </p:txBody>
      </p:sp>
      <p:sp>
        <p:nvSpPr>
          <p:cNvPr id="57347" name="Rectangle 3"/>
          <p:cNvSpPr>
            <a:spLocks noGrp="1" noChangeArrowheads="1"/>
          </p:cNvSpPr>
          <p:nvPr>
            <p:ph idx="1"/>
          </p:nvPr>
        </p:nvSpPr>
        <p:spPr/>
        <p:txBody>
          <a:bodyPr/>
          <a:lstStyle/>
          <a:p>
            <a:pPr eaLnBrk="1" hangingPunct="1">
              <a:lnSpc>
                <a:spcPct val="90000"/>
              </a:lnSpc>
              <a:buClr>
                <a:srgbClr val="FFFFFF"/>
              </a:buClr>
              <a:defRPr/>
            </a:pPr>
            <a:r>
              <a:rPr lang="en-US" sz="2000" dirty="0" err="1" smtClean="0">
                <a:solidFill>
                  <a:srgbClr val="FFFF00"/>
                </a:solidFill>
              </a:rPr>
              <a:t>Niswonger</a:t>
            </a:r>
            <a:r>
              <a:rPr lang="en-US" sz="2000" dirty="0" smtClean="0"/>
              <a:t> – ‘neutral position when opening &amp; closing muscles of mandible are in state of equilibrium.’</a:t>
            </a:r>
          </a:p>
          <a:p>
            <a:pPr eaLnBrk="1" hangingPunct="1">
              <a:lnSpc>
                <a:spcPct val="90000"/>
              </a:lnSpc>
              <a:buClr>
                <a:srgbClr val="FFFFFF"/>
              </a:buClr>
              <a:defRPr/>
            </a:pPr>
            <a:endParaRPr lang="en-US" sz="2000" dirty="0" smtClean="0"/>
          </a:p>
          <a:p>
            <a:pPr eaLnBrk="1" hangingPunct="1">
              <a:lnSpc>
                <a:spcPct val="90000"/>
              </a:lnSpc>
              <a:buClr>
                <a:srgbClr val="FFFFFF"/>
              </a:buClr>
              <a:defRPr/>
            </a:pPr>
            <a:r>
              <a:rPr lang="en-US" sz="2000" dirty="0" smtClean="0">
                <a:solidFill>
                  <a:srgbClr val="FFFF00"/>
                </a:solidFill>
              </a:rPr>
              <a:t>opening factors</a:t>
            </a:r>
            <a:r>
              <a:rPr lang="en-US" sz="2000" dirty="0" smtClean="0"/>
              <a:t>— gravity, </a:t>
            </a:r>
            <a:r>
              <a:rPr lang="en-US" sz="2000" dirty="0" smtClean="0">
                <a:solidFill>
                  <a:srgbClr val="FFFF00"/>
                </a:solidFill>
              </a:rPr>
              <a:t>suprahyoid</a:t>
            </a:r>
            <a:r>
              <a:rPr lang="en-US" sz="2000" dirty="0" smtClean="0"/>
              <a:t>, infrahyoid, post cervical muscles(extensor )</a:t>
            </a:r>
          </a:p>
          <a:p>
            <a:pPr eaLnBrk="1" hangingPunct="1">
              <a:lnSpc>
                <a:spcPct val="90000"/>
              </a:lnSpc>
              <a:buClr>
                <a:srgbClr val="FFFFFF"/>
              </a:buClr>
              <a:defRPr/>
            </a:pPr>
            <a:r>
              <a:rPr lang="en-US" sz="2000" dirty="0" smtClean="0">
                <a:solidFill>
                  <a:srgbClr val="FFFF00"/>
                </a:solidFill>
              </a:rPr>
              <a:t>Closing factors</a:t>
            </a:r>
            <a:r>
              <a:rPr lang="en-US" sz="2000" dirty="0" smtClean="0"/>
              <a:t>— </a:t>
            </a:r>
            <a:r>
              <a:rPr lang="en-US" sz="2000" dirty="0" err="1" smtClean="0"/>
              <a:t>masticatory</a:t>
            </a:r>
            <a:r>
              <a:rPr lang="en-US" sz="2000" dirty="0" smtClean="0"/>
              <a:t> muscles &amp;  </a:t>
            </a:r>
            <a:r>
              <a:rPr lang="en-US" sz="2000" dirty="0" err="1" smtClean="0"/>
              <a:t>fascial</a:t>
            </a:r>
            <a:r>
              <a:rPr lang="en-US" sz="2000" dirty="0" smtClean="0"/>
              <a:t> muscles.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defRPr/>
            </a:pPr>
            <a:r>
              <a:rPr lang="en-US" sz="2800" smtClean="0"/>
              <a:t>Hypothesis </a:t>
            </a:r>
          </a:p>
        </p:txBody>
      </p:sp>
      <p:sp>
        <p:nvSpPr>
          <p:cNvPr id="58371" name="Rectangle 3"/>
          <p:cNvSpPr>
            <a:spLocks noGrp="1" noChangeArrowheads="1"/>
          </p:cNvSpPr>
          <p:nvPr>
            <p:ph idx="1"/>
          </p:nvPr>
        </p:nvSpPr>
        <p:spPr/>
        <p:txBody>
          <a:bodyPr/>
          <a:lstStyle/>
          <a:p>
            <a:pPr eaLnBrk="1" hangingPunct="1">
              <a:defRPr/>
            </a:pPr>
            <a:r>
              <a:rPr lang="en-US" sz="2400" u="sng" dirty="0" smtClean="0">
                <a:solidFill>
                  <a:srgbClr val="FFFF66"/>
                </a:solidFill>
              </a:rPr>
              <a:t>1 </a:t>
            </a:r>
            <a:r>
              <a:rPr lang="en-US" sz="2400" u="sng" dirty="0" err="1" smtClean="0">
                <a:solidFill>
                  <a:srgbClr val="FFFF66"/>
                </a:solidFill>
              </a:rPr>
              <a:t>st</a:t>
            </a:r>
            <a:r>
              <a:rPr lang="en-US" sz="2400" u="sng" dirty="0" smtClean="0">
                <a:solidFill>
                  <a:srgbClr val="FFFF66"/>
                </a:solidFill>
              </a:rPr>
              <a:t> </a:t>
            </a:r>
            <a:r>
              <a:rPr lang="en-US" sz="2400" u="sng" dirty="0" smtClean="0">
                <a:solidFill>
                  <a:srgbClr val="FFFF00"/>
                </a:solidFill>
              </a:rPr>
              <a:t>hypothesis</a:t>
            </a:r>
            <a:r>
              <a:rPr lang="en-US" sz="2400" dirty="0" smtClean="0">
                <a:solidFill>
                  <a:srgbClr val="FFFF00"/>
                </a:solidFill>
                <a:sym typeface="Wingdings" pitchFamily="2" charset="2"/>
              </a:rPr>
              <a:t>(active</a:t>
            </a:r>
            <a:r>
              <a:rPr lang="en-US" sz="2400" dirty="0" smtClean="0">
                <a:solidFill>
                  <a:srgbClr val="FFFF00"/>
                </a:solidFill>
              </a:rPr>
              <a:t> ):</a:t>
            </a:r>
            <a:r>
              <a:rPr lang="en-US" sz="2400" dirty="0" smtClean="0"/>
              <a:t> postural position—muscles –minimal contracture to maintain posture of mandible—tonus.</a:t>
            </a:r>
          </a:p>
          <a:p>
            <a:pPr eaLnBrk="1" hangingPunct="1">
              <a:buFont typeface="Wingdings" pitchFamily="2" charset="2"/>
              <a:buNone/>
              <a:defRPr/>
            </a:pPr>
            <a:endParaRPr lang="en-US" sz="2400" dirty="0" smtClean="0"/>
          </a:p>
          <a:p>
            <a:pPr eaLnBrk="1" hangingPunct="1">
              <a:defRPr/>
            </a:pPr>
            <a:r>
              <a:rPr lang="en-US" sz="2400" u="sng" dirty="0" smtClean="0">
                <a:solidFill>
                  <a:srgbClr val="FFFF66"/>
                </a:solidFill>
              </a:rPr>
              <a:t>2</a:t>
            </a:r>
            <a:r>
              <a:rPr lang="en-US" sz="2400" u="sng" baseline="30000" dirty="0" smtClean="0">
                <a:solidFill>
                  <a:srgbClr val="FFFF66"/>
                </a:solidFill>
              </a:rPr>
              <a:t>nd</a:t>
            </a:r>
            <a:r>
              <a:rPr lang="en-US" sz="2400" u="sng" dirty="0" smtClean="0">
                <a:solidFill>
                  <a:srgbClr val="FFFF66"/>
                </a:solidFill>
              </a:rPr>
              <a:t> hypothesis</a:t>
            </a:r>
            <a:r>
              <a:rPr lang="en-US" sz="2400" dirty="0" smtClean="0">
                <a:solidFill>
                  <a:srgbClr val="FFFF66"/>
                </a:solidFill>
              </a:rPr>
              <a:t>:(passive):</a:t>
            </a:r>
            <a:r>
              <a:rPr lang="en-US" sz="2400" dirty="0" smtClean="0"/>
              <a:t> elastic elements of jaw musculature &amp; not  any muscle activity, balance the  influence of gravity.</a:t>
            </a:r>
          </a:p>
          <a:p>
            <a:pPr eaLnBrk="1" hangingPunct="1">
              <a:buFont typeface="Wingdings" pitchFamily="2" charset="2"/>
              <a:buNone/>
              <a:defRPr/>
            </a:pPr>
            <a:endParaRPr lang="en-US" sz="24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3200" dirty="0" smtClean="0">
                <a:solidFill>
                  <a:srgbClr val="FFFF00"/>
                </a:solidFill>
              </a:rPr>
              <a:t>Methods for recording vertical jaw relation</a:t>
            </a:r>
            <a:endParaRPr lang="en-IN" dirty="0"/>
          </a:p>
        </p:txBody>
      </p:sp>
      <p:sp>
        <p:nvSpPr>
          <p:cNvPr id="8" name="Text Placeholder 7"/>
          <p:cNvSpPr>
            <a:spLocks noGrp="1"/>
          </p:cNvSpPr>
          <p:nvPr>
            <p:ph type="body" idx="1"/>
          </p:nvPr>
        </p:nvSpPr>
        <p:spPr/>
        <p:txBody>
          <a:bodyPr/>
          <a:lstStyle/>
          <a:p>
            <a:pPr marL="609600" lvl="0" indent="-609600" algn="ctr">
              <a:lnSpc>
                <a:spcPct val="90000"/>
              </a:lnSpc>
              <a:buClr>
                <a:srgbClr val="FF00FF"/>
              </a:buClr>
              <a:defRPr/>
            </a:pPr>
            <a:r>
              <a:rPr lang="en-US" i="1" u="sng" dirty="0" smtClean="0">
                <a:solidFill>
                  <a:srgbClr val="FF00FF"/>
                </a:solidFill>
                <a:latin typeface="+mj-lt"/>
              </a:rPr>
              <a:t>Mechanical methods:</a:t>
            </a:r>
          </a:p>
          <a:p>
            <a:pPr algn="ctr"/>
            <a:endParaRPr lang="en-IN" dirty="0">
              <a:latin typeface="+mj-lt"/>
            </a:endParaRPr>
          </a:p>
        </p:txBody>
      </p:sp>
      <p:sp>
        <p:nvSpPr>
          <p:cNvPr id="9" name="Content Placeholder 8"/>
          <p:cNvSpPr>
            <a:spLocks noGrp="1"/>
          </p:cNvSpPr>
          <p:nvPr>
            <p:ph sz="half" idx="2"/>
          </p:nvPr>
        </p:nvSpPr>
        <p:spPr>
          <a:xfrm>
            <a:off x="323528" y="1916832"/>
            <a:ext cx="4040188" cy="3951288"/>
          </a:xfrm>
        </p:spPr>
        <p:txBody>
          <a:bodyPr/>
          <a:lstStyle/>
          <a:p>
            <a:pPr marL="990600" lvl="1" indent="-533400">
              <a:lnSpc>
                <a:spcPct val="90000"/>
              </a:lnSpc>
              <a:buClr>
                <a:srgbClr val="FF00FF"/>
              </a:buClr>
              <a:buFont typeface="+mj-lt"/>
              <a:buAutoNum type="arabicPeriod"/>
              <a:defRPr/>
            </a:pPr>
            <a:r>
              <a:rPr lang="en-US" b="1" i="1" u="sng" dirty="0" smtClean="0">
                <a:solidFill>
                  <a:srgbClr val="92D050"/>
                </a:solidFill>
                <a:effectLst>
                  <a:outerShdw blurRad="38100" dist="38100" dir="2700000" algn="tl">
                    <a:srgbClr val="000000">
                      <a:alpha val="43137"/>
                    </a:srgbClr>
                  </a:outerShdw>
                </a:effectLst>
              </a:rPr>
              <a:t>Ridge relation: </a:t>
            </a:r>
          </a:p>
          <a:p>
            <a:pPr marL="990600" lvl="1" indent="-533400">
              <a:lnSpc>
                <a:spcPct val="90000"/>
              </a:lnSpc>
              <a:buClr>
                <a:srgbClr val="FF00FF"/>
              </a:buClr>
              <a:buNone/>
              <a:defRPr/>
            </a:pPr>
            <a:r>
              <a:rPr lang="en-US" b="1" dirty="0" smtClean="0">
                <a:solidFill>
                  <a:schemeClr val="accent1">
                    <a:lumMod val="20000"/>
                    <a:lumOff val="80000"/>
                  </a:schemeClr>
                </a:solidFill>
              </a:rPr>
              <a:t>            a)</a:t>
            </a:r>
            <a:r>
              <a:rPr lang="en-US" dirty="0" smtClean="0">
                <a:solidFill>
                  <a:srgbClr val="FFFFFF"/>
                </a:solidFill>
              </a:rPr>
              <a:t>distance</a:t>
            </a:r>
            <a:r>
              <a:rPr lang="en-US" i="1" dirty="0" smtClean="0">
                <a:solidFill>
                  <a:srgbClr val="FFFFFF"/>
                </a:solidFill>
              </a:rPr>
              <a:t> of incisive papilla from  mandibular incisors</a:t>
            </a:r>
          </a:p>
          <a:p>
            <a:pPr marL="990600" lvl="1" indent="-533400">
              <a:lnSpc>
                <a:spcPct val="90000"/>
              </a:lnSpc>
              <a:buClr>
                <a:srgbClr val="FF00FF"/>
              </a:buClr>
              <a:buNone/>
              <a:defRPr/>
            </a:pPr>
            <a:r>
              <a:rPr lang="en-US" i="1" dirty="0" smtClean="0">
                <a:solidFill>
                  <a:srgbClr val="FFFFFF"/>
                </a:solidFill>
              </a:rPr>
              <a:t>            b) parallelism of ridges</a:t>
            </a:r>
          </a:p>
          <a:p>
            <a:pPr marL="990600" lvl="1" indent="-533400">
              <a:lnSpc>
                <a:spcPct val="90000"/>
              </a:lnSpc>
              <a:buClr>
                <a:srgbClr val="FF00FF"/>
              </a:buClr>
              <a:buFont typeface="+mj-lt"/>
              <a:buAutoNum type="arabicPeriod"/>
              <a:defRPr/>
            </a:pPr>
            <a:endParaRPr lang="en-US" b="1" i="1" u="sng" dirty="0" smtClean="0">
              <a:solidFill>
                <a:srgbClr val="92D050"/>
              </a:solidFill>
            </a:endParaRPr>
          </a:p>
          <a:p>
            <a:pPr marL="990600" lvl="1" indent="-533400">
              <a:lnSpc>
                <a:spcPct val="90000"/>
              </a:lnSpc>
              <a:buClr>
                <a:srgbClr val="FF00FF"/>
              </a:buClr>
              <a:buFont typeface="+mj-lt"/>
              <a:buAutoNum type="arabicPeriod" startAt="2"/>
              <a:defRPr/>
            </a:pPr>
            <a:r>
              <a:rPr lang="en-US" b="1" i="1" u="sng" dirty="0" smtClean="0">
                <a:solidFill>
                  <a:srgbClr val="92D050"/>
                </a:solidFill>
              </a:rPr>
              <a:t>Measurement of former dentures</a:t>
            </a:r>
          </a:p>
          <a:p>
            <a:pPr marL="990600" lvl="1" indent="-533400">
              <a:lnSpc>
                <a:spcPct val="90000"/>
              </a:lnSpc>
              <a:buClr>
                <a:srgbClr val="FF00FF"/>
              </a:buClr>
              <a:buFont typeface="+mj-lt"/>
              <a:buAutoNum type="arabicPeriod" startAt="2"/>
              <a:defRPr/>
            </a:pPr>
            <a:endParaRPr lang="en-US" b="1" i="1" u="sng" dirty="0" smtClean="0">
              <a:solidFill>
                <a:srgbClr val="FFFF00"/>
              </a:solidFill>
            </a:endParaRPr>
          </a:p>
          <a:p>
            <a:pPr marL="990600" lvl="1" indent="-533400">
              <a:lnSpc>
                <a:spcPct val="90000"/>
              </a:lnSpc>
              <a:buClr>
                <a:srgbClr val="FF00FF"/>
              </a:buClr>
              <a:buFont typeface="+mj-lt"/>
              <a:buAutoNum type="arabicPeriod" startAt="2"/>
              <a:defRPr/>
            </a:pPr>
            <a:r>
              <a:rPr lang="en-US" b="1" u="sng" dirty="0" smtClean="0">
                <a:solidFill>
                  <a:srgbClr val="92D050"/>
                </a:solidFill>
              </a:rPr>
              <a:t>Pre-extraction records-</a:t>
            </a:r>
          </a:p>
          <a:p>
            <a:pPr marL="1371600" lvl="2" indent="-457200">
              <a:lnSpc>
                <a:spcPct val="90000"/>
              </a:lnSpc>
              <a:buClr>
                <a:srgbClr val="FF00FF"/>
              </a:buClr>
              <a:buFont typeface="Wingdings" pitchFamily="2" charset="2"/>
              <a:buChar char="Ø"/>
              <a:defRPr/>
            </a:pPr>
            <a:r>
              <a:rPr lang="en-US" i="1" dirty="0" smtClean="0">
                <a:solidFill>
                  <a:srgbClr val="FFFFFF"/>
                </a:solidFill>
              </a:rPr>
              <a:t>Profile radiographs</a:t>
            </a:r>
          </a:p>
          <a:p>
            <a:pPr marL="1371600" lvl="2" indent="-457200">
              <a:lnSpc>
                <a:spcPct val="90000"/>
              </a:lnSpc>
              <a:buClr>
                <a:srgbClr val="FF00FF"/>
              </a:buClr>
              <a:buFont typeface="Wingdings" pitchFamily="2" charset="2"/>
              <a:buChar char="Ø"/>
              <a:defRPr/>
            </a:pPr>
            <a:r>
              <a:rPr lang="en-US" i="1" dirty="0" smtClean="0">
                <a:solidFill>
                  <a:srgbClr val="FFFFFF"/>
                </a:solidFill>
              </a:rPr>
              <a:t>Casts of teeth in occlusion</a:t>
            </a:r>
          </a:p>
          <a:p>
            <a:pPr marL="1371600" lvl="2" indent="-457200">
              <a:lnSpc>
                <a:spcPct val="90000"/>
              </a:lnSpc>
              <a:buClr>
                <a:srgbClr val="FF00FF"/>
              </a:buClr>
              <a:buFont typeface="Wingdings" pitchFamily="2" charset="2"/>
              <a:buChar char="Ø"/>
              <a:defRPr/>
            </a:pPr>
            <a:r>
              <a:rPr lang="en-US" i="1" dirty="0" smtClean="0">
                <a:solidFill>
                  <a:srgbClr val="FFFFFF"/>
                </a:solidFill>
              </a:rPr>
              <a:t>Facial measurements</a:t>
            </a:r>
          </a:p>
          <a:p>
            <a:endParaRPr lang="en-IN" dirty="0"/>
          </a:p>
        </p:txBody>
      </p:sp>
      <p:sp>
        <p:nvSpPr>
          <p:cNvPr id="10" name="Text Placeholder 9"/>
          <p:cNvSpPr>
            <a:spLocks noGrp="1"/>
          </p:cNvSpPr>
          <p:nvPr>
            <p:ph type="body" sz="quarter" idx="3"/>
          </p:nvPr>
        </p:nvSpPr>
        <p:spPr>
          <a:xfrm>
            <a:off x="4645025" y="1340768"/>
            <a:ext cx="4041775" cy="639762"/>
          </a:xfrm>
        </p:spPr>
        <p:txBody>
          <a:bodyPr/>
          <a:lstStyle/>
          <a:p>
            <a:pPr algn="ctr"/>
            <a:r>
              <a:rPr lang="en-US" i="1" u="sng" dirty="0" smtClean="0">
                <a:solidFill>
                  <a:srgbClr val="FF00FF"/>
                </a:solidFill>
                <a:latin typeface="Calibri" pitchFamily="34" charset="0"/>
                <a:ea typeface="+mj-ea"/>
                <a:cs typeface="+mj-cs"/>
              </a:rPr>
              <a:t>Physiologic methods</a:t>
            </a:r>
            <a:br>
              <a:rPr lang="en-US" i="1" u="sng" dirty="0" smtClean="0">
                <a:solidFill>
                  <a:srgbClr val="FF00FF"/>
                </a:solidFill>
                <a:latin typeface="Calibri" pitchFamily="34" charset="0"/>
                <a:ea typeface="+mj-ea"/>
                <a:cs typeface="+mj-cs"/>
              </a:rPr>
            </a:br>
            <a:endParaRPr lang="en-IN" sz="1800" dirty="0">
              <a:latin typeface="Calibri" pitchFamily="34" charset="0"/>
            </a:endParaRPr>
          </a:p>
        </p:txBody>
      </p:sp>
      <p:sp>
        <p:nvSpPr>
          <p:cNvPr id="11" name="Content Placeholder 10"/>
          <p:cNvSpPr>
            <a:spLocks noGrp="1"/>
          </p:cNvSpPr>
          <p:nvPr>
            <p:ph sz="quarter" idx="4"/>
          </p:nvPr>
        </p:nvSpPr>
        <p:spPr/>
        <p:txBody>
          <a:bodyPr/>
          <a:lstStyle/>
          <a:p>
            <a:pPr marL="457200" indent="-457200">
              <a:buClr>
                <a:srgbClr val="FF00FF"/>
              </a:buClr>
              <a:buFont typeface="+mj-lt"/>
              <a:buAutoNum type="arabicPeriod"/>
              <a:defRPr/>
            </a:pPr>
            <a:r>
              <a:rPr lang="en-US" sz="2000" dirty="0" smtClean="0"/>
              <a:t>Physiologic rest position</a:t>
            </a:r>
          </a:p>
          <a:p>
            <a:pPr marL="457200" indent="-457200">
              <a:buClr>
                <a:srgbClr val="FF00FF"/>
              </a:buClr>
              <a:buFont typeface="+mj-lt"/>
              <a:buAutoNum type="arabicPeriod"/>
              <a:defRPr/>
            </a:pPr>
            <a:r>
              <a:rPr lang="en-US" sz="2000" dirty="0" smtClean="0"/>
              <a:t>Phonetics &amp; esthetics as guide</a:t>
            </a:r>
          </a:p>
          <a:p>
            <a:pPr marL="457200" indent="-457200">
              <a:buClr>
                <a:srgbClr val="FF00FF"/>
              </a:buClr>
              <a:buFont typeface="+mj-lt"/>
              <a:buAutoNum type="arabicPeriod"/>
              <a:defRPr/>
            </a:pPr>
            <a:r>
              <a:rPr lang="en-US" sz="2000" dirty="0" smtClean="0"/>
              <a:t>Swallowing threshold</a:t>
            </a:r>
          </a:p>
          <a:p>
            <a:pPr marL="457200" indent="-457200">
              <a:buClr>
                <a:srgbClr val="FF00FF"/>
              </a:buClr>
              <a:buFont typeface="+mj-lt"/>
              <a:buAutoNum type="arabicPeriod"/>
              <a:defRPr/>
            </a:pPr>
            <a:r>
              <a:rPr lang="en-US" sz="2000" dirty="0" smtClean="0"/>
              <a:t>Tactile sense</a:t>
            </a:r>
          </a:p>
          <a:p>
            <a:pPr marL="457200" indent="-457200">
              <a:buClr>
                <a:srgbClr val="FF00FF"/>
              </a:buClr>
              <a:buFont typeface="+mj-lt"/>
              <a:buAutoNum type="arabicPeriod"/>
              <a:defRPr/>
            </a:pPr>
            <a:r>
              <a:rPr lang="en-US" sz="2000" dirty="0" smtClean="0"/>
              <a:t>Patient reported perception of comfort</a:t>
            </a:r>
          </a:p>
          <a:p>
            <a:pPr>
              <a:defRPr/>
            </a:pPr>
            <a:endParaRPr lang="en-IN" sz="2000" dirty="0" smtClean="0"/>
          </a:p>
          <a:p>
            <a:endParaRPr lang="en-IN" sz="2000" dirty="0"/>
          </a:p>
        </p:txBody>
      </p:sp>
      <p:sp>
        <p:nvSpPr>
          <p:cNvPr id="12" name="Rectangle 11"/>
          <p:cNvSpPr/>
          <p:nvPr/>
        </p:nvSpPr>
        <p:spPr>
          <a:xfrm>
            <a:off x="2627784" y="6381328"/>
            <a:ext cx="6562374" cy="369332"/>
          </a:xfrm>
          <a:prstGeom prst="rect">
            <a:avLst/>
          </a:prstGeom>
        </p:spPr>
        <p:txBody>
          <a:bodyPr wrap="none">
            <a:spAutoFit/>
          </a:bodyPr>
          <a:lstStyle/>
          <a:p>
            <a:r>
              <a:rPr lang="en-US" i="1" dirty="0" smtClean="0">
                <a:solidFill>
                  <a:srgbClr val="FFFFFF"/>
                </a:solidFill>
              </a:rPr>
              <a:t>Boucher’s prosthodontic treatment for Edentulous patient 10</a:t>
            </a:r>
            <a:r>
              <a:rPr lang="en-US" i="1" baseline="30000" dirty="0" smtClean="0">
                <a:solidFill>
                  <a:srgbClr val="FFFFFF"/>
                </a:solidFill>
              </a:rPr>
              <a:t>th</a:t>
            </a:r>
            <a:r>
              <a:rPr lang="en-US" i="1" dirty="0" smtClean="0">
                <a:solidFill>
                  <a:srgbClr val="FFFFFF"/>
                </a:solidFill>
              </a:rPr>
              <a:t> </a:t>
            </a:r>
            <a:r>
              <a:rPr lang="en-US" i="1" dirty="0" err="1" smtClean="0">
                <a:solidFill>
                  <a:srgbClr val="FFFFFF"/>
                </a:solidFill>
              </a:rPr>
              <a:t>edn</a:t>
            </a:r>
            <a:endParaRPr lang="en-IN"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0" name="Rectangle 8"/>
          <p:cNvSpPr>
            <a:spLocks noGrp="1" noChangeArrowheads="1"/>
          </p:cNvSpPr>
          <p:nvPr>
            <p:ph type="title"/>
          </p:nvPr>
        </p:nvSpPr>
        <p:spPr>
          <a:xfrm>
            <a:off x="1066800" y="-127248"/>
            <a:ext cx="7543800" cy="1035968"/>
          </a:xfrm>
        </p:spPr>
        <p:txBody>
          <a:bodyPr/>
          <a:lstStyle/>
          <a:p>
            <a:pPr algn="ctr" eaLnBrk="1" hangingPunct="1">
              <a:defRPr/>
            </a:pPr>
            <a:r>
              <a:rPr lang="en-US" sz="2800" dirty="0" smtClean="0"/>
              <a:t>Mechanical methods</a:t>
            </a:r>
          </a:p>
        </p:txBody>
      </p:sp>
      <p:pic>
        <p:nvPicPr>
          <p:cNvPr id="17412" name="Picture 7" descr="SCAN0002"/>
          <p:cNvPicPr>
            <a:picLocks noGrp="1" noChangeAspect="1" noChangeArrowheads="1"/>
          </p:cNvPicPr>
          <p:nvPr>
            <p:ph idx="1"/>
          </p:nvPr>
        </p:nvPicPr>
        <p:blipFill>
          <a:blip r:embed="rId2" cstate="print"/>
          <a:srcRect r="3797" b="56065"/>
          <a:stretch>
            <a:fillRect/>
          </a:stretch>
        </p:blipFill>
        <p:spPr>
          <a:xfrm>
            <a:off x="2195736" y="2132856"/>
            <a:ext cx="5688632" cy="4256112"/>
          </a:xfrm>
          <a:noFill/>
        </p:spPr>
      </p:pic>
      <p:sp>
        <p:nvSpPr>
          <p:cNvPr id="17413" name="Text Box 10"/>
          <p:cNvSpPr txBox="1">
            <a:spLocks noChangeArrowheads="1"/>
          </p:cNvSpPr>
          <p:nvPr/>
        </p:nvSpPr>
        <p:spPr bwMode="auto">
          <a:xfrm>
            <a:off x="814312" y="1013827"/>
            <a:ext cx="9158288" cy="830997"/>
          </a:xfrm>
          <a:prstGeom prst="rect">
            <a:avLst/>
          </a:prstGeom>
          <a:noFill/>
          <a:ln w="9525">
            <a:noFill/>
            <a:miter lim="800000"/>
            <a:headEnd/>
            <a:tailEnd/>
          </a:ln>
        </p:spPr>
        <p:txBody>
          <a:bodyPr>
            <a:spAutoFit/>
          </a:bodyPr>
          <a:lstStyle/>
          <a:p>
            <a:r>
              <a:rPr lang="en-US" sz="2400" b="1" i="1" u="sng" dirty="0">
                <a:solidFill>
                  <a:srgbClr val="FFFF00"/>
                </a:solidFill>
              </a:rPr>
              <a:t>Ridge relation</a:t>
            </a:r>
            <a:r>
              <a:rPr lang="en-US" sz="2400" dirty="0"/>
              <a:t>:</a:t>
            </a:r>
          </a:p>
          <a:p>
            <a:pPr>
              <a:buClr>
                <a:srgbClr val="FFFF00"/>
              </a:buClr>
              <a:buFont typeface="Wingdings" pitchFamily="2" charset="2"/>
              <a:buChar char="Ø"/>
            </a:pPr>
            <a:r>
              <a:rPr lang="en-US" sz="2400" dirty="0" smtClean="0"/>
              <a:t>Distance from Incisive papilla to mandibular incisors </a:t>
            </a:r>
            <a:endParaRPr 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0" name="Rectangle 8"/>
          <p:cNvSpPr>
            <a:spLocks noGrp="1" noChangeArrowheads="1"/>
          </p:cNvSpPr>
          <p:nvPr>
            <p:ph type="title"/>
          </p:nvPr>
        </p:nvSpPr>
        <p:spPr>
          <a:xfrm>
            <a:off x="1066800" y="304801"/>
            <a:ext cx="7543800" cy="675928"/>
          </a:xfrm>
        </p:spPr>
        <p:txBody>
          <a:bodyPr/>
          <a:lstStyle/>
          <a:p>
            <a:pPr algn="ctr" eaLnBrk="1" hangingPunct="1">
              <a:defRPr/>
            </a:pPr>
            <a:r>
              <a:rPr lang="en-US" sz="2800" dirty="0" smtClean="0"/>
              <a:t>Mechanical methods</a:t>
            </a:r>
          </a:p>
        </p:txBody>
      </p:sp>
      <p:pic>
        <p:nvPicPr>
          <p:cNvPr id="17411" name="Picture 4" descr="SCAN0002"/>
          <p:cNvPicPr>
            <a:picLocks noGrp="1" noChangeAspect="1" noChangeArrowheads="1"/>
          </p:cNvPicPr>
          <p:nvPr>
            <p:ph idx="1"/>
          </p:nvPr>
        </p:nvPicPr>
        <p:blipFill>
          <a:blip r:embed="rId2" cstate="print"/>
          <a:srcRect t="42185" r="2774"/>
          <a:stretch>
            <a:fillRect/>
          </a:stretch>
        </p:blipFill>
        <p:spPr>
          <a:xfrm>
            <a:off x="1691680" y="2204864"/>
            <a:ext cx="5616623" cy="3891136"/>
          </a:xfrm>
          <a:noFill/>
        </p:spPr>
      </p:pic>
      <p:sp>
        <p:nvSpPr>
          <p:cNvPr id="17413" name="Text Box 10"/>
          <p:cNvSpPr txBox="1">
            <a:spLocks noChangeArrowheads="1"/>
          </p:cNvSpPr>
          <p:nvPr/>
        </p:nvSpPr>
        <p:spPr bwMode="auto">
          <a:xfrm>
            <a:off x="876672" y="1085835"/>
            <a:ext cx="7511752" cy="830997"/>
          </a:xfrm>
          <a:prstGeom prst="rect">
            <a:avLst/>
          </a:prstGeom>
          <a:noFill/>
          <a:ln w="9525">
            <a:noFill/>
            <a:miter lim="800000"/>
            <a:headEnd/>
            <a:tailEnd/>
          </a:ln>
        </p:spPr>
        <p:txBody>
          <a:bodyPr wrap="square">
            <a:spAutoFit/>
          </a:bodyPr>
          <a:lstStyle/>
          <a:p>
            <a:r>
              <a:rPr lang="en-US" sz="2400" b="1" i="1" u="sng" dirty="0">
                <a:solidFill>
                  <a:srgbClr val="FFFF00"/>
                </a:solidFill>
              </a:rPr>
              <a:t>Ridge relation</a:t>
            </a:r>
            <a:r>
              <a:rPr lang="en-US" sz="2400" dirty="0"/>
              <a:t>:</a:t>
            </a:r>
          </a:p>
          <a:p>
            <a:pPr>
              <a:buClr>
                <a:srgbClr val="FFFF00"/>
              </a:buClr>
              <a:buFont typeface="Wingdings" pitchFamily="2" charset="2"/>
              <a:buChar char="Ø"/>
            </a:pPr>
            <a:r>
              <a:rPr lang="en-US" sz="2400" dirty="0" smtClean="0"/>
              <a:t>Parallelism of ridges</a:t>
            </a:r>
            <a:endParaRPr lang="en-US"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82" name="Rectangle 18"/>
          <p:cNvSpPr>
            <a:spLocks noGrp="1" noChangeArrowheads="1"/>
          </p:cNvSpPr>
          <p:nvPr>
            <p:ph type="title"/>
          </p:nvPr>
        </p:nvSpPr>
        <p:spPr/>
        <p:txBody>
          <a:bodyPr/>
          <a:lstStyle/>
          <a:p>
            <a:pPr eaLnBrk="1" hangingPunct="1">
              <a:defRPr/>
            </a:pPr>
            <a:r>
              <a:rPr lang="en-US" sz="2800" b="1" u="sng" dirty="0" smtClean="0">
                <a:solidFill>
                  <a:srgbClr val="FFFF66"/>
                </a:solidFill>
              </a:rPr>
              <a:t>MEASUREMENT OF FORMER DENTURES:</a:t>
            </a:r>
            <a:br>
              <a:rPr lang="en-US" sz="2800" b="1" u="sng" dirty="0" smtClean="0">
                <a:solidFill>
                  <a:srgbClr val="FFFF66"/>
                </a:solidFill>
              </a:rPr>
            </a:br>
            <a:endParaRPr lang="en-US" dirty="0" smtClean="0"/>
          </a:p>
        </p:txBody>
      </p:sp>
      <p:pic>
        <p:nvPicPr>
          <p:cNvPr id="18436" name="Picture 4" descr="41195AlmaDentureGauge"/>
          <p:cNvPicPr>
            <a:picLocks noGrp="1" noChangeAspect="1" noChangeArrowheads="1"/>
          </p:cNvPicPr>
          <p:nvPr>
            <p:ph sz="half" idx="1"/>
          </p:nvPr>
        </p:nvPicPr>
        <p:blipFill>
          <a:blip r:embed="rId2" cstate="print"/>
          <a:stretch>
            <a:fillRect/>
          </a:stretch>
        </p:blipFill>
        <p:spPr>
          <a:xfrm>
            <a:off x="5796136" y="3501008"/>
            <a:ext cx="2880320" cy="2724150"/>
          </a:xfrm>
          <a:noFill/>
        </p:spPr>
      </p:pic>
      <p:sp>
        <p:nvSpPr>
          <p:cNvPr id="88067" name="Rectangle 3"/>
          <p:cNvSpPr>
            <a:spLocks noGrp="1" noChangeArrowheads="1"/>
          </p:cNvSpPr>
          <p:nvPr>
            <p:ph sz="half" idx="2"/>
          </p:nvPr>
        </p:nvSpPr>
        <p:spPr>
          <a:xfrm>
            <a:off x="732284" y="2194520"/>
            <a:ext cx="3695700" cy="4114800"/>
          </a:xfrm>
        </p:spPr>
        <p:txBody>
          <a:bodyPr/>
          <a:lstStyle/>
          <a:p>
            <a:pPr lvl="1" eaLnBrk="1" hangingPunct="1">
              <a:buFont typeface="Wingdings" pitchFamily="2" charset="2"/>
              <a:buBlip>
                <a:blip r:embed="rId3"/>
              </a:buBlip>
              <a:defRPr/>
            </a:pPr>
            <a:r>
              <a:rPr lang="en-US" sz="2000" dirty="0" smtClean="0"/>
              <a:t>Dentures –measured---correlated ---patient’s face.</a:t>
            </a:r>
          </a:p>
          <a:p>
            <a:pPr lvl="1" eaLnBrk="1" hangingPunct="1">
              <a:buFont typeface="Wingdings" pitchFamily="2" charset="2"/>
              <a:buBlip>
                <a:blip r:embed="rId3"/>
              </a:buBlip>
              <a:defRPr/>
            </a:pPr>
            <a:r>
              <a:rPr lang="en-US" sz="2000" dirty="0" smtClean="0"/>
              <a:t>Measurements - b/w  borders of maxillary &amp; </a:t>
            </a:r>
            <a:r>
              <a:rPr lang="en-US" sz="2000" dirty="0" err="1" smtClean="0"/>
              <a:t>mandibular</a:t>
            </a:r>
            <a:r>
              <a:rPr lang="en-US" sz="2000" dirty="0" smtClean="0"/>
              <a:t> denture------</a:t>
            </a:r>
            <a:r>
              <a:rPr lang="en-US" sz="2000" u="sng" dirty="0" err="1" smtClean="0">
                <a:solidFill>
                  <a:srgbClr val="FFFF00"/>
                </a:solidFill>
              </a:rPr>
              <a:t>Boley</a:t>
            </a:r>
            <a:r>
              <a:rPr lang="en-US" sz="2000" u="sng" dirty="0" smtClean="0">
                <a:solidFill>
                  <a:srgbClr val="FFFF00"/>
                </a:solidFill>
              </a:rPr>
              <a:t> gauge.</a:t>
            </a:r>
          </a:p>
        </p:txBody>
      </p:sp>
      <p:pic>
        <p:nvPicPr>
          <p:cNvPr id="18440" name="Picture 11" descr="DSCN2022">
            <a:hlinkClick r:id="rId4"/>
          </p:cNvPr>
          <p:cNvPicPr>
            <a:picLocks noChangeAspect="1" noChangeArrowheads="1"/>
          </p:cNvPicPr>
          <p:nvPr/>
        </p:nvPicPr>
        <p:blipFill>
          <a:blip r:embed="rId5" cstate="print"/>
          <a:srcRect l="5882" t="10703" r="18925" b="14381"/>
          <a:stretch>
            <a:fillRect/>
          </a:stretch>
        </p:blipFill>
        <p:spPr bwMode="auto">
          <a:xfrm>
            <a:off x="5868144" y="1124744"/>
            <a:ext cx="2808312" cy="2016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a:spLocks noGrp="1" noChangeArrowheads="1"/>
          </p:cNvSpPr>
          <p:nvPr>
            <p:ph type="title"/>
          </p:nvPr>
        </p:nvSpPr>
        <p:spPr>
          <a:noFill/>
        </p:spPr>
        <p:txBody>
          <a:bodyPr/>
          <a:lstStyle/>
          <a:p>
            <a:pPr algn="ctr"/>
            <a:r>
              <a:rPr lang="en-US" sz="3200" dirty="0" smtClean="0">
                <a:effectLst/>
              </a:rPr>
              <a:t>Vertical jaw relation/Vertical dimension</a:t>
            </a:r>
          </a:p>
        </p:txBody>
      </p:sp>
      <p:sp>
        <p:nvSpPr>
          <p:cNvPr id="9219" name="Text Box 5"/>
          <p:cNvSpPr>
            <a:spLocks noGrp="1" noChangeArrowheads="1"/>
          </p:cNvSpPr>
          <p:nvPr>
            <p:ph idx="1"/>
          </p:nvPr>
        </p:nvSpPr>
        <p:spPr>
          <a:xfrm>
            <a:off x="1066800" y="1628800"/>
            <a:ext cx="7543800" cy="4114800"/>
          </a:xfrm>
          <a:noFill/>
        </p:spPr>
        <p:txBody>
          <a:bodyPr/>
          <a:lstStyle/>
          <a:p>
            <a:pPr eaLnBrk="1" hangingPunct="1">
              <a:buFont typeface="Wingdings" pitchFamily="2" charset="2"/>
              <a:buNone/>
            </a:pPr>
            <a:endParaRPr lang="en-US" sz="2400" dirty="0" smtClean="0">
              <a:effectLst/>
            </a:endParaRPr>
          </a:p>
          <a:p>
            <a:pPr eaLnBrk="1" hangingPunct="1">
              <a:buFont typeface="Wingdings" pitchFamily="2" charset="2"/>
              <a:buNone/>
            </a:pPr>
            <a:r>
              <a:rPr lang="en-US" sz="2400" dirty="0" err="1" smtClean="0">
                <a:effectLst/>
              </a:rPr>
              <a:t>Def</a:t>
            </a:r>
            <a:r>
              <a:rPr lang="en-US" sz="2400" baseline="30000" dirty="0" err="1" smtClean="0">
                <a:effectLst/>
              </a:rPr>
              <a:t>n</a:t>
            </a:r>
            <a:endParaRPr lang="en-US" sz="2400" baseline="30000" dirty="0" smtClean="0">
              <a:effectLst/>
            </a:endParaRPr>
          </a:p>
          <a:p>
            <a:pPr eaLnBrk="1" hangingPunct="1"/>
            <a:r>
              <a:rPr lang="en-US" sz="2000" dirty="0" smtClean="0">
                <a:solidFill>
                  <a:srgbClr val="FFFF00"/>
                </a:solidFill>
                <a:effectLst/>
              </a:rPr>
              <a:t>GPT-8</a:t>
            </a:r>
            <a:r>
              <a:rPr lang="en-US" sz="2400" dirty="0" smtClean="0">
                <a:effectLst/>
              </a:rPr>
              <a:t>. </a:t>
            </a:r>
          </a:p>
          <a:p>
            <a:pPr lvl="1" eaLnBrk="1" hangingPunct="1"/>
            <a:r>
              <a:rPr lang="en-US" sz="2000" dirty="0" smtClean="0">
                <a:effectLst/>
              </a:rPr>
              <a:t>Distance b/w two selected points one on a fixed and </a:t>
            </a:r>
          </a:p>
          <a:p>
            <a:pPr lvl="1" eaLnBrk="1" hangingPunct="1">
              <a:buFont typeface="Wingdings" pitchFamily="2" charset="2"/>
              <a:buNone/>
            </a:pPr>
            <a:r>
              <a:rPr lang="en-US" sz="2000" dirty="0" smtClean="0">
                <a:effectLst/>
              </a:rPr>
              <a:t> one on a movable member</a:t>
            </a:r>
          </a:p>
          <a:p>
            <a:pPr lvl="1" eaLnBrk="1" hangingPunct="1">
              <a:buFont typeface="Wingdings" pitchFamily="2" charset="2"/>
              <a:buNone/>
            </a:pPr>
            <a:r>
              <a:rPr lang="en-US" sz="2000" dirty="0" smtClean="0">
                <a:effectLst/>
              </a:rPr>
              <a:t>                          or</a:t>
            </a:r>
          </a:p>
          <a:p>
            <a:pPr lvl="1" eaLnBrk="1" hangingPunct="1"/>
            <a:r>
              <a:rPr lang="en-US" sz="2000" dirty="0" smtClean="0">
                <a:effectLst/>
              </a:rPr>
              <a:t>The vertical dimension of face b/w any two arbitrary selected points located one above and one below the mouth , usually in the midline.</a:t>
            </a:r>
          </a:p>
          <a:p>
            <a:pPr lvl="1">
              <a:spcBef>
                <a:spcPct val="0"/>
              </a:spcBef>
              <a:buClr>
                <a:srgbClr val="FFFFFF"/>
              </a:buClr>
            </a:pPr>
            <a:endParaRPr lang="en-US" sz="1800" dirty="0" smtClean="0">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pPr marL="342900" lvl="0" indent="-342900" fontAlgn="auto">
              <a:spcBef>
                <a:spcPts val="0"/>
              </a:spcBef>
              <a:spcAft>
                <a:spcPts val="0"/>
              </a:spcAft>
              <a:defRPr/>
            </a:pPr>
            <a:r>
              <a:rPr lang="en-US" sz="2400" i="1" u="sng" kern="1200" dirty="0" smtClean="0">
                <a:solidFill>
                  <a:srgbClr val="FFFF00"/>
                </a:solidFill>
                <a:effectLst/>
                <a:latin typeface="Cambria"/>
                <a:ea typeface="+mn-ea"/>
                <a:cs typeface="+mn-cs"/>
              </a:rPr>
              <a:t>PRE – EXTRACTION RECORDS:</a:t>
            </a:r>
            <a:br>
              <a:rPr lang="en-US" sz="2400" i="1" u="sng" kern="1200" dirty="0" smtClean="0">
                <a:solidFill>
                  <a:srgbClr val="FFFF00"/>
                </a:solidFill>
                <a:effectLst/>
                <a:latin typeface="Cambria"/>
                <a:ea typeface="+mn-ea"/>
                <a:cs typeface="+mn-cs"/>
              </a:rPr>
            </a:br>
            <a:endParaRPr lang="en-IN" dirty="0"/>
          </a:p>
        </p:txBody>
      </p:sp>
      <p:sp>
        <p:nvSpPr>
          <p:cNvPr id="21" name="Content Placeholder 20"/>
          <p:cNvSpPr>
            <a:spLocks noGrp="1"/>
          </p:cNvSpPr>
          <p:nvPr>
            <p:ph sz="half" idx="1"/>
          </p:nvPr>
        </p:nvSpPr>
        <p:spPr>
          <a:xfrm>
            <a:off x="827584" y="1981200"/>
            <a:ext cx="3934916" cy="4114800"/>
          </a:xfrm>
        </p:spPr>
        <p:txBody>
          <a:bodyPr/>
          <a:lstStyle/>
          <a:p>
            <a:pPr marL="1371600" lvl="2" indent="-457200">
              <a:lnSpc>
                <a:spcPct val="90000"/>
              </a:lnSpc>
              <a:buClr>
                <a:srgbClr val="FF00FF"/>
              </a:buClr>
              <a:buFont typeface="+mj-lt"/>
              <a:buAutoNum type="arabicPeriod"/>
              <a:defRPr/>
            </a:pPr>
            <a:r>
              <a:rPr lang="en-US" sz="2400" i="1" dirty="0" smtClean="0">
                <a:solidFill>
                  <a:srgbClr val="FFFFFF"/>
                </a:solidFill>
              </a:rPr>
              <a:t>Profile radiographs</a:t>
            </a:r>
          </a:p>
          <a:p>
            <a:pPr marL="1371600" lvl="2" indent="-457200">
              <a:lnSpc>
                <a:spcPct val="90000"/>
              </a:lnSpc>
              <a:buClr>
                <a:srgbClr val="FF00FF"/>
              </a:buClr>
              <a:buFont typeface="+mj-lt"/>
              <a:buAutoNum type="arabicPeriod"/>
              <a:defRPr/>
            </a:pPr>
            <a:endParaRPr lang="en-US" sz="2400" i="1" dirty="0" smtClean="0">
              <a:solidFill>
                <a:srgbClr val="FFFFFF"/>
              </a:solidFill>
            </a:endParaRPr>
          </a:p>
          <a:p>
            <a:pPr marL="1371600" lvl="2" indent="-457200">
              <a:lnSpc>
                <a:spcPct val="90000"/>
              </a:lnSpc>
              <a:buClr>
                <a:srgbClr val="FF00FF"/>
              </a:buClr>
              <a:buFont typeface="+mj-lt"/>
              <a:buAutoNum type="arabicPeriod"/>
              <a:defRPr/>
            </a:pPr>
            <a:r>
              <a:rPr lang="en-US" sz="2400" i="1" dirty="0" smtClean="0">
                <a:solidFill>
                  <a:srgbClr val="FFFFFF"/>
                </a:solidFill>
              </a:rPr>
              <a:t>Casts of teeth in occlusion</a:t>
            </a:r>
          </a:p>
          <a:p>
            <a:pPr marL="1371600" lvl="2" indent="-457200">
              <a:lnSpc>
                <a:spcPct val="90000"/>
              </a:lnSpc>
              <a:buClr>
                <a:srgbClr val="FF00FF"/>
              </a:buClr>
              <a:buFont typeface="+mj-lt"/>
              <a:buAutoNum type="arabicPeriod"/>
              <a:defRPr/>
            </a:pPr>
            <a:endParaRPr lang="en-US" sz="2400" i="1" dirty="0" smtClean="0">
              <a:solidFill>
                <a:srgbClr val="FFFFFF"/>
              </a:solidFill>
            </a:endParaRPr>
          </a:p>
          <a:p>
            <a:pPr marL="1371600" lvl="2" indent="-457200">
              <a:lnSpc>
                <a:spcPct val="90000"/>
              </a:lnSpc>
              <a:buClr>
                <a:srgbClr val="FF00FF"/>
              </a:buClr>
              <a:buFont typeface="+mj-lt"/>
              <a:buAutoNum type="arabicPeriod"/>
              <a:defRPr/>
            </a:pPr>
            <a:r>
              <a:rPr lang="en-US" sz="2400" i="1" dirty="0" smtClean="0">
                <a:solidFill>
                  <a:srgbClr val="FFFFFF"/>
                </a:solidFill>
              </a:rPr>
              <a:t>Facial measurements</a:t>
            </a:r>
          </a:p>
          <a:p>
            <a:endParaRPr lang="en-IN" sz="3200" dirty="0"/>
          </a:p>
        </p:txBody>
      </p:sp>
      <p:sp>
        <p:nvSpPr>
          <p:cNvPr id="22" name="Content Placeholder 21"/>
          <p:cNvSpPr>
            <a:spLocks noGrp="1"/>
          </p:cNvSpPr>
          <p:nvPr>
            <p:ph sz="half" idx="2"/>
          </p:nvPr>
        </p:nvSpPr>
        <p:spPr/>
        <p:txBody>
          <a:bodyPr/>
          <a:lstStyle/>
          <a:p>
            <a:endParaRPr lang="en-IN"/>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algn="ctr" eaLnBrk="1" hangingPunct="1">
              <a:defRPr/>
            </a:pPr>
            <a:r>
              <a:rPr lang="en-US" sz="2800" dirty="0" smtClean="0"/>
              <a:t>Physiologic methods</a:t>
            </a:r>
          </a:p>
        </p:txBody>
      </p:sp>
      <p:sp>
        <p:nvSpPr>
          <p:cNvPr id="99331" name="Rectangle 3"/>
          <p:cNvSpPr>
            <a:spLocks noGrp="1" noChangeArrowheads="1"/>
          </p:cNvSpPr>
          <p:nvPr>
            <p:ph type="body" sz="half" idx="1"/>
          </p:nvPr>
        </p:nvSpPr>
        <p:spPr>
          <a:xfrm>
            <a:off x="455613" y="1811933"/>
            <a:ext cx="4037012" cy="4497387"/>
          </a:xfrm>
        </p:spPr>
        <p:txBody>
          <a:bodyPr/>
          <a:lstStyle/>
          <a:p>
            <a:pPr marL="914400" lvl="1" indent="-457200" eaLnBrk="1" hangingPunct="1">
              <a:buFont typeface="+mj-lt"/>
              <a:buAutoNum type="arabicPeriod"/>
              <a:defRPr/>
            </a:pPr>
            <a:r>
              <a:rPr lang="en-US" sz="2400" dirty="0" smtClean="0">
                <a:solidFill>
                  <a:srgbClr val="FFFFFF"/>
                </a:solidFill>
              </a:rPr>
              <a:t>Physiologic rest position</a:t>
            </a:r>
          </a:p>
        </p:txBody>
      </p:sp>
      <p:pic>
        <p:nvPicPr>
          <p:cNvPr id="12" name="Picture 5" descr="scan0005"/>
          <p:cNvPicPr>
            <a:picLocks noGrp="1" noChangeAspect="1" noChangeArrowheads="1"/>
          </p:cNvPicPr>
          <p:nvPr>
            <p:ph sz="half" idx="2"/>
          </p:nvPr>
        </p:nvPicPr>
        <p:blipFill>
          <a:blip r:embed="rId2" cstate="print"/>
          <a:srcRect l="18353" t="11179" r="55264" b="52692"/>
          <a:stretch>
            <a:fillRect/>
          </a:stretch>
        </p:blipFill>
        <p:spPr>
          <a:xfrm>
            <a:off x="4427984" y="2492896"/>
            <a:ext cx="3505200" cy="3276600"/>
          </a:xfr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defRPr/>
            </a:pPr>
            <a:r>
              <a:rPr lang="en-US" sz="2800" smtClean="0"/>
              <a:t>Physiologic methods</a:t>
            </a:r>
          </a:p>
        </p:txBody>
      </p:sp>
      <p:sp>
        <p:nvSpPr>
          <p:cNvPr id="99331" name="Rectangle 3"/>
          <p:cNvSpPr>
            <a:spLocks noGrp="1" noChangeArrowheads="1"/>
          </p:cNvSpPr>
          <p:nvPr>
            <p:ph type="body" sz="half" idx="1"/>
          </p:nvPr>
        </p:nvSpPr>
        <p:spPr>
          <a:xfrm>
            <a:off x="455613" y="1811933"/>
            <a:ext cx="4037012" cy="4497387"/>
          </a:xfrm>
        </p:spPr>
        <p:txBody>
          <a:bodyPr/>
          <a:lstStyle/>
          <a:p>
            <a:pPr marL="914400" lvl="1" indent="-457200" eaLnBrk="1" hangingPunct="1">
              <a:buFont typeface="+mj-lt"/>
              <a:buAutoNum type="arabicPeriod" startAt="2"/>
              <a:defRPr/>
            </a:pPr>
            <a:r>
              <a:rPr lang="en-US" sz="2400" dirty="0" smtClean="0">
                <a:solidFill>
                  <a:srgbClr val="FFFFFF"/>
                </a:solidFill>
              </a:rPr>
              <a:t>Phonetics &amp; Esthetics</a:t>
            </a:r>
          </a:p>
        </p:txBody>
      </p:sp>
      <p:pic>
        <p:nvPicPr>
          <p:cNvPr id="4" name="Picture 4" descr="Comparison_small"/>
          <p:cNvPicPr>
            <a:picLocks noGrp="1" noChangeAspect="1" noChangeArrowheads="1"/>
          </p:cNvPicPr>
          <p:nvPr>
            <p:ph sz="quarter" idx="2"/>
          </p:nvPr>
        </p:nvPicPr>
        <p:blipFill>
          <a:blip r:embed="rId2" cstate="print"/>
          <a:srcRect/>
          <a:stretch>
            <a:fillRect/>
          </a:stretch>
        </p:blipFill>
        <p:spPr>
          <a:xfrm>
            <a:off x="4139952" y="2492896"/>
            <a:ext cx="4119736" cy="3312368"/>
          </a:xfr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algn="ctr" eaLnBrk="1" hangingPunct="1">
              <a:defRPr/>
            </a:pPr>
            <a:r>
              <a:rPr lang="en-US" sz="2800" dirty="0" smtClean="0"/>
              <a:t>Physiologic methods</a:t>
            </a:r>
          </a:p>
        </p:txBody>
      </p:sp>
      <p:sp>
        <p:nvSpPr>
          <p:cNvPr id="99331" name="Rectangle 3"/>
          <p:cNvSpPr>
            <a:spLocks noGrp="1" noChangeArrowheads="1"/>
          </p:cNvSpPr>
          <p:nvPr>
            <p:ph type="body" sz="half" idx="1"/>
          </p:nvPr>
        </p:nvSpPr>
        <p:spPr>
          <a:xfrm>
            <a:off x="455613" y="1811933"/>
            <a:ext cx="4037012" cy="4497387"/>
          </a:xfrm>
        </p:spPr>
        <p:txBody>
          <a:bodyPr/>
          <a:lstStyle/>
          <a:p>
            <a:pPr marL="914400" lvl="1" indent="-457200" eaLnBrk="1" hangingPunct="1">
              <a:buFont typeface="+mj-lt"/>
              <a:buAutoNum type="arabicPeriod" startAt="3"/>
              <a:defRPr/>
            </a:pPr>
            <a:r>
              <a:rPr lang="en-US" sz="2400" dirty="0" smtClean="0">
                <a:solidFill>
                  <a:srgbClr val="FFFFFF"/>
                </a:solidFill>
              </a:rPr>
              <a:t>Swallowing threshold</a:t>
            </a:r>
          </a:p>
        </p:txBody>
      </p:sp>
      <p:pic>
        <p:nvPicPr>
          <p:cNvPr id="4" name="Picture 8" descr="SCAN0007"/>
          <p:cNvPicPr>
            <a:picLocks noGrp="1" noChangeAspect="1" noChangeArrowheads="1"/>
          </p:cNvPicPr>
          <p:nvPr>
            <p:ph sz="half" idx="2"/>
          </p:nvPr>
        </p:nvPicPr>
        <p:blipFill>
          <a:blip r:embed="rId2" cstate="print"/>
          <a:srcRect t="4500" r="14017" b="31981"/>
          <a:stretch>
            <a:fillRect/>
          </a:stretch>
        </p:blipFill>
        <p:spPr>
          <a:xfrm>
            <a:off x="4860032" y="2276872"/>
            <a:ext cx="3505200" cy="3733800"/>
          </a:xfr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algn="ctr" eaLnBrk="1" hangingPunct="1">
              <a:defRPr/>
            </a:pPr>
            <a:r>
              <a:rPr lang="en-US" sz="2800" dirty="0" smtClean="0"/>
              <a:t>Physiologic methods</a:t>
            </a:r>
          </a:p>
        </p:txBody>
      </p:sp>
      <p:sp>
        <p:nvSpPr>
          <p:cNvPr id="99331" name="Rectangle 3"/>
          <p:cNvSpPr>
            <a:spLocks noGrp="1" noChangeArrowheads="1"/>
          </p:cNvSpPr>
          <p:nvPr>
            <p:ph type="body" sz="half" idx="1"/>
          </p:nvPr>
        </p:nvSpPr>
        <p:spPr>
          <a:xfrm>
            <a:off x="455613" y="1883941"/>
            <a:ext cx="4037012" cy="4497387"/>
          </a:xfrm>
        </p:spPr>
        <p:txBody>
          <a:bodyPr/>
          <a:lstStyle/>
          <a:p>
            <a:pPr marL="914400" lvl="1" indent="-457200">
              <a:buFont typeface="+mj-lt"/>
              <a:buAutoNum type="arabicPeriod" startAt="4"/>
              <a:defRPr/>
            </a:pPr>
            <a:r>
              <a:rPr lang="en-US" sz="2400" dirty="0" smtClean="0">
                <a:solidFill>
                  <a:srgbClr val="FFFFFF"/>
                </a:solidFill>
              </a:rPr>
              <a:t>Tactile sense &amp; Patient reported perception of comfort</a:t>
            </a:r>
          </a:p>
          <a:p>
            <a:pPr marL="914400" lvl="1" indent="-457200" eaLnBrk="1" hangingPunct="1">
              <a:buFont typeface="+mj-lt"/>
              <a:buAutoNum type="arabicPeriod" startAt="4"/>
              <a:defRPr/>
            </a:pPr>
            <a:endParaRPr lang="en-US" sz="2400" dirty="0" smtClean="0">
              <a:solidFill>
                <a:srgbClr val="FFFFFF"/>
              </a:solidFill>
            </a:endParaRPr>
          </a:p>
        </p:txBody>
      </p:sp>
      <p:pic>
        <p:nvPicPr>
          <p:cNvPr id="4" name="Picture 8" descr="scan0006"/>
          <p:cNvPicPr>
            <a:picLocks noGrp="1" noChangeAspect="1" noChangeArrowheads="1"/>
          </p:cNvPicPr>
          <p:nvPr>
            <p:ph sz="half" idx="2"/>
          </p:nvPr>
        </p:nvPicPr>
        <p:blipFill>
          <a:blip r:embed="rId2" cstate="print"/>
          <a:srcRect l="6274" t="68909" r="46039" b="4512"/>
          <a:stretch>
            <a:fillRect/>
          </a:stretch>
        </p:blipFill>
        <p:spPr>
          <a:xfrm>
            <a:off x="4644008" y="2060848"/>
            <a:ext cx="3394075" cy="3198813"/>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algn="ctr" eaLnBrk="1" hangingPunct="1">
              <a:defRPr/>
            </a:pPr>
            <a:r>
              <a:rPr lang="en-US" sz="2800" dirty="0" smtClean="0"/>
              <a:t>Physiologic methods</a:t>
            </a:r>
          </a:p>
        </p:txBody>
      </p:sp>
      <p:sp>
        <p:nvSpPr>
          <p:cNvPr id="9" name="Text Placeholder 8"/>
          <p:cNvSpPr>
            <a:spLocks noGrp="1"/>
          </p:cNvSpPr>
          <p:nvPr>
            <p:ph type="body" idx="1"/>
          </p:nvPr>
        </p:nvSpPr>
        <p:spPr/>
        <p:txBody>
          <a:bodyPr/>
          <a:lstStyle/>
          <a:p>
            <a:pPr algn="ctr"/>
            <a:r>
              <a:rPr lang="en-US" dirty="0" smtClean="0"/>
              <a:t>Boos  </a:t>
            </a:r>
            <a:r>
              <a:rPr lang="en-US" dirty="0" err="1" smtClean="0"/>
              <a:t>bimeter</a:t>
            </a:r>
            <a:endParaRPr lang="en-IN" dirty="0"/>
          </a:p>
        </p:txBody>
      </p:sp>
      <p:pic>
        <p:nvPicPr>
          <p:cNvPr id="6" name="Content Placeholder 4" descr="DA_059"/>
          <p:cNvPicPr>
            <a:picLocks noGrp="1" noChangeAspect="1" noChangeArrowheads="1"/>
          </p:cNvPicPr>
          <p:nvPr>
            <p:ph sz="half" idx="2"/>
          </p:nvPr>
        </p:nvPicPr>
        <p:blipFill>
          <a:blip r:embed="rId2" cstate="print"/>
          <a:stretch>
            <a:fillRect/>
          </a:stretch>
        </p:blipFill>
        <p:spPr>
          <a:xfrm>
            <a:off x="5364088" y="2780928"/>
            <a:ext cx="3456384" cy="3600400"/>
          </a:xfrm>
          <a:noFill/>
        </p:spPr>
      </p:pic>
      <p:sp>
        <p:nvSpPr>
          <p:cNvPr id="10" name="Text Placeholder 9"/>
          <p:cNvSpPr>
            <a:spLocks noGrp="1"/>
          </p:cNvSpPr>
          <p:nvPr>
            <p:ph type="body" sz="quarter" idx="3"/>
          </p:nvPr>
        </p:nvSpPr>
        <p:spPr/>
        <p:txBody>
          <a:bodyPr/>
          <a:lstStyle/>
          <a:p>
            <a:pPr algn="ctr"/>
            <a:r>
              <a:rPr lang="en-US" dirty="0" smtClean="0"/>
              <a:t>Electromyography</a:t>
            </a:r>
            <a:endParaRPr lang="en-IN" dirty="0"/>
          </a:p>
        </p:txBody>
      </p:sp>
      <p:pic>
        <p:nvPicPr>
          <p:cNvPr id="8" name="Content Placeholder 7" descr="C:\Documents and Settings\kalpana\My Documents\My Scans\2005-03 (Mar)\scan0006.jpg"/>
          <p:cNvPicPr>
            <a:picLocks noGrp="1" noChangeAspect="1" noChangeArrowheads="1"/>
          </p:cNvPicPr>
          <p:nvPr>
            <p:ph sz="quarter" idx="4"/>
          </p:nvPr>
        </p:nvPicPr>
        <p:blipFill>
          <a:blip r:embed="rId3" cstate="print">
            <a:lum bright="-6000" contrast="-12000"/>
          </a:blip>
          <a:stretch>
            <a:fillRect/>
          </a:stretch>
        </p:blipFill>
        <p:spPr>
          <a:xfrm>
            <a:off x="899592" y="2708920"/>
            <a:ext cx="3528392" cy="3672408"/>
          </a:xfr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defRPr/>
            </a:pPr>
            <a:r>
              <a:rPr lang="en-US" sz="2800" smtClean="0"/>
              <a:t>Effect  of increased vertical dimension</a:t>
            </a:r>
          </a:p>
        </p:txBody>
      </p:sp>
      <p:sp>
        <p:nvSpPr>
          <p:cNvPr id="118787" name="Rectangle 3"/>
          <p:cNvSpPr>
            <a:spLocks noGrp="1" noChangeArrowheads="1"/>
          </p:cNvSpPr>
          <p:nvPr>
            <p:ph type="body" sz="half" idx="1"/>
          </p:nvPr>
        </p:nvSpPr>
        <p:spPr>
          <a:xfrm>
            <a:off x="228600" y="1598613"/>
            <a:ext cx="4573588" cy="4497387"/>
          </a:xfrm>
        </p:spPr>
        <p:txBody>
          <a:bodyPr/>
          <a:lstStyle/>
          <a:p>
            <a:pPr marL="609600" indent="-609600" eaLnBrk="1" hangingPunct="1">
              <a:lnSpc>
                <a:spcPct val="80000"/>
              </a:lnSpc>
              <a:buClr>
                <a:srgbClr val="FFFF00"/>
              </a:buClr>
              <a:buFont typeface="Wingdings" pitchFamily="2" charset="2"/>
              <a:buAutoNum type="arabicParenR"/>
              <a:defRPr/>
            </a:pPr>
            <a:r>
              <a:rPr lang="en-US" sz="2000" smtClean="0"/>
              <a:t>Increased risk of trauma- </a:t>
            </a:r>
            <a:r>
              <a:rPr lang="en-US" sz="2000" smtClean="0">
                <a:solidFill>
                  <a:srgbClr val="FFFF00"/>
                </a:solidFill>
              </a:rPr>
              <a:t>clenching of teeth.</a:t>
            </a:r>
          </a:p>
          <a:p>
            <a:pPr marL="609600" indent="-609600" eaLnBrk="1" hangingPunct="1">
              <a:lnSpc>
                <a:spcPct val="80000"/>
              </a:lnSpc>
              <a:buClr>
                <a:srgbClr val="FFFF00"/>
              </a:buClr>
              <a:buFont typeface="Wingdings" pitchFamily="2" charset="2"/>
              <a:buAutoNum type="arabicParenR"/>
              <a:defRPr/>
            </a:pPr>
            <a:r>
              <a:rPr lang="en-US" sz="2000" smtClean="0"/>
              <a:t>Discomfort to patient</a:t>
            </a:r>
          </a:p>
          <a:p>
            <a:pPr marL="609600" indent="-609600" eaLnBrk="1" hangingPunct="1">
              <a:lnSpc>
                <a:spcPct val="80000"/>
              </a:lnSpc>
              <a:buClr>
                <a:srgbClr val="FFFF00"/>
              </a:buClr>
              <a:buFont typeface="Wingdings" pitchFamily="2" charset="2"/>
              <a:buAutoNum type="arabicParenR"/>
              <a:defRPr/>
            </a:pPr>
            <a:r>
              <a:rPr lang="en-US" sz="2000" smtClean="0"/>
              <a:t>Teeth are liable to contact – causing clicking during speech</a:t>
            </a:r>
          </a:p>
          <a:p>
            <a:pPr marL="609600" indent="-609600" eaLnBrk="1" hangingPunct="1">
              <a:lnSpc>
                <a:spcPct val="80000"/>
              </a:lnSpc>
              <a:buClr>
                <a:srgbClr val="FFFF00"/>
              </a:buClr>
              <a:buFont typeface="Wingdings" pitchFamily="2" charset="2"/>
              <a:buAutoNum type="arabicParenR"/>
              <a:defRPr/>
            </a:pPr>
            <a:r>
              <a:rPr lang="en-US" sz="2000" smtClean="0"/>
              <a:t>Trauma &amp; pain – basal seat areas of denture</a:t>
            </a:r>
          </a:p>
          <a:p>
            <a:pPr marL="609600" indent="-609600" eaLnBrk="1" hangingPunct="1">
              <a:lnSpc>
                <a:spcPct val="80000"/>
              </a:lnSpc>
              <a:buClr>
                <a:srgbClr val="FFFF00"/>
              </a:buClr>
              <a:buFont typeface="Wingdings" pitchFamily="2" charset="2"/>
              <a:buAutoNum type="arabicParenR"/>
              <a:defRPr/>
            </a:pPr>
            <a:r>
              <a:rPr lang="en-US" sz="2000" smtClean="0"/>
              <a:t>Loss of freeway space- muscular fatigue</a:t>
            </a:r>
          </a:p>
          <a:p>
            <a:pPr marL="609600" indent="-609600" eaLnBrk="1" hangingPunct="1">
              <a:lnSpc>
                <a:spcPct val="80000"/>
              </a:lnSpc>
              <a:buClr>
                <a:srgbClr val="FFFF00"/>
              </a:buClr>
              <a:buFont typeface="Wingdings" pitchFamily="2" charset="2"/>
              <a:buAutoNum type="arabicParenR"/>
              <a:defRPr/>
            </a:pPr>
            <a:r>
              <a:rPr lang="en-US" sz="2000" smtClean="0"/>
              <a:t>Clicking sound</a:t>
            </a:r>
          </a:p>
          <a:p>
            <a:pPr marL="609600" indent="-609600" eaLnBrk="1" hangingPunct="1">
              <a:lnSpc>
                <a:spcPct val="80000"/>
              </a:lnSpc>
              <a:buClr>
                <a:srgbClr val="FFFF00"/>
              </a:buClr>
              <a:buFont typeface="Wingdings" pitchFamily="2" charset="2"/>
              <a:buAutoNum type="arabicParenR"/>
              <a:defRPr/>
            </a:pPr>
            <a:r>
              <a:rPr lang="en-US" sz="2000" smtClean="0">
                <a:solidFill>
                  <a:srgbClr val="FFFF00"/>
                </a:solidFill>
              </a:rPr>
              <a:t>Elongated appearance of face</a:t>
            </a:r>
          </a:p>
          <a:p>
            <a:pPr marL="609600" indent="-609600" eaLnBrk="1" hangingPunct="1">
              <a:lnSpc>
                <a:spcPct val="80000"/>
              </a:lnSpc>
              <a:buClr>
                <a:srgbClr val="FFFF00"/>
              </a:buClr>
              <a:buFont typeface="Wingdings" pitchFamily="2" charset="2"/>
              <a:buAutoNum type="arabicParenR"/>
              <a:defRPr/>
            </a:pPr>
            <a:r>
              <a:rPr lang="en-US" sz="2000" smtClean="0"/>
              <a:t>Bone resorption</a:t>
            </a:r>
          </a:p>
          <a:p>
            <a:pPr marL="609600" indent="-609600" eaLnBrk="1" hangingPunct="1">
              <a:lnSpc>
                <a:spcPct val="80000"/>
              </a:lnSpc>
              <a:buClr>
                <a:srgbClr val="FFFF00"/>
              </a:buClr>
              <a:buFont typeface="Wingdings" pitchFamily="2" charset="2"/>
              <a:buAutoNum type="arabicParenR"/>
              <a:defRPr/>
            </a:pPr>
            <a:r>
              <a:rPr lang="en-US" sz="2000" smtClean="0"/>
              <a:t>Loss of retension &amp; stability of dentures</a:t>
            </a:r>
          </a:p>
          <a:p>
            <a:pPr marL="609600" indent="-609600" eaLnBrk="1" hangingPunct="1">
              <a:lnSpc>
                <a:spcPct val="80000"/>
              </a:lnSpc>
              <a:buClr>
                <a:srgbClr val="FFFF00"/>
              </a:buClr>
              <a:buFont typeface="Wingdings" pitchFamily="2" charset="2"/>
              <a:buAutoNum type="arabicParenR"/>
              <a:defRPr/>
            </a:pPr>
            <a:r>
              <a:rPr lang="en-US" sz="2000" smtClean="0"/>
              <a:t>Generalised hyperemia.</a:t>
            </a:r>
          </a:p>
        </p:txBody>
      </p:sp>
      <p:pic>
        <p:nvPicPr>
          <p:cNvPr id="31748" name="Picture 4" descr="Protrusive-resistance"/>
          <p:cNvPicPr>
            <a:picLocks noGrp="1" noChangeAspect="1" noChangeArrowheads="1" noCrop="1"/>
          </p:cNvPicPr>
          <p:nvPr>
            <p:ph sz="quarter" idx="2"/>
          </p:nvPr>
        </p:nvPicPr>
        <p:blipFill>
          <a:blip r:embed="rId2" cstate="print"/>
          <a:srcRect/>
          <a:stretch>
            <a:fillRect/>
          </a:stretch>
        </p:blipFill>
        <p:spPr>
          <a:xfrm>
            <a:off x="4419600" y="1143000"/>
            <a:ext cx="2057400" cy="1543050"/>
          </a:xfrm>
          <a:noFill/>
        </p:spPr>
      </p:pic>
      <p:pic>
        <p:nvPicPr>
          <p:cNvPr id="31749" name="Picture 6" descr="SCAN0010"/>
          <p:cNvPicPr>
            <a:picLocks noGrp="1" noChangeAspect="1" noChangeArrowheads="1"/>
          </p:cNvPicPr>
          <p:nvPr>
            <p:ph sz="quarter" idx="3"/>
          </p:nvPr>
        </p:nvPicPr>
        <p:blipFill>
          <a:blip r:embed="rId3" cstate="print"/>
          <a:srcRect l="22629" t="2876" r="13730" b="12256"/>
          <a:stretch>
            <a:fillRect/>
          </a:stretch>
        </p:blipFill>
        <p:spPr>
          <a:xfrm>
            <a:off x="6648450" y="1066800"/>
            <a:ext cx="2495550" cy="4724400"/>
          </a:xfrm>
          <a:noFill/>
        </p:spPr>
      </p:pic>
      <p:pic>
        <p:nvPicPr>
          <p:cNvPr id="31750" name="Picture 8" descr="scan0009"/>
          <p:cNvPicPr>
            <a:picLocks noChangeAspect="1" noChangeArrowheads="1"/>
          </p:cNvPicPr>
          <p:nvPr/>
        </p:nvPicPr>
        <p:blipFill>
          <a:blip r:embed="rId4" cstate="print"/>
          <a:srcRect l="8452" t="41112" r="59616" b="36830"/>
          <a:stretch>
            <a:fillRect/>
          </a:stretch>
        </p:blipFill>
        <p:spPr bwMode="auto">
          <a:xfrm>
            <a:off x="4343400" y="2819400"/>
            <a:ext cx="21336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5613" y="273050"/>
            <a:ext cx="6326187" cy="565150"/>
          </a:xfrm>
        </p:spPr>
        <p:txBody>
          <a:bodyPr/>
          <a:lstStyle/>
          <a:p>
            <a:pPr eaLnBrk="1" hangingPunct="1">
              <a:defRPr/>
            </a:pPr>
            <a:r>
              <a:rPr lang="en-US" sz="2400" smtClean="0"/>
              <a:t>Effect of decreased vertical dimension</a:t>
            </a:r>
          </a:p>
        </p:txBody>
      </p:sp>
      <p:sp>
        <p:nvSpPr>
          <p:cNvPr id="119811" name="Rectangle 3"/>
          <p:cNvSpPr>
            <a:spLocks noGrp="1" noChangeArrowheads="1"/>
          </p:cNvSpPr>
          <p:nvPr>
            <p:ph type="body" sz="half" idx="1"/>
          </p:nvPr>
        </p:nvSpPr>
        <p:spPr>
          <a:xfrm>
            <a:off x="501650" y="1674813"/>
            <a:ext cx="5603875" cy="4421187"/>
          </a:xfrm>
        </p:spPr>
        <p:txBody>
          <a:bodyPr/>
          <a:lstStyle/>
          <a:p>
            <a:pPr marL="609600" indent="-609600" eaLnBrk="1" hangingPunct="1">
              <a:buClr>
                <a:srgbClr val="FFFF00"/>
              </a:buClr>
              <a:buFont typeface="Wingdings" pitchFamily="2" charset="2"/>
              <a:buAutoNum type="arabicParenR"/>
              <a:defRPr/>
            </a:pPr>
            <a:r>
              <a:rPr lang="en-US" sz="2000" smtClean="0"/>
              <a:t>Reduced masticatory efficiency</a:t>
            </a:r>
          </a:p>
          <a:p>
            <a:pPr marL="609600" indent="-609600" eaLnBrk="1" hangingPunct="1">
              <a:buClr>
                <a:srgbClr val="FFFF00"/>
              </a:buClr>
              <a:buFont typeface="Wingdings" pitchFamily="2" charset="2"/>
              <a:buAutoNum type="arabicParenR"/>
              <a:defRPr/>
            </a:pPr>
            <a:r>
              <a:rPr lang="en-US" sz="2000" smtClean="0"/>
              <a:t>Poor esthetics</a:t>
            </a:r>
          </a:p>
          <a:p>
            <a:pPr marL="609600" indent="-609600" eaLnBrk="1" hangingPunct="1">
              <a:buClr>
                <a:srgbClr val="FFFF00"/>
              </a:buClr>
              <a:buFont typeface="Wingdings" pitchFamily="2" charset="2"/>
              <a:buAutoNum type="arabicParenR"/>
              <a:defRPr/>
            </a:pPr>
            <a:r>
              <a:rPr lang="en-US" sz="2000" smtClean="0"/>
              <a:t>Cheek biting/ tongue biting/ lip biting</a:t>
            </a:r>
          </a:p>
          <a:p>
            <a:pPr marL="609600" indent="-609600" eaLnBrk="1" hangingPunct="1">
              <a:buClr>
                <a:srgbClr val="FFFF00"/>
              </a:buClr>
              <a:buFont typeface="Wingdings" pitchFamily="2" charset="2"/>
              <a:buAutoNum type="arabicParenR"/>
              <a:defRPr/>
            </a:pPr>
            <a:r>
              <a:rPr lang="en-US" sz="2000" smtClean="0">
                <a:solidFill>
                  <a:srgbClr val="FFFF00"/>
                </a:solidFill>
              </a:rPr>
              <a:t>Denture look</a:t>
            </a:r>
          </a:p>
          <a:p>
            <a:pPr marL="609600" indent="-609600" eaLnBrk="1" hangingPunct="1">
              <a:buClr>
                <a:srgbClr val="FFFF00"/>
              </a:buClr>
              <a:buFont typeface="Wingdings" pitchFamily="2" charset="2"/>
              <a:buAutoNum type="arabicParenR"/>
              <a:defRPr/>
            </a:pPr>
            <a:r>
              <a:rPr lang="en-US" sz="2000" smtClean="0"/>
              <a:t>Angular chelitis</a:t>
            </a:r>
          </a:p>
          <a:p>
            <a:pPr marL="609600" indent="-609600" eaLnBrk="1" hangingPunct="1">
              <a:buClr>
                <a:srgbClr val="FFFF00"/>
              </a:buClr>
              <a:buFont typeface="Wingdings" pitchFamily="2" charset="2"/>
              <a:buAutoNum type="arabicParenR"/>
              <a:defRPr/>
            </a:pPr>
            <a:r>
              <a:rPr lang="en-US" sz="2000" smtClean="0">
                <a:solidFill>
                  <a:srgbClr val="FFFF00"/>
                </a:solidFill>
              </a:rPr>
              <a:t>Pain in TMJ</a:t>
            </a:r>
          </a:p>
          <a:p>
            <a:pPr marL="609600" indent="-609600" eaLnBrk="1" hangingPunct="1">
              <a:buClr>
                <a:srgbClr val="FFFF00"/>
              </a:buClr>
              <a:buFont typeface="Wingdings" pitchFamily="2" charset="2"/>
              <a:buAutoNum type="arabicParenR"/>
              <a:defRPr/>
            </a:pPr>
            <a:r>
              <a:rPr lang="en-US" sz="2000" smtClean="0"/>
              <a:t>Coston’s syndrome</a:t>
            </a:r>
          </a:p>
          <a:p>
            <a:pPr marL="609600" indent="-609600" eaLnBrk="1" hangingPunct="1">
              <a:buClr>
                <a:srgbClr val="FFFF00"/>
              </a:buClr>
              <a:buFont typeface="Wingdings" pitchFamily="2" charset="2"/>
              <a:buAutoNum type="arabicParenR"/>
              <a:defRPr/>
            </a:pPr>
            <a:r>
              <a:rPr lang="en-US" sz="2000" smtClean="0">
                <a:solidFill>
                  <a:srgbClr val="FFFF00"/>
                </a:solidFill>
              </a:rPr>
              <a:t>prognathism</a:t>
            </a:r>
          </a:p>
        </p:txBody>
      </p:sp>
      <p:pic>
        <p:nvPicPr>
          <p:cNvPr id="32772" name="Picture 4" descr="LPs-protruding-side-view"/>
          <p:cNvPicPr>
            <a:picLocks noGrp="1" noChangeAspect="1" noChangeArrowheads="1" noCrop="1"/>
          </p:cNvPicPr>
          <p:nvPr>
            <p:ph sz="quarter" idx="2"/>
          </p:nvPr>
        </p:nvPicPr>
        <p:blipFill>
          <a:blip r:embed="rId2" cstate="print"/>
          <a:srcRect/>
          <a:stretch>
            <a:fillRect/>
          </a:stretch>
        </p:blipFill>
        <p:spPr>
          <a:xfrm>
            <a:off x="6248400" y="3124200"/>
            <a:ext cx="2667000" cy="2476500"/>
          </a:xfrm>
          <a:noFill/>
        </p:spPr>
      </p:pic>
      <p:pic>
        <p:nvPicPr>
          <p:cNvPr id="32773" name="Picture 6" descr="Elevation-w-resistance"/>
          <p:cNvPicPr>
            <a:picLocks noGrp="1" noChangeAspect="1" noChangeArrowheads="1" noCrop="1"/>
          </p:cNvPicPr>
          <p:nvPr>
            <p:ph sz="quarter" idx="3"/>
          </p:nvPr>
        </p:nvPicPr>
        <p:blipFill>
          <a:blip r:embed="rId3" cstate="print"/>
          <a:srcRect/>
          <a:stretch>
            <a:fillRect/>
          </a:stretch>
        </p:blipFill>
        <p:spPr>
          <a:xfrm>
            <a:off x="6324600" y="457200"/>
            <a:ext cx="2438400" cy="2590800"/>
          </a:xfrm>
          <a:noFill/>
        </p:spPr>
      </p:pic>
      <p:pic>
        <p:nvPicPr>
          <p:cNvPr id="32774" name="Picture 9" descr="scan0009"/>
          <p:cNvPicPr>
            <a:picLocks noChangeAspect="1" noChangeArrowheads="1"/>
          </p:cNvPicPr>
          <p:nvPr/>
        </p:nvPicPr>
        <p:blipFill>
          <a:blip r:embed="rId4" cstate="print"/>
          <a:srcRect l="8696" t="72903" r="60001" b="4892"/>
          <a:stretch>
            <a:fillRect/>
          </a:stretch>
        </p:blipFill>
        <p:spPr bwMode="auto">
          <a:xfrm>
            <a:off x="3810000" y="3124200"/>
            <a:ext cx="24384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Horizontal Jaw relation</a:t>
            </a:r>
            <a:endParaRPr lang="en-IN" dirty="0"/>
          </a:p>
        </p:txBody>
      </p:sp>
      <p:graphicFrame>
        <p:nvGraphicFramePr>
          <p:cNvPr id="102402" name="Diagram 2"/>
          <p:cNvGraphicFramePr>
            <a:graphicFrameLocks/>
          </p:cNvGraphicFramePr>
          <p:nvPr>
            <p:ph idx="1"/>
          </p:nvPr>
        </p:nvGraphicFramePr>
        <p:xfrm>
          <a:off x="1066800" y="1981200"/>
          <a:ext cx="7543800" cy="4114800"/>
        </p:xfrm>
        <a:graphic>
          <a:graphicData uri="http://schemas.openxmlformats.org/drawingml/2006/compatibility">
            <com:legacyDrawing xmlns:com="http://schemas.openxmlformats.org/drawingml/2006/compatibility" spid="_x0000_s102402"/>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228600" y="1524000"/>
            <a:ext cx="8226425" cy="869950"/>
          </a:xfrm>
        </p:spPr>
        <p:txBody>
          <a:bodyPr/>
          <a:lstStyle/>
          <a:p>
            <a:pPr algn="ctr" eaLnBrk="1" hangingPunct="1">
              <a:defRPr/>
            </a:pPr>
            <a:r>
              <a:rPr lang="en-US" sz="3600" dirty="0" smtClean="0">
                <a:latin typeface="Cambria" pitchFamily="18" charset="0"/>
              </a:rPr>
              <a:t>Horizontal jaw relations </a:t>
            </a:r>
          </a:p>
        </p:txBody>
      </p:sp>
      <p:sp>
        <p:nvSpPr>
          <p:cNvPr id="35843" name="Text Box 5"/>
          <p:cNvSpPr txBox="1">
            <a:spLocks noChangeArrowheads="1"/>
          </p:cNvSpPr>
          <p:nvPr/>
        </p:nvSpPr>
        <p:spPr bwMode="auto">
          <a:xfrm>
            <a:off x="304800" y="3581400"/>
            <a:ext cx="2913063" cy="579438"/>
          </a:xfrm>
          <a:prstGeom prst="rect">
            <a:avLst/>
          </a:prstGeom>
          <a:noFill/>
          <a:ln w="9525">
            <a:noFill/>
            <a:miter lim="800000"/>
            <a:headEnd/>
            <a:tailEnd/>
          </a:ln>
        </p:spPr>
        <p:txBody>
          <a:bodyPr wrap="none">
            <a:spAutoFit/>
          </a:bodyPr>
          <a:lstStyle/>
          <a:p>
            <a:pPr algn="ctr"/>
            <a:r>
              <a:rPr lang="en-US" sz="3200" dirty="0">
                <a:latin typeface="Cambria" pitchFamily="18" charset="0"/>
              </a:rPr>
              <a:t>Centric relation</a:t>
            </a:r>
          </a:p>
        </p:txBody>
      </p:sp>
      <p:sp>
        <p:nvSpPr>
          <p:cNvPr id="35844" name="Text Box 6"/>
          <p:cNvSpPr txBox="1">
            <a:spLocks noChangeArrowheads="1"/>
          </p:cNvSpPr>
          <p:nvPr/>
        </p:nvSpPr>
        <p:spPr bwMode="auto">
          <a:xfrm>
            <a:off x="4495800" y="3535363"/>
            <a:ext cx="3297238" cy="579437"/>
          </a:xfrm>
          <a:prstGeom prst="rect">
            <a:avLst/>
          </a:prstGeom>
          <a:noFill/>
          <a:ln w="9525">
            <a:noFill/>
            <a:miter lim="800000"/>
            <a:headEnd/>
            <a:tailEnd/>
          </a:ln>
        </p:spPr>
        <p:txBody>
          <a:bodyPr wrap="none">
            <a:spAutoFit/>
          </a:bodyPr>
          <a:lstStyle/>
          <a:p>
            <a:pPr algn="ctr"/>
            <a:r>
              <a:rPr lang="en-US" sz="3200" dirty="0">
                <a:latin typeface="Cambria" pitchFamily="18" charset="0"/>
              </a:rPr>
              <a:t>Eccentric relation</a:t>
            </a:r>
          </a:p>
        </p:txBody>
      </p:sp>
      <p:sp>
        <p:nvSpPr>
          <p:cNvPr id="35845" name="Text Box 7"/>
          <p:cNvSpPr txBox="1">
            <a:spLocks noChangeArrowheads="1"/>
          </p:cNvSpPr>
          <p:nvPr/>
        </p:nvSpPr>
        <p:spPr bwMode="auto">
          <a:xfrm>
            <a:off x="3429000" y="4800600"/>
            <a:ext cx="2506663" cy="457200"/>
          </a:xfrm>
          <a:prstGeom prst="rect">
            <a:avLst/>
          </a:prstGeom>
          <a:noFill/>
          <a:ln w="9525">
            <a:noFill/>
            <a:miter lim="800000"/>
            <a:headEnd/>
            <a:tailEnd/>
          </a:ln>
        </p:spPr>
        <p:txBody>
          <a:bodyPr wrap="none">
            <a:spAutoFit/>
          </a:bodyPr>
          <a:lstStyle/>
          <a:p>
            <a:r>
              <a:rPr lang="en-US" sz="2400" dirty="0">
                <a:latin typeface="Cambria" pitchFamily="18" charset="0"/>
              </a:rPr>
              <a:t>Protrusive record</a:t>
            </a:r>
          </a:p>
        </p:txBody>
      </p:sp>
      <p:sp>
        <p:nvSpPr>
          <p:cNvPr id="35846" name="Text Box 8"/>
          <p:cNvSpPr txBox="1">
            <a:spLocks noChangeArrowheads="1"/>
          </p:cNvSpPr>
          <p:nvPr/>
        </p:nvSpPr>
        <p:spPr bwMode="auto">
          <a:xfrm>
            <a:off x="6400800" y="4800600"/>
            <a:ext cx="2066925" cy="457200"/>
          </a:xfrm>
          <a:prstGeom prst="rect">
            <a:avLst/>
          </a:prstGeom>
          <a:noFill/>
          <a:ln w="9525">
            <a:noFill/>
            <a:miter lim="800000"/>
            <a:headEnd/>
            <a:tailEnd/>
          </a:ln>
        </p:spPr>
        <p:txBody>
          <a:bodyPr wrap="none">
            <a:spAutoFit/>
          </a:bodyPr>
          <a:lstStyle/>
          <a:p>
            <a:r>
              <a:rPr lang="en-US" sz="2400">
                <a:latin typeface="Cambria" pitchFamily="18" charset="0"/>
              </a:rPr>
              <a:t>Lateral record</a:t>
            </a:r>
          </a:p>
        </p:txBody>
      </p:sp>
      <p:sp>
        <p:nvSpPr>
          <p:cNvPr id="35847" name="Line 9"/>
          <p:cNvSpPr>
            <a:spLocks noChangeShapeType="1"/>
          </p:cNvSpPr>
          <p:nvPr/>
        </p:nvSpPr>
        <p:spPr bwMode="auto">
          <a:xfrm flipH="1">
            <a:off x="4876800" y="4191000"/>
            <a:ext cx="381000" cy="533400"/>
          </a:xfrm>
          <a:prstGeom prst="line">
            <a:avLst/>
          </a:prstGeom>
          <a:noFill/>
          <a:ln w="9525">
            <a:solidFill>
              <a:schemeClr val="tx1"/>
            </a:solidFill>
            <a:round/>
            <a:headEnd/>
            <a:tailEnd type="triangle" w="med" len="med"/>
          </a:ln>
        </p:spPr>
        <p:txBody>
          <a:bodyPr/>
          <a:lstStyle/>
          <a:p>
            <a:endParaRPr lang="en-IN"/>
          </a:p>
        </p:txBody>
      </p:sp>
      <p:sp>
        <p:nvSpPr>
          <p:cNvPr id="35848" name="Line 10"/>
          <p:cNvSpPr>
            <a:spLocks noChangeShapeType="1"/>
          </p:cNvSpPr>
          <p:nvPr/>
        </p:nvSpPr>
        <p:spPr bwMode="auto">
          <a:xfrm>
            <a:off x="6553200" y="4191000"/>
            <a:ext cx="533400" cy="533400"/>
          </a:xfrm>
          <a:prstGeom prst="line">
            <a:avLst/>
          </a:prstGeom>
          <a:noFill/>
          <a:ln w="9525">
            <a:solidFill>
              <a:schemeClr val="tx1"/>
            </a:solidFill>
            <a:round/>
            <a:headEnd/>
            <a:tailEnd type="triangle" w="med" len="med"/>
          </a:ln>
        </p:spPr>
        <p:txBody>
          <a:bodyPr/>
          <a:lstStyle/>
          <a:p>
            <a:endParaRPr lang="en-IN"/>
          </a:p>
        </p:txBody>
      </p:sp>
      <p:sp>
        <p:nvSpPr>
          <p:cNvPr id="35849" name="Line 11"/>
          <p:cNvSpPr>
            <a:spLocks noChangeShapeType="1"/>
          </p:cNvSpPr>
          <p:nvPr/>
        </p:nvSpPr>
        <p:spPr bwMode="auto">
          <a:xfrm flipH="1">
            <a:off x="1447800" y="2438400"/>
            <a:ext cx="990600" cy="990600"/>
          </a:xfrm>
          <a:prstGeom prst="line">
            <a:avLst/>
          </a:prstGeom>
          <a:noFill/>
          <a:ln w="9525">
            <a:solidFill>
              <a:schemeClr val="tx1"/>
            </a:solidFill>
            <a:round/>
            <a:headEnd/>
            <a:tailEnd type="triangle" w="med" len="med"/>
          </a:ln>
        </p:spPr>
        <p:txBody>
          <a:bodyPr/>
          <a:lstStyle/>
          <a:p>
            <a:endParaRPr lang="en-IN"/>
          </a:p>
        </p:txBody>
      </p:sp>
      <p:sp>
        <p:nvSpPr>
          <p:cNvPr id="35850" name="Line 12"/>
          <p:cNvSpPr>
            <a:spLocks noChangeShapeType="1"/>
          </p:cNvSpPr>
          <p:nvPr/>
        </p:nvSpPr>
        <p:spPr bwMode="auto">
          <a:xfrm>
            <a:off x="5257800" y="2438400"/>
            <a:ext cx="838200" cy="990600"/>
          </a:xfrm>
          <a:prstGeom prst="line">
            <a:avLst/>
          </a:prstGeom>
          <a:noFill/>
          <a:ln w="9525">
            <a:solidFill>
              <a:schemeClr val="tx1"/>
            </a:solidFill>
            <a:round/>
            <a:headEnd/>
            <a:tailEnd type="triangle" w="med" len="med"/>
          </a:ln>
        </p:spPr>
        <p:txBody>
          <a:bodyPr/>
          <a:lstStyle/>
          <a:p>
            <a:endParaRPr lang="en-IN"/>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806896" y="485800"/>
            <a:ext cx="8229600" cy="1143000"/>
          </a:xfrm>
        </p:spPr>
        <p:txBody>
          <a:bodyPr/>
          <a:lstStyle/>
          <a:p>
            <a:pPr algn="l" eaLnBrk="1" hangingPunct="1"/>
            <a:r>
              <a:rPr lang="en-US" sz="4800" b="1" dirty="0" smtClean="0">
                <a:solidFill>
                  <a:srgbClr val="FFFFFF"/>
                </a:solidFill>
                <a:latin typeface="Monotype Corsiva" pitchFamily="66" charset="0"/>
              </a:rPr>
              <a:t>Clinical significance</a:t>
            </a:r>
          </a:p>
        </p:txBody>
      </p:sp>
      <p:sp>
        <p:nvSpPr>
          <p:cNvPr id="6147" name="Rectangle 3"/>
          <p:cNvSpPr>
            <a:spLocks noGrp="1" noChangeArrowheads="1"/>
          </p:cNvSpPr>
          <p:nvPr>
            <p:ph type="body" idx="1"/>
          </p:nvPr>
        </p:nvSpPr>
        <p:spPr>
          <a:xfrm>
            <a:off x="895672" y="1796752"/>
            <a:ext cx="7924800" cy="4800600"/>
          </a:xfrm>
        </p:spPr>
        <p:txBody>
          <a:bodyPr/>
          <a:lstStyle/>
          <a:p>
            <a:pPr marL="457200" indent="-457200" eaLnBrk="1" hangingPunct="1"/>
            <a:r>
              <a:rPr lang="en-US" sz="2400" b="1" dirty="0" smtClean="0">
                <a:solidFill>
                  <a:srgbClr val="FFFFFF"/>
                </a:solidFill>
              </a:rPr>
              <a:t>Re-establish the functional position</a:t>
            </a:r>
          </a:p>
          <a:p>
            <a:pPr marL="457200" indent="-457200"/>
            <a:r>
              <a:rPr lang="en-US" sz="2400" b="1" dirty="0" smtClean="0">
                <a:solidFill>
                  <a:srgbClr val="FFFFFF"/>
                </a:solidFill>
              </a:rPr>
              <a:t>Functional efficiency </a:t>
            </a:r>
          </a:p>
          <a:p>
            <a:pPr marL="457200" indent="-457200"/>
            <a:r>
              <a:rPr lang="en-US" sz="2400" b="1" dirty="0" smtClean="0">
                <a:solidFill>
                  <a:srgbClr val="FFFFFF"/>
                </a:solidFill>
              </a:rPr>
              <a:t>Structural balance.</a:t>
            </a:r>
          </a:p>
          <a:p>
            <a:pPr marL="457200" indent="-457200" eaLnBrk="1" hangingPunct="1"/>
            <a:r>
              <a:rPr lang="en-US" sz="2400" b="1" dirty="0" smtClean="0">
                <a:solidFill>
                  <a:srgbClr val="FFFFFF"/>
                </a:solidFill>
              </a:rPr>
              <a:t>Esthetics</a:t>
            </a:r>
          </a:p>
          <a:p>
            <a:pPr marL="457200" indent="-457200" eaLnBrk="1" hangingPunct="1"/>
            <a:r>
              <a:rPr lang="en-US" sz="2400" b="1" dirty="0" smtClean="0">
                <a:solidFill>
                  <a:srgbClr val="FFFFFF"/>
                </a:solidFill>
              </a:rPr>
              <a:t>Phonetics</a:t>
            </a:r>
          </a:p>
          <a:p>
            <a:pPr marL="457200" indent="-457200"/>
            <a:r>
              <a:rPr lang="en-US" sz="2400" b="1" dirty="0" smtClean="0">
                <a:solidFill>
                  <a:srgbClr val="FFFFFF"/>
                </a:solidFill>
              </a:rPr>
              <a:t>Comfort</a:t>
            </a:r>
          </a:p>
          <a:p>
            <a:pPr marL="457200" indent="-457200" eaLnBrk="1" hangingPunct="1"/>
            <a:endParaRPr lang="en-US" sz="2400" b="1" dirty="0" smtClean="0">
              <a:solidFill>
                <a:srgbClr val="FFFFFF"/>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1"/>
            <a:ext cx="7543800" cy="891952"/>
          </a:xfrm>
        </p:spPr>
        <p:txBody>
          <a:bodyPr/>
          <a:lstStyle/>
          <a:p>
            <a:pPr>
              <a:defRPr/>
            </a:pPr>
            <a:r>
              <a:rPr lang="en-US" u="sng" dirty="0" smtClean="0">
                <a:solidFill>
                  <a:srgbClr val="FFFF00"/>
                </a:solidFill>
                <a:latin typeface="Cambria" pitchFamily="18" charset="0"/>
              </a:rPr>
              <a:t>Centric relation</a:t>
            </a:r>
            <a:endParaRPr lang="en-IN" dirty="0">
              <a:latin typeface="Cambria" pitchFamily="18" charset="0"/>
            </a:endParaRPr>
          </a:p>
        </p:txBody>
      </p:sp>
      <p:sp>
        <p:nvSpPr>
          <p:cNvPr id="3" name="Content Placeholder 2"/>
          <p:cNvSpPr>
            <a:spLocks noGrp="1"/>
          </p:cNvSpPr>
          <p:nvPr>
            <p:ph idx="1"/>
          </p:nvPr>
        </p:nvSpPr>
        <p:spPr>
          <a:xfrm>
            <a:off x="876672" y="1340768"/>
            <a:ext cx="8087816" cy="4497388"/>
          </a:xfrm>
        </p:spPr>
        <p:txBody>
          <a:bodyPr/>
          <a:lstStyle/>
          <a:p>
            <a:pPr>
              <a:defRPr/>
            </a:pPr>
            <a:r>
              <a:rPr lang="en-US" sz="2400" dirty="0" smtClean="0">
                <a:solidFill>
                  <a:srgbClr val="FFFFFF"/>
                </a:solidFill>
                <a:latin typeface="Cambria" pitchFamily="18" charset="0"/>
              </a:rPr>
              <a:t> Most controversial topic in </a:t>
            </a:r>
            <a:r>
              <a:rPr lang="en-US" sz="2400" dirty="0" err="1" smtClean="0">
                <a:solidFill>
                  <a:srgbClr val="FFFFFF"/>
                </a:solidFill>
                <a:latin typeface="Cambria" pitchFamily="18" charset="0"/>
              </a:rPr>
              <a:t>prosthodontics</a:t>
            </a:r>
            <a:endParaRPr lang="en-US" sz="2400" dirty="0" smtClean="0">
              <a:solidFill>
                <a:srgbClr val="FFFFFF"/>
              </a:solidFill>
              <a:latin typeface="Cambria" pitchFamily="18" charset="0"/>
            </a:endParaRPr>
          </a:p>
          <a:p>
            <a:pPr>
              <a:buFont typeface="Wingdings" pitchFamily="2" charset="2"/>
              <a:buNone/>
              <a:defRPr/>
            </a:pPr>
            <a:endParaRPr lang="en-US" sz="2400" dirty="0" smtClean="0">
              <a:solidFill>
                <a:srgbClr val="FFFFFF"/>
              </a:solidFill>
              <a:latin typeface="Cambria" pitchFamily="18" charset="0"/>
            </a:endParaRPr>
          </a:p>
          <a:p>
            <a:pPr>
              <a:buFont typeface="Wingdings" pitchFamily="2" charset="2"/>
              <a:buNone/>
              <a:defRPr/>
            </a:pPr>
            <a:r>
              <a:rPr lang="en-US" sz="2400" dirty="0" err="1" smtClean="0">
                <a:solidFill>
                  <a:srgbClr val="FFFFFF"/>
                </a:solidFill>
                <a:latin typeface="Cambria" pitchFamily="18" charset="0"/>
              </a:rPr>
              <a:t>Def</a:t>
            </a:r>
            <a:r>
              <a:rPr lang="en-US" sz="2400" baseline="30000" dirty="0" err="1" smtClean="0">
                <a:solidFill>
                  <a:srgbClr val="FFFFFF"/>
                </a:solidFill>
                <a:latin typeface="Cambria" pitchFamily="18" charset="0"/>
              </a:rPr>
              <a:t>n</a:t>
            </a:r>
            <a:endParaRPr lang="en-US" sz="2400" dirty="0" smtClean="0">
              <a:solidFill>
                <a:srgbClr val="FFFFFF"/>
              </a:solidFill>
              <a:latin typeface="Cambria" pitchFamily="18" charset="0"/>
            </a:endParaRPr>
          </a:p>
          <a:p>
            <a:pPr>
              <a:defRPr/>
            </a:pPr>
            <a:r>
              <a:rPr lang="en-US" sz="2400" dirty="0" smtClean="0">
                <a:solidFill>
                  <a:srgbClr val="FFFFFF"/>
                </a:solidFill>
                <a:latin typeface="Cambria" pitchFamily="18" charset="0"/>
              </a:rPr>
              <a:t>“</a:t>
            </a:r>
            <a:r>
              <a:rPr lang="en-US" sz="2400" dirty="0" err="1" smtClean="0">
                <a:solidFill>
                  <a:srgbClr val="FFFFFF"/>
                </a:solidFill>
                <a:latin typeface="Cambria" pitchFamily="18" charset="0"/>
              </a:rPr>
              <a:t>maxillomandibular</a:t>
            </a:r>
            <a:r>
              <a:rPr lang="en-US" sz="2400" dirty="0" smtClean="0">
                <a:solidFill>
                  <a:srgbClr val="FFFFFF"/>
                </a:solidFill>
                <a:latin typeface="Cambria" pitchFamily="18" charset="0"/>
              </a:rPr>
              <a:t> relationship – </a:t>
            </a:r>
            <a:r>
              <a:rPr lang="en-US" sz="2400" dirty="0" err="1" smtClean="0">
                <a:solidFill>
                  <a:srgbClr val="FFFFFF"/>
                </a:solidFill>
                <a:latin typeface="Cambria" pitchFamily="18" charset="0"/>
              </a:rPr>
              <a:t>condyles</a:t>
            </a:r>
            <a:r>
              <a:rPr lang="en-US" sz="2400" dirty="0" smtClean="0">
                <a:solidFill>
                  <a:srgbClr val="FFFFFF"/>
                </a:solidFill>
                <a:latin typeface="Cambria" pitchFamily="18" charset="0"/>
              </a:rPr>
              <a:t> articulate –thinnest </a:t>
            </a:r>
            <a:r>
              <a:rPr lang="en-US" sz="2400" dirty="0" err="1" smtClean="0">
                <a:solidFill>
                  <a:srgbClr val="FFFFFF"/>
                </a:solidFill>
                <a:latin typeface="Cambria" pitchFamily="18" charset="0"/>
              </a:rPr>
              <a:t>avascular</a:t>
            </a:r>
            <a:r>
              <a:rPr lang="en-US" sz="2400" dirty="0" smtClean="0">
                <a:solidFill>
                  <a:srgbClr val="FFFFFF"/>
                </a:solidFill>
                <a:latin typeface="Cambria" pitchFamily="18" charset="0"/>
              </a:rPr>
              <a:t> Portion of disk –anterior superior position- slopes of </a:t>
            </a:r>
            <a:r>
              <a:rPr lang="en-US" sz="2400" dirty="0" err="1" smtClean="0">
                <a:solidFill>
                  <a:srgbClr val="FFFFFF"/>
                </a:solidFill>
                <a:latin typeface="Cambria" pitchFamily="18" charset="0"/>
              </a:rPr>
              <a:t>articular</a:t>
            </a:r>
            <a:r>
              <a:rPr lang="en-US" sz="2400" dirty="0" smtClean="0">
                <a:solidFill>
                  <a:srgbClr val="FFFFFF"/>
                </a:solidFill>
                <a:latin typeface="Cambria" pitchFamily="18" charset="0"/>
              </a:rPr>
              <a:t> eminence”.—independent of tooth contact. restricted to purely rotary movement – transverse horizontal axis.</a:t>
            </a:r>
            <a:r>
              <a:rPr lang="en-US" sz="2400" dirty="0" smtClean="0">
                <a:solidFill>
                  <a:srgbClr val="FFFF00"/>
                </a:solidFill>
                <a:latin typeface="Cambria" pitchFamily="18" charset="0"/>
              </a:rPr>
              <a:t> GPT -8</a:t>
            </a:r>
            <a:endParaRPr lang="en-US" sz="2400" dirty="0" smtClean="0">
              <a:solidFill>
                <a:srgbClr val="FFFFFF"/>
              </a:solidFill>
              <a:latin typeface="Cambria" pitchFamily="18" charset="0"/>
            </a:endParaRPr>
          </a:p>
          <a:p>
            <a:pPr>
              <a:buFont typeface="Wingdings" pitchFamily="2" charset="2"/>
              <a:buNone/>
              <a:defRPr/>
            </a:pPr>
            <a:r>
              <a:rPr lang="en-US" sz="2400" dirty="0" smtClean="0">
                <a:solidFill>
                  <a:srgbClr val="FFFF00"/>
                </a:solidFill>
                <a:latin typeface="Cambria" pitchFamily="18" charset="0"/>
              </a:rPr>
              <a:t>                  </a:t>
            </a:r>
            <a:r>
              <a:rPr lang="en-US" sz="2400" dirty="0" smtClean="0">
                <a:solidFill>
                  <a:srgbClr val="FFFFFF"/>
                </a:solidFill>
                <a:latin typeface="Cambria" pitchFamily="18" charset="0"/>
              </a:rPr>
              <a:t> </a:t>
            </a:r>
          </a:p>
          <a:p>
            <a:pPr>
              <a:defRPr/>
            </a:pPr>
            <a:r>
              <a:rPr lang="en-US" sz="2400" dirty="0" smtClean="0">
                <a:solidFill>
                  <a:srgbClr val="FFFFFF"/>
                </a:solidFill>
                <a:latin typeface="Cambria" pitchFamily="18" charset="0"/>
              </a:rPr>
              <a:t>Most posterior relation of lower to upper jaw- lateral movements can be made at given vertical dimension.</a:t>
            </a:r>
            <a:r>
              <a:rPr lang="en-US" sz="2400" dirty="0" smtClean="0">
                <a:solidFill>
                  <a:srgbClr val="FFFF00"/>
                </a:solidFill>
                <a:latin typeface="Cambria" pitchFamily="18" charset="0"/>
              </a:rPr>
              <a:t> Boucher</a:t>
            </a:r>
            <a:endParaRPr lang="en-US" sz="2400" dirty="0" smtClean="0">
              <a:solidFill>
                <a:srgbClr val="FFFFFF"/>
              </a:solidFill>
              <a:latin typeface="Cambria" pitchFamily="18" charset="0"/>
            </a:endParaRPr>
          </a:p>
          <a:p>
            <a:pPr>
              <a:defRPr/>
            </a:pPr>
            <a:endParaRPr lang="en-US" sz="2400" dirty="0" smtClean="0">
              <a:solidFill>
                <a:srgbClr val="FFFFFF"/>
              </a:solidFill>
              <a:latin typeface="Cambria" pitchFamily="18" charset="0"/>
            </a:endParaRPr>
          </a:p>
          <a:p>
            <a:pPr>
              <a:defRPr/>
            </a:pPr>
            <a:endParaRPr lang="en-US" sz="2400" dirty="0" smtClean="0">
              <a:solidFill>
                <a:srgbClr val="FFFFFF"/>
              </a:solidFill>
              <a:latin typeface="Cambria" pitchFamily="18" charset="0"/>
            </a:endParaRPr>
          </a:p>
          <a:p>
            <a:pPr>
              <a:defRPr/>
            </a:pPr>
            <a:endParaRPr lang="en-IN" dirty="0">
              <a:latin typeface="Cambria"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066800" y="44624"/>
            <a:ext cx="7543800" cy="1431925"/>
          </a:xfrm>
        </p:spPr>
        <p:txBody>
          <a:bodyPr/>
          <a:lstStyle/>
          <a:p>
            <a:pPr algn="ctr" eaLnBrk="1" hangingPunct="1">
              <a:defRPr/>
            </a:pPr>
            <a:r>
              <a:rPr lang="en-US" sz="4000" dirty="0" smtClean="0"/>
              <a:t>Significance of centric relation</a:t>
            </a:r>
          </a:p>
        </p:txBody>
      </p:sp>
      <p:sp>
        <p:nvSpPr>
          <p:cNvPr id="122883" name="Rectangle 3"/>
          <p:cNvSpPr>
            <a:spLocks noGrp="1" noChangeArrowheads="1"/>
          </p:cNvSpPr>
          <p:nvPr>
            <p:ph type="body" sz="half" idx="1"/>
          </p:nvPr>
        </p:nvSpPr>
        <p:spPr/>
        <p:txBody>
          <a:bodyPr/>
          <a:lstStyle/>
          <a:p>
            <a:pPr eaLnBrk="1" hangingPunct="1">
              <a:buFont typeface="Wingdings" pitchFamily="2" charset="2"/>
              <a:buBlip>
                <a:blip r:embed="rId2"/>
              </a:buBlip>
              <a:defRPr/>
            </a:pPr>
            <a:r>
              <a:rPr lang="en-US" sz="2000" dirty="0" smtClean="0"/>
              <a:t>Ideal arch – arch relationship.</a:t>
            </a:r>
          </a:p>
          <a:p>
            <a:pPr eaLnBrk="1" hangingPunct="1">
              <a:buFont typeface="Wingdings" pitchFamily="2" charset="2"/>
              <a:buBlip>
                <a:blip r:embed="rId2"/>
              </a:buBlip>
              <a:defRPr/>
            </a:pPr>
            <a:r>
              <a:rPr lang="en-US" sz="2000" dirty="0" smtClean="0"/>
              <a:t>Hinge position- only pure rotation without any </a:t>
            </a:r>
            <a:r>
              <a:rPr lang="en-US" sz="2000" dirty="0" err="1" smtClean="0"/>
              <a:t>tanslation</a:t>
            </a:r>
            <a:endParaRPr lang="en-US" sz="2000" dirty="0" smtClean="0"/>
          </a:p>
          <a:p>
            <a:pPr eaLnBrk="1" hangingPunct="1">
              <a:buFont typeface="Wingdings" pitchFamily="2" charset="2"/>
              <a:buBlip>
                <a:blip r:embed="rId2"/>
              </a:buBlip>
              <a:defRPr/>
            </a:pPr>
            <a:r>
              <a:rPr lang="en-US" sz="2000" dirty="0" smtClean="0"/>
              <a:t>Reproducible position- reliable reference </a:t>
            </a:r>
          </a:p>
          <a:p>
            <a:pPr eaLnBrk="1" hangingPunct="1">
              <a:buFont typeface="Wingdings" pitchFamily="2" charset="2"/>
              <a:buBlip>
                <a:blip r:embed="rId2"/>
              </a:buBlip>
              <a:defRPr/>
            </a:pPr>
            <a:r>
              <a:rPr lang="en-US" sz="2000" dirty="0" smtClean="0"/>
              <a:t>Reference position for occlusal reconstruction</a:t>
            </a:r>
          </a:p>
          <a:p>
            <a:pPr eaLnBrk="1" hangingPunct="1">
              <a:buFont typeface="Wingdings" pitchFamily="2" charset="2"/>
              <a:buBlip>
                <a:blip r:embed="rId2"/>
              </a:buBlip>
              <a:defRPr/>
            </a:pPr>
            <a:r>
              <a:rPr lang="en-US" sz="2000" dirty="0" smtClean="0"/>
              <a:t>Posterior border position &amp; posterior limit – mandibular motion.</a:t>
            </a:r>
          </a:p>
        </p:txBody>
      </p:sp>
      <p:pic>
        <p:nvPicPr>
          <p:cNvPr id="37892" name="Picture 4" descr="Normal-one-sided-chewing-cycle"/>
          <p:cNvPicPr>
            <a:picLocks noGrp="1" noChangeAspect="1" noChangeArrowheads="1" noCrop="1"/>
          </p:cNvPicPr>
          <p:nvPr>
            <p:ph sz="half" idx="2"/>
          </p:nvPr>
        </p:nvPicPr>
        <p:blipFill>
          <a:blip r:embed="rId3" cstate="print"/>
          <a:srcRect/>
          <a:stretch>
            <a:fillRect/>
          </a:stretch>
        </p:blipFill>
        <p:spPr>
          <a:xfrm>
            <a:off x="4724400" y="1371600"/>
            <a:ext cx="4037013" cy="2505075"/>
          </a:xfrm>
          <a:noFill/>
        </p:spPr>
      </p:pic>
      <p:sp>
        <p:nvSpPr>
          <p:cNvPr id="122889" name="Rectangle 9"/>
          <p:cNvSpPr>
            <a:spLocks noChangeArrowheads="1"/>
          </p:cNvSpPr>
          <p:nvPr/>
        </p:nvSpPr>
        <p:spPr bwMode="auto">
          <a:xfrm>
            <a:off x="1835696" y="6068144"/>
            <a:ext cx="6137275" cy="457200"/>
          </a:xfrm>
          <a:prstGeom prst="rect">
            <a:avLst/>
          </a:prstGeom>
          <a:noFill/>
          <a:ln w="9525">
            <a:noFill/>
            <a:miter lim="800000"/>
            <a:headEnd/>
            <a:tailEnd/>
          </a:ln>
          <a:effectLst/>
        </p:spPr>
        <p:txBody>
          <a:bodyPr wrap="none">
            <a:spAutoFit/>
          </a:bodyPr>
          <a:lstStyle/>
          <a:p>
            <a:pPr>
              <a:defRPr/>
            </a:pPr>
            <a:r>
              <a:rPr lang="en-US" sz="2400" dirty="0">
                <a:solidFill>
                  <a:schemeClr val="tx2"/>
                </a:solidFill>
                <a:effectLst>
                  <a:outerShdw blurRad="38100" dist="38100" dir="2700000" algn="tl">
                    <a:srgbClr val="000000"/>
                  </a:outerShdw>
                </a:effectLst>
                <a:latin typeface="Arial" charset="0"/>
              </a:rPr>
              <a:t>Centric relation is the terminal hinge relation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IN" sz="2800" dirty="0" smtClean="0">
                <a:solidFill>
                  <a:srgbClr val="FFFF00"/>
                </a:solidFill>
                <a:latin typeface="Bookman Old Style" pitchFamily="18" charset="0"/>
              </a:rPr>
              <a:t>REVIEW OF LITERATURE</a:t>
            </a:r>
            <a:endParaRPr lang="en-IN" sz="2800" dirty="0"/>
          </a:p>
        </p:txBody>
      </p:sp>
      <p:sp>
        <p:nvSpPr>
          <p:cNvPr id="3" name="Content Placeholder 2"/>
          <p:cNvSpPr>
            <a:spLocks noGrp="1"/>
          </p:cNvSpPr>
          <p:nvPr>
            <p:ph idx="1"/>
          </p:nvPr>
        </p:nvSpPr>
        <p:spPr/>
        <p:txBody>
          <a:bodyPr/>
          <a:lstStyle/>
          <a:p>
            <a:pPr>
              <a:defRPr/>
            </a:pPr>
            <a:r>
              <a:rPr lang="en-US" sz="2400" b="1" dirty="0" smtClean="0">
                <a:solidFill>
                  <a:srgbClr val="FFFF00"/>
                </a:solidFill>
              </a:rPr>
              <a:t>Philip Pfaff et al </a:t>
            </a:r>
            <a:r>
              <a:rPr lang="en-US" sz="2400" b="1" dirty="0" smtClean="0"/>
              <a:t>in 1756. </a:t>
            </a:r>
            <a:r>
              <a:rPr lang="en-US" sz="2400" dirty="0" smtClean="0"/>
              <a:t>The dentist of Frederick the Great of Germany, first to describe this technique of "taking a bite". known as the "mush", "biscuit", or "squash" note</a:t>
            </a:r>
          </a:p>
          <a:p>
            <a:pPr>
              <a:buFont typeface="Wingdings" pitchFamily="2" charset="2"/>
              <a:buNone/>
              <a:defRPr/>
            </a:pPr>
            <a:endParaRPr lang="en-US" sz="2400" dirty="0" smtClean="0"/>
          </a:p>
          <a:p>
            <a:pPr>
              <a:defRPr/>
            </a:pPr>
            <a:r>
              <a:rPr lang="en-US" sz="2400" b="1" dirty="0" smtClean="0">
                <a:solidFill>
                  <a:srgbClr val="FFFF00"/>
                </a:solidFill>
              </a:rPr>
              <a:t>Christensen</a:t>
            </a:r>
            <a:r>
              <a:rPr lang="en-US" sz="2400" b="1" dirty="0" smtClean="0"/>
              <a:t> in 1905 </a:t>
            </a:r>
            <a:r>
              <a:rPr lang="en-US" sz="2400" dirty="0" smtClean="0"/>
              <a:t>used "impression wax" for "bite" records.</a:t>
            </a:r>
          </a:p>
          <a:p>
            <a:pPr>
              <a:buFont typeface="Wingdings" pitchFamily="2" charset="2"/>
              <a:buNone/>
              <a:defRPr/>
            </a:pPr>
            <a:endParaRPr lang="en-US" sz="2400" dirty="0" smtClean="0"/>
          </a:p>
          <a:p>
            <a:pPr>
              <a:defRPr/>
            </a:pPr>
            <a:r>
              <a:rPr lang="en-US" sz="2400" b="1" dirty="0" smtClean="0"/>
              <a:t>In 1910, </a:t>
            </a:r>
            <a:r>
              <a:rPr lang="en-US" sz="2400" b="1" dirty="0" smtClean="0">
                <a:solidFill>
                  <a:srgbClr val="FFFF00"/>
                </a:solidFill>
              </a:rPr>
              <a:t>Greene</a:t>
            </a:r>
            <a:r>
              <a:rPr lang="en-US" sz="2400" b="1" dirty="0" smtClean="0"/>
              <a:t> </a:t>
            </a:r>
            <a:r>
              <a:rPr lang="en-US" sz="2400" dirty="0" smtClean="0"/>
              <a:t>described a mush bite made from modeling compound in which he used a plaster wash to achieve a more accurate record.</a:t>
            </a:r>
            <a:endParaRPr lang="en-IN" sz="2400" dirty="0" smtClean="0"/>
          </a:p>
          <a:p>
            <a:pPr>
              <a:defRPr/>
            </a:pPr>
            <a:endParaRPr lang="en-IN" sz="2400" dirty="0" smtClean="0"/>
          </a:p>
          <a:p>
            <a:pPr>
              <a:defRPr/>
            </a:pPr>
            <a:endParaRPr lang="en-IN"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N"/>
          </a:p>
        </p:txBody>
      </p:sp>
      <p:sp>
        <p:nvSpPr>
          <p:cNvPr id="3" name="Content Placeholder 2"/>
          <p:cNvSpPr>
            <a:spLocks noGrp="1"/>
          </p:cNvSpPr>
          <p:nvPr>
            <p:ph idx="1"/>
          </p:nvPr>
        </p:nvSpPr>
        <p:spPr/>
        <p:txBody>
          <a:bodyPr/>
          <a:lstStyle/>
          <a:p>
            <a:pPr>
              <a:defRPr/>
            </a:pPr>
            <a:r>
              <a:rPr lang="en-US" sz="2400" dirty="0" smtClean="0"/>
              <a:t>In </a:t>
            </a:r>
            <a:r>
              <a:rPr lang="en-US" sz="2400" b="1" dirty="0" smtClean="0"/>
              <a:t>1929, </a:t>
            </a:r>
            <a:r>
              <a:rPr lang="en-US" sz="2400" b="1" dirty="0" err="1" smtClean="0">
                <a:solidFill>
                  <a:srgbClr val="FFFF00"/>
                </a:solidFill>
              </a:rPr>
              <a:t>Stansbery</a:t>
            </a:r>
            <a:r>
              <a:rPr lang="en-US" sz="2400" b="1" dirty="0" smtClean="0"/>
              <a:t> </a:t>
            </a:r>
            <a:r>
              <a:rPr lang="en-US" sz="2400" dirty="0" smtClean="0"/>
              <a:t>incorporated a curved plate with a 4-inch radius (corresponding to Monson's curve) mounted on the upper rim. A central bearing screw was attached to a lower plate was injected to a lower plate with a 3-inch radius curve (reverse-Monson curve). After extra oral tracing plaster was injected between the plates to form a biconcave centric registration. </a:t>
            </a:r>
            <a:endParaRPr lang="en-IN"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N"/>
          </a:p>
        </p:txBody>
      </p:sp>
      <p:sp>
        <p:nvSpPr>
          <p:cNvPr id="3" name="Content Placeholder 2"/>
          <p:cNvSpPr>
            <a:spLocks noGrp="1"/>
          </p:cNvSpPr>
          <p:nvPr>
            <p:ph idx="1"/>
          </p:nvPr>
        </p:nvSpPr>
        <p:spPr/>
        <p:txBody>
          <a:bodyPr/>
          <a:lstStyle/>
          <a:p>
            <a:pPr>
              <a:defRPr/>
            </a:pPr>
            <a:r>
              <a:rPr lang="en-US" sz="2400" b="1" dirty="0" smtClean="0"/>
              <a:t>In 1954, </a:t>
            </a:r>
            <a:r>
              <a:rPr lang="en-US" sz="2400" b="1" dirty="0" smtClean="0">
                <a:solidFill>
                  <a:srgbClr val="FFFF00"/>
                </a:solidFill>
              </a:rPr>
              <a:t>Brown</a:t>
            </a:r>
            <a:r>
              <a:rPr lang="en-US" sz="2400" b="1" dirty="0" smtClean="0"/>
              <a:t> </a:t>
            </a:r>
            <a:r>
              <a:rPr lang="en-US" sz="2400" dirty="0" smtClean="0"/>
              <a:t>recommended repeated closures into softened wax rims. </a:t>
            </a:r>
          </a:p>
          <a:p>
            <a:pPr>
              <a:defRPr/>
            </a:pPr>
            <a:endParaRPr lang="en-US" sz="2400" dirty="0" smtClean="0"/>
          </a:p>
          <a:p>
            <a:pPr>
              <a:defRPr/>
            </a:pPr>
            <a:r>
              <a:rPr lang="en-US" sz="2400" b="1" dirty="0" err="1" smtClean="0">
                <a:solidFill>
                  <a:srgbClr val="FFFF00"/>
                </a:solidFill>
              </a:rPr>
              <a:t>ShafaghI</a:t>
            </a:r>
            <a:r>
              <a:rPr lang="en-US" sz="2400" b="1" dirty="0" smtClean="0">
                <a:solidFill>
                  <a:srgbClr val="FFFF00"/>
                </a:solidFill>
              </a:rPr>
              <a:t>, et al</a:t>
            </a:r>
            <a:r>
              <a:rPr lang="en-US" sz="2400" dirty="0" smtClean="0">
                <a:solidFill>
                  <a:srgbClr val="FFFF00"/>
                </a:solidFill>
              </a:rPr>
              <a:t> </a:t>
            </a:r>
            <a:r>
              <a:rPr lang="en-US" sz="2400" dirty="0" smtClean="0"/>
              <a:t>in </a:t>
            </a:r>
            <a:r>
              <a:rPr lang="en-US" sz="2400" b="1" dirty="0" smtClean="0"/>
              <a:t>1975 </a:t>
            </a:r>
            <a:r>
              <a:rPr lang="en-US" sz="2400" dirty="0" smtClean="0"/>
              <a:t>conducted a study to investigate </a:t>
            </a:r>
            <a:r>
              <a:rPr lang="en-US" sz="2400" dirty="0" err="1" smtClean="0"/>
              <a:t>diurinal</a:t>
            </a:r>
            <a:r>
              <a:rPr lang="en-US" sz="2400" dirty="0" smtClean="0"/>
              <a:t> changes in centric position within a period of one day.</a:t>
            </a:r>
          </a:p>
          <a:p>
            <a:pPr>
              <a:defRPr/>
            </a:pPr>
            <a:r>
              <a:rPr lang="en-US" sz="2400" dirty="0" smtClean="0"/>
              <a:t>records obtained in the morning showed most </a:t>
            </a:r>
            <a:r>
              <a:rPr lang="en-US" sz="2400" dirty="0" err="1" smtClean="0"/>
              <a:t>antero</a:t>
            </a:r>
            <a:r>
              <a:rPr lang="en-US" sz="2400" dirty="0" smtClean="0"/>
              <a:t> inferior position of the </a:t>
            </a:r>
            <a:r>
              <a:rPr lang="en-US" sz="2400" dirty="0" err="1" smtClean="0"/>
              <a:t>condyles</a:t>
            </a:r>
            <a:r>
              <a:rPr lang="en-US" sz="2400" dirty="0" smtClean="0"/>
              <a:t> and at night showed the most </a:t>
            </a:r>
            <a:r>
              <a:rPr lang="en-US" sz="2400" dirty="0" err="1" smtClean="0"/>
              <a:t>postero</a:t>
            </a:r>
            <a:r>
              <a:rPr lang="en-US" sz="2400" dirty="0" smtClean="0"/>
              <a:t>-superior positioning the </a:t>
            </a:r>
            <a:r>
              <a:rPr lang="en-US" sz="2400" dirty="0" err="1" smtClean="0"/>
              <a:t>condyles</a:t>
            </a:r>
            <a:endParaRPr lang="en-IN"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N"/>
          </a:p>
        </p:txBody>
      </p:sp>
      <p:sp>
        <p:nvSpPr>
          <p:cNvPr id="3" name="Content Placeholder 2"/>
          <p:cNvSpPr>
            <a:spLocks noGrp="1"/>
          </p:cNvSpPr>
          <p:nvPr>
            <p:ph idx="1"/>
          </p:nvPr>
        </p:nvSpPr>
        <p:spPr/>
        <p:txBody>
          <a:bodyPr/>
          <a:lstStyle/>
          <a:p>
            <a:pPr>
              <a:defRPr/>
            </a:pPr>
            <a:r>
              <a:rPr lang="en-US" sz="2400" b="1" dirty="0" smtClean="0">
                <a:solidFill>
                  <a:srgbClr val="FFFF00"/>
                </a:solidFill>
              </a:rPr>
              <a:t>Williamson, E.H. </a:t>
            </a:r>
            <a:r>
              <a:rPr lang="en-US" sz="2400" b="1" dirty="0" smtClean="0"/>
              <a:t>in 1978</a:t>
            </a:r>
            <a:r>
              <a:rPr lang="en-US" sz="2400" dirty="0" smtClean="0"/>
              <a:t> and concluded that "the condyles to be significantly more superior in glenoid fossae when anterior guidance was used.</a:t>
            </a:r>
          </a:p>
          <a:p>
            <a:pPr>
              <a:defRPr/>
            </a:pPr>
            <a:endParaRPr lang="en-US" sz="2400" dirty="0" smtClean="0"/>
          </a:p>
          <a:p>
            <a:pPr>
              <a:defRPr/>
            </a:pPr>
            <a:r>
              <a:rPr lang="en-US" sz="2400" b="1" dirty="0" err="1" smtClean="0">
                <a:solidFill>
                  <a:srgbClr val="FFFF00"/>
                </a:solidFill>
              </a:rPr>
              <a:t>Guichet</a:t>
            </a:r>
            <a:r>
              <a:rPr lang="en-US" sz="2400" b="1" dirty="0" smtClean="0">
                <a:solidFill>
                  <a:srgbClr val="FFFF00"/>
                </a:solidFill>
              </a:rPr>
              <a:t> N.F</a:t>
            </a:r>
            <a:r>
              <a:rPr lang="en-US" sz="2400" b="1" dirty="0" smtClean="0"/>
              <a:t>. in 1978 </a:t>
            </a:r>
            <a:r>
              <a:rPr lang="en-US" sz="2400" dirty="0" err="1" smtClean="0"/>
              <a:t>anterio</a:t>
            </a:r>
            <a:r>
              <a:rPr lang="en-US" sz="2400" dirty="0" smtClean="0"/>
              <a:t>-posterior distance between the </a:t>
            </a:r>
            <a:r>
              <a:rPr lang="en-US" sz="2400" dirty="0" err="1" smtClean="0"/>
              <a:t>retruded</a:t>
            </a:r>
            <a:r>
              <a:rPr lang="en-US" sz="2400" dirty="0" smtClean="0"/>
              <a:t> (now CR) and the ICP position was about 1.25 mm (+ 1.00) on average.</a:t>
            </a:r>
            <a:endParaRPr lang="en-IN"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N"/>
          </a:p>
        </p:txBody>
      </p:sp>
      <p:sp>
        <p:nvSpPr>
          <p:cNvPr id="3" name="Content Placeholder 2"/>
          <p:cNvSpPr>
            <a:spLocks noGrp="1"/>
          </p:cNvSpPr>
          <p:nvPr>
            <p:ph idx="1"/>
          </p:nvPr>
        </p:nvSpPr>
        <p:spPr/>
        <p:txBody>
          <a:bodyPr/>
          <a:lstStyle/>
          <a:p>
            <a:pPr>
              <a:defRPr/>
            </a:pPr>
            <a:r>
              <a:rPr lang="en-US" sz="2400" b="1" dirty="0" err="1" smtClean="0">
                <a:solidFill>
                  <a:srgbClr val="FFFF00"/>
                </a:solidFill>
              </a:rPr>
              <a:t>Rosner</a:t>
            </a:r>
            <a:r>
              <a:rPr lang="en-US" sz="2400" b="1" dirty="0" smtClean="0">
                <a:solidFill>
                  <a:srgbClr val="FFFF00"/>
                </a:solidFill>
              </a:rPr>
              <a:t> and Goldberg </a:t>
            </a:r>
            <a:r>
              <a:rPr lang="en-US" sz="2400" b="1" dirty="0" smtClean="0"/>
              <a:t>(1986)</a:t>
            </a:r>
            <a:r>
              <a:rPr lang="en-US" sz="2400" dirty="0" smtClean="0"/>
              <a:t> Records of 75 patients indicated that 60% of the CO records were placed anterior and inferior to CR</a:t>
            </a:r>
          </a:p>
          <a:p>
            <a:pPr>
              <a:defRPr/>
            </a:pPr>
            <a:endParaRPr lang="en-US" sz="2400" dirty="0" smtClean="0"/>
          </a:p>
          <a:p>
            <a:pPr>
              <a:defRPr/>
            </a:pPr>
            <a:r>
              <a:rPr lang="en-US" sz="2400" b="1" dirty="0" err="1" smtClean="0">
                <a:solidFill>
                  <a:srgbClr val="FFFF00"/>
                </a:solidFill>
              </a:rPr>
              <a:t>Shildkraut</a:t>
            </a:r>
            <a:r>
              <a:rPr lang="en-US" sz="2400" b="1" dirty="0" smtClean="0">
                <a:solidFill>
                  <a:srgbClr val="FFFF00"/>
                </a:solidFill>
              </a:rPr>
              <a:t> et al </a:t>
            </a:r>
            <a:r>
              <a:rPr lang="en-US" sz="2400" b="1" dirty="0" smtClean="0"/>
              <a:t>(1994)</a:t>
            </a:r>
            <a:r>
              <a:rPr lang="en-US" sz="2400" dirty="0" smtClean="0"/>
              <a:t> orthodontist advocated hand held articulated casts used in orthodontic treatment planning be replaced with the so called </a:t>
            </a:r>
            <a:r>
              <a:rPr lang="en-US" sz="2400" dirty="0" err="1" smtClean="0"/>
              <a:t>prosthodontic</a:t>
            </a:r>
            <a:r>
              <a:rPr lang="en-US" sz="2400" dirty="0" smtClean="0"/>
              <a:t> mounting with face bow and CR records</a:t>
            </a:r>
            <a:endParaRPr lang="en-IN" sz="2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N"/>
          </a:p>
        </p:txBody>
      </p:sp>
      <p:sp>
        <p:nvSpPr>
          <p:cNvPr id="3" name="Content Placeholder 2"/>
          <p:cNvSpPr>
            <a:spLocks noGrp="1"/>
          </p:cNvSpPr>
          <p:nvPr>
            <p:ph idx="1"/>
          </p:nvPr>
        </p:nvSpPr>
        <p:spPr/>
        <p:txBody>
          <a:bodyPr/>
          <a:lstStyle/>
          <a:p>
            <a:pPr>
              <a:defRPr/>
            </a:pPr>
            <a:r>
              <a:rPr lang="en-IN" sz="2400" b="1" dirty="0" smtClean="0">
                <a:solidFill>
                  <a:srgbClr val="FFFF00"/>
                </a:solidFill>
              </a:rPr>
              <a:t>Yoshiyuki Watanabe </a:t>
            </a:r>
            <a:r>
              <a:rPr lang="en-IN" sz="2400" b="1" dirty="0" smtClean="0"/>
              <a:t>2009 </a:t>
            </a:r>
            <a:r>
              <a:rPr lang="en-IN" sz="2400" dirty="0" smtClean="0"/>
              <a:t>The gothic arch apex varied, depending on body position. In the supine </a:t>
            </a:r>
            <a:r>
              <a:rPr lang="en-IN" sz="2400" dirty="0" err="1" smtClean="0"/>
              <a:t>position,the</a:t>
            </a:r>
            <a:r>
              <a:rPr lang="en-IN" sz="2400" dirty="0" smtClean="0"/>
              <a:t> gothic arch apex and the tapping point were close to the </a:t>
            </a:r>
            <a:r>
              <a:rPr lang="en-IN" sz="2400" dirty="0" err="1" smtClean="0"/>
              <a:t>mandibular</a:t>
            </a:r>
            <a:r>
              <a:rPr lang="en-IN" sz="2400" dirty="0" smtClean="0"/>
              <a:t> position determined by bilateral manipulation through digital gothic arch tracer</a:t>
            </a:r>
            <a:endParaRPr lang="en-IN"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5613" y="-31750"/>
            <a:ext cx="8226425" cy="717550"/>
          </a:xfrm>
        </p:spPr>
        <p:txBody>
          <a:bodyPr/>
          <a:lstStyle/>
          <a:p>
            <a:pPr algn="ctr" eaLnBrk="1" hangingPunct="1">
              <a:defRPr/>
            </a:pPr>
            <a:r>
              <a:rPr lang="en-US" sz="2800" dirty="0" smtClean="0">
                <a:latin typeface="Cambria" pitchFamily="18" charset="0"/>
              </a:rPr>
              <a:t>Methods of recording centric relation</a:t>
            </a:r>
          </a:p>
        </p:txBody>
      </p:sp>
      <p:sp>
        <p:nvSpPr>
          <p:cNvPr id="129027" name="Rectangle 3"/>
          <p:cNvSpPr>
            <a:spLocks noGrp="1" noChangeArrowheads="1"/>
          </p:cNvSpPr>
          <p:nvPr>
            <p:ph type="body" idx="1"/>
          </p:nvPr>
        </p:nvSpPr>
        <p:spPr>
          <a:xfrm>
            <a:off x="510208" y="1058416"/>
            <a:ext cx="4709864" cy="3954760"/>
          </a:xfrm>
        </p:spPr>
        <p:txBody>
          <a:bodyPr/>
          <a:lstStyle/>
          <a:p>
            <a:pPr>
              <a:lnSpc>
                <a:spcPct val="90000"/>
              </a:lnSpc>
              <a:defRPr/>
            </a:pPr>
            <a:r>
              <a:rPr lang="en-US" sz="2000" i="1" u="sng" dirty="0" smtClean="0">
                <a:solidFill>
                  <a:srgbClr val="FFFF00"/>
                </a:solidFill>
              </a:rPr>
              <a:t>Boucher's </a:t>
            </a:r>
          </a:p>
          <a:p>
            <a:pPr lvl="1">
              <a:lnSpc>
                <a:spcPct val="90000"/>
              </a:lnSpc>
              <a:defRPr/>
            </a:pPr>
            <a:r>
              <a:rPr lang="en-US" sz="2000" dirty="0" smtClean="0">
                <a:solidFill>
                  <a:srgbClr val="FFC000"/>
                </a:solidFill>
              </a:rPr>
              <a:t>A) static methods-</a:t>
            </a:r>
          </a:p>
          <a:p>
            <a:pPr lvl="2">
              <a:lnSpc>
                <a:spcPct val="90000"/>
              </a:lnSpc>
              <a:defRPr/>
            </a:pPr>
            <a:r>
              <a:rPr lang="en-US" sz="2000" dirty="0" err="1" smtClean="0"/>
              <a:t>Interocclusal</a:t>
            </a:r>
            <a:r>
              <a:rPr lang="en-US" sz="2000" dirty="0" smtClean="0"/>
              <a:t> record</a:t>
            </a:r>
          </a:p>
          <a:p>
            <a:pPr lvl="2">
              <a:lnSpc>
                <a:spcPct val="90000"/>
              </a:lnSpc>
              <a:defRPr/>
            </a:pPr>
            <a:r>
              <a:rPr lang="en-US" sz="2000" dirty="0" smtClean="0"/>
              <a:t>Central bearing device</a:t>
            </a:r>
          </a:p>
          <a:p>
            <a:pPr lvl="2">
              <a:lnSpc>
                <a:spcPct val="90000"/>
              </a:lnSpc>
              <a:defRPr/>
            </a:pPr>
            <a:r>
              <a:rPr lang="en-US" sz="2000" dirty="0" smtClean="0"/>
              <a:t>Tracing devices</a:t>
            </a:r>
          </a:p>
          <a:p>
            <a:pPr lvl="1">
              <a:lnSpc>
                <a:spcPct val="90000"/>
              </a:lnSpc>
              <a:defRPr/>
            </a:pPr>
            <a:r>
              <a:rPr lang="en-US" sz="2000" dirty="0" smtClean="0">
                <a:solidFill>
                  <a:srgbClr val="FFC000"/>
                </a:solidFill>
              </a:rPr>
              <a:t>B)functional methods-chew in technique</a:t>
            </a:r>
          </a:p>
          <a:p>
            <a:pPr lvl="2">
              <a:lnSpc>
                <a:spcPct val="90000"/>
              </a:lnSpc>
              <a:defRPr/>
            </a:pPr>
            <a:r>
              <a:rPr lang="en-US" sz="2000" dirty="0" smtClean="0"/>
              <a:t>Needles technique</a:t>
            </a:r>
          </a:p>
          <a:p>
            <a:pPr lvl="2">
              <a:lnSpc>
                <a:spcPct val="90000"/>
              </a:lnSpc>
              <a:defRPr/>
            </a:pPr>
            <a:r>
              <a:rPr lang="en-US" sz="2000" dirty="0" smtClean="0"/>
              <a:t>House technique</a:t>
            </a:r>
          </a:p>
          <a:p>
            <a:pPr lvl="2">
              <a:lnSpc>
                <a:spcPct val="90000"/>
              </a:lnSpc>
              <a:defRPr/>
            </a:pPr>
            <a:r>
              <a:rPr lang="en-US" sz="2000" dirty="0" err="1" smtClean="0"/>
              <a:t>Essig</a:t>
            </a:r>
            <a:r>
              <a:rPr lang="en-US" sz="2000" dirty="0" smtClean="0"/>
              <a:t> technique</a:t>
            </a:r>
          </a:p>
          <a:p>
            <a:pPr lvl="2">
              <a:lnSpc>
                <a:spcPct val="90000"/>
              </a:lnSpc>
              <a:defRPr/>
            </a:pPr>
            <a:r>
              <a:rPr lang="en-US" sz="2000" dirty="0" smtClean="0"/>
              <a:t>Patterson technique</a:t>
            </a:r>
          </a:p>
          <a:p>
            <a:pPr lvl="2">
              <a:lnSpc>
                <a:spcPct val="90000"/>
              </a:lnSpc>
              <a:defRPr/>
            </a:pPr>
            <a:endParaRPr lang="en-US" sz="2000" dirty="0" smtClean="0"/>
          </a:p>
        </p:txBody>
      </p:sp>
      <p:sp>
        <p:nvSpPr>
          <p:cNvPr id="45060" name="Text Box 4"/>
          <p:cNvSpPr txBox="1">
            <a:spLocks noChangeArrowheads="1"/>
          </p:cNvSpPr>
          <p:nvPr/>
        </p:nvSpPr>
        <p:spPr bwMode="auto">
          <a:xfrm>
            <a:off x="5148064" y="1070734"/>
            <a:ext cx="3935288" cy="2862322"/>
          </a:xfrm>
          <a:prstGeom prst="rect">
            <a:avLst/>
          </a:prstGeom>
          <a:noFill/>
          <a:ln w="9525">
            <a:noFill/>
            <a:miter lim="800000"/>
            <a:headEnd/>
            <a:tailEnd/>
          </a:ln>
        </p:spPr>
        <p:txBody>
          <a:bodyPr wrap="square">
            <a:spAutoFit/>
          </a:bodyPr>
          <a:lstStyle/>
          <a:p>
            <a:pPr>
              <a:buFont typeface="Wingdings" pitchFamily="2" charset="2"/>
              <a:buChar char="§"/>
            </a:pPr>
            <a:r>
              <a:rPr lang="en-US" sz="2000" i="1" u="sng" dirty="0" err="1">
                <a:solidFill>
                  <a:srgbClr val="FFFF00"/>
                </a:solidFill>
              </a:rPr>
              <a:t>Heartwell</a:t>
            </a:r>
            <a:endParaRPr lang="en-US" sz="2000" i="1" u="sng" dirty="0">
              <a:solidFill>
                <a:srgbClr val="FFFF00"/>
              </a:solidFill>
            </a:endParaRPr>
          </a:p>
          <a:p>
            <a:pPr lvl="1">
              <a:buFont typeface="Wingdings" pitchFamily="2" charset="2"/>
              <a:buChar char="§"/>
            </a:pPr>
            <a:r>
              <a:rPr lang="en-US" sz="2000" i="1" dirty="0">
                <a:solidFill>
                  <a:srgbClr val="FFC000"/>
                </a:solidFill>
              </a:rPr>
              <a:t>Functional methods</a:t>
            </a:r>
          </a:p>
          <a:p>
            <a:pPr lvl="2">
              <a:buFont typeface="Wingdings" pitchFamily="2" charset="2"/>
              <a:buChar char="§"/>
            </a:pPr>
            <a:r>
              <a:rPr lang="en-US" sz="2000" dirty="0"/>
              <a:t>Needles-house method</a:t>
            </a:r>
          </a:p>
          <a:p>
            <a:pPr lvl="2">
              <a:buFont typeface="Wingdings" pitchFamily="2" charset="2"/>
              <a:buChar char="§"/>
            </a:pPr>
            <a:r>
              <a:rPr lang="en-US" sz="2000" dirty="0"/>
              <a:t>Patterson method</a:t>
            </a:r>
          </a:p>
          <a:p>
            <a:pPr lvl="1">
              <a:buFont typeface="Wingdings" pitchFamily="2" charset="2"/>
              <a:buChar char="§"/>
            </a:pPr>
            <a:r>
              <a:rPr lang="en-US" sz="2000" i="1" dirty="0">
                <a:solidFill>
                  <a:srgbClr val="FFC000"/>
                </a:solidFill>
              </a:rPr>
              <a:t>Graphic method</a:t>
            </a:r>
          </a:p>
          <a:p>
            <a:pPr lvl="2">
              <a:buFont typeface="Wingdings" pitchFamily="2" charset="2"/>
              <a:buChar char="§"/>
            </a:pPr>
            <a:r>
              <a:rPr lang="en-US" sz="2000" dirty="0"/>
              <a:t>Intraoral devices</a:t>
            </a:r>
          </a:p>
          <a:p>
            <a:pPr lvl="2">
              <a:buFont typeface="Wingdings" pitchFamily="2" charset="2"/>
              <a:buChar char="§"/>
            </a:pPr>
            <a:r>
              <a:rPr lang="en-US" sz="2000" dirty="0"/>
              <a:t>Extraoral devices</a:t>
            </a:r>
          </a:p>
          <a:p>
            <a:pPr lvl="1">
              <a:buFont typeface="Wingdings" pitchFamily="2" charset="2"/>
              <a:buChar char="§"/>
            </a:pPr>
            <a:r>
              <a:rPr lang="en-US" sz="2000" dirty="0">
                <a:solidFill>
                  <a:srgbClr val="FFC000"/>
                </a:solidFill>
              </a:rPr>
              <a:t>Physiological /interocclusal </a:t>
            </a:r>
          </a:p>
          <a:p>
            <a:pPr lvl="1"/>
            <a:r>
              <a:rPr lang="en-US" sz="2000" dirty="0">
                <a:solidFill>
                  <a:srgbClr val="FFC000"/>
                </a:solidFill>
              </a:rPr>
              <a:t>   check record method</a:t>
            </a:r>
          </a:p>
        </p:txBody>
      </p:sp>
      <p:sp>
        <p:nvSpPr>
          <p:cNvPr id="5" name="Rectangle 4"/>
          <p:cNvSpPr/>
          <p:nvPr/>
        </p:nvSpPr>
        <p:spPr>
          <a:xfrm>
            <a:off x="1997968" y="5013176"/>
            <a:ext cx="5526360" cy="1754326"/>
          </a:xfrm>
          <a:prstGeom prst="rect">
            <a:avLst/>
          </a:prstGeom>
        </p:spPr>
        <p:txBody>
          <a:bodyPr wrap="square">
            <a:spAutoFit/>
          </a:bodyPr>
          <a:lstStyle/>
          <a:p>
            <a:pPr algn="ctr">
              <a:lnSpc>
                <a:spcPct val="90000"/>
              </a:lnSpc>
              <a:buFont typeface="Wingdings" pitchFamily="2" charset="2"/>
              <a:buChar char="§"/>
              <a:defRPr/>
            </a:pPr>
            <a:r>
              <a:rPr lang="en-US" sz="2000" b="1" i="1" u="sng" dirty="0" smtClean="0">
                <a:solidFill>
                  <a:srgbClr val="FFFF00"/>
                </a:solidFill>
              </a:rPr>
              <a:t>Michael </a:t>
            </a:r>
            <a:r>
              <a:rPr lang="en-US" sz="2000" b="1" i="1" u="sng" dirty="0" err="1" smtClean="0">
                <a:solidFill>
                  <a:srgbClr val="FFFF00"/>
                </a:solidFill>
              </a:rPr>
              <a:t>meyer</a:t>
            </a:r>
            <a:r>
              <a:rPr lang="en-US" sz="2000" b="1" i="1" u="sng" dirty="0" smtClean="0">
                <a:solidFill>
                  <a:srgbClr val="FFFF00"/>
                </a:solidFill>
              </a:rPr>
              <a:t>(1982)</a:t>
            </a:r>
          </a:p>
          <a:p>
            <a:pPr algn="ctr">
              <a:lnSpc>
                <a:spcPct val="90000"/>
              </a:lnSpc>
              <a:buFont typeface="Wingdings" pitchFamily="2" charset="2"/>
              <a:buChar char="§"/>
              <a:defRPr/>
            </a:pPr>
            <a:endParaRPr lang="en-US" sz="2000" b="1" i="1" u="sng" dirty="0" smtClean="0">
              <a:solidFill>
                <a:srgbClr val="FFFF00"/>
              </a:solidFill>
            </a:endParaRPr>
          </a:p>
          <a:p>
            <a:pPr lvl="1" algn="ctr">
              <a:lnSpc>
                <a:spcPct val="90000"/>
              </a:lnSpc>
              <a:buFont typeface="Wingdings" pitchFamily="2" charset="2"/>
              <a:buChar char="§"/>
              <a:defRPr/>
            </a:pPr>
            <a:r>
              <a:rPr lang="en-US" sz="2000" dirty="0" smtClean="0">
                <a:solidFill>
                  <a:srgbClr val="FFC000"/>
                </a:solidFill>
              </a:rPr>
              <a:t>Direct </a:t>
            </a:r>
            <a:r>
              <a:rPr lang="en-US" sz="2000" dirty="0" err="1" smtClean="0">
                <a:solidFill>
                  <a:srgbClr val="FFC000"/>
                </a:solidFill>
              </a:rPr>
              <a:t>checkbite</a:t>
            </a:r>
            <a:r>
              <a:rPr lang="en-US" sz="2000" dirty="0" smtClean="0">
                <a:solidFill>
                  <a:srgbClr val="FFC000"/>
                </a:solidFill>
              </a:rPr>
              <a:t>(interocclusal)record</a:t>
            </a:r>
          </a:p>
          <a:p>
            <a:pPr lvl="1" algn="ctr">
              <a:lnSpc>
                <a:spcPct val="90000"/>
              </a:lnSpc>
              <a:buFont typeface="Wingdings" pitchFamily="2" charset="2"/>
              <a:buChar char="§"/>
              <a:defRPr/>
            </a:pPr>
            <a:r>
              <a:rPr lang="en-US" sz="2000" dirty="0" smtClean="0">
                <a:solidFill>
                  <a:srgbClr val="FFC000"/>
                </a:solidFill>
              </a:rPr>
              <a:t>Graphic recording(intra/extraoral)</a:t>
            </a:r>
          </a:p>
          <a:p>
            <a:pPr lvl="1" algn="ctr">
              <a:lnSpc>
                <a:spcPct val="90000"/>
              </a:lnSpc>
              <a:buFont typeface="Wingdings" pitchFamily="2" charset="2"/>
              <a:buChar char="§"/>
              <a:defRPr/>
            </a:pPr>
            <a:r>
              <a:rPr lang="en-US" sz="2000" dirty="0" smtClean="0">
                <a:solidFill>
                  <a:srgbClr val="FFC000"/>
                </a:solidFill>
              </a:rPr>
              <a:t>Functional recording</a:t>
            </a:r>
          </a:p>
          <a:p>
            <a:pPr lvl="1" algn="ctr">
              <a:lnSpc>
                <a:spcPct val="90000"/>
              </a:lnSpc>
              <a:buFont typeface="Wingdings" pitchFamily="2" charset="2"/>
              <a:buChar char="§"/>
              <a:defRPr/>
            </a:pPr>
            <a:r>
              <a:rPr lang="en-US" sz="2000" dirty="0" err="1" smtClean="0">
                <a:solidFill>
                  <a:srgbClr val="FFC000"/>
                </a:solidFill>
              </a:rPr>
              <a:t>cephalometrics</a:t>
            </a:r>
            <a:endParaRPr lang="en-US" sz="2000" dirty="0" smtClean="0">
              <a:solidFill>
                <a:srgbClr val="FFC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defRPr/>
            </a:pPr>
            <a:r>
              <a:rPr lang="en-US" sz="2800" dirty="0" smtClean="0"/>
              <a:t>Needles- house method</a:t>
            </a:r>
          </a:p>
        </p:txBody>
      </p:sp>
      <p:sp>
        <p:nvSpPr>
          <p:cNvPr id="130051" name="Rectangle 3"/>
          <p:cNvSpPr>
            <a:spLocks noGrp="1" noChangeArrowheads="1"/>
          </p:cNvSpPr>
          <p:nvPr>
            <p:ph sz="half" idx="1"/>
          </p:nvPr>
        </p:nvSpPr>
        <p:spPr/>
        <p:txBody>
          <a:bodyPr/>
          <a:lstStyle/>
          <a:p>
            <a:pPr eaLnBrk="1" hangingPunct="1">
              <a:defRPr/>
            </a:pPr>
            <a:r>
              <a:rPr lang="en-US" sz="2400" dirty="0" smtClean="0">
                <a:latin typeface="Cambria" pitchFamily="18" charset="0"/>
              </a:rPr>
              <a:t>Needles-3 metal styli-house- 4.</a:t>
            </a:r>
          </a:p>
          <a:p>
            <a:pPr eaLnBrk="1" hangingPunct="1">
              <a:defRPr/>
            </a:pPr>
            <a:r>
              <a:rPr lang="en-US" sz="2400" dirty="0" smtClean="0">
                <a:latin typeface="Cambria" pitchFamily="18" charset="0"/>
              </a:rPr>
              <a:t>Compound maxillary </a:t>
            </a:r>
            <a:r>
              <a:rPr lang="en-US" sz="2400" dirty="0" err="1" smtClean="0">
                <a:latin typeface="Cambria" pitchFamily="18" charset="0"/>
              </a:rPr>
              <a:t>occlusal</a:t>
            </a:r>
            <a:r>
              <a:rPr lang="en-US" sz="2400" dirty="0" smtClean="0">
                <a:latin typeface="Cambria" pitchFamily="18" charset="0"/>
              </a:rPr>
              <a:t> rim</a:t>
            </a:r>
          </a:p>
          <a:p>
            <a:pPr eaLnBrk="1" hangingPunct="1">
              <a:defRPr/>
            </a:pPr>
            <a:r>
              <a:rPr lang="en-US" sz="2400" dirty="0" smtClean="0">
                <a:latin typeface="Cambria" pitchFamily="18" charset="0"/>
              </a:rPr>
              <a:t> 4 diamond shaped tracing</a:t>
            </a:r>
          </a:p>
        </p:txBody>
      </p:sp>
      <p:pic>
        <p:nvPicPr>
          <p:cNvPr id="46084" name="Picture 5" descr="I:\DCIM\100MSDCF\DSC05098.JPG"/>
          <p:cNvPicPr>
            <a:picLocks noGrp="1" noChangeAspect="1" noChangeArrowheads="1"/>
          </p:cNvPicPr>
          <p:nvPr>
            <p:ph sz="quarter" idx="2"/>
          </p:nvPr>
        </p:nvPicPr>
        <p:blipFill>
          <a:blip r:embed="rId2" cstate="print"/>
          <a:srcRect l="6715" t="7091" r="6442" b="5190"/>
          <a:stretch>
            <a:fillRect/>
          </a:stretch>
        </p:blipFill>
        <p:spPr>
          <a:xfrm>
            <a:off x="4495800" y="1600200"/>
            <a:ext cx="4114800" cy="2362200"/>
          </a:xfrm>
          <a:noFill/>
        </p:spPr>
      </p:pic>
      <p:pic>
        <p:nvPicPr>
          <p:cNvPr id="46085" name="Picture 7" descr="I:\DCIM\100MSDCF\DSC05101.JPG"/>
          <p:cNvPicPr>
            <a:picLocks noGrp="1" noChangeAspect="1" noChangeArrowheads="1"/>
          </p:cNvPicPr>
          <p:nvPr>
            <p:ph sz="quarter" idx="3"/>
          </p:nvPr>
        </p:nvPicPr>
        <p:blipFill>
          <a:blip r:embed="rId3" cstate="print"/>
          <a:srcRect l="12007" t="19357" r="9103" b="24544"/>
          <a:stretch>
            <a:fillRect/>
          </a:stretch>
        </p:blipFill>
        <p:spPr>
          <a:xfrm>
            <a:off x="4419600" y="4572000"/>
            <a:ext cx="4114800" cy="1981200"/>
          </a:xfr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188565"/>
            <a:ext cx="9144000" cy="792163"/>
          </a:xfrm>
        </p:spPr>
        <p:txBody>
          <a:bodyPr/>
          <a:lstStyle/>
          <a:p>
            <a:pPr algn="ctr" eaLnBrk="1" hangingPunct="1"/>
            <a:r>
              <a:rPr lang="en-US" sz="3200" b="1" dirty="0" smtClean="0">
                <a:solidFill>
                  <a:srgbClr val="FFFF00"/>
                </a:solidFill>
                <a:latin typeface="Book Antiqua" pitchFamily="18" charset="0"/>
              </a:rPr>
              <a:t> Concepts of Rest Position</a:t>
            </a:r>
            <a:r>
              <a:rPr lang="en-US" sz="3200" dirty="0" smtClean="0">
                <a:solidFill>
                  <a:srgbClr val="FFFF00"/>
                </a:solidFill>
              </a:rPr>
              <a:t> </a:t>
            </a:r>
          </a:p>
        </p:txBody>
      </p:sp>
      <p:sp>
        <p:nvSpPr>
          <p:cNvPr id="14339" name="Rectangle 3"/>
          <p:cNvSpPr>
            <a:spLocks noGrp="1" noChangeArrowheads="1"/>
          </p:cNvSpPr>
          <p:nvPr>
            <p:ph type="body" idx="1"/>
          </p:nvPr>
        </p:nvSpPr>
        <p:spPr>
          <a:xfrm>
            <a:off x="609600" y="990600"/>
            <a:ext cx="8382000" cy="5638800"/>
          </a:xfrm>
        </p:spPr>
        <p:txBody>
          <a:bodyPr/>
          <a:lstStyle/>
          <a:p>
            <a:pPr eaLnBrk="1" hangingPunct="1">
              <a:buFontTx/>
              <a:buNone/>
            </a:pPr>
            <a:endParaRPr lang="en-US" sz="2400" dirty="0" smtClean="0">
              <a:solidFill>
                <a:srgbClr val="FFFFFF"/>
              </a:solidFill>
            </a:endParaRPr>
          </a:p>
          <a:p>
            <a:pPr eaLnBrk="1" hangingPunct="1">
              <a:buFontTx/>
              <a:buNone/>
            </a:pPr>
            <a:r>
              <a:rPr lang="en-US" sz="2400" dirty="0" smtClean="0">
                <a:solidFill>
                  <a:srgbClr val="FFFFFF"/>
                </a:solidFill>
              </a:rPr>
              <a:t>  As early as </a:t>
            </a:r>
            <a:r>
              <a:rPr lang="en-US" sz="2400" b="1" dirty="0" smtClean="0">
                <a:solidFill>
                  <a:srgbClr val="FFFFFF"/>
                </a:solidFill>
              </a:rPr>
              <a:t>1771, </a:t>
            </a:r>
            <a:r>
              <a:rPr lang="en-US" sz="2400" b="1" dirty="0" smtClean="0">
                <a:solidFill>
                  <a:srgbClr val="FFFF00"/>
                </a:solidFill>
              </a:rPr>
              <a:t>Hunter</a:t>
            </a:r>
            <a:r>
              <a:rPr lang="en-US" sz="2400" dirty="0" smtClean="0"/>
              <a:t> wrote</a:t>
            </a:r>
            <a:r>
              <a:rPr lang="en-US" sz="2400" dirty="0" smtClean="0">
                <a:solidFill>
                  <a:srgbClr val="FFFFFF"/>
                </a:solidFill>
              </a:rPr>
              <a:t>, “In the lower jaw, as in all the joints of the body, when the motion is carried to its greatest extend, in any direction, the muscles &amp; ligaments are equally relaxed. Hence, it is that commonly &amp; naturally, the teeth of the two jaws are not in contact, nor are the condyles of the lower jaw so far back in the cavities as they can go.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dirty="0" smtClean="0"/>
              <a:t>Needles- house method</a:t>
            </a:r>
            <a:endParaRPr lang="en-IN" sz="2800" dirty="0"/>
          </a:p>
        </p:txBody>
      </p:sp>
      <p:sp>
        <p:nvSpPr>
          <p:cNvPr id="3" name="Content Placeholder 2"/>
          <p:cNvSpPr>
            <a:spLocks noGrp="1"/>
          </p:cNvSpPr>
          <p:nvPr>
            <p:ph sz="half" idx="1"/>
          </p:nvPr>
        </p:nvSpPr>
        <p:spPr/>
        <p:txBody>
          <a:bodyPr/>
          <a:lstStyle/>
          <a:p>
            <a:pPr eaLnBrk="1" hangingPunct="1">
              <a:defRPr/>
            </a:pPr>
            <a:r>
              <a:rPr lang="en-US" sz="2400" u="sng" dirty="0" smtClean="0">
                <a:solidFill>
                  <a:srgbClr val="FFFF00"/>
                </a:solidFill>
              </a:rPr>
              <a:t>Advantages:</a:t>
            </a:r>
          </a:p>
          <a:p>
            <a:pPr lvl="1" eaLnBrk="1" hangingPunct="1">
              <a:defRPr/>
            </a:pPr>
            <a:r>
              <a:rPr lang="en-US" sz="2000" dirty="0" smtClean="0"/>
              <a:t>Easy method</a:t>
            </a:r>
          </a:p>
          <a:p>
            <a:pPr lvl="1" eaLnBrk="1" hangingPunct="1">
              <a:defRPr/>
            </a:pPr>
            <a:r>
              <a:rPr lang="en-US" sz="2000" dirty="0" smtClean="0"/>
              <a:t>Used-success-good ridges</a:t>
            </a:r>
          </a:p>
          <a:p>
            <a:pPr eaLnBrk="1" hangingPunct="1">
              <a:defRPr/>
            </a:pPr>
            <a:r>
              <a:rPr lang="en-US" sz="2400" u="sng" dirty="0" smtClean="0">
                <a:solidFill>
                  <a:srgbClr val="FFFF00"/>
                </a:solidFill>
              </a:rPr>
              <a:t>Disadvantages:</a:t>
            </a:r>
          </a:p>
          <a:p>
            <a:pPr lvl="1" eaLnBrk="1" hangingPunct="1">
              <a:defRPr/>
            </a:pPr>
            <a:r>
              <a:rPr lang="en-US" sz="2000" dirty="0" smtClean="0"/>
              <a:t>Painful</a:t>
            </a:r>
          </a:p>
          <a:p>
            <a:pPr lvl="1" eaLnBrk="1" hangingPunct="1">
              <a:defRPr/>
            </a:pPr>
            <a:r>
              <a:rPr lang="en-US" sz="2000" dirty="0" smtClean="0"/>
              <a:t>Uncomfortable</a:t>
            </a:r>
          </a:p>
          <a:p>
            <a:pPr lvl="1" eaLnBrk="1" hangingPunct="1">
              <a:defRPr/>
            </a:pPr>
            <a:r>
              <a:rPr lang="en-US" sz="2000" dirty="0" smtClean="0"/>
              <a:t>Cannot be used—flat /flabby ridges</a:t>
            </a:r>
          </a:p>
          <a:p>
            <a:pPr lvl="1" eaLnBrk="1" hangingPunct="1">
              <a:defRPr/>
            </a:pPr>
            <a:r>
              <a:rPr lang="en-US" sz="2000" dirty="0" smtClean="0"/>
              <a:t>Movement of occlusion rims- basal seat.</a:t>
            </a:r>
          </a:p>
          <a:p>
            <a:pPr>
              <a:defRPr/>
            </a:pPr>
            <a:endParaRPr lang="en-IN" dirty="0"/>
          </a:p>
        </p:txBody>
      </p:sp>
      <p:pic>
        <p:nvPicPr>
          <p:cNvPr id="47108" name="Picture 5" descr="I:\DCIM\100MSDCF\DSC05098.JPG"/>
          <p:cNvPicPr>
            <a:picLocks noGrp="1" noChangeAspect="1" noChangeArrowheads="1"/>
          </p:cNvPicPr>
          <p:nvPr>
            <p:ph sz="half" idx="2"/>
          </p:nvPr>
        </p:nvPicPr>
        <p:blipFill>
          <a:blip r:embed="rId2" cstate="print"/>
          <a:srcRect l="6715" t="7091" r="6442" b="5190"/>
          <a:stretch>
            <a:fillRect/>
          </a:stretch>
        </p:blipFill>
        <p:spPr>
          <a:xfrm>
            <a:off x="4419600" y="1600200"/>
            <a:ext cx="4419600" cy="4724400"/>
          </a:xfr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959122" y="197768"/>
            <a:ext cx="4765006" cy="1143000"/>
          </a:xfrm>
        </p:spPr>
        <p:txBody>
          <a:bodyPr/>
          <a:lstStyle/>
          <a:p>
            <a:pPr eaLnBrk="1" hangingPunct="1">
              <a:defRPr/>
            </a:pPr>
            <a:r>
              <a:rPr lang="en-US" sz="2800" dirty="0" smtClean="0"/>
              <a:t>Patterson method</a:t>
            </a:r>
          </a:p>
        </p:txBody>
      </p:sp>
      <p:sp>
        <p:nvSpPr>
          <p:cNvPr id="131075" name="Rectangle 3"/>
          <p:cNvSpPr>
            <a:spLocks noGrp="1" noChangeArrowheads="1"/>
          </p:cNvSpPr>
          <p:nvPr>
            <p:ph type="body" sz="half" idx="1"/>
          </p:nvPr>
        </p:nvSpPr>
        <p:spPr>
          <a:xfrm>
            <a:off x="755576" y="1844824"/>
            <a:ext cx="3816424" cy="4784576"/>
          </a:xfrm>
        </p:spPr>
        <p:txBody>
          <a:bodyPr/>
          <a:lstStyle/>
          <a:p>
            <a:pPr eaLnBrk="1" hangingPunct="1">
              <a:lnSpc>
                <a:spcPct val="90000"/>
              </a:lnSpc>
              <a:defRPr/>
            </a:pPr>
            <a:r>
              <a:rPr lang="en-US" sz="2400" dirty="0" smtClean="0"/>
              <a:t>Mixture of ½ plaster + ½ </a:t>
            </a:r>
            <a:r>
              <a:rPr lang="en-US" sz="2400" dirty="0" err="1" smtClean="0"/>
              <a:t>carborundum</a:t>
            </a:r>
            <a:r>
              <a:rPr lang="en-US" sz="2400" dirty="0" smtClean="0"/>
              <a:t> paste.</a:t>
            </a:r>
          </a:p>
          <a:p>
            <a:pPr eaLnBrk="1" hangingPunct="1">
              <a:lnSpc>
                <a:spcPct val="90000"/>
              </a:lnSpc>
              <a:buFont typeface="Wingdings" pitchFamily="2" charset="2"/>
              <a:buNone/>
              <a:defRPr/>
            </a:pPr>
            <a:endParaRPr lang="en-US" sz="2400" dirty="0" smtClean="0"/>
          </a:p>
          <a:p>
            <a:pPr eaLnBrk="1" hangingPunct="1">
              <a:lnSpc>
                <a:spcPct val="90000"/>
              </a:lnSpc>
              <a:defRPr/>
            </a:pPr>
            <a:r>
              <a:rPr lang="en-US" sz="2400" dirty="0" err="1" smtClean="0"/>
              <a:t>Mandibular</a:t>
            </a:r>
            <a:r>
              <a:rPr lang="en-US" sz="2400" dirty="0" smtClean="0"/>
              <a:t> movements-Compensating curves</a:t>
            </a:r>
          </a:p>
          <a:p>
            <a:pPr eaLnBrk="1" hangingPunct="1">
              <a:lnSpc>
                <a:spcPct val="90000"/>
              </a:lnSpc>
              <a:buFont typeface="Wingdings" pitchFamily="2" charset="2"/>
              <a:buNone/>
              <a:defRPr/>
            </a:pPr>
            <a:endParaRPr lang="en-US" sz="2400" dirty="0" smtClean="0"/>
          </a:p>
          <a:p>
            <a:pPr eaLnBrk="1" hangingPunct="1">
              <a:lnSpc>
                <a:spcPct val="90000"/>
              </a:lnSpc>
              <a:defRPr/>
            </a:pPr>
            <a:r>
              <a:rPr lang="en-US" sz="2400" dirty="0" smtClean="0"/>
              <a:t>Disadvantages: time consuming.</a:t>
            </a:r>
          </a:p>
          <a:p>
            <a:pPr eaLnBrk="1" hangingPunct="1">
              <a:lnSpc>
                <a:spcPct val="90000"/>
              </a:lnSpc>
              <a:defRPr/>
            </a:pPr>
            <a:endParaRPr lang="en-US" sz="2400" dirty="0" smtClean="0"/>
          </a:p>
        </p:txBody>
      </p:sp>
      <p:pic>
        <p:nvPicPr>
          <p:cNvPr id="48132" name="Picture 6" descr="I:\DCIM\100MSDCF\DSC05093.JPG"/>
          <p:cNvPicPr>
            <a:picLocks noGrp="1" noChangeAspect="1" noChangeArrowheads="1"/>
          </p:cNvPicPr>
          <p:nvPr>
            <p:ph sz="quarter" idx="2"/>
          </p:nvPr>
        </p:nvPicPr>
        <p:blipFill>
          <a:blip r:embed="rId2" cstate="print"/>
          <a:srcRect l="7895" t="14035" r="7895" b="15788"/>
          <a:stretch>
            <a:fillRect/>
          </a:stretch>
        </p:blipFill>
        <p:spPr>
          <a:xfrm>
            <a:off x="6084168" y="228600"/>
            <a:ext cx="2755032" cy="1905000"/>
          </a:xfrm>
          <a:noFill/>
        </p:spPr>
      </p:pic>
      <p:pic>
        <p:nvPicPr>
          <p:cNvPr id="48133" name="Picture 2" descr="I:\DCIM\100MSDCF\DSC05094.JPG"/>
          <p:cNvPicPr>
            <a:picLocks noChangeAspect="1" noChangeArrowheads="1"/>
          </p:cNvPicPr>
          <p:nvPr/>
        </p:nvPicPr>
        <p:blipFill>
          <a:blip r:embed="rId3" cstate="print"/>
          <a:srcRect l="3770" t="22624" r="3848" b="14532"/>
          <a:stretch>
            <a:fillRect/>
          </a:stretch>
        </p:blipFill>
        <p:spPr bwMode="auto">
          <a:xfrm>
            <a:off x="5940152" y="2438400"/>
            <a:ext cx="2822848" cy="1905000"/>
          </a:xfrm>
          <a:prstGeom prst="rect">
            <a:avLst/>
          </a:prstGeom>
          <a:noFill/>
          <a:ln w="9525">
            <a:noFill/>
            <a:miter lim="800000"/>
            <a:headEnd/>
            <a:tailEnd/>
          </a:ln>
        </p:spPr>
      </p:pic>
      <p:pic>
        <p:nvPicPr>
          <p:cNvPr id="48134" name="Picture 7" descr="I:\DCIM\100MSDCF\DSC05095.JPG"/>
          <p:cNvPicPr>
            <a:picLocks noGrp="1" noChangeAspect="1" noChangeArrowheads="1"/>
          </p:cNvPicPr>
          <p:nvPr>
            <p:ph sz="quarter" idx="3"/>
          </p:nvPr>
        </p:nvPicPr>
        <p:blipFill>
          <a:blip r:embed="rId4" cstate="print"/>
          <a:srcRect l="14638" t="6250" r="14363"/>
          <a:stretch>
            <a:fillRect/>
          </a:stretch>
        </p:blipFill>
        <p:spPr>
          <a:xfrm>
            <a:off x="5082480" y="4495800"/>
            <a:ext cx="3810000" cy="2209800"/>
          </a:xfr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43272" y="548680"/>
            <a:ext cx="4876800" cy="533400"/>
          </a:xfrm>
        </p:spPr>
        <p:txBody>
          <a:bodyPr/>
          <a:lstStyle/>
          <a:p>
            <a:pPr>
              <a:defRPr/>
            </a:pPr>
            <a:r>
              <a:rPr lang="en-US" sz="3600" b="1" i="1" u="sng" dirty="0" smtClean="0">
                <a:solidFill>
                  <a:srgbClr val="FFFF00"/>
                </a:solidFill>
              </a:rPr>
              <a:t>Graphic methods:</a:t>
            </a:r>
            <a:br>
              <a:rPr lang="en-US" sz="3600" b="1" i="1" u="sng" dirty="0" smtClean="0">
                <a:solidFill>
                  <a:srgbClr val="FFFF00"/>
                </a:solidFill>
              </a:rPr>
            </a:br>
            <a:endParaRPr lang="en-IN" sz="3600" dirty="0"/>
          </a:p>
        </p:txBody>
      </p:sp>
      <p:sp>
        <p:nvSpPr>
          <p:cNvPr id="7" name="Content Placeholder 6"/>
          <p:cNvSpPr>
            <a:spLocks noGrp="1"/>
          </p:cNvSpPr>
          <p:nvPr>
            <p:ph sz="half" idx="1"/>
          </p:nvPr>
        </p:nvSpPr>
        <p:spPr>
          <a:xfrm>
            <a:off x="683568" y="1981200"/>
            <a:ext cx="3695700" cy="4114800"/>
          </a:xfrm>
        </p:spPr>
        <p:txBody>
          <a:bodyPr/>
          <a:lstStyle/>
          <a:p>
            <a:pPr eaLnBrk="1" hangingPunct="1">
              <a:lnSpc>
                <a:spcPct val="90000"/>
              </a:lnSpc>
              <a:defRPr/>
            </a:pPr>
            <a:r>
              <a:rPr lang="en-US" sz="2000" b="1" i="1" u="sng" dirty="0" smtClean="0">
                <a:solidFill>
                  <a:srgbClr val="FFFF00"/>
                </a:solidFill>
              </a:rPr>
              <a:t>Intra oral tracing &amp; devices– </a:t>
            </a:r>
          </a:p>
          <a:p>
            <a:pPr lvl="1" eaLnBrk="1" hangingPunct="1">
              <a:lnSpc>
                <a:spcPct val="90000"/>
              </a:lnSpc>
              <a:defRPr/>
            </a:pPr>
            <a:r>
              <a:rPr lang="en-US" sz="1800" b="1" i="1" dirty="0" smtClean="0">
                <a:solidFill>
                  <a:schemeClr val="accent5">
                    <a:lumMod val="20000"/>
                    <a:lumOff val="80000"/>
                  </a:schemeClr>
                </a:solidFill>
              </a:rPr>
              <a:t>coble tracer</a:t>
            </a:r>
          </a:p>
          <a:p>
            <a:pPr lvl="1" eaLnBrk="1" hangingPunct="1">
              <a:lnSpc>
                <a:spcPct val="90000"/>
              </a:lnSpc>
              <a:defRPr/>
            </a:pPr>
            <a:r>
              <a:rPr lang="en-US" sz="1800" b="1" i="1" dirty="0" err="1" smtClean="0">
                <a:solidFill>
                  <a:srgbClr val="FFFFFF"/>
                </a:solidFill>
              </a:rPr>
              <a:t>Swissdent</a:t>
            </a:r>
            <a:r>
              <a:rPr lang="en-US" sz="1800" b="1" i="1" dirty="0" smtClean="0">
                <a:solidFill>
                  <a:srgbClr val="FFFFFF"/>
                </a:solidFill>
              </a:rPr>
              <a:t> ball bearing bite tracer</a:t>
            </a:r>
          </a:p>
          <a:p>
            <a:pPr lvl="1" eaLnBrk="1" hangingPunct="1">
              <a:lnSpc>
                <a:spcPct val="90000"/>
              </a:lnSpc>
              <a:defRPr/>
            </a:pPr>
            <a:r>
              <a:rPr lang="en-US" sz="1800" b="1" i="1" dirty="0" smtClean="0">
                <a:solidFill>
                  <a:srgbClr val="FFFFFF"/>
                </a:solidFill>
              </a:rPr>
              <a:t>Micro</a:t>
            </a:r>
            <a:r>
              <a:rPr lang="en-US" sz="1800" b="1" i="1" dirty="0" smtClean="0">
                <a:solidFill>
                  <a:srgbClr val="FFFF00"/>
                </a:solidFill>
              </a:rPr>
              <a:t> </a:t>
            </a:r>
            <a:r>
              <a:rPr lang="en-US" sz="1800" b="1" i="1" dirty="0" smtClean="0">
                <a:solidFill>
                  <a:srgbClr val="FFFFFF"/>
                </a:solidFill>
              </a:rPr>
              <a:t>tracer</a:t>
            </a:r>
          </a:p>
          <a:p>
            <a:pPr lvl="1" eaLnBrk="1" hangingPunct="1">
              <a:lnSpc>
                <a:spcPct val="90000"/>
              </a:lnSpc>
              <a:defRPr/>
            </a:pPr>
            <a:endParaRPr lang="en-US" sz="1800" b="1" i="1" dirty="0" smtClean="0">
              <a:solidFill>
                <a:srgbClr val="FFFFFF"/>
              </a:solidFill>
            </a:endParaRPr>
          </a:p>
          <a:p>
            <a:pPr lvl="1" eaLnBrk="1" hangingPunct="1">
              <a:lnSpc>
                <a:spcPct val="90000"/>
              </a:lnSpc>
              <a:defRPr/>
            </a:pPr>
            <a:endParaRPr lang="en-US" sz="1800" b="1" i="1" dirty="0" smtClean="0">
              <a:solidFill>
                <a:srgbClr val="FFFFFF"/>
              </a:solidFill>
            </a:endParaRPr>
          </a:p>
          <a:p>
            <a:pPr lvl="1" eaLnBrk="1" hangingPunct="1">
              <a:lnSpc>
                <a:spcPct val="90000"/>
              </a:lnSpc>
              <a:defRPr/>
            </a:pPr>
            <a:endParaRPr lang="en-US" sz="1800" b="1" i="1" dirty="0" smtClean="0">
              <a:solidFill>
                <a:srgbClr val="FFFFFF"/>
              </a:solidFill>
            </a:endParaRPr>
          </a:p>
          <a:p>
            <a:pPr eaLnBrk="1" hangingPunct="1">
              <a:lnSpc>
                <a:spcPct val="90000"/>
              </a:lnSpc>
              <a:defRPr/>
            </a:pPr>
            <a:r>
              <a:rPr lang="en-US" sz="2000" b="1" i="1" u="sng" dirty="0" smtClean="0">
                <a:solidFill>
                  <a:srgbClr val="FFFF00"/>
                </a:solidFill>
              </a:rPr>
              <a:t>Extra oral tracing &amp; devices</a:t>
            </a:r>
          </a:p>
          <a:p>
            <a:pPr lvl="1" eaLnBrk="1" hangingPunct="1">
              <a:lnSpc>
                <a:spcPct val="90000"/>
              </a:lnSpc>
              <a:defRPr/>
            </a:pPr>
            <a:r>
              <a:rPr lang="en-US" sz="1800" b="1" i="1" dirty="0" err="1" smtClean="0">
                <a:solidFill>
                  <a:srgbClr val="FFFFFF"/>
                </a:solidFill>
              </a:rPr>
              <a:t>Hight</a:t>
            </a:r>
            <a:r>
              <a:rPr lang="en-US" sz="1800" b="1" i="1" dirty="0" smtClean="0">
                <a:solidFill>
                  <a:srgbClr val="FFFFFF"/>
                </a:solidFill>
              </a:rPr>
              <a:t> tracer</a:t>
            </a:r>
          </a:p>
          <a:p>
            <a:pPr lvl="1" eaLnBrk="1" hangingPunct="1">
              <a:lnSpc>
                <a:spcPct val="90000"/>
              </a:lnSpc>
              <a:defRPr/>
            </a:pPr>
            <a:r>
              <a:rPr lang="en-US" sz="1800" b="1" i="1" dirty="0" smtClean="0">
                <a:solidFill>
                  <a:srgbClr val="FFFFFF"/>
                </a:solidFill>
              </a:rPr>
              <a:t>Sears tracer</a:t>
            </a:r>
          </a:p>
          <a:p>
            <a:pPr lvl="1" eaLnBrk="1" hangingPunct="1">
              <a:lnSpc>
                <a:spcPct val="90000"/>
              </a:lnSpc>
              <a:defRPr/>
            </a:pPr>
            <a:r>
              <a:rPr lang="en-US" sz="1800" b="1" i="1" dirty="0" smtClean="0">
                <a:solidFill>
                  <a:srgbClr val="FFFFFF"/>
                </a:solidFill>
              </a:rPr>
              <a:t>Phillips </a:t>
            </a:r>
            <a:r>
              <a:rPr lang="en-US" sz="1800" b="1" i="1" dirty="0" err="1" smtClean="0">
                <a:solidFill>
                  <a:srgbClr val="FFFFFF"/>
                </a:solidFill>
              </a:rPr>
              <a:t>extraoral</a:t>
            </a:r>
            <a:r>
              <a:rPr lang="en-US" sz="1800" b="1" i="1" dirty="0" smtClean="0">
                <a:solidFill>
                  <a:srgbClr val="FFFFFF"/>
                </a:solidFill>
              </a:rPr>
              <a:t> tracer</a:t>
            </a:r>
          </a:p>
          <a:p>
            <a:pPr>
              <a:defRPr/>
            </a:pPr>
            <a:endParaRPr lang="en-IN" dirty="0"/>
          </a:p>
        </p:txBody>
      </p:sp>
      <p:pic>
        <p:nvPicPr>
          <p:cNvPr id="49156" name="Picture 4" descr="SCAN0003"/>
          <p:cNvPicPr>
            <a:picLocks noChangeAspect="1" noChangeArrowheads="1"/>
          </p:cNvPicPr>
          <p:nvPr/>
        </p:nvPicPr>
        <p:blipFill>
          <a:blip r:embed="rId2" cstate="print"/>
          <a:srcRect t="3581" r="9952" b="1682"/>
          <a:stretch>
            <a:fillRect/>
          </a:stretch>
        </p:blipFill>
        <p:spPr bwMode="auto">
          <a:xfrm>
            <a:off x="5029200" y="3810000"/>
            <a:ext cx="3962400" cy="2743200"/>
          </a:xfrm>
          <a:prstGeom prst="rect">
            <a:avLst/>
          </a:prstGeom>
          <a:noFill/>
          <a:ln w="9525">
            <a:noFill/>
            <a:miter lim="800000"/>
            <a:headEnd/>
            <a:tailEnd/>
          </a:ln>
        </p:spPr>
      </p:pic>
      <p:pic>
        <p:nvPicPr>
          <p:cNvPr id="49157" name="Picture 6" descr="SCAN0005"/>
          <p:cNvPicPr>
            <a:picLocks noGrp="1" noChangeAspect="1" noChangeArrowheads="1"/>
          </p:cNvPicPr>
          <p:nvPr>
            <p:ph sz="half" idx="2"/>
          </p:nvPr>
        </p:nvPicPr>
        <p:blipFill>
          <a:blip r:embed="rId3" cstate="print"/>
          <a:srcRect l="2107" t="3171" r="10468" b="27057"/>
          <a:stretch>
            <a:fillRect/>
          </a:stretch>
        </p:blipFill>
        <p:spPr>
          <a:xfrm>
            <a:off x="5105400" y="381000"/>
            <a:ext cx="3810000" cy="2667000"/>
          </a:xfr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5613" y="273050"/>
            <a:ext cx="6935787" cy="1143000"/>
          </a:xfrm>
        </p:spPr>
        <p:txBody>
          <a:bodyPr/>
          <a:lstStyle/>
          <a:p>
            <a:pPr algn="ctr" eaLnBrk="1" hangingPunct="1">
              <a:defRPr/>
            </a:pPr>
            <a:r>
              <a:rPr lang="en-US" sz="3200" dirty="0" smtClean="0"/>
              <a:t>Intra oral tracing</a:t>
            </a:r>
          </a:p>
        </p:txBody>
      </p:sp>
      <p:sp>
        <p:nvSpPr>
          <p:cNvPr id="50179" name="Text Box 11"/>
          <p:cNvSpPr txBox="1">
            <a:spLocks noChangeArrowheads="1"/>
          </p:cNvSpPr>
          <p:nvPr/>
        </p:nvSpPr>
        <p:spPr bwMode="auto">
          <a:xfrm>
            <a:off x="899592" y="2275125"/>
            <a:ext cx="4663008" cy="3170099"/>
          </a:xfrm>
          <a:prstGeom prst="rect">
            <a:avLst/>
          </a:prstGeom>
          <a:noFill/>
          <a:ln w="9525">
            <a:noFill/>
            <a:miter lim="800000"/>
            <a:headEnd/>
            <a:tailEnd/>
          </a:ln>
        </p:spPr>
        <p:txBody>
          <a:bodyPr wrap="square">
            <a:spAutoFit/>
          </a:bodyPr>
          <a:lstStyle/>
          <a:p>
            <a:r>
              <a:rPr lang="en-US" sz="2000" dirty="0" smtClean="0">
                <a:solidFill>
                  <a:srgbClr val="FFFF00"/>
                </a:solidFill>
              </a:rPr>
              <a:t>Advantages</a:t>
            </a:r>
            <a:endParaRPr lang="en-US" sz="2000" dirty="0"/>
          </a:p>
          <a:p>
            <a:pPr lvl="1">
              <a:buFont typeface="Wingdings" pitchFamily="2" charset="2"/>
              <a:buChar char="Ø"/>
            </a:pPr>
            <a:r>
              <a:rPr lang="en-US" sz="2000" dirty="0"/>
              <a:t>Central bearing pins resists biting pressure</a:t>
            </a:r>
          </a:p>
          <a:p>
            <a:pPr>
              <a:buFont typeface="Wingdings" pitchFamily="2" charset="2"/>
              <a:buChar char="Ø"/>
            </a:pPr>
            <a:endParaRPr lang="en-US" sz="2000" dirty="0"/>
          </a:p>
          <a:p>
            <a:r>
              <a:rPr lang="en-US" sz="2000" dirty="0" smtClean="0">
                <a:solidFill>
                  <a:srgbClr val="FFFF00"/>
                </a:solidFill>
              </a:rPr>
              <a:t>Disadvantages</a:t>
            </a:r>
            <a:endParaRPr lang="en-US" sz="2000" dirty="0"/>
          </a:p>
          <a:p>
            <a:pPr lvl="1">
              <a:buFont typeface="Wingdings" pitchFamily="2" charset="2"/>
              <a:buChar char="Ø"/>
            </a:pPr>
            <a:r>
              <a:rPr lang="en-US" sz="2000" dirty="0" smtClean="0"/>
              <a:t>Not  </a:t>
            </a:r>
            <a:r>
              <a:rPr lang="en-US" sz="2000" dirty="0"/>
              <a:t>a visible method</a:t>
            </a:r>
          </a:p>
          <a:p>
            <a:pPr lvl="1">
              <a:buFont typeface="Wingdings" pitchFamily="2" charset="2"/>
              <a:buChar char="Ø"/>
            </a:pPr>
            <a:r>
              <a:rPr lang="en-US" sz="2000" dirty="0"/>
              <a:t>Difficult to find true apex</a:t>
            </a:r>
          </a:p>
          <a:p>
            <a:pPr lvl="1">
              <a:buFont typeface="Wingdings" pitchFamily="2" charset="2"/>
              <a:buChar char="Ø"/>
            </a:pPr>
            <a:r>
              <a:rPr lang="en-US" sz="2000" dirty="0"/>
              <a:t>Tracer- definitely seated in a hole </a:t>
            </a:r>
          </a:p>
          <a:p>
            <a:pPr lvl="2">
              <a:buFont typeface="Wingdings" pitchFamily="2" charset="2"/>
              <a:buNone/>
            </a:pPr>
            <a:r>
              <a:rPr lang="en-US" sz="2000" dirty="0"/>
              <a:t>at point of the apex</a:t>
            </a:r>
          </a:p>
          <a:p>
            <a:pPr lvl="2">
              <a:buFont typeface="Wingdings" pitchFamily="2" charset="2"/>
              <a:buNone/>
            </a:pPr>
            <a:endParaRPr lang="en-US" sz="2000" dirty="0"/>
          </a:p>
        </p:txBody>
      </p:sp>
      <p:pic>
        <p:nvPicPr>
          <p:cNvPr id="50180" name="Picture 14" descr="scan0006"/>
          <p:cNvPicPr>
            <a:picLocks noGrp="1" noChangeAspect="1" noChangeArrowheads="1"/>
          </p:cNvPicPr>
          <p:nvPr>
            <p:ph idx="1"/>
          </p:nvPr>
        </p:nvPicPr>
        <p:blipFill>
          <a:blip r:embed="rId2" cstate="print"/>
          <a:srcRect l="6886" t="69502" r="45589" b="5083"/>
          <a:stretch>
            <a:fillRect/>
          </a:stretch>
        </p:blipFill>
        <p:spPr>
          <a:xfrm>
            <a:off x="5868144" y="4509120"/>
            <a:ext cx="2819400" cy="2074168"/>
          </a:xfrm>
          <a:noFill/>
        </p:spPr>
      </p:pic>
      <p:pic>
        <p:nvPicPr>
          <p:cNvPr id="50181" name="Picture 6" descr="SCAN0005"/>
          <p:cNvPicPr>
            <a:picLocks noChangeAspect="1" noChangeArrowheads="1"/>
          </p:cNvPicPr>
          <p:nvPr/>
        </p:nvPicPr>
        <p:blipFill>
          <a:blip r:embed="rId3" cstate="print"/>
          <a:srcRect l="45819" t="3171" r="10468" b="60947"/>
          <a:stretch>
            <a:fillRect/>
          </a:stretch>
        </p:blipFill>
        <p:spPr bwMode="auto">
          <a:xfrm>
            <a:off x="6084168" y="1484784"/>
            <a:ext cx="2667000" cy="22349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5613" y="-152400"/>
            <a:ext cx="8226425" cy="1143000"/>
          </a:xfrm>
        </p:spPr>
        <p:txBody>
          <a:bodyPr/>
          <a:lstStyle/>
          <a:p>
            <a:pPr algn="ctr" eaLnBrk="1" hangingPunct="1">
              <a:defRPr/>
            </a:pPr>
            <a:r>
              <a:rPr lang="en-US" sz="2800" dirty="0" smtClean="0"/>
              <a:t>Extra oral tracing</a:t>
            </a:r>
          </a:p>
        </p:txBody>
      </p:sp>
      <p:sp>
        <p:nvSpPr>
          <p:cNvPr id="138243" name="Rectangle 3"/>
          <p:cNvSpPr>
            <a:spLocks noGrp="1" noChangeArrowheads="1"/>
          </p:cNvSpPr>
          <p:nvPr>
            <p:ph type="body" sz="half" idx="1"/>
          </p:nvPr>
        </p:nvSpPr>
        <p:spPr>
          <a:xfrm>
            <a:off x="510208" y="1268760"/>
            <a:ext cx="4421832" cy="5105400"/>
          </a:xfrm>
        </p:spPr>
        <p:txBody>
          <a:bodyPr/>
          <a:lstStyle/>
          <a:p>
            <a:pPr>
              <a:lnSpc>
                <a:spcPct val="90000"/>
              </a:lnSpc>
              <a:defRPr/>
            </a:pPr>
            <a:r>
              <a:rPr lang="en-US" sz="2000" dirty="0" smtClean="0"/>
              <a:t>Always combined with an intraoral bearing point- distribute equal pressure on the bases.</a:t>
            </a:r>
          </a:p>
          <a:p>
            <a:pPr>
              <a:lnSpc>
                <a:spcPct val="90000"/>
              </a:lnSpc>
              <a:defRPr/>
            </a:pPr>
            <a:r>
              <a:rPr lang="en-US" sz="2000" dirty="0" smtClean="0"/>
              <a:t>More sharper </a:t>
            </a:r>
          </a:p>
          <a:p>
            <a:pPr>
              <a:lnSpc>
                <a:spcPct val="90000"/>
              </a:lnSpc>
              <a:defRPr/>
            </a:pPr>
            <a:r>
              <a:rPr lang="en-US" sz="2000" dirty="0" smtClean="0"/>
              <a:t>Tracing plate- mounted on mandibular rim</a:t>
            </a:r>
          </a:p>
          <a:p>
            <a:pPr eaLnBrk="1" hangingPunct="1">
              <a:lnSpc>
                <a:spcPct val="90000"/>
              </a:lnSpc>
              <a:buFont typeface="Wingdings" pitchFamily="2" charset="2"/>
              <a:buNone/>
              <a:defRPr/>
            </a:pPr>
            <a:endParaRPr lang="en-US" sz="2000" dirty="0" smtClean="0"/>
          </a:p>
          <a:p>
            <a:pPr eaLnBrk="1" hangingPunct="1">
              <a:lnSpc>
                <a:spcPct val="90000"/>
              </a:lnSpc>
              <a:buNone/>
              <a:defRPr/>
            </a:pPr>
            <a:r>
              <a:rPr lang="en-US" sz="2000" dirty="0" smtClean="0">
                <a:solidFill>
                  <a:srgbClr val="FFFF00"/>
                </a:solidFill>
                <a:effectLst/>
              </a:rPr>
              <a:t>	Advantages</a:t>
            </a:r>
          </a:p>
          <a:p>
            <a:pPr lvl="1">
              <a:lnSpc>
                <a:spcPct val="90000"/>
              </a:lnSpc>
              <a:defRPr/>
            </a:pPr>
            <a:r>
              <a:rPr lang="en-US" sz="2000" dirty="0" smtClean="0"/>
              <a:t>Larger- apex-easily demarcated</a:t>
            </a:r>
          </a:p>
          <a:p>
            <a:pPr lvl="1">
              <a:lnSpc>
                <a:spcPct val="90000"/>
              </a:lnSpc>
              <a:defRPr/>
            </a:pPr>
            <a:r>
              <a:rPr lang="en-US" sz="2000" dirty="0" smtClean="0"/>
              <a:t>Visible during tracing</a:t>
            </a:r>
          </a:p>
          <a:p>
            <a:pPr lvl="1" eaLnBrk="1" hangingPunct="1">
              <a:lnSpc>
                <a:spcPct val="90000"/>
              </a:lnSpc>
              <a:buFont typeface="Wingdings" pitchFamily="2" charset="2"/>
              <a:buBlip>
                <a:blip r:embed="rId2"/>
              </a:buBlip>
              <a:defRPr/>
            </a:pPr>
            <a:endParaRPr lang="en-US" sz="2000" dirty="0" smtClean="0"/>
          </a:p>
          <a:p>
            <a:pPr eaLnBrk="1" hangingPunct="1">
              <a:lnSpc>
                <a:spcPct val="90000"/>
              </a:lnSpc>
              <a:buNone/>
              <a:defRPr/>
            </a:pPr>
            <a:r>
              <a:rPr lang="en-US" sz="2000" dirty="0" smtClean="0">
                <a:solidFill>
                  <a:srgbClr val="FFFF00"/>
                </a:solidFill>
                <a:effectLst/>
              </a:rPr>
              <a:t>	Disadvantage</a:t>
            </a:r>
          </a:p>
          <a:p>
            <a:pPr lvl="1">
              <a:lnSpc>
                <a:spcPct val="90000"/>
              </a:lnSpc>
              <a:defRPr/>
            </a:pPr>
            <a:r>
              <a:rPr lang="en-US" sz="2000" dirty="0" smtClean="0"/>
              <a:t>Lack of equal pressure on the ridges</a:t>
            </a:r>
          </a:p>
        </p:txBody>
      </p:sp>
      <p:pic>
        <p:nvPicPr>
          <p:cNvPr id="51204" name="Picture 4" descr="SCAN0014"/>
          <p:cNvPicPr>
            <a:picLocks noGrp="1" noChangeAspect="1" noChangeArrowheads="1"/>
          </p:cNvPicPr>
          <p:nvPr>
            <p:ph sz="quarter" idx="2"/>
          </p:nvPr>
        </p:nvPicPr>
        <p:blipFill>
          <a:blip r:embed="rId3" cstate="print"/>
          <a:srcRect b="55025"/>
          <a:stretch>
            <a:fillRect/>
          </a:stretch>
        </p:blipFill>
        <p:spPr>
          <a:xfrm>
            <a:off x="5364088" y="1379984"/>
            <a:ext cx="3529013" cy="1905000"/>
          </a:xfrm>
          <a:noFill/>
        </p:spPr>
      </p:pic>
      <p:pic>
        <p:nvPicPr>
          <p:cNvPr id="51205" name="Picture 6" descr="SCAN0014"/>
          <p:cNvPicPr>
            <a:picLocks noGrp="1" noChangeAspect="1" noChangeArrowheads="1"/>
          </p:cNvPicPr>
          <p:nvPr>
            <p:ph sz="quarter" idx="3"/>
          </p:nvPr>
        </p:nvPicPr>
        <p:blipFill>
          <a:blip r:embed="rId4" cstate="print"/>
          <a:srcRect t="52599" b="7013"/>
          <a:stretch>
            <a:fillRect/>
          </a:stretch>
        </p:blipFill>
        <p:spPr>
          <a:xfrm>
            <a:off x="5181600" y="4293096"/>
            <a:ext cx="3767138" cy="1825625"/>
          </a:xfr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defRPr/>
            </a:pPr>
            <a:endParaRPr lang="en-IN"/>
          </a:p>
        </p:txBody>
      </p:sp>
      <p:pic>
        <p:nvPicPr>
          <p:cNvPr id="52227" name="Picture 3" descr="I:\DCIM\100MSDCF\DSC05096.JPG"/>
          <p:cNvPicPr>
            <a:picLocks noGrp="1" noChangeAspect="1" noChangeArrowheads="1"/>
          </p:cNvPicPr>
          <p:nvPr>
            <p:ph sz="half" idx="1"/>
          </p:nvPr>
        </p:nvPicPr>
        <p:blipFill>
          <a:blip r:embed="rId2" cstate="print"/>
          <a:srcRect/>
          <a:stretch>
            <a:fillRect/>
          </a:stretch>
        </p:blipFill>
        <p:spPr>
          <a:xfrm>
            <a:off x="827584" y="2420888"/>
            <a:ext cx="3396307" cy="3505200"/>
          </a:xfrm>
          <a:noFill/>
        </p:spPr>
      </p:pic>
      <p:pic>
        <p:nvPicPr>
          <p:cNvPr id="52228" name="Picture 4" descr="I:\DCIM\100MSDCF\DSC05097.JPG"/>
          <p:cNvPicPr>
            <a:picLocks noGrp="1" noChangeAspect="1" noChangeArrowheads="1"/>
          </p:cNvPicPr>
          <p:nvPr>
            <p:ph sz="half" idx="2"/>
          </p:nvPr>
        </p:nvPicPr>
        <p:blipFill>
          <a:blip r:embed="rId3" cstate="print"/>
          <a:srcRect/>
          <a:stretch>
            <a:fillRect/>
          </a:stretch>
        </p:blipFill>
        <p:spPr>
          <a:xfrm>
            <a:off x="5220072" y="2420888"/>
            <a:ext cx="3461966" cy="3600400"/>
          </a:xfr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algn="ctr" eaLnBrk="1" hangingPunct="1">
              <a:defRPr/>
            </a:pPr>
            <a:r>
              <a:rPr lang="en-US" sz="2800" dirty="0" smtClean="0"/>
              <a:t>Tactile /interocclusal check record method</a:t>
            </a:r>
          </a:p>
        </p:txBody>
      </p:sp>
      <p:sp>
        <p:nvSpPr>
          <p:cNvPr id="139267" name="Rectangle 3"/>
          <p:cNvSpPr>
            <a:spLocks noGrp="1" noChangeArrowheads="1"/>
          </p:cNvSpPr>
          <p:nvPr>
            <p:ph type="body" sz="half" idx="1"/>
          </p:nvPr>
        </p:nvSpPr>
        <p:spPr>
          <a:xfrm>
            <a:off x="580256" y="2438400"/>
            <a:ext cx="4495800" cy="2743200"/>
          </a:xfrm>
        </p:spPr>
        <p:txBody>
          <a:bodyPr/>
          <a:lstStyle/>
          <a:p>
            <a:pPr eaLnBrk="1" hangingPunct="1">
              <a:buFont typeface="Wingdings" pitchFamily="2" charset="2"/>
              <a:buChar char="Ø"/>
              <a:defRPr/>
            </a:pPr>
            <a:r>
              <a:rPr lang="en-US" sz="2000" dirty="0" smtClean="0"/>
              <a:t>abnormally related jaws</a:t>
            </a:r>
          </a:p>
          <a:p>
            <a:pPr eaLnBrk="1" hangingPunct="1">
              <a:buFont typeface="Wingdings" pitchFamily="2" charset="2"/>
              <a:buChar char="Ø"/>
              <a:defRPr/>
            </a:pPr>
            <a:r>
              <a:rPr lang="en-US" sz="2000" dirty="0" smtClean="0"/>
              <a:t>Flabby supporting tissues</a:t>
            </a:r>
          </a:p>
          <a:p>
            <a:pPr eaLnBrk="1" hangingPunct="1">
              <a:buFont typeface="Wingdings" pitchFamily="2" charset="2"/>
              <a:buChar char="Ø"/>
              <a:defRPr/>
            </a:pPr>
            <a:r>
              <a:rPr lang="en-US" sz="2000" dirty="0" smtClean="0"/>
              <a:t>Large tongue</a:t>
            </a:r>
          </a:p>
          <a:p>
            <a:pPr eaLnBrk="1" hangingPunct="1">
              <a:buFont typeface="Wingdings" pitchFamily="2" charset="2"/>
              <a:buChar char="Ø"/>
              <a:defRPr/>
            </a:pPr>
            <a:r>
              <a:rPr lang="en-US" sz="2000" dirty="0" smtClean="0"/>
              <a:t>Uncontrollable </a:t>
            </a:r>
            <a:r>
              <a:rPr lang="en-US" sz="2000" dirty="0" err="1" smtClean="0"/>
              <a:t>mandibular</a:t>
            </a:r>
            <a:r>
              <a:rPr lang="en-US" sz="2000" dirty="0" smtClean="0"/>
              <a:t> movement</a:t>
            </a:r>
          </a:p>
          <a:p>
            <a:pPr eaLnBrk="1" hangingPunct="1">
              <a:buFont typeface="Wingdings" pitchFamily="2" charset="2"/>
              <a:buChar char="Ø"/>
              <a:defRPr/>
            </a:pPr>
            <a:r>
              <a:rPr lang="en-US" sz="2000" dirty="0" smtClean="0"/>
              <a:t>To check the occlusion of teeth-existing denture</a:t>
            </a:r>
          </a:p>
        </p:txBody>
      </p:sp>
      <p:sp>
        <p:nvSpPr>
          <p:cNvPr id="139268" name="Text Box 4"/>
          <p:cNvSpPr txBox="1">
            <a:spLocks noChangeArrowheads="1"/>
          </p:cNvSpPr>
          <p:nvPr/>
        </p:nvSpPr>
        <p:spPr bwMode="auto">
          <a:xfrm>
            <a:off x="984721" y="1819672"/>
            <a:ext cx="1643063" cy="457200"/>
          </a:xfrm>
          <a:prstGeom prst="rect">
            <a:avLst/>
          </a:prstGeom>
          <a:noFill/>
          <a:ln w="9525">
            <a:noFill/>
            <a:miter lim="800000"/>
            <a:headEnd/>
            <a:tailEnd/>
          </a:ln>
          <a:effectLst/>
        </p:spPr>
        <p:txBody>
          <a:bodyPr wrap="none">
            <a:spAutoFit/>
          </a:bodyPr>
          <a:lstStyle/>
          <a:p>
            <a:pPr>
              <a:defRPr/>
            </a:pPr>
            <a:r>
              <a:rPr lang="en-US" sz="2400" dirty="0">
                <a:effectLst>
                  <a:outerShdw blurRad="38100" dist="38100" dir="2700000" algn="tl">
                    <a:srgbClr val="000000"/>
                  </a:outerShdw>
                </a:effectLst>
                <a:latin typeface="Arial" charset="0"/>
              </a:rPr>
              <a:t>Indications</a:t>
            </a:r>
          </a:p>
        </p:txBody>
      </p:sp>
      <p:pic>
        <p:nvPicPr>
          <p:cNvPr id="53253" name="Picture 5" descr="Canine-rise-becomes-canine-clench-w-closing"/>
          <p:cNvPicPr>
            <a:picLocks noGrp="1" noChangeAspect="1" noChangeArrowheads="1" noCrop="1"/>
          </p:cNvPicPr>
          <p:nvPr>
            <p:ph sz="half" idx="2"/>
          </p:nvPr>
        </p:nvPicPr>
        <p:blipFill>
          <a:blip r:embed="rId2" cstate="print"/>
          <a:srcRect/>
          <a:stretch>
            <a:fillRect/>
          </a:stretch>
        </p:blipFill>
        <p:spPr>
          <a:xfrm>
            <a:off x="5292080" y="2204864"/>
            <a:ext cx="3600400" cy="2880320"/>
          </a:xfr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N"/>
          </a:p>
        </p:txBody>
      </p:sp>
      <p:sp>
        <p:nvSpPr>
          <p:cNvPr id="3" name="Content Placeholder 2"/>
          <p:cNvSpPr>
            <a:spLocks noGrp="1"/>
          </p:cNvSpPr>
          <p:nvPr>
            <p:ph idx="1"/>
          </p:nvPr>
        </p:nvSpPr>
        <p:spPr/>
        <p:txBody>
          <a:bodyPr/>
          <a:lstStyle/>
          <a:p>
            <a:pPr>
              <a:defRPr/>
            </a:pPr>
            <a:r>
              <a:rPr lang="en-US" sz="2800" dirty="0" smtClean="0"/>
              <a:t>Two steps</a:t>
            </a:r>
          </a:p>
          <a:p>
            <a:pPr marL="514350" indent="-514350">
              <a:buFont typeface="+mj-lt"/>
              <a:buAutoNum type="arabicPeriod"/>
              <a:defRPr/>
            </a:pPr>
            <a:r>
              <a:rPr lang="en-US" sz="2800" dirty="0" smtClean="0"/>
              <a:t>Tentative centric </a:t>
            </a:r>
            <a:r>
              <a:rPr lang="en-US" sz="2800" dirty="0" err="1" smtClean="0"/>
              <a:t>rel</a:t>
            </a:r>
            <a:r>
              <a:rPr lang="en-US" sz="2800" baseline="30000" dirty="0" err="1" smtClean="0"/>
              <a:t>n</a:t>
            </a:r>
            <a:r>
              <a:rPr lang="en-US" sz="2800" baseline="30000" dirty="0" smtClean="0"/>
              <a:t> </a:t>
            </a:r>
            <a:r>
              <a:rPr lang="en-US" sz="2800" dirty="0" smtClean="0"/>
              <a:t>using wax </a:t>
            </a:r>
            <a:r>
              <a:rPr lang="en-US" sz="2800" dirty="0" err="1" smtClean="0"/>
              <a:t>occlusal</a:t>
            </a:r>
            <a:r>
              <a:rPr lang="en-US" sz="2800" dirty="0" smtClean="0"/>
              <a:t> rims</a:t>
            </a:r>
          </a:p>
          <a:p>
            <a:pPr marL="514350" indent="-514350">
              <a:buFont typeface="+mj-lt"/>
              <a:buAutoNum type="arabicPeriod"/>
              <a:defRPr/>
            </a:pPr>
            <a:r>
              <a:rPr lang="en-US" sz="2800" dirty="0" err="1" smtClean="0"/>
              <a:t>Interocclusal</a:t>
            </a:r>
            <a:r>
              <a:rPr lang="en-US" sz="2800" dirty="0" smtClean="0"/>
              <a:t> check record using trial denture</a:t>
            </a:r>
            <a:endParaRPr lang="en-IN" sz="2800" baseline="30000" dirty="0" smtClean="0"/>
          </a:p>
          <a:p>
            <a:pPr marL="514350" indent="-514350">
              <a:buFont typeface="+mj-lt"/>
              <a:buAutoNum type="arabicPeriod"/>
              <a:defRPr/>
            </a:pPr>
            <a:endParaRPr lang="en-US" sz="2800"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defRPr/>
            </a:pPr>
            <a:endParaRPr lang="en-IN"/>
          </a:p>
        </p:txBody>
      </p:sp>
      <p:sp>
        <p:nvSpPr>
          <p:cNvPr id="8" name="Content Placeholder 7"/>
          <p:cNvSpPr>
            <a:spLocks noGrp="1"/>
          </p:cNvSpPr>
          <p:nvPr>
            <p:ph sz="half" idx="1"/>
          </p:nvPr>
        </p:nvSpPr>
        <p:spPr>
          <a:xfrm>
            <a:off x="467544" y="1811933"/>
            <a:ext cx="4492625" cy="4497387"/>
          </a:xfrm>
        </p:spPr>
        <p:txBody>
          <a:bodyPr/>
          <a:lstStyle/>
          <a:p>
            <a:pPr lvl="1">
              <a:defRPr/>
            </a:pPr>
            <a:r>
              <a:rPr lang="en-US" dirty="0" err="1" smtClean="0"/>
              <a:t>Alluwax</a:t>
            </a:r>
            <a:r>
              <a:rPr lang="en-US" dirty="0" smtClean="0"/>
              <a:t> </a:t>
            </a:r>
          </a:p>
          <a:p>
            <a:pPr lvl="1">
              <a:defRPr/>
            </a:pPr>
            <a:r>
              <a:rPr lang="en-US" sz="2400" dirty="0" smtClean="0"/>
              <a:t>Used in </a:t>
            </a:r>
            <a:r>
              <a:rPr lang="en-US" sz="2400" dirty="0" err="1" smtClean="0"/>
              <a:t>interocclusal</a:t>
            </a:r>
            <a:r>
              <a:rPr lang="en-US" sz="2400" dirty="0" smtClean="0"/>
              <a:t> check record</a:t>
            </a:r>
          </a:p>
          <a:p>
            <a:pPr lvl="1">
              <a:defRPr/>
            </a:pPr>
            <a:r>
              <a:rPr lang="en-US" sz="2400" dirty="0" smtClean="0"/>
              <a:t>Must be dead soft </a:t>
            </a:r>
          </a:p>
          <a:p>
            <a:pPr>
              <a:defRPr/>
            </a:pPr>
            <a:endParaRPr lang="en-IN" sz="2000" dirty="0"/>
          </a:p>
        </p:txBody>
      </p:sp>
      <p:pic>
        <p:nvPicPr>
          <p:cNvPr id="55300" name="Picture 6"/>
          <p:cNvPicPr>
            <a:picLocks noGrp="1" noChangeAspect="1" noChangeArrowheads="1"/>
          </p:cNvPicPr>
          <p:nvPr>
            <p:ph sz="quarter" idx="2"/>
          </p:nvPr>
        </p:nvPicPr>
        <p:blipFill>
          <a:blip r:embed="rId2" cstate="print"/>
          <a:srcRect/>
          <a:stretch>
            <a:fillRect/>
          </a:stretch>
        </p:blipFill>
        <p:spPr>
          <a:xfrm>
            <a:off x="5033963" y="1598613"/>
            <a:ext cx="3257550" cy="2171700"/>
          </a:xfrm>
          <a:noFill/>
        </p:spPr>
      </p:pic>
      <p:pic>
        <p:nvPicPr>
          <p:cNvPr id="55301" name="Picture 7"/>
          <p:cNvPicPr>
            <a:picLocks noGrp="1" noChangeAspect="1" noChangeArrowheads="1"/>
          </p:cNvPicPr>
          <p:nvPr>
            <p:ph sz="quarter" idx="3"/>
          </p:nvPr>
        </p:nvPicPr>
        <p:blipFill>
          <a:blip r:embed="rId3" cstate="print"/>
          <a:srcRect t="16666" r="16666"/>
          <a:stretch>
            <a:fillRect/>
          </a:stretch>
        </p:blipFill>
        <p:spPr>
          <a:xfrm>
            <a:off x="5033963" y="3922713"/>
            <a:ext cx="3259137" cy="2173287"/>
          </a:xfr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endParaRPr lang="en-IN" dirty="0"/>
          </a:p>
        </p:txBody>
      </p:sp>
      <p:sp>
        <p:nvSpPr>
          <p:cNvPr id="5" name="Content Placeholder 4"/>
          <p:cNvSpPr>
            <a:spLocks noGrp="1"/>
          </p:cNvSpPr>
          <p:nvPr>
            <p:ph sz="half" idx="1"/>
          </p:nvPr>
        </p:nvSpPr>
        <p:spPr/>
        <p:txBody>
          <a:bodyPr/>
          <a:lstStyle/>
          <a:p>
            <a:pPr>
              <a:defRPr/>
            </a:pPr>
            <a:r>
              <a:rPr lang="en-US" i="1" dirty="0" err="1" smtClean="0">
                <a:solidFill>
                  <a:srgbClr val="FFFF00"/>
                </a:solidFill>
              </a:rPr>
              <a:t>Pressureless</a:t>
            </a:r>
            <a:r>
              <a:rPr lang="en-US" i="1" dirty="0" smtClean="0">
                <a:solidFill>
                  <a:srgbClr val="FFFF00"/>
                </a:solidFill>
              </a:rPr>
              <a:t>/static method</a:t>
            </a:r>
          </a:p>
          <a:p>
            <a:pPr>
              <a:buNone/>
              <a:defRPr/>
            </a:pPr>
            <a:r>
              <a:rPr lang="en-US" sz="2400" dirty="0" smtClean="0"/>
              <a:t>NICK &amp; NOTCH METHOD</a:t>
            </a:r>
          </a:p>
          <a:p>
            <a:pPr>
              <a:defRPr/>
            </a:pPr>
            <a:endParaRPr lang="en-IN" dirty="0"/>
          </a:p>
        </p:txBody>
      </p:sp>
      <p:pic>
        <p:nvPicPr>
          <p:cNvPr id="56324" name="Picture 8"/>
          <p:cNvPicPr>
            <a:picLocks noGrp="1" noChangeAspect="1" noChangeArrowheads="1"/>
          </p:cNvPicPr>
          <p:nvPr>
            <p:ph sz="half" idx="2"/>
          </p:nvPr>
        </p:nvPicPr>
        <p:blipFill>
          <a:blip r:embed="rId2" cstate="print">
            <a:lum bright="6000"/>
          </a:blip>
          <a:srcRect r="5263" b="13158"/>
          <a:stretch>
            <a:fillRect/>
          </a:stretch>
        </p:blipFill>
        <p:spPr>
          <a:xfrm>
            <a:off x="4645025" y="2133600"/>
            <a:ext cx="4037013" cy="2947988"/>
          </a:xfr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783704" y="1124744"/>
            <a:ext cx="7748736" cy="5400600"/>
          </a:xfrm>
        </p:spPr>
        <p:txBody>
          <a:bodyPr/>
          <a:lstStyle/>
          <a:p>
            <a:pPr eaLnBrk="1" hangingPunct="1"/>
            <a:r>
              <a:rPr lang="en-US" sz="2400" b="1" dirty="0" err="1" smtClean="0">
                <a:solidFill>
                  <a:srgbClr val="FFFF00"/>
                </a:solidFill>
              </a:rPr>
              <a:t>Wallisch</a:t>
            </a:r>
            <a:r>
              <a:rPr lang="en-US" sz="2400" b="1" dirty="0" smtClean="0">
                <a:solidFill>
                  <a:schemeClr val="accent1">
                    <a:lumMod val="20000"/>
                    <a:lumOff val="80000"/>
                  </a:schemeClr>
                </a:solidFill>
              </a:rPr>
              <a:t> (1906)</a:t>
            </a:r>
            <a:r>
              <a:rPr lang="en-US" sz="2400" dirty="0" smtClean="0">
                <a:solidFill>
                  <a:schemeClr val="accent1">
                    <a:lumMod val="20000"/>
                    <a:lumOff val="80000"/>
                  </a:schemeClr>
                </a:solidFill>
              </a:rPr>
              <a:t> was one of the first to define the physiologic rest position of the mandible.</a:t>
            </a:r>
          </a:p>
          <a:p>
            <a:pPr eaLnBrk="1" hangingPunct="1"/>
            <a:endParaRPr lang="en-US" sz="2400" b="1" dirty="0" smtClean="0">
              <a:solidFill>
                <a:schemeClr val="accent1">
                  <a:lumMod val="20000"/>
                  <a:lumOff val="80000"/>
                </a:schemeClr>
              </a:solidFill>
            </a:endParaRPr>
          </a:p>
          <a:p>
            <a:pPr eaLnBrk="1" hangingPunct="1"/>
            <a:r>
              <a:rPr lang="en-US" sz="2400" b="1" dirty="0" smtClean="0">
                <a:solidFill>
                  <a:schemeClr val="accent1">
                    <a:lumMod val="20000"/>
                    <a:lumOff val="80000"/>
                  </a:schemeClr>
                </a:solidFill>
              </a:rPr>
              <a:t>In the late 1920’s </a:t>
            </a:r>
            <a:r>
              <a:rPr lang="en-US" sz="2400" b="1" dirty="0" err="1" smtClean="0">
                <a:solidFill>
                  <a:srgbClr val="FFFF00"/>
                </a:solidFill>
              </a:rPr>
              <a:t>Sicher</a:t>
            </a:r>
            <a:r>
              <a:rPr lang="en-US" sz="2400" b="1" dirty="0" smtClean="0">
                <a:solidFill>
                  <a:srgbClr val="FFFF00"/>
                </a:solidFill>
              </a:rPr>
              <a:t> &amp; </a:t>
            </a:r>
            <a:r>
              <a:rPr lang="en-US" sz="2400" b="1" dirty="0" err="1" smtClean="0">
                <a:solidFill>
                  <a:srgbClr val="FFFF00"/>
                </a:solidFill>
              </a:rPr>
              <a:t>Tandler</a:t>
            </a:r>
            <a:r>
              <a:rPr lang="en-US" sz="2400" dirty="0" smtClean="0">
                <a:solidFill>
                  <a:schemeClr val="accent1">
                    <a:lumMod val="20000"/>
                    <a:lumOff val="80000"/>
                  </a:schemeClr>
                </a:solidFill>
              </a:rPr>
              <a:t>, stated the role of the musculature in controlling the posture of the mandible.</a:t>
            </a:r>
          </a:p>
          <a:p>
            <a:pPr eaLnBrk="1" hangingPunct="1"/>
            <a:endParaRPr lang="en-US" sz="2400" b="1" dirty="0" smtClean="0">
              <a:solidFill>
                <a:schemeClr val="accent1">
                  <a:lumMod val="20000"/>
                  <a:lumOff val="80000"/>
                </a:schemeClr>
              </a:solidFill>
            </a:endParaRPr>
          </a:p>
          <a:p>
            <a:pPr eaLnBrk="1" hangingPunct="1"/>
            <a:r>
              <a:rPr lang="en-US" sz="2400" b="1" dirty="0" smtClean="0">
                <a:solidFill>
                  <a:srgbClr val="FFFF00"/>
                </a:solidFill>
              </a:rPr>
              <a:t>Gillis</a:t>
            </a:r>
            <a:r>
              <a:rPr lang="en-US" sz="2400" b="1" dirty="0" smtClean="0">
                <a:solidFill>
                  <a:schemeClr val="accent1">
                    <a:lumMod val="20000"/>
                    <a:lumOff val="80000"/>
                  </a:schemeClr>
                </a:solidFill>
              </a:rPr>
              <a:t> (1941)</a:t>
            </a:r>
            <a:r>
              <a:rPr lang="en-US" sz="2400" dirty="0" smtClean="0">
                <a:solidFill>
                  <a:schemeClr val="accent1">
                    <a:lumMod val="20000"/>
                    <a:lumOff val="80000"/>
                  </a:schemeClr>
                </a:solidFill>
              </a:rPr>
              <a:t> defines rest position as “that position from which all mandibular movements begins &amp; to which they return. </a:t>
            </a:r>
          </a:p>
          <a:p>
            <a:pPr eaLnBrk="1" hangingPunct="1"/>
            <a:endParaRPr lang="en-US" sz="2400" dirty="0" smtClean="0">
              <a:solidFill>
                <a:schemeClr val="accent1">
                  <a:lumMod val="20000"/>
                  <a:lumOff val="80000"/>
                </a:schemeClr>
              </a:solidFill>
            </a:endParaRPr>
          </a:p>
        </p:txBody>
      </p:sp>
      <p:sp>
        <p:nvSpPr>
          <p:cNvPr id="3" name="Rectangle 2"/>
          <p:cNvSpPr/>
          <p:nvPr/>
        </p:nvSpPr>
        <p:spPr>
          <a:xfrm>
            <a:off x="3851920" y="6372036"/>
            <a:ext cx="5328592" cy="369332"/>
          </a:xfrm>
          <a:prstGeom prst="rect">
            <a:avLst/>
          </a:prstGeom>
        </p:spPr>
        <p:txBody>
          <a:bodyPr wrap="square">
            <a:spAutoFit/>
          </a:bodyPr>
          <a:lstStyle/>
          <a:p>
            <a:r>
              <a:rPr lang="en-US" dirty="0" smtClean="0"/>
              <a:t>Complete Denture Prosthodontics : </a:t>
            </a:r>
            <a:r>
              <a:rPr lang="en-US" dirty="0" err="1" smtClean="0"/>
              <a:t>Sharry</a:t>
            </a:r>
            <a:r>
              <a:rPr lang="en-US" dirty="0" smtClean="0"/>
              <a:t> 3</a:t>
            </a:r>
            <a:r>
              <a:rPr lang="en-US" baseline="30000" dirty="0" smtClean="0"/>
              <a:t>rd</a:t>
            </a:r>
            <a:r>
              <a:rPr lang="en-US" dirty="0" smtClean="0"/>
              <a:t> </a:t>
            </a:r>
            <a:r>
              <a:rPr lang="en-US" dirty="0" err="1" smtClean="0"/>
              <a:t>edn</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Procedure</a:t>
            </a:r>
            <a:br>
              <a:rPr lang="en-US"/>
            </a:br>
            <a:endParaRPr lang="en-US"/>
          </a:p>
        </p:txBody>
      </p:sp>
      <p:pic>
        <p:nvPicPr>
          <p:cNvPr id="48131" name="Picture 3" descr="36"/>
          <p:cNvPicPr>
            <a:picLocks noChangeAspect="1" noChangeArrowheads="1"/>
          </p:cNvPicPr>
          <p:nvPr>
            <p:ph sz="half" idx="1"/>
          </p:nvPr>
        </p:nvPicPr>
        <p:blipFill>
          <a:blip r:embed="rId3" cstate="print"/>
          <a:srcRect/>
          <a:stretch>
            <a:fillRect/>
          </a:stretch>
        </p:blipFill>
        <p:spPr>
          <a:xfrm>
            <a:off x="152400" y="2133600"/>
            <a:ext cx="4038600" cy="2692400"/>
          </a:xfrm>
          <a:noFill/>
          <a:ln w="38100">
            <a:solidFill>
              <a:srgbClr val="993300"/>
            </a:solidFill>
          </a:ln>
        </p:spPr>
      </p:pic>
      <p:pic>
        <p:nvPicPr>
          <p:cNvPr id="48132" name="Picture 4" descr="35"/>
          <p:cNvPicPr>
            <a:picLocks noChangeAspect="1" noChangeArrowheads="1"/>
          </p:cNvPicPr>
          <p:nvPr>
            <p:ph sz="quarter" idx="2"/>
          </p:nvPr>
        </p:nvPicPr>
        <p:blipFill>
          <a:blip r:embed="rId4" cstate="print"/>
          <a:srcRect/>
          <a:stretch>
            <a:fillRect/>
          </a:stretch>
        </p:blipFill>
        <p:spPr>
          <a:xfrm>
            <a:off x="4859338" y="2328863"/>
            <a:ext cx="3527425" cy="2630487"/>
          </a:xfrm>
          <a:noFill/>
          <a:ln w="38100">
            <a:solidFill>
              <a:srgbClr val="993300"/>
            </a:solidFill>
          </a:ln>
        </p:spPr>
      </p:pic>
      <p:sp>
        <p:nvSpPr>
          <p:cNvPr id="48133" name="Rectangle 5"/>
          <p:cNvSpPr>
            <a:spLocks noChangeArrowheads="1"/>
          </p:cNvSpPr>
          <p:nvPr/>
        </p:nvSpPr>
        <p:spPr bwMode="auto">
          <a:xfrm>
            <a:off x="609600" y="1752600"/>
            <a:ext cx="8229600" cy="4525963"/>
          </a:xfrm>
          <a:prstGeom prst="rect">
            <a:avLst/>
          </a:prstGeom>
          <a:noFill/>
          <a:ln w="9525">
            <a:noFill/>
            <a:miter lim="800000"/>
            <a:headEnd/>
            <a:tailEnd/>
          </a:ln>
          <a:effectLst/>
        </p:spPr>
        <p:txBody>
          <a:bodyPr/>
          <a:lstStyle/>
          <a:p>
            <a:pPr eaLnBrk="0" hangingPunct="0"/>
            <a:endParaRPr lang="en-US">
              <a:solidFill>
                <a:srgbClr val="993300"/>
              </a:solidFill>
            </a:endParaRPr>
          </a:p>
        </p:txBody>
      </p:sp>
      <p:sp>
        <p:nvSpPr>
          <p:cNvPr id="48134" name="Oval 6"/>
          <p:cNvSpPr>
            <a:spLocks noChangeArrowheads="1"/>
          </p:cNvSpPr>
          <p:nvPr/>
        </p:nvSpPr>
        <p:spPr bwMode="auto">
          <a:xfrm>
            <a:off x="457200" y="5334000"/>
            <a:ext cx="3733800" cy="1219200"/>
          </a:xfrm>
          <a:prstGeom prst="ellipse">
            <a:avLst/>
          </a:prstGeom>
          <a:solidFill>
            <a:schemeClr val="accent1"/>
          </a:solidFill>
          <a:ln w="9525">
            <a:solidFill>
              <a:schemeClr val="tx1"/>
            </a:solidFill>
            <a:round/>
            <a:headEnd/>
            <a:tailEnd/>
          </a:ln>
          <a:effectLst/>
        </p:spPr>
        <p:txBody>
          <a:bodyPr wrap="none" anchor="ctr"/>
          <a:lstStyle/>
          <a:p>
            <a:pPr algn="ctr"/>
            <a:r>
              <a:rPr lang="en-US" sz="1800" dirty="0">
                <a:solidFill>
                  <a:schemeClr val="bg1"/>
                </a:solidFill>
                <a:latin typeface="Arial" charset="0"/>
              </a:rPr>
              <a:t>3mm of wax is removed </a:t>
            </a:r>
          </a:p>
          <a:p>
            <a:pPr algn="ctr"/>
            <a:r>
              <a:rPr lang="en-US" sz="1800" dirty="0">
                <a:solidFill>
                  <a:schemeClr val="bg1"/>
                </a:solidFill>
                <a:latin typeface="Arial" charset="0"/>
              </a:rPr>
              <a:t>To make a </a:t>
            </a:r>
            <a:r>
              <a:rPr lang="en-US" sz="1800" b="1" dirty="0">
                <a:solidFill>
                  <a:srgbClr val="993300"/>
                </a:solidFill>
                <a:latin typeface="Arial" charset="0"/>
              </a:rPr>
              <a:t>trough</a:t>
            </a:r>
          </a:p>
        </p:txBody>
      </p:sp>
      <p:sp>
        <p:nvSpPr>
          <p:cNvPr id="48135" name="Oval 7"/>
          <p:cNvSpPr>
            <a:spLocks noChangeArrowheads="1"/>
          </p:cNvSpPr>
          <p:nvPr/>
        </p:nvSpPr>
        <p:spPr bwMode="auto">
          <a:xfrm>
            <a:off x="4724400" y="5334000"/>
            <a:ext cx="4114800" cy="1143000"/>
          </a:xfrm>
          <a:prstGeom prst="ellipse">
            <a:avLst/>
          </a:prstGeom>
          <a:solidFill>
            <a:schemeClr val="accent1"/>
          </a:solidFill>
          <a:ln w="9525">
            <a:solidFill>
              <a:schemeClr val="tx1"/>
            </a:solidFill>
            <a:round/>
            <a:headEnd/>
            <a:tailEnd/>
          </a:ln>
          <a:effectLst/>
        </p:spPr>
        <p:txBody>
          <a:bodyPr wrap="none" anchor="ctr"/>
          <a:lstStyle/>
          <a:p>
            <a:pPr algn="ctr"/>
            <a:r>
              <a:rPr lang="en-US" sz="1800" dirty="0">
                <a:solidFill>
                  <a:schemeClr val="bg1"/>
                </a:solidFill>
                <a:latin typeface="Arial" charset="0"/>
              </a:rPr>
              <a:t>Nicks &amp; notches on maxillary rim</a:t>
            </a:r>
          </a:p>
          <a:p>
            <a:pPr algn="ctr"/>
            <a:r>
              <a:rPr lang="en-US" sz="1800" dirty="0">
                <a:solidFill>
                  <a:schemeClr val="bg1"/>
                </a:solidFill>
                <a:latin typeface="Arial" charset="0"/>
              </a:rPr>
              <a:t>Notch extends along the entire</a:t>
            </a:r>
          </a:p>
          <a:p>
            <a:pPr algn="ctr"/>
            <a:r>
              <a:rPr lang="en-US" sz="1800" dirty="0">
                <a:solidFill>
                  <a:schemeClr val="bg1"/>
                </a:solidFill>
                <a:latin typeface="Arial" charset="0"/>
              </a:rPr>
              <a:t> width of occlusal rim</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sz="half" idx="1"/>
          </p:nvPr>
        </p:nvSpPr>
        <p:spPr>
          <a:xfrm>
            <a:off x="457200" y="457200"/>
            <a:ext cx="4038600" cy="6172200"/>
          </a:xfrm>
        </p:spPr>
        <p:txBody>
          <a:bodyPr/>
          <a:lstStyle/>
          <a:p>
            <a:pPr>
              <a:lnSpc>
                <a:spcPct val="90000"/>
              </a:lnSpc>
            </a:pPr>
            <a:r>
              <a:rPr lang="en-US" sz="2800" dirty="0"/>
              <a:t>Wax is added on the trough &amp; patient is asked to close in CR.</a:t>
            </a:r>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buFont typeface="Wingdings" pitchFamily="2" charset="2"/>
              <a:buNone/>
            </a:pPr>
            <a:endParaRPr lang="en-US" sz="2800" dirty="0"/>
          </a:p>
          <a:p>
            <a:pPr>
              <a:lnSpc>
                <a:spcPct val="90000"/>
              </a:lnSpc>
              <a:buFont typeface="Wingdings" pitchFamily="2" charset="2"/>
              <a:buNone/>
            </a:pPr>
            <a:endParaRPr lang="en-US" sz="2800" dirty="0"/>
          </a:p>
          <a:p>
            <a:pPr>
              <a:lnSpc>
                <a:spcPct val="90000"/>
              </a:lnSpc>
            </a:pPr>
            <a:r>
              <a:rPr lang="en-US" sz="2800" dirty="0"/>
              <a:t>The mouth should close such that the anterior part of the rim should touch.</a:t>
            </a:r>
          </a:p>
        </p:txBody>
      </p:sp>
      <p:pic>
        <p:nvPicPr>
          <p:cNvPr id="49155" name="Picture 3" descr="34"/>
          <p:cNvPicPr>
            <a:picLocks noChangeAspect="1" noChangeArrowheads="1"/>
          </p:cNvPicPr>
          <p:nvPr>
            <p:ph sz="quarter" idx="2"/>
          </p:nvPr>
        </p:nvPicPr>
        <p:blipFill>
          <a:blip r:embed="rId2" cstate="print"/>
          <a:srcRect/>
          <a:stretch>
            <a:fillRect/>
          </a:stretch>
        </p:blipFill>
        <p:spPr>
          <a:xfrm>
            <a:off x="4648200" y="609600"/>
            <a:ext cx="3733800" cy="2239963"/>
          </a:xfrm>
          <a:noFill/>
          <a:ln w="38100">
            <a:solidFill>
              <a:srgbClr val="993300"/>
            </a:solidFill>
          </a:ln>
        </p:spPr>
      </p:pic>
      <p:sp>
        <p:nvSpPr>
          <p:cNvPr id="49156" name="Rectangle 4"/>
          <p:cNvSpPr>
            <a:spLocks noChangeArrowheads="1"/>
          </p:cNvSpPr>
          <p:nvPr/>
        </p:nvSpPr>
        <p:spPr bwMode="auto">
          <a:xfrm>
            <a:off x="609600" y="1752600"/>
            <a:ext cx="8229600" cy="4525963"/>
          </a:xfrm>
          <a:prstGeom prst="rect">
            <a:avLst/>
          </a:prstGeom>
          <a:noFill/>
          <a:ln w="9525">
            <a:noFill/>
            <a:miter lim="800000"/>
            <a:headEnd/>
            <a:tailEnd/>
          </a:ln>
          <a:effectLst/>
        </p:spPr>
        <p:txBody>
          <a:bodyPr/>
          <a:lstStyle/>
          <a:p>
            <a:pPr eaLnBrk="0" hangingPunct="0"/>
            <a:endParaRPr lang="en-US">
              <a:solidFill>
                <a:srgbClr val="993300"/>
              </a:solidFill>
            </a:endParaRPr>
          </a:p>
        </p:txBody>
      </p:sp>
      <p:pic>
        <p:nvPicPr>
          <p:cNvPr id="49157" name="Picture 5" descr="56"/>
          <p:cNvPicPr>
            <a:picLocks noChangeAspect="1" noChangeArrowheads="1"/>
          </p:cNvPicPr>
          <p:nvPr>
            <p:ph sz="quarter" idx="3"/>
          </p:nvPr>
        </p:nvPicPr>
        <p:blipFill>
          <a:blip r:embed="rId3" cstate="print"/>
          <a:srcRect/>
          <a:stretch>
            <a:fillRect/>
          </a:stretch>
        </p:blipFill>
        <p:spPr>
          <a:xfrm>
            <a:off x="4643438" y="3505200"/>
            <a:ext cx="3635375" cy="2230438"/>
          </a:xfrm>
          <a:noFill/>
          <a:ln w="38100">
            <a:solidFill>
              <a:srgbClr val="993300"/>
            </a:solid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IN"/>
          </a:p>
        </p:txBody>
      </p:sp>
      <p:sp>
        <p:nvSpPr>
          <p:cNvPr id="3" name="Content Placeholder 2"/>
          <p:cNvSpPr>
            <a:spLocks noGrp="1"/>
          </p:cNvSpPr>
          <p:nvPr>
            <p:ph sz="half" idx="1"/>
          </p:nvPr>
        </p:nvSpPr>
        <p:spPr/>
        <p:txBody>
          <a:bodyPr/>
          <a:lstStyle/>
          <a:p>
            <a:pPr>
              <a:defRPr/>
            </a:pPr>
            <a:r>
              <a:rPr lang="en-US" i="1" dirty="0" smtClean="0">
                <a:solidFill>
                  <a:srgbClr val="FFFF00"/>
                </a:solidFill>
              </a:rPr>
              <a:t>Pressure method</a:t>
            </a:r>
          </a:p>
          <a:p>
            <a:pPr>
              <a:buNone/>
              <a:defRPr/>
            </a:pPr>
            <a:r>
              <a:rPr lang="en-US" sz="2400" dirty="0" smtClean="0"/>
              <a:t>Low wax rim softened in excess of height</a:t>
            </a:r>
            <a:endParaRPr lang="en-IN" sz="2400" dirty="0"/>
          </a:p>
        </p:txBody>
      </p:sp>
      <p:pic>
        <p:nvPicPr>
          <p:cNvPr id="57348" name="Picture 5"/>
          <p:cNvPicPr>
            <a:picLocks noGrp="1" noChangeAspect="1" noChangeArrowheads="1"/>
          </p:cNvPicPr>
          <p:nvPr>
            <p:ph sz="half" idx="2"/>
          </p:nvPr>
        </p:nvPicPr>
        <p:blipFill>
          <a:blip r:embed="rId2" cstate="print"/>
          <a:srcRect l="14705"/>
          <a:stretch>
            <a:fillRect/>
          </a:stretch>
        </p:blipFill>
        <p:spPr>
          <a:xfrm>
            <a:off x="4645025" y="2270125"/>
            <a:ext cx="4037013" cy="3154363"/>
          </a:xfr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3600" dirty="0" smtClean="0">
                <a:solidFill>
                  <a:srgbClr val="FFFF00"/>
                </a:solidFill>
              </a:rPr>
              <a:t>Other methods</a:t>
            </a:r>
            <a:br>
              <a:rPr lang="en-US" sz="3600" dirty="0" smtClean="0">
                <a:solidFill>
                  <a:srgbClr val="FFFF00"/>
                </a:solidFill>
              </a:rPr>
            </a:br>
            <a:endParaRPr lang="en-IN" sz="3600" dirty="0"/>
          </a:p>
        </p:txBody>
      </p:sp>
      <p:sp>
        <p:nvSpPr>
          <p:cNvPr id="8" name="Text Placeholder 7"/>
          <p:cNvSpPr>
            <a:spLocks noGrp="1"/>
          </p:cNvSpPr>
          <p:nvPr>
            <p:ph type="body" idx="1"/>
          </p:nvPr>
        </p:nvSpPr>
        <p:spPr/>
        <p:txBody>
          <a:bodyPr/>
          <a:lstStyle/>
          <a:p>
            <a:pPr marL="0" lvl="1" algn="ctr">
              <a:buClr>
                <a:schemeClr val="hlink"/>
              </a:buClr>
              <a:buSzPct val="70000"/>
            </a:pPr>
            <a:r>
              <a:rPr lang="en-US" dirty="0" smtClean="0"/>
              <a:t>Celluloid strip method</a:t>
            </a:r>
          </a:p>
          <a:p>
            <a:endParaRPr lang="en-IN" dirty="0"/>
          </a:p>
        </p:txBody>
      </p:sp>
      <p:sp>
        <p:nvSpPr>
          <p:cNvPr id="6" name="Content Placeholder 5"/>
          <p:cNvSpPr>
            <a:spLocks noGrp="1"/>
          </p:cNvSpPr>
          <p:nvPr>
            <p:ph sz="half" idx="2"/>
          </p:nvPr>
        </p:nvSpPr>
        <p:spPr/>
        <p:txBody>
          <a:bodyPr/>
          <a:lstStyle/>
          <a:p>
            <a:pPr>
              <a:buFontTx/>
              <a:buAutoNum type="arabicParenR"/>
              <a:defRPr/>
            </a:pPr>
            <a:endParaRPr lang="en-US" sz="2800" dirty="0" smtClean="0"/>
          </a:p>
          <a:p>
            <a:pPr>
              <a:buFontTx/>
              <a:buAutoNum type="arabicParenR"/>
              <a:defRPr/>
            </a:pPr>
            <a:endParaRPr lang="en-US" sz="2800" dirty="0" smtClean="0"/>
          </a:p>
          <a:p>
            <a:pPr>
              <a:buFontTx/>
              <a:buAutoNum type="arabicParenR"/>
              <a:defRPr/>
            </a:pPr>
            <a:endParaRPr lang="en-US" sz="2800" dirty="0" smtClean="0"/>
          </a:p>
          <a:p>
            <a:pPr>
              <a:buFontTx/>
              <a:buAutoNum type="arabicParenR"/>
              <a:defRPr/>
            </a:pPr>
            <a:endParaRPr lang="en-US" sz="2800" dirty="0" smtClean="0"/>
          </a:p>
          <a:p>
            <a:pPr>
              <a:buFontTx/>
              <a:buAutoNum type="arabicParenR"/>
              <a:defRPr/>
            </a:pPr>
            <a:endParaRPr lang="en-US" sz="2800" dirty="0" smtClean="0"/>
          </a:p>
          <a:p>
            <a:pPr>
              <a:buFont typeface="Wingdings" pitchFamily="2" charset="2"/>
              <a:buNone/>
              <a:defRPr/>
            </a:pPr>
            <a:endParaRPr lang="en-US" sz="2800" dirty="0" smtClean="0"/>
          </a:p>
          <a:p>
            <a:pPr>
              <a:defRPr/>
            </a:pPr>
            <a:endParaRPr lang="en-IN" sz="2800" dirty="0"/>
          </a:p>
        </p:txBody>
      </p:sp>
      <p:sp>
        <p:nvSpPr>
          <p:cNvPr id="9" name="Text Placeholder 8"/>
          <p:cNvSpPr>
            <a:spLocks noGrp="1"/>
          </p:cNvSpPr>
          <p:nvPr>
            <p:ph type="body" sz="quarter" idx="3"/>
          </p:nvPr>
        </p:nvSpPr>
        <p:spPr/>
        <p:txBody>
          <a:bodyPr/>
          <a:lstStyle/>
          <a:p>
            <a:pPr marL="0" lvl="1" algn="ctr">
              <a:buClr>
                <a:schemeClr val="hlink"/>
              </a:buClr>
              <a:buSzPct val="70000"/>
            </a:pPr>
            <a:r>
              <a:rPr lang="en-US" dirty="0" smtClean="0"/>
              <a:t>Softened wax method</a:t>
            </a:r>
          </a:p>
          <a:p>
            <a:endParaRPr lang="en-IN" dirty="0"/>
          </a:p>
        </p:txBody>
      </p:sp>
      <p:pic>
        <p:nvPicPr>
          <p:cNvPr id="58372" name="Picture 2" descr="I:\DCIM\100MSDCF\DSC05105.JPG"/>
          <p:cNvPicPr>
            <a:picLocks noGrp="1" noChangeAspect="1" noChangeArrowheads="1"/>
          </p:cNvPicPr>
          <p:nvPr>
            <p:ph sz="quarter" idx="4"/>
          </p:nvPr>
        </p:nvPicPr>
        <p:blipFill>
          <a:blip r:embed="rId2" cstate="print"/>
          <a:srcRect l="7126" t="5519" r="14484"/>
          <a:stretch>
            <a:fillRect/>
          </a:stretch>
        </p:blipFill>
        <p:spPr>
          <a:xfrm>
            <a:off x="827584" y="2132856"/>
            <a:ext cx="3168352" cy="2897388"/>
          </a:xfrm>
          <a:noFill/>
        </p:spPr>
      </p:pic>
      <p:pic>
        <p:nvPicPr>
          <p:cNvPr id="58373" name="Picture 6" descr="I:\DCIM\100MSDCF\DSC05106.JPG"/>
          <p:cNvPicPr>
            <a:picLocks noGrp="1" noChangeAspect="1" noChangeArrowheads="1"/>
          </p:cNvPicPr>
          <p:nvPr>
            <p:ph sz="quarter" idx="4294967295"/>
          </p:nvPr>
        </p:nvPicPr>
        <p:blipFill>
          <a:blip r:embed="rId3" cstate="print"/>
          <a:srcRect l="14638" t="15851" r="11553"/>
          <a:stretch>
            <a:fillRect/>
          </a:stretch>
        </p:blipFill>
        <p:spPr>
          <a:xfrm>
            <a:off x="5237163" y="2132856"/>
            <a:ext cx="3439293" cy="2952328"/>
          </a:xfr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sz="quarter"/>
          </p:nvPr>
        </p:nvSpPr>
        <p:spPr>
          <a:xfrm>
            <a:off x="518864" y="116632"/>
            <a:ext cx="8229600" cy="850106"/>
          </a:xfrm>
        </p:spPr>
        <p:txBody>
          <a:bodyPr/>
          <a:lstStyle/>
          <a:p>
            <a:pPr algn="ctr" eaLnBrk="1" hangingPunct="1">
              <a:defRPr/>
            </a:pPr>
            <a:r>
              <a:rPr lang="en-US" sz="2800" dirty="0" smtClean="0"/>
              <a:t>Eccentric relation record</a:t>
            </a:r>
          </a:p>
        </p:txBody>
      </p:sp>
      <p:pic>
        <p:nvPicPr>
          <p:cNvPr id="59395" name="Picture 19" descr="Short-and-long-jaw"/>
          <p:cNvPicPr>
            <a:picLocks noGrp="1" noChangeAspect="1" noChangeArrowheads="1" noCrop="1"/>
          </p:cNvPicPr>
          <p:nvPr>
            <p:ph sz="quarter" idx="1"/>
          </p:nvPr>
        </p:nvPicPr>
        <p:blipFill>
          <a:blip r:embed="rId2" cstate="print"/>
          <a:srcRect/>
          <a:stretch>
            <a:fillRect/>
          </a:stretch>
        </p:blipFill>
        <p:spPr>
          <a:xfrm>
            <a:off x="5220072" y="1916832"/>
            <a:ext cx="3447678" cy="2005881"/>
          </a:xfrm>
          <a:noFill/>
        </p:spPr>
      </p:pic>
      <p:pic>
        <p:nvPicPr>
          <p:cNvPr id="59396" name="Picture 18" descr="CO-to-CR-w-AOB"/>
          <p:cNvPicPr>
            <a:picLocks noGrp="1" noChangeAspect="1" noChangeArrowheads="1" noCrop="1"/>
          </p:cNvPicPr>
          <p:nvPr>
            <p:ph sz="quarter" idx="2"/>
          </p:nvPr>
        </p:nvPicPr>
        <p:blipFill>
          <a:blip r:embed="rId3" cstate="print"/>
          <a:srcRect/>
          <a:stretch>
            <a:fillRect/>
          </a:stretch>
        </p:blipFill>
        <p:spPr>
          <a:xfrm>
            <a:off x="1066800" y="1844824"/>
            <a:ext cx="2820988" cy="2004864"/>
          </a:xfrm>
          <a:noFill/>
        </p:spPr>
      </p:pic>
      <p:pic>
        <p:nvPicPr>
          <p:cNvPr id="59397" name="Picture 8" descr="LPs-protruding-side-view"/>
          <p:cNvPicPr>
            <a:picLocks noGrp="1" noChangeAspect="1" noChangeArrowheads="1" noCrop="1"/>
          </p:cNvPicPr>
          <p:nvPr>
            <p:ph sz="quarter" idx="3"/>
          </p:nvPr>
        </p:nvPicPr>
        <p:blipFill>
          <a:blip r:embed="rId4" cstate="print"/>
          <a:srcRect/>
          <a:stretch>
            <a:fillRect/>
          </a:stretch>
        </p:blipFill>
        <p:spPr>
          <a:xfrm>
            <a:off x="1025525" y="4422477"/>
            <a:ext cx="2897188" cy="2174875"/>
          </a:xfrm>
          <a:noFill/>
        </p:spPr>
      </p:pic>
      <p:sp>
        <p:nvSpPr>
          <p:cNvPr id="59398" name="Text Box 16"/>
          <p:cNvSpPr txBox="1">
            <a:spLocks noChangeArrowheads="1"/>
          </p:cNvSpPr>
          <p:nvPr/>
        </p:nvSpPr>
        <p:spPr bwMode="auto">
          <a:xfrm>
            <a:off x="835471" y="1124744"/>
            <a:ext cx="3592513" cy="457200"/>
          </a:xfrm>
          <a:prstGeom prst="rect">
            <a:avLst/>
          </a:prstGeom>
          <a:noFill/>
          <a:ln w="9525">
            <a:noFill/>
            <a:miter lim="800000"/>
            <a:headEnd/>
            <a:tailEnd/>
          </a:ln>
        </p:spPr>
        <p:txBody>
          <a:bodyPr wrap="none">
            <a:spAutoFit/>
          </a:bodyPr>
          <a:lstStyle/>
          <a:p>
            <a:r>
              <a:rPr lang="en-US" sz="2400" dirty="0"/>
              <a:t>Protrusive relation record</a:t>
            </a:r>
          </a:p>
        </p:txBody>
      </p:sp>
      <p:sp>
        <p:nvSpPr>
          <p:cNvPr id="59399" name="Text Box 17"/>
          <p:cNvSpPr txBox="1">
            <a:spLocks noChangeArrowheads="1"/>
          </p:cNvSpPr>
          <p:nvPr/>
        </p:nvSpPr>
        <p:spPr bwMode="auto">
          <a:xfrm>
            <a:off x="5181600" y="1099592"/>
            <a:ext cx="3152775" cy="457200"/>
          </a:xfrm>
          <a:prstGeom prst="rect">
            <a:avLst/>
          </a:prstGeom>
          <a:noFill/>
          <a:ln w="9525">
            <a:noFill/>
            <a:miter lim="800000"/>
            <a:headEnd/>
            <a:tailEnd/>
          </a:ln>
        </p:spPr>
        <p:txBody>
          <a:bodyPr wrap="none">
            <a:spAutoFit/>
          </a:bodyPr>
          <a:lstStyle/>
          <a:p>
            <a:r>
              <a:rPr lang="en-US" sz="2400" dirty="0"/>
              <a:t>Lateral relation record</a:t>
            </a:r>
          </a:p>
        </p:txBody>
      </p:sp>
      <p:pic>
        <p:nvPicPr>
          <p:cNvPr id="59400" name="Picture 25" descr="Less-Open-LP-hyperactivity"/>
          <p:cNvPicPr>
            <a:picLocks noGrp="1" noChangeAspect="1" noChangeArrowheads="1" noCrop="1"/>
          </p:cNvPicPr>
          <p:nvPr>
            <p:ph sz="quarter" idx="4"/>
          </p:nvPr>
        </p:nvPicPr>
        <p:blipFill>
          <a:blip r:embed="rId5" cstate="print"/>
          <a:srcRect/>
          <a:stretch>
            <a:fillRect/>
          </a:stretch>
        </p:blipFill>
        <p:spPr>
          <a:xfrm>
            <a:off x="5364088" y="4317702"/>
            <a:ext cx="3322712" cy="2279650"/>
          </a:xfr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algn="ctr"/>
            <a:r>
              <a:rPr lang="en-US" sz="2800" dirty="0"/>
              <a:t>Protrusive relation</a:t>
            </a:r>
          </a:p>
        </p:txBody>
      </p:sp>
      <p:sp>
        <p:nvSpPr>
          <p:cNvPr id="152579" name="Rectangle 3"/>
          <p:cNvSpPr>
            <a:spLocks noGrp="1" noChangeArrowheads="1"/>
          </p:cNvSpPr>
          <p:nvPr>
            <p:ph type="body" sz="half" idx="1"/>
          </p:nvPr>
        </p:nvSpPr>
        <p:spPr/>
        <p:txBody>
          <a:bodyPr/>
          <a:lstStyle/>
          <a:p>
            <a:r>
              <a:rPr lang="en-US" sz="2000" dirty="0">
                <a:solidFill>
                  <a:srgbClr val="FFFF00"/>
                </a:solidFill>
              </a:rPr>
              <a:t>Christensen’s phenomenon</a:t>
            </a:r>
          </a:p>
          <a:p>
            <a:pPr>
              <a:buFont typeface="Wingdings" pitchFamily="2" charset="2"/>
              <a:buBlip>
                <a:blip r:embed="rId2"/>
              </a:buBlip>
            </a:pPr>
            <a:r>
              <a:rPr lang="en-US" sz="2000" dirty="0"/>
              <a:t>Due to downward displacement of the </a:t>
            </a:r>
            <a:r>
              <a:rPr lang="en-US" sz="2000" dirty="0" smtClean="0"/>
              <a:t>condyles  </a:t>
            </a:r>
            <a:r>
              <a:rPr lang="en-US" sz="2000" dirty="0"/>
              <a:t>along the articular slope.</a:t>
            </a:r>
          </a:p>
          <a:p>
            <a:pPr>
              <a:buFont typeface="Wingdings" pitchFamily="2" charset="2"/>
              <a:buBlip>
                <a:blip r:embed="rId2"/>
              </a:buBlip>
            </a:pPr>
            <a:endParaRPr lang="en-US" sz="2000" dirty="0"/>
          </a:p>
          <a:p>
            <a:pPr>
              <a:buFont typeface="Wingdings" pitchFamily="2" charset="2"/>
              <a:buBlip>
                <a:blip r:embed="rId2"/>
              </a:buBlip>
            </a:pPr>
            <a:r>
              <a:rPr lang="en-US" sz="2000" dirty="0"/>
              <a:t>Protrusive records are made of-</a:t>
            </a:r>
          </a:p>
          <a:p>
            <a:pPr lvl="1">
              <a:buFont typeface="Wingdings" pitchFamily="2" charset="2"/>
              <a:buBlip>
                <a:blip r:embed="rId2"/>
              </a:buBlip>
            </a:pPr>
            <a:r>
              <a:rPr lang="en-US" sz="1800" dirty="0"/>
              <a:t>Direct protrusive check record</a:t>
            </a:r>
          </a:p>
          <a:p>
            <a:pPr lvl="1">
              <a:buFont typeface="Wingdings" pitchFamily="2" charset="2"/>
              <a:buBlip>
                <a:blip r:embed="rId2"/>
              </a:buBlip>
            </a:pPr>
            <a:r>
              <a:rPr lang="en-US" sz="1800" dirty="0"/>
              <a:t>Graphic method</a:t>
            </a:r>
          </a:p>
          <a:p>
            <a:pPr lvl="1">
              <a:buFont typeface="Wingdings" pitchFamily="2" charset="2"/>
              <a:buBlip>
                <a:blip r:embed="rId2"/>
              </a:buBlip>
            </a:pPr>
            <a:r>
              <a:rPr lang="en-US" sz="1800" dirty="0"/>
              <a:t>Functional procedures</a:t>
            </a:r>
          </a:p>
          <a:p>
            <a:pPr lvl="1">
              <a:buFont typeface="Wingdings" pitchFamily="2" charset="2"/>
              <a:buNone/>
            </a:pPr>
            <a:endParaRPr lang="en-US" sz="1800" dirty="0"/>
          </a:p>
        </p:txBody>
      </p:sp>
      <p:pic>
        <p:nvPicPr>
          <p:cNvPr id="152580" name="Picture 4" descr="LPs-protruding"/>
          <p:cNvPicPr>
            <a:picLocks noGrp="1" noChangeAspect="1" noChangeArrowheads="1" noCrop="1"/>
          </p:cNvPicPr>
          <p:nvPr>
            <p:ph sz="half" idx="2"/>
          </p:nvPr>
        </p:nvPicPr>
        <p:blipFill>
          <a:blip r:embed="rId3" cstate="print"/>
          <a:srcRect/>
          <a:stretch>
            <a:fillRect/>
          </a:stretch>
        </p:blipFill>
        <p:spPr>
          <a:xfrm>
            <a:off x="5580112" y="1989683"/>
            <a:ext cx="3017788" cy="3311525"/>
          </a:xfrm>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1701800" y="300038"/>
            <a:ext cx="6315075" cy="604837"/>
          </a:xfrm>
        </p:spPr>
        <p:txBody>
          <a:bodyPr/>
          <a:lstStyle/>
          <a:p>
            <a:pPr algn="ctr"/>
            <a:r>
              <a:rPr lang="en-US" sz="2800" dirty="0"/>
              <a:t>Lateral jaw relations</a:t>
            </a:r>
          </a:p>
        </p:txBody>
      </p:sp>
      <p:sp>
        <p:nvSpPr>
          <p:cNvPr id="154627" name="Rectangle 3"/>
          <p:cNvSpPr>
            <a:spLocks noGrp="1" noChangeArrowheads="1"/>
          </p:cNvSpPr>
          <p:nvPr>
            <p:ph type="body" sz="half" idx="1"/>
          </p:nvPr>
        </p:nvSpPr>
        <p:spPr>
          <a:xfrm>
            <a:off x="457200" y="2564904"/>
            <a:ext cx="8003232" cy="4104456"/>
          </a:xfrm>
        </p:spPr>
        <p:txBody>
          <a:bodyPr/>
          <a:lstStyle/>
          <a:p>
            <a:pPr lvl="1"/>
            <a:r>
              <a:rPr lang="en-US" sz="2400" dirty="0" smtClean="0"/>
              <a:t>Graphic </a:t>
            </a:r>
            <a:r>
              <a:rPr lang="en-US" sz="2400" dirty="0"/>
              <a:t>method</a:t>
            </a:r>
          </a:p>
          <a:p>
            <a:pPr lvl="1"/>
            <a:r>
              <a:rPr lang="en-US" sz="2400" dirty="0"/>
              <a:t>With check bites of wax</a:t>
            </a:r>
          </a:p>
          <a:p>
            <a:pPr lvl="1"/>
            <a:r>
              <a:rPr lang="en-US" sz="2400" dirty="0"/>
              <a:t>With positional records of stone/plaster</a:t>
            </a:r>
          </a:p>
          <a:p>
            <a:pPr lvl="1"/>
            <a:r>
              <a:rPr lang="en-US" sz="2400" dirty="0" smtClean="0"/>
              <a:t>Hanau’s </a:t>
            </a:r>
            <a:r>
              <a:rPr lang="en-US" sz="2400" dirty="0"/>
              <a:t>formula:</a:t>
            </a:r>
          </a:p>
          <a:p>
            <a:pPr lvl="1"/>
            <a:r>
              <a:rPr lang="en-US" sz="2400" dirty="0"/>
              <a:t>L = H + 12             L=lateral condylar inclination</a:t>
            </a:r>
          </a:p>
          <a:p>
            <a:pPr lvl="1">
              <a:buFont typeface="Wingdings" pitchFamily="2" charset="2"/>
              <a:buNone/>
            </a:pPr>
            <a:r>
              <a:rPr lang="en-US" sz="2400" dirty="0"/>
              <a:t>         </a:t>
            </a:r>
            <a:r>
              <a:rPr lang="en-US" sz="2400" dirty="0" smtClean="0"/>
              <a:t>   </a:t>
            </a:r>
            <a:r>
              <a:rPr lang="en-US" sz="2400" dirty="0"/>
              <a:t>8                </a:t>
            </a:r>
            <a:r>
              <a:rPr lang="en-US" sz="2400" dirty="0" smtClean="0"/>
              <a:t>      H=Horizontal </a:t>
            </a:r>
            <a:r>
              <a:rPr lang="en-US" sz="2400" dirty="0"/>
              <a:t>condylar inclination</a:t>
            </a:r>
          </a:p>
        </p:txBody>
      </p:sp>
      <p:sp>
        <p:nvSpPr>
          <p:cNvPr id="154628" name="Line 4"/>
          <p:cNvSpPr>
            <a:spLocks noChangeShapeType="1"/>
          </p:cNvSpPr>
          <p:nvPr/>
        </p:nvSpPr>
        <p:spPr bwMode="auto">
          <a:xfrm>
            <a:off x="1691680" y="4797152"/>
            <a:ext cx="288032" cy="0"/>
          </a:xfrm>
          <a:prstGeom prst="line">
            <a:avLst/>
          </a:prstGeom>
          <a:noFill/>
          <a:ln w="9525">
            <a:solidFill>
              <a:schemeClr val="tx1"/>
            </a:solidFill>
            <a:round/>
            <a:headEnd/>
            <a:tailEnd/>
          </a:ln>
          <a:effectLst/>
        </p:spPr>
        <p:txBody>
          <a:bodyPr/>
          <a:lstStyle/>
          <a:p>
            <a:endParaRPr lang="en-IN"/>
          </a:p>
        </p:txBody>
      </p:sp>
      <p:sp>
        <p:nvSpPr>
          <p:cNvPr id="154630" name="Text Box 6"/>
          <p:cNvSpPr txBox="1">
            <a:spLocks noChangeArrowheads="1"/>
          </p:cNvSpPr>
          <p:nvPr/>
        </p:nvSpPr>
        <p:spPr bwMode="auto">
          <a:xfrm>
            <a:off x="1186954" y="5852120"/>
            <a:ext cx="2520950" cy="457200"/>
          </a:xfrm>
          <a:prstGeom prst="rect">
            <a:avLst/>
          </a:prstGeom>
          <a:noFill/>
          <a:ln w="9525">
            <a:noFill/>
            <a:miter lim="800000"/>
            <a:headEnd/>
            <a:tailEnd/>
          </a:ln>
          <a:effectLst/>
        </p:spPr>
        <p:txBody>
          <a:bodyPr>
            <a:spAutoFit/>
          </a:bodyPr>
          <a:lstStyle/>
          <a:p>
            <a:r>
              <a:rPr lang="en-US" sz="2400" dirty="0" smtClean="0">
                <a:solidFill>
                  <a:srgbClr val="FFFF00"/>
                </a:solidFill>
              </a:rPr>
              <a:t>PANTOGRAPHY</a:t>
            </a:r>
            <a:endParaRPr lang="en-US" sz="2400" dirty="0">
              <a:solidFill>
                <a:srgbClr val="FFFF00"/>
              </a:solidFill>
            </a:endParaRPr>
          </a:p>
        </p:txBody>
      </p:sp>
      <p:pic>
        <p:nvPicPr>
          <p:cNvPr id="154637" name="Picture 13" descr="Less-Open-LP-hyperactivity"/>
          <p:cNvPicPr>
            <a:picLocks noGrp="1" noChangeAspect="1" noChangeArrowheads="1" noCrop="1"/>
          </p:cNvPicPr>
          <p:nvPr>
            <p:ph sz="quarter" idx="2"/>
          </p:nvPr>
        </p:nvPicPr>
        <p:blipFill>
          <a:blip r:embed="rId2" cstate="print"/>
          <a:srcRect/>
          <a:stretch>
            <a:fillRect/>
          </a:stretch>
        </p:blipFill>
        <p:spPr>
          <a:xfrm>
            <a:off x="6973763" y="998984"/>
            <a:ext cx="1990725" cy="2286000"/>
          </a:xfrm>
          <a:noFill/>
          <a:ln/>
        </p:spPr>
      </p:pic>
      <p:sp>
        <p:nvSpPr>
          <p:cNvPr id="9" name="Rectangle 8"/>
          <p:cNvSpPr/>
          <p:nvPr/>
        </p:nvSpPr>
        <p:spPr>
          <a:xfrm>
            <a:off x="971600" y="1196752"/>
            <a:ext cx="3312368" cy="461665"/>
          </a:xfrm>
          <a:prstGeom prst="rect">
            <a:avLst/>
          </a:prstGeom>
        </p:spPr>
        <p:txBody>
          <a:bodyPr wrap="square">
            <a:spAutoFit/>
          </a:bodyPr>
          <a:lstStyle/>
          <a:p>
            <a:pPr>
              <a:buFont typeface="Wingdings" pitchFamily="2" charset="2"/>
              <a:buChar char="q"/>
            </a:pPr>
            <a:r>
              <a:rPr lang="en-US" sz="2400" dirty="0" smtClean="0">
                <a:solidFill>
                  <a:srgbClr val="FFFF00"/>
                </a:solidFill>
              </a:rPr>
              <a:t>Bennett movement</a:t>
            </a:r>
            <a:endParaRPr lang="en-IN" sz="2400" dirty="0">
              <a:solidFill>
                <a:srgbClr val="FFFF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Summary</a:t>
            </a:r>
            <a:endParaRPr lang="en-IN" dirty="0"/>
          </a:p>
        </p:txBody>
      </p:sp>
      <p:sp>
        <p:nvSpPr>
          <p:cNvPr id="3" name="Content Placeholder 2"/>
          <p:cNvSpPr>
            <a:spLocks noGrp="1"/>
          </p:cNvSpPr>
          <p:nvPr>
            <p:ph idx="1"/>
          </p:nvPr>
        </p:nvSpPr>
        <p:spPr/>
        <p:txBody>
          <a:bodyPr/>
          <a:lstStyle/>
          <a:p>
            <a:r>
              <a:rPr lang="en-US" sz="1800" b="1" dirty="0" smtClean="0">
                <a:effectLst/>
                <a:cs typeface="Times New Roman" pitchFamily="18" charset="0"/>
              </a:rPr>
              <a:t>Since there is no precise scientific method of determining the correct vertical relations, the registration of vertical relation depends upon the clinical experience and judgment of the prosthodontist – an art rather than a science</a:t>
            </a:r>
          </a:p>
          <a:p>
            <a:endParaRPr lang="en-US" sz="1800" b="1" dirty="0" smtClean="0">
              <a:effectLst/>
              <a:cs typeface="Times New Roman" pitchFamily="18" charset="0"/>
            </a:endParaRPr>
          </a:p>
          <a:p>
            <a:r>
              <a:rPr lang="en-US" sz="1800" b="1" dirty="0" smtClean="0">
                <a:cs typeface="Times New Roman" pitchFamily="18" charset="0"/>
              </a:rPr>
              <a:t>It is obvious that the skill of the prosthodontist and the cooperation of the patient are probably the most important factors in securing an accurate centric relation records.</a:t>
            </a:r>
          </a:p>
          <a:p>
            <a:endParaRPr lang="en-US" sz="1800" b="1" dirty="0" smtClean="0">
              <a:effectLst/>
              <a:cs typeface="Times New Roman" pitchFamily="18" charset="0"/>
            </a:endParaRPr>
          </a:p>
          <a:p>
            <a:r>
              <a:rPr lang="en-US" sz="1800" b="1" dirty="0" smtClean="0">
                <a:cs typeface="Times New Roman" pitchFamily="18" charset="0"/>
              </a:rPr>
              <a:t>The final determination cannot be made by any method until the teeth are set in position in the wax trial dentures and verified in the mouth.</a:t>
            </a:r>
            <a:endParaRPr lang="en-IN" sz="1800" b="1" dirty="0" smtClean="0">
              <a:effectLst/>
            </a:endParaRPr>
          </a:p>
          <a:p>
            <a:endParaRPr lang="en-IN" sz="18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Conclusion</a:t>
            </a:r>
            <a:endParaRPr lang="en-IN" dirty="0"/>
          </a:p>
        </p:txBody>
      </p:sp>
      <p:sp>
        <p:nvSpPr>
          <p:cNvPr id="3" name="Content Placeholder 2"/>
          <p:cNvSpPr>
            <a:spLocks noGrp="1"/>
          </p:cNvSpPr>
          <p:nvPr>
            <p:ph idx="1"/>
          </p:nvPr>
        </p:nvSpPr>
        <p:spPr/>
        <p:txBody>
          <a:bodyPr/>
          <a:lstStyle/>
          <a:p>
            <a:r>
              <a:rPr lang="en-US" sz="2400" b="1" dirty="0" smtClean="0">
                <a:cs typeface="Times New Roman" pitchFamily="18" charset="0"/>
              </a:rPr>
              <a:t>“The true value of our individual work can be measured only by the degree of finesse with which we practice the art of </a:t>
            </a:r>
            <a:r>
              <a:rPr lang="en-US" sz="2400" b="1" dirty="0" err="1" smtClean="0">
                <a:cs typeface="Times New Roman" pitchFamily="18" charset="0"/>
              </a:rPr>
              <a:t>prosthodontistry</a:t>
            </a:r>
            <a:r>
              <a:rPr lang="en-US" sz="2400" b="1" dirty="0" smtClean="0">
                <a:cs typeface="Times New Roman" pitchFamily="18" charset="0"/>
              </a:rPr>
              <a:t> rather than by the particular school of thought to which we adhere”</a:t>
            </a:r>
            <a:endParaRPr lang="en-IN" sz="2400" b="1" dirty="0">
              <a:effectLst/>
            </a:endParaRPr>
          </a:p>
        </p:txBody>
      </p:sp>
      <p:sp>
        <p:nvSpPr>
          <p:cNvPr id="4" name="Rectangle 3"/>
          <p:cNvSpPr/>
          <p:nvPr/>
        </p:nvSpPr>
        <p:spPr>
          <a:xfrm>
            <a:off x="6676034" y="4067780"/>
            <a:ext cx="1947777" cy="369332"/>
          </a:xfrm>
          <a:prstGeom prst="rect">
            <a:avLst/>
          </a:prstGeom>
        </p:spPr>
        <p:txBody>
          <a:bodyPr wrap="none">
            <a:spAutoFit/>
          </a:bodyPr>
          <a:lstStyle/>
          <a:p>
            <a:r>
              <a:rPr lang="en-US" b="1" i="1" dirty="0" smtClean="0">
                <a:cs typeface="Times New Roman" pitchFamily="18" charset="0"/>
              </a:rPr>
              <a:t>Weinberg (1959)</a:t>
            </a:r>
            <a:endParaRPr lang="en-IN"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141091"/>
            <a:ext cx="7543800" cy="1431925"/>
          </a:xfrm>
        </p:spPr>
        <p:txBody>
          <a:bodyPr/>
          <a:lstStyle/>
          <a:p>
            <a:pPr algn="ctr"/>
            <a:r>
              <a:rPr lang="en-US" sz="6600" dirty="0" smtClean="0"/>
              <a:t>Thank you</a:t>
            </a:r>
            <a:endParaRPr lang="en-IN" sz="6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611560" y="457200"/>
            <a:ext cx="8227640" cy="6248400"/>
          </a:xfrm>
        </p:spPr>
        <p:txBody>
          <a:bodyPr/>
          <a:lstStyle/>
          <a:p>
            <a:pPr eaLnBrk="1" hangingPunct="1">
              <a:buFontTx/>
              <a:buNone/>
            </a:pPr>
            <a:r>
              <a:rPr lang="en-US" sz="2800" b="1" dirty="0" err="1" smtClean="0">
                <a:solidFill>
                  <a:srgbClr val="FFFF00"/>
                </a:solidFill>
                <a:latin typeface="Arial Black" pitchFamily="34" charset="0"/>
              </a:rPr>
              <a:t>Niswonger</a:t>
            </a:r>
            <a:r>
              <a:rPr lang="en-US" sz="2800" b="1" dirty="0" smtClean="0">
                <a:solidFill>
                  <a:srgbClr val="FFFF00"/>
                </a:solidFill>
                <a:latin typeface="Arial Black" pitchFamily="34" charset="0"/>
              </a:rPr>
              <a:t> (1934)</a:t>
            </a:r>
            <a:r>
              <a:rPr lang="en-US" sz="2400" dirty="0" smtClean="0">
                <a:solidFill>
                  <a:srgbClr val="FFFF00"/>
                </a:solidFill>
                <a:latin typeface="Arial Black" pitchFamily="34" charset="0"/>
              </a:rPr>
              <a:t> </a:t>
            </a:r>
          </a:p>
          <a:p>
            <a:pPr eaLnBrk="1" hangingPunct="1"/>
            <a:endParaRPr lang="en-US" sz="2800" dirty="0" smtClean="0">
              <a:solidFill>
                <a:srgbClr val="FFFF99"/>
              </a:solidFill>
            </a:endParaRPr>
          </a:p>
          <a:p>
            <a:pPr eaLnBrk="1" hangingPunct="1"/>
            <a:r>
              <a:rPr lang="en-US" sz="2800" dirty="0" smtClean="0">
                <a:solidFill>
                  <a:schemeClr val="accent1">
                    <a:lumMod val="20000"/>
                    <a:lumOff val="80000"/>
                  </a:schemeClr>
                </a:solidFill>
              </a:rPr>
              <a:t>It is a natural position of the mandible when the opening and closing are in state of equilibrium.</a:t>
            </a:r>
          </a:p>
          <a:p>
            <a:pPr eaLnBrk="1" hangingPunct="1"/>
            <a:endParaRPr lang="en-US" sz="2800" dirty="0" smtClean="0">
              <a:solidFill>
                <a:schemeClr val="accent1">
                  <a:lumMod val="20000"/>
                  <a:lumOff val="80000"/>
                </a:schemeClr>
              </a:solidFill>
            </a:endParaRPr>
          </a:p>
          <a:p>
            <a:pPr eaLnBrk="1" hangingPunct="1"/>
            <a:r>
              <a:rPr lang="en-US" sz="2800" dirty="0" smtClean="0">
                <a:solidFill>
                  <a:schemeClr val="accent1">
                    <a:lumMod val="20000"/>
                    <a:lumOff val="80000"/>
                  </a:schemeClr>
                </a:solidFill>
              </a:rPr>
              <a:t>He observed physiologic act of swallowing in 200 patient.</a:t>
            </a:r>
          </a:p>
          <a:p>
            <a:pPr eaLnBrk="1" hangingPunct="1"/>
            <a:endParaRPr lang="en-US" sz="2800" dirty="0" smtClean="0">
              <a:solidFill>
                <a:schemeClr val="accent1">
                  <a:lumMod val="20000"/>
                  <a:lumOff val="80000"/>
                </a:schemeClr>
              </a:solidFill>
              <a:latin typeface="Comic Sans MS" pitchFamily="66" charset="0"/>
            </a:endParaRPr>
          </a:p>
          <a:p>
            <a:pPr eaLnBrk="1" hangingPunct="1"/>
            <a:r>
              <a:rPr lang="en-US" sz="2800" dirty="0" smtClean="0">
                <a:solidFill>
                  <a:schemeClr val="accent1">
                    <a:lumMod val="20000"/>
                    <a:lumOff val="80000"/>
                  </a:schemeClr>
                </a:solidFill>
                <a:latin typeface="Comic Sans MS" pitchFamily="66" charset="0"/>
              </a:rPr>
              <a:t>The individual mandibular rest position remains constant throughout life.</a:t>
            </a:r>
            <a:r>
              <a:rPr lang="en-US" dirty="0" smtClean="0">
                <a:solidFill>
                  <a:srgbClr val="FFFF99"/>
                </a:solidFill>
                <a:latin typeface="Comic Sans MS" pitchFamily="66" charset="0"/>
              </a:rPr>
              <a:t> </a:t>
            </a:r>
          </a:p>
        </p:txBody>
      </p:sp>
      <p:sp>
        <p:nvSpPr>
          <p:cNvPr id="3" name="Rectangle 2"/>
          <p:cNvSpPr/>
          <p:nvPr/>
        </p:nvSpPr>
        <p:spPr>
          <a:xfrm>
            <a:off x="3851920" y="6228020"/>
            <a:ext cx="5093189" cy="369332"/>
          </a:xfrm>
          <a:prstGeom prst="rect">
            <a:avLst/>
          </a:prstGeom>
        </p:spPr>
        <p:txBody>
          <a:bodyPr wrap="none">
            <a:spAutoFit/>
          </a:bodyPr>
          <a:lstStyle/>
          <a:p>
            <a:r>
              <a:rPr lang="en-US" dirty="0" smtClean="0"/>
              <a:t>Complete Denture Prosthodontics : </a:t>
            </a:r>
            <a:r>
              <a:rPr lang="en-US" dirty="0" err="1" smtClean="0"/>
              <a:t>Sharry</a:t>
            </a:r>
            <a:r>
              <a:rPr lang="en-US" dirty="0" smtClean="0"/>
              <a:t> 3</a:t>
            </a:r>
            <a:r>
              <a:rPr lang="en-US" baseline="30000" dirty="0" smtClean="0"/>
              <a:t>rd</a:t>
            </a:r>
            <a:r>
              <a:rPr lang="en-US" dirty="0" smtClean="0"/>
              <a:t> </a:t>
            </a:r>
            <a:r>
              <a:rPr lang="en-US" dirty="0" err="1" smtClean="0"/>
              <a:t>edn</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944488" y="1268760"/>
            <a:ext cx="7515944" cy="5072608"/>
          </a:xfrm>
        </p:spPr>
        <p:txBody>
          <a:bodyPr/>
          <a:lstStyle/>
          <a:p>
            <a:pPr eaLnBrk="1" hangingPunct="1">
              <a:buFontTx/>
              <a:buNone/>
            </a:pPr>
            <a:r>
              <a:rPr lang="en-US" sz="2400" b="1" dirty="0" smtClean="0">
                <a:solidFill>
                  <a:srgbClr val="FFFF00"/>
                </a:solidFill>
              </a:rPr>
              <a:t>Schlosser</a:t>
            </a:r>
            <a:r>
              <a:rPr lang="en-US" sz="2400" b="1" dirty="0" smtClean="0"/>
              <a:t> (1941)</a:t>
            </a:r>
            <a:r>
              <a:rPr lang="en-US" sz="2400" dirty="0" smtClean="0"/>
              <a:t> conducted a series of phonetic experiments </a:t>
            </a:r>
          </a:p>
          <a:p>
            <a:pPr eaLnBrk="1" hangingPunct="1"/>
            <a:r>
              <a:rPr lang="en-US" sz="2400" dirty="0" smtClean="0"/>
              <a:t>Edentulous patients were repeatedly able to bring the mandible to an identical rest position by sounding the letter ‘m’.</a:t>
            </a:r>
          </a:p>
          <a:p>
            <a:pPr eaLnBrk="1" hangingPunct="1">
              <a:buFontTx/>
              <a:buNone/>
            </a:pPr>
            <a:endParaRPr lang="en-US" sz="2400" b="1" dirty="0" smtClean="0"/>
          </a:p>
          <a:p>
            <a:pPr eaLnBrk="1" hangingPunct="1">
              <a:buFontTx/>
              <a:buNone/>
            </a:pPr>
            <a:r>
              <a:rPr lang="en-US" sz="2400" b="1" dirty="0" err="1" smtClean="0">
                <a:solidFill>
                  <a:srgbClr val="FFFF00"/>
                </a:solidFill>
              </a:rPr>
              <a:t>Brodie</a:t>
            </a:r>
            <a:r>
              <a:rPr lang="en-US" sz="2400" b="1" dirty="0" smtClean="0"/>
              <a:t> (1942)</a:t>
            </a:r>
            <a:r>
              <a:rPr lang="en-US" sz="2400" dirty="0" smtClean="0"/>
              <a:t>  vertical height remain constant through out life. Boos(1943) and Jaffe (1954) apparently agree with this view.</a:t>
            </a:r>
          </a:p>
        </p:txBody>
      </p:sp>
      <p:sp>
        <p:nvSpPr>
          <p:cNvPr id="17411" name="Rectangle 5"/>
          <p:cNvSpPr>
            <a:spLocks noChangeArrowheads="1"/>
          </p:cNvSpPr>
          <p:nvPr/>
        </p:nvSpPr>
        <p:spPr bwMode="auto">
          <a:xfrm>
            <a:off x="5410200" y="6400800"/>
            <a:ext cx="3514725" cy="304800"/>
          </a:xfrm>
          <a:prstGeom prst="rect">
            <a:avLst/>
          </a:prstGeom>
          <a:noFill/>
          <a:ln w="9525">
            <a:noFill/>
            <a:miter lim="800000"/>
            <a:headEnd/>
            <a:tailEnd/>
          </a:ln>
        </p:spPr>
        <p:txBody>
          <a:bodyPr wrap="none">
            <a:spAutoFit/>
          </a:bodyPr>
          <a:lstStyle/>
          <a:p>
            <a:r>
              <a:rPr lang="en-US" sz="1400" dirty="0"/>
              <a:t>Complete Denture Prosthodontics : </a:t>
            </a:r>
            <a:r>
              <a:rPr lang="en-US" sz="1400" dirty="0" err="1"/>
              <a:t>Sharry</a:t>
            </a:r>
            <a:endParaRPr lang="en-US" sz="1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18864" y="53752"/>
            <a:ext cx="8229600" cy="1143000"/>
          </a:xfrm>
        </p:spPr>
        <p:txBody>
          <a:bodyPr/>
          <a:lstStyle/>
          <a:p>
            <a:pPr algn="ctr" eaLnBrk="1" hangingPunct="1"/>
            <a:r>
              <a:rPr lang="en-US" sz="2800" dirty="0" smtClean="0">
                <a:solidFill>
                  <a:srgbClr val="FFFF00"/>
                </a:solidFill>
                <a:effectLst/>
                <a:latin typeface="Book Antiqua" pitchFamily="18" charset="0"/>
              </a:rPr>
              <a:t>Variability of Rest Position</a:t>
            </a:r>
            <a:r>
              <a:rPr lang="en-US" sz="2000" dirty="0" smtClean="0">
                <a:solidFill>
                  <a:srgbClr val="FFFF00"/>
                </a:solidFill>
                <a:effectLst/>
              </a:rPr>
              <a:t> </a:t>
            </a:r>
          </a:p>
        </p:txBody>
      </p:sp>
      <p:sp>
        <p:nvSpPr>
          <p:cNvPr id="18435" name="Rectangle 3"/>
          <p:cNvSpPr>
            <a:spLocks noGrp="1" noChangeArrowheads="1"/>
          </p:cNvSpPr>
          <p:nvPr>
            <p:ph type="body" idx="1"/>
          </p:nvPr>
        </p:nvSpPr>
        <p:spPr>
          <a:xfrm>
            <a:off x="934144" y="1844824"/>
            <a:ext cx="7598296" cy="2952328"/>
          </a:xfrm>
        </p:spPr>
        <p:txBody>
          <a:bodyPr/>
          <a:lstStyle/>
          <a:p>
            <a:pPr eaLnBrk="1" hangingPunct="1">
              <a:buFontTx/>
              <a:buNone/>
            </a:pPr>
            <a:r>
              <a:rPr lang="en-US" sz="2400" b="1" dirty="0" smtClean="0">
                <a:solidFill>
                  <a:srgbClr val="FFFF00"/>
                </a:solidFill>
              </a:rPr>
              <a:t>Harris and </a:t>
            </a:r>
            <a:r>
              <a:rPr lang="en-US" sz="2400" b="1" dirty="0" err="1" smtClean="0">
                <a:solidFill>
                  <a:srgbClr val="FFFF00"/>
                </a:solidFill>
              </a:rPr>
              <a:t>Hight</a:t>
            </a:r>
            <a:r>
              <a:rPr lang="en-US" sz="2400" b="1" dirty="0" smtClean="0">
                <a:solidFill>
                  <a:srgbClr val="FFFF00"/>
                </a:solidFill>
              </a:rPr>
              <a:t> </a:t>
            </a:r>
            <a:r>
              <a:rPr lang="en-US" sz="2400" b="1" dirty="0" smtClean="0"/>
              <a:t>(1936)</a:t>
            </a:r>
            <a:r>
              <a:rPr lang="en-US" sz="2000" dirty="0" smtClean="0">
                <a:solidFill>
                  <a:srgbClr val="FFFFCC"/>
                </a:solidFill>
              </a:rPr>
              <a:t> </a:t>
            </a:r>
            <a:r>
              <a:rPr lang="en-US" sz="2400" dirty="0" smtClean="0">
                <a:solidFill>
                  <a:srgbClr val="FFFFCC"/>
                </a:solidFill>
              </a:rPr>
              <a:t>the vertical dimension of the face was dependent on the occlusal contacts in the closing movement of the mandible.  </a:t>
            </a:r>
          </a:p>
          <a:p>
            <a:pPr eaLnBrk="1" hangingPunct="1">
              <a:buFontTx/>
              <a:buNone/>
            </a:pPr>
            <a:endParaRPr lang="en-US" sz="2800" b="1" dirty="0" smtClean="0"/>
          </a:p>
          <a:p>
            <a:pPr eaLnBrk="1" hangingPunct="1">
              <a:buFontTx/>
              <a:buNone/>
            </a:pPr>
            <a:r>
              <a:rPr lang="en-US" sz="2400" b="1" dirty="0" err="1" smtClean="0">
                <a:solidFill>
                  <a:srgbClr val="FFFF00"/>
                </a:solidFill>
              </a:rPr>
              <a:t>Leof</a:t>
            </a:r>
            <a:r>
              <a:rPr lang="en-US" sz="2800" b="1" dirty="0" smtClean="0"/>
              <a:t> </a:t>
            </a:r>
            <a:r>
              <a:rPr lang="en-US" sz="2400" b="1" dirty="0" smtClean="0"/>
              <a:t>(1950)</a:t>
            </a:r>
            <a:r>
              <a:rPr lang="en-US" sz="2000" dirty="0" smtClean="0">
                <a:solidFill>
                  <a:srgbClr val="FFFFCC"/>
                </a:solidFill>
              </a:rPr>
              <a:t> </a:t>
            </a:r>
            <a:r>
              <a:rPr lang="en-US" sz="2400" dirty="0" smtClean="0">
                <a:solidFill>
                  <a:srgbClr val="FFFFCC"/>
                </a:solidFill>
              </a:rPr>
              <a:t>believes that vertical relation is not constant but is readily affected by age, disease &amp; emotion. </a:t>
            </a:r>
          </a:p>
        </p:txBody>
      </p:sp>
      <p:sp>
        <p:nvSpPr>
          <p:cNvPr id="18437" name="Rectangle 5"/>
          <p:cNvSpPr>
            <a:spLocks noChangeArrowheads="1"/>
          </p:cNvSpPr>
          <p:nvPr/>
        </p:nvSpPr>
        <p:spPr bwMode="auto">
          <a:xfrm>
            <a:off x="5004048" y="6324600"/>
            <a:ext cx="4005648" cy="307777"/>
          </a:xfrm>
          <a:prstGeom prst="rect">
            <a:avLst/>
          </a:prstGeom>
          <a:noFill/>
          <a:ln w="9525">
            <a:noFill/>
            <a:miter lim="800000"/>
            <a:headEnd/>
            <a:tailEnd/>
          </a:ln>
        </p:spPr>
        <p:txBody>
          <a:bodyPr wrap="none">
            <a:spAutoFit/>
          </a:bodyPr>
          <a:lstStyle/>
          <a:p>
            <a:r>
              <a:rPr lang="en-US" sz="1400" dirty="0" smtClean="0"/>
              <a:t>Complete Denture Prosthodontics : </a:t>
            </a:r>
            <a:r>
              <a:rPr lang="en-US" sz="1400" dirty="0" err="1" smtClean="0"/>
              <a:t>Sharry</a:t>
            </a:r>
            <a:r>
              <a:rPr lang="en-US" sz="1400" dirty="0" smtClean="0"/>
              <a:t> 3</a:t>
            </a:r>
            <a:r>
              <a:rPr lang="en-US" sz="1400" baseline="30000" dirty="0" smtClean="0"/>
              <a:t>rd</a:t>
            </a:r>
            <a:r>
              <a:rPr lang="en-US" sz="1400" dirty="0" smtClean="0"/>
              <a:t> </a:t>
            </a:r>
            <a:r>
              <a:rPr lang="en-US" sz="1400" dirty="0" err="1" smtClean="0"/>
              <a:t>edn</a:t>
            </a:r>
            <a:endParaRPr lang="en-US"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1043608" y="1268760"/>
            <a:ext cx="7719392" cy="4479776"/>
          </a:xfrm>
        </p:spPr>
        <p:txBody>
          <a:bodyPr/>
          <a:lstStyle/>
          <a:p>
            <a:pPr eaLnBrk="1" hangingPunct="1">
              <a:buFontTx/>
              <a:buNone/>
            </a:pPr>
            <a:r>
              <a:rPr lang="en-US" sz="2400" b="1" dirty="0" smtClean="0">
                <a:solidFill>
                  <a:srgbClr val="FFFF00"/>
                </a:solidFill>
              </a:rPr>
              <a:t>Olsen</a:t>
            </a:r>
            <a:r>
              <a:rPr lang="en-US" sz="2400" b="1" dirty="0" smtClean="0"/>
              <a:t> (1951)</a:t>
            </a:r>
            <a:r>
              <a:rPr lang="en-US" sz="2400" dirty="0" smtClean="0"/>
              <a:t> the resting position was not rigidly stable. </a:t>
            </a:r>
          </a:p>
          <a:p>
            <a:pPr eaLnBrk="1" hangingPunct="1">
              <a:buFontTx/>
              <a:buNone/>
            </a:pPr>
            <a:endParaRPr lang="en-US" sz="2400" b="1" dirty="0" smtClean="0"/>
          </a:p>
          <a:p>
            <a:pPr eaLnBrk="1" hangingPunct="1">
              <a:buFontTx/>
              <a:buNone/>
            </a:pPr>
            <a:r>
              <a:rPr lang="en-US" sz="2400" b="1" dirty="0" err="1" smtClean="0">
                <a:solidFill>
                  <a:srgbClr val="FFFF00"/>
                </a:solidFill>
              </a:rPr>
              <a:t>Coulouriotes</a:t>
            </a:r>
            <a:r>
              <a:rPr lang="en-US" sz="2400" b="1" dirty="0" smtClean="0">
                <a:solidFill>
                  <a:srgbClr val="FFFF00"/>
                </a:solidFill>
              </a:rPr>
              <a:t> </a:t>
            </a:r>
            <a:r>
              <a:rPr lang="en-US" sz="2400" b="1" dirty="0" smtClean="0"/>
              <a:t>(1955)</a:t>
            </a:r>
            <a:r>
              <a:rPr lang="en-US" sz="2400" dirty="0" smtClean="0"/>
              <a:t> the rest position of the mandible may not remain constant throughout life.</a:t>
            </a:r>
          </a:p>
          <a:p>
            <a:pPr eaLnBrk="1" hangingPunct="1">
              <a:buFontTx/>
              <a:buNone/>
            </a:pPr>
            <a:endParaRPr lang="en-US" sz="2400" b="1" dirty="0" smtClean="0"/>
          </a:p>
          <a:p>
            <a:pPr eaLnBrk="1" hangingPunct="1">
              <a:buFontTx/>
              <a:buNone/>
            </a:pPr>
            <a:r>
              <a:rPr lang="en-US" sz="2400" b="1" dirty="0" err="1" smtClean="0">
                <a:solidFill>
                  <a:srgbClr val="FFFF00"/>
                </a:solidFill>
              </a:rPr>
              <a:t>Landa</a:t>
            </a:r>
            <a:r>
              <a:rPr lang="en-US" sz="2400" b="1" dirty="0" smtClean="0">
                <a:solidFill>
                  <a:srgbClr val="FFFF00"/>
                </a:solidFill>
              </a:rPr>
              <a:t> </a:t>
            </a:r>
            <a:r>
              <a:rPr lang="en-US" sz="2400" b="1" dirty="0" smtClean="0"/>
              <a:t>(1954)</a:t>
            </a:r>
            <a:r>
              <a:rPr lang="en-US" sz="2400" dirty="0" smtClean="0"/>
              <a:t> stresses that the freeway space is never static. It varies as head position changes.</a:t>
            </a:r>
          </a:p>
        </p:txBody>
      </p:sp>
      <p:sp>
        <p:nvSpPr>
          <p:cNvPr id="3" name="Rectangle 2"/>
          <p:cNvSpPr/>
          <p:nvPr/>
        </p:nvSpPr>
        <p:spPr>
          <a:xfrm>
            <a:off x="3851920" y="6300028"/>
            <a:ext cx="5256584" cy="369332"/>
          </a:xfrm>
          <a:prstGeom prst="rect">
            <a:avLst/>
          </a:prstGeom>
        </p:spPr>
        <p:txBody>
          <a:bodyPr wrap="square">
            <a:spAutoFit/>
          </a:bodyPr>
          <a:lstStyle/>
          <a:p>
            <a:r>
              <a:rPr lang="en-US" dirty="0" smtClean="0"/>
              <a:t>Complete Denture Prosthodontics : </a:t>
            </a:r>
            <a:r>
              <a:rPr lang="en-US" dirty="0" err="1" smtClean="0"/>
              <a:t>Sharry</a:t>
            </a:r>
            <a:r>
              <a:rPr lang="en-US" dirty="0" smtClean="0"/>
              <a:t> 3</a:t>
            </a:r>
            <a:r>
              <a:rPr lang="en-US" baseline="30000" dirty="0" smtClean="0"/>
              <a:t>rd</a:t>
            </a:r>
            <a:r>
              <a:rPr lang="en-US" dirty="0" smtClean="0"/>
              <a:t> </a:t>
            </a:r>
            <a:r>
              <a:rPr lang="en-US" dirty="0" err="1" smtClean="0"/>
              <a:t>edn</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eme6">
  <a:themeElements>
    <a:clrScheme name="Custom 9">
      <a:dk1>
        <a:srgbClr val="000099"/>
      </a:dk1>
      <a:lt1>
        <a:srgbClr val="FFFFFF"/>
      </a:lt1>
      <a:dk2>
        <a:srgbClr val="000066"/>
      </a:dk2>
      <a:lt2>
        <a:srgbClr val="E5E500"/>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6473</TotalTime>
  <Words>2046</Words>
  <Application>Microsoft Office PowerPoint</Application>
  <PresentationFormat>On-screen Show (4:3)</PresentationFormat>
  <Paragraphs>344</Paragraphs>
  <Slides>59</Slides>
  <Notes>1</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Theme6</vt:lpstr>
      <vt:lpstr>VERTICAL  JAW RELATION</vt:lpstr>
      <vt:lpstr>Vertical jaw relation/Vertical dimension</vt:lpstr>
      <vt:lpstr>Clinical significance</vt:lpstr>
      <vt:lpstr> Concepts of Rest Position </vt:lpstr>
      <vt:lpstr>Slide 5</vt:lpstr>
      <vt:lpstr>Slide 6</vt:lpstr>
      <vt:lpstr>Slide 7</vt:lpstr>
      <vt:lpstr>Variability of Rest Position </vt:lpstr>
      <vt:lpstr>Slide 9</vt:lpstr>
      <vt:lpstr>Slide 10</vt:lpstr>
      <vt:lpstr>Classification </vt:lpstr>
      <vt:lpstr>INTEROCCLUSAL DISTANCE /INTEROCCLUSAL REST SPACE.</vt:lpstr>
      <vt:lpstr>Physiologic rest position</vt:lpstr>
      <vt:lpstr>Physiologic rest position</vt:lpstr>
      <vt:lpstr>Hypothesis </vt:lpstr>
      <vt:lpstr>Methods for recording vertical jaw relation</vt:lpstr>
      <vt:lpstr>Mechanical methods</vt:lpstr>
      <vt:lpstr>Mechanical methods</vt:lpstr>
      <vt:lpstr>MEASUREMENT OF FORMER DENTURES: </vt:lpstr>
      <vt:lpstr>PRE – EXTRACTION RECORDS: </vt:lpstr>
      <vt:lpstr>Physiologic methods</vt:lpstr>
      <vt:lpstr>Physiologic methods</vt:lpstr>
      <vt:lpstr>Physiologic methods</vt:lpstr>
      <vt:lpstr>Physiologic methods</vt:lpstr>
      <vt:lpstr>Physiologic methods</vt:lpstr>
      <vt:lpstr>Effect  of increased vertical dimension</vt:lpstr>
      <vt:lpstr>Effect of decreased vertical dimension</vt:lpstr>
      <vt:lpstr>Horizontal Jaw relation</vt:lpstr>
      <vt:lpstr>Horizontal jaw relations </vt:lpstr>
      <vt:lpstr>Centric relation</vt:lpstr>
      <vt:lpstr>Significance of centric relation</vt:lpstr>
      <vt:lpstr>REVIEW OF LITERATURE</vt:lpstr>
      <vt:lpstr>Slide 33</vt:lpstr>
      <vt:lpstr>Slide 34</vt:lpstr>
      <vt:lpstr>Slide 35</vt:lpstr>
      <vt:lpstr>Slide 36</vt:lpstr>
      <vt:lpstr>Slide 37</vt:lpstr>
      <vt:lpstr>Methods of recording centric relation</vt:lpstr>
      <vt:lpstr>Needles- house method</vt:lpstr>
      <vt:lpstr>Needles- house method</vt:lpstr>
      <vt:lpstr>Patterson method</vt:lpstr>
      <vt:lpstr>Graphic methods: </vt:lpstr>
      <vt:lpstr>Intra oral tracing</vt:lpstr>
      <vt:lpstr>Extra oral tracing</vt:lpstr>
      <vt:lpstr>Slide 45</vt:lpstr>
      <vt:lpstr>Tactile /interocclusal check record method</vt:lpstr>
      <vt:lpstr>Slide 47</vt:lpstr>
      <vt:lpstr>Slide 48</vt:lpstr>
      <vt:lpstr>Slide 49</vt:lpstr>
      <vt:lpstr>Procedure </vt:lpstr>
      <vt:lpstr>Slide 51</vt:lpstr>
      <vt:lpstr>Slide 52</vt:lpstr>
      <vt:lpstr>Other methods </vt:lpstr>
      <vt:lpstr>Eccentric relation record</vt:lpstr>
      <vt:lpstr>Protrusive relation</vt:lpstr>
      <vt:lpstr>Lateral jaw relations</vt:lpstr>
      <vt:lpstr>Summary</vt:lpstr>
      <vt:lpstr>Conclusion</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Jaw relation In Complete Denture </dc:title>
  <dc:creator>SONY</dc:creator>
  <cp:lastModifiedBy>SONY</cp:lastModifiedBy>
  <cp:revision>77</cp:revision>
  <dcterms:created xsi:type="dcterms:W3CDTF">2014-09-17T10:28:35Z</dcterms:created>
  <dcterms:modified xsi:type="dcterms:W3CDTF">2017-06-08T01:55:59Z</dcterms:modified>
</cp:coreProperties>
</file>