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81" r:id="rId3"/>
    <p:sldId id="269" r:id="rId4"/>
    <p:sldId id="258" r:id="rId5"/>
    <p:sldId id="270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B9E6FB-C048-4DAC-8440-98033EDF6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4E987E-D625-4E96-8B6D-4B9FF15A6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F9891B-A415-4E0D-AC1C-8FBEEC2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BE2D5F-8256-47E4-A375-862DC7B2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2F2A26-1CC7-4F56-A6B2-BF559006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A469A-5A45-4653-B1A5-AFD67960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640017-402E-493B-9F58-89AFE2DC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88FC21-C1E4-446D-9122-1A09B9F5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42394-BD59-4485-B58F-2998AD67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B4B981-0A31-4594-A343-31C5E5E0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6E54FB-94A2-4A7B-BDE7-C5E431285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6BAAF8-0123-4899-B19E-BE654E16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215750-EF36-4135-A1CB-F6B5E4C8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34778E-02ED-42CB-A18E-6262DB89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439ABB-98BC-49B5-9957-CB091B72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4E049-9968-4D71-9B15-FFB470F8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BAA6DA-259D-4233-ADD8-14307990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5084F9-CAD7-4C07-9505-11A79BAD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E4DBF0-E68E-43C8-B22D-B9FC71BA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22215D-75F2-424B-8FC5-6B235B85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D14443-7898-491A-A3AF-A989E6E8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158C73-E067-429B-93B9-ABC1E0CBB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A2ED19-3EB3-4994-A08B-70B1AF08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C1F61C-5AD3-4C2D-867B-F9622C84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41EB1E-EB8A-4259-9974-B5FD1B69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ABB43-81B2-4F80-A08B-646FF715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CA891E-F531-46BB-AAFA-7AECB4ED1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F47201-0110-4EC9-AFD1-4DABF3091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939FDF-1CCE-4AEB-BDC9-A878AF12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EED26F-5671-4C5A-99C8-EB4D7692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AAEE65-B9BA-4F22-8E13-57B9B67C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6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14310-50E5-4310-A146-24639BD1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EC2EDA-0FAF-4BCE-BA6E-FED7722C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EC83C-B26E-4189-AD62-EC369F089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A73292-CF40-4A05-AD5F-90AF36B59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DC78EB-ED4F-4771-BCFB-F6A9A22D0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9187EB-1075-4463-8089-BA04249E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3A42D5-AAE9-4A84-8871-FE6B3F01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F6B37C2-5355-48D4-B07F-B00EB9B4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FA11E-23A0-4E2C-B04C-8C68C11A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310414-9464-48AB-836A-EE1EBA8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99786D-8342-43D3-B319-0F030446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94F807-C165-4891-85C4-EFEA4636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331A1D-96CD-447E-892F-E1C92122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60653F-E0ED-4DFA-B85A-06D6ED9B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726C36-5845-45FB-8CDD-AA9B791E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075A0-DAC3-4E20-92E0-1124A27F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0154AB-8086-49C7-AD8A-76BF728F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46DAA6-1AFF-4EC5-8F8C-F8C91747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C50287-68A4-46A2-BED7-DDF433C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1897F2-194E-4C4D-A930-CDBACFDB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28F5EE-83F7-416C-8750-62996997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2A8DE-8497-4617-828D-CC5B0BBC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39D36BA-B435-4BB1-A743-49F664F49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2B52BB-0199-42A9-989D-6FDB99EA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A96F35-7F60-427D-944C-B31B60D0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CA0477-EAA5-4F5D-98F8-9C171FC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81A750-AC5C-4A7F-8948-B5512D1D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043E3E-815A-4313-9B20-72CE5A18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575D32-457E-4A2B-A560-231ED653B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747951-90C4-4B4A-B857-A066D94E2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1C7A-C37B-48B3-930A-64B83FA1574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4D5708-7329-431B-9E4C-61B4010AF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57076-80FF-4E64-A020-3EF0EE245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7482-57A4-48A1-9635-EB0D38DD0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05" y="762000"/>
            <a:ext cx="7694395" cy="228599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CASTING 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59963"/>
            <a:ext cx="4954250" cy="191346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Dr. Sanket Jadhav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BCE2BE-E032-489D-A170-E79C3F02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91765"/>
            <a:ext cx="2845323" cy="214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E26DF4-B7AD-4BCB-B2E1-7EFFAC60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91765"/>
            <a:ext cx="2842213" cy="210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</a:rPr>
              <a:t>Based on mechanical properties</a:t>
            </a:r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LcPeriod"/>
            </a:pPr>
            <a:r>
              <a:rPr lang="en-US" sz="3200" dirty="0"/>
              <a:t>Type 0 – Intended for low stress bearing single tooth fixed restorations  </a:t>
            </a:r>
            <a:r>
              <a:rPr lang="en-US" sz="3200" dirty="0" err="1"/>
              <a:t>eg</a:t>
            </a:r>
            <a:r>
              <a:rPr lang="en-US" sz="3200" dirty="0"/>
              <a:t>. Small veneered one-surface inlays , veneered crowns</a:t>
            </a:r>
          </a:p>
          <a:p>
            <a:pPr marL="514350" indent="-514350">
              <a:buAutoNum type="alphaLcPeriod"/>
            </a:pPr>
            <a:r>
              <a:rPr lang="en-US" sz="3200" dirty="0"/>
              <a:t>Type 1 – Intended for low stress bearing single tooth fixed restorations </a:t>
            </a:r>
            <a:r>
              <a:rPr lang="en-US" sz="3200" dirty="0" err="1"/>
              <a:t>eg.</a:t>
            </a:r>
            <a:r>
              <a:rPr lang="en-US" sz="3200" dirty="0"/>
              <a:t> Veneered or unveneered one-surface inlays, veneered crowns</a:t>
            </a:r>
          </a:p>
          <a:p>
            <a:pPr marL="514350" indent="-514350">
              <a:buAutoNum type="alphaLcPeriod"/>
            </a:pPr>
            <a:r>
              <a:rPr lang="en-US" sz="3200" dirty="0"/>
              <a:t>Type 2 – Intended for single tooth fixed </a:t>
            </a:r>
            <a:r>
              <a:rPr lang="en-US" sz="3200" dirty="0" err="1"/>
              <a:t>restorarions</a:t>
            </a:r>
            <a:r>
              <a:rPr lang="en-US" sz="3200" dirty="0"/>
              <a:t> </a:t>
            </a:r>
            <a:r>
              <a:rPr lang="en-US" sz="3200" dirty="0" err="1"/>
              <a:t>eg</a:t>
            </a:r>
            <a:r>
              <a:rPr lang="en-US" sz="3200" dirty="0"/>
              <a:t>. Crowns or inlays without restorations on no. of surfaces</a:t>
            </a:r>
          </a:p>
          <a:p>
            <a:pPr marL="514350" indent="-514350">
              <a:buAutoNum type="alphaLcPeriod"/>
            </a:pPr>
            <a:r>
              <a:rPr lang="en-US" sz="3200" dirty="0"/>
              <a:t>Type 3 – Intended for multiple unit fixed restoration </a:t>
            </a:r>
            <a:r>
              <a:rPr lang="en-US" sz="3200" dirty="0" err="1"/>
              <a:t>eg</a:t>
            </a:r>
            <a:r>
              <a:rPr lang="en-US" sz="3200" dirty="0"/>
              <a:t>, bridges</a:t>
            </a:r>
          </a:p>
          <a:p>
            <a:pPr marL="514350" indent="-514350">
              <a:buAutoNum type="alphaLcPeriod"/>
            </a:pPr>
            <a:r>
              <a:rPr lang="en-US" sz="3200" dirty="0"/>
              <a:t>Type 4 – Intended for appliances with thin sections that are subject to very high forced </a:t>
            </a:r>
            <a:r>
              <a:rPr lang="en-US" sz="3200" dirty="0" err="1"/>
              <a:t>eg</a:t>
            </a:r>
            <a:r>
              <a:rPr lang="en-US" sz="3200" dirty="0"/>
              <a:t>. Removable partial dentures, clasps, wide span bridges implant retained superstructures.</a:t>
            </a:r>
          </a:p>
          <a:p>
            <a:pPr marL="514350" indent="-514350">
              <a:buAutoNum type="alphaLcPeriod"/>
            </a:pPr>
            <a:r>
              <a:rPr lang="en-US" sz="3200" dirty="0"/>
              <a:t>Type 5 – Intended for appliances  in which parts require the combination of high stiffness and strength </a:t>
            </a:r>
            <a:r>
              <a:rPr lang="en-US" sz="3200" dirty="0" err="1"/>
              <a:t>eg</a:t>
            </a:r>
            <a:r>
              <a:rPr lang="en-US" sz="3200" dirty="0"/>
              <a:t>. Thin removable partial dentures </a:t>
            </a:r>
          </a:p>
          <a:p>
            <a:pPr marL="514350" indent="-514350">
              <a:buAutoNum type="alphaLcPeriod"/>
            </a:pP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According to major elements</a:t>
            </a:r>
          </a:p>
          <a:p>
            <a:pPr marL="514350" indent="-514350">
              <a:buAutoNum type="alphaLcPeriod"/>
            </a:pPr>
            <a:r>
              <a:rPr lang="en-US" sz="2800" dirty="0"/>
              <a:t>Gold alloys</a:t>
            </a:r>
          </a:p>
          <a:p>
            <a:pPr marL="514350" indent="-514350">
              <a:buAutoNum type="alphaLcPeriod"/>
            </a:pPr>
            <a:r>
              <a:rPr lang="en-US" sz="2800" dirty="0"/>
              <a:t>Silver alloys</a:t>
            </a:r>
          </a:p>
          <a:p>
            <a:pPr marL="514350" indent="-514350">
              <a:buAutoNum type="alphaLcPeriod"/>
            </a:pPr>
            <a:r>
              <a:rPr lang="en-US" sz="2800" dirty="0"/>
              <a:t>Palladium alloys</a:t>
            </a:r>
          </a:p>
          <a:p>
            <a:pPr marL="514350" indent="-514350">
              <a:buAutoNum type="alphaLcPeriod"/>
            </a:pPr>
            <a:r>
              <a:rPr lang="en-US" sz="2800" dirty="0"/>
              <a:t>Nickel alloys</a:t>
            </a:r>
          </a:p>
          <a:p>
            <a:pPr marL="514350" indent="-514350">
              <a:buAutoNum type="alphaLcPeriod"/>
            </a:pPr>
            <a:r>
              <a:rPr lang="en-US" sz="2800" dirty="0"/>
              <a:t>Cobalt alloys</a:t>
            </a:r>
          </a:p>
          <a:p>
            <a:pPr marL="514350" indent="-514350">
              <a:buAutoNum type="alphaLcPeriod"/>
            </a:pPr>
            <a:r>
              <a:rPr lang="en-US" sz="2800" dirty="0"/>
              <a:t>Titanium alloys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According to three major elements</a:t>
            </a:r>
          </a:p>
          <a:p>
            <a:pPr marL="514350" indent="-514350">
              <a:buAutoNum type="alphaLcPeriod"/>
            </a:pPr>
            <a:r>
              <a:rPr lang="en-US" sz="2800" dirty="0"/>
              <a:t>Gold-palladium-silver </a:t>
            </a:r>
          </a:p>
          <a:p>
            <a:pPr marL="514350" indent="-514350">
              <a:buAutoNum type="alphaLcPeriod"/>
            </a:pPr>
            <a:r>
              <a:rPr lang="en-US" sz="2800" dirty="0"/>
              <a:t>Palladium-silver-tin</a:t>
            </a:r>
          </a:p>
          <a:p>
            <a:pPr marL="514350" indent="-514350">
              <a:buAutoNum type="alphaLcPeriod"/>
            </a:pPr>
            <a:r>
              <a:rPr lang="en-US" sz="2800" dirty="0"/>
              <a:t>Nickel-chromium-molybdenum </a:t>
            </a:r>
          </a:p>
          <a:p>
            <a:pPr marL="514350" indent="-514350">
              <a:buAutoNum type="alphaLcPeriod"/>
            </a:pPr>
            <a:r>
              <a:rPr lang="en-US" sz="2800" dirty="0"/>
              <a:t>Cobalt-chromium-molybdenum </a:t>
            </a:r>
          </a:p>
          <a:p>
            <a:pPr marL="514350" indent="-514350">
              <a:buAutoNum type="alphaLcPeriod"/>
            </a:pPr>
            <a:r>
              <a:rPr lang="en-US" sz="2800" dirty="0"/>
              <a:t>Iron-nickel-chromium</a:t>
            </a:r>
          </a:p>
          <a:p>
            <a:pPr marL="514350" indent="-514350">
              <a:buAutoNum type="alphaLcPeriod"/>
            </a:pPr>
            <a:r>
              <a:rPr lang="en-US" sz="2800" dirty="0"/>
              <a:t>Titanium-</a:t>
            </a:r>
            <a:r>
              <a:rPr lang="en-US" sz="2800" dirty="0" err="1"/>
              <a:t>aluminium</a:t>
            </a:r>
            <a:r>
              <a:rPr lang="en-US" sz="2800" dirty="0"/>
              <a:t>-vanadium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According to the number of alloys present</a:t>
            </a:r>
          </a:p>
          <a:p>
            <a:pPr marL="514350" indent="-514350">
              <a:buAutoNum type="alphaLcPeriod"/>
            </a:pPr>
            <a:r>
              <a:rPr lang="en-US" sz="2800" dirty="0"/>
              <a:t>Binary- two elements</a:t>
            </a:r>
          </a:p>
          <a:p>
            <a:pPr marL="514350" indent="-514350">
              <a:buAutoNum type="alphaLcPeriod"/>
            </a:pPr>
            <a:r>
              <a:rPr lang="en-US" sz="2800" dirty="0"/>
              <a:t>Tertiary- three elements</a:t>
            </a:r>
          </a:p>
          <a:p>
            <a:pPr marL="514350" indent="-514350">
              <a:buAutoNum type="alphaLcPeriod"/>
            </a:pPr>
            <a:r>
              <a:rPr lang="en-US" sz="2800" dirty="0"/>
              <a:t>Quaternary- four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CLASSIFICATION ACCORDING TO USE OF DENTAL CASTING ALLOYS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Alloys for all metal and resin veneer restorations: - High noble</a:t>
            </a:r>
          </a:p>
          <a:p>
            <a:pPr marL="514350" indent="-514350">
              <a:buNone/>
            </a:pPr>
            <a:r>
              <a:rPr lang="en-US" sz="2800" dirty="0"/>
              <a:t>      - Noble</a:t>
            </a:r>
          </a:p>
          <a:p>
            <a:pPr marL="514350" indent="-514350">
              <a:buNone/>
            </a:pPr>
            <a:r>
              <a:rPr lang="en-US" sz="2800" dirty="0"/>
              <a:t>      - Predominantly base metal</a:t>
            </a:r>
          </a:p>
          <a:p>
            <a:pPr marL="514350" indent="-514350">
              <a:buNone/>
            </a:pPr>
            <a:r>
              <a:rPr lang="en-US" sz="2800" dirty="0"/>
              <a:t>      - Base metal</a:t>
            </a:r>
          </a:p>
          <a:p>
            <a:pPr marL="514350" indent="-514350">
              <a:buNone/>
            </a:pPr>
            <a:r>
              <a:rPr lang="en-US" sz="2800" dirty="0"/>
              <a:t>2. Alloys for metal-ceramics restorations</a:t>
            </a:r>
          </a:p>
          <a:p>
            <a:pPr marL="514350" indent="-514350">
              <a:buNone/>
            </a:pPr>
            <a:r>
              <a:rPr lang="en-US" sz="2800" dirty="0"/>
              <a:t>     - High noble</a:t>
            </a:r>
          </a:p>
          <a:p>
            <a:pPr marL="514350" indent="-514350">
              <a:buNone/>
            </a:pPr>
            <a:r>
              <a:rPr lang="en-US" sz="2800" dirty="0"/>
              <a:t>     - Noble</a:t>
            </a:r>
          </a:p>
          <a:p>
            <a:pPr marL="514350" indent="-514350">
              <a:buNone/>
            </a:pPr>
            <a:r>
              <a:rPr lang="en-US" sz="2800" dirty="0"/>
              <a:t>     - Predominantly base material</a:t>
            </a:r>
          </a:p>
          <a:p>
            <a:pPr marL="514350" indent="-514350">
              <a:buNone/>
            </a:pPr>
            <a:r>
              <a:rPr lang="en-US" sz="2800" dirty="0"/>
              <a:t>     - Base metal </a:t>
            </a:r>
          </a:p>
          <a:p>
            <a:pPr marL="514350" indent="-514350">
              <a:buNone/>
            </a:pPr>
            <a:r>
              <a:rPr lang="en-US" sz="2800" dirty="0"/>
              <a:t>3. Alloys for casting large structures</a:t>
            </a:r>
          </a:p>
          <a:p>
            <a:pPr marL="514350" indent="-514350">
              <a:buNone/>
            </a:pPr>
            <a:r>
              <a:rPr lang="en-US" sz="2800" dirty="0"/>
              <a:t>     - High noble</a:t>
            </a:r>
          </a:p>
          <a:p>
            <a:pPr marL="514350" indent="-514350">
              <a:buNone/>
            </a:pPr>
            <a:r>
              <a:rPr lang="en-US" sz="2800" dirty="0"/>
              <a:t>     - Noble</a:t>
            </a:r>
          </a:p>
          <a:p>
            <a:pPr marL="514350" indent="-514350">
              <a:buNone/>
            </a:pPr>
            <a:r>
              <a:rPr lang="en-US" sz="2800" dirty="0"/>
              <a:t>     - Predominantly base material</a:t>
            </a:r>
          </a:p>
          <a:p>
            <a:pPr marL="514350" indent="-514350">
              <a:buNone/>
            </a:pPr>
            <a:r>
              <a:rPr lang="en-US" sz="2800" dirty="0"/>
              <a:t>     - Base material</a:t>
            </a:r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GENERAL REQUIREMENTS OF CASTING ALLOYS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All cast metals in dentistry have basic common requirements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</a:t>
            </a:r>
            <a:r>
              <a:rPr lang="en-US" sz="2800" dirty="0">
                <a:solidFill>
                  <a:srgbClr val="FF0000"/>
                </a:solidFill>
              </a:rPr>
              <a:t>not tarnish and corrode </a:t>
            </a:r>
            <a:r>
              <a:rPr lang="en-US" sz="2800" dirty="0"/>
              <a:t>in mouth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be </a:t>
            </a:r>
            <a:r>
              <a:rPr lang="en-US" sz="2800" dirty="0">
                <a:solidFill>
                  <a:srgbClr val="FF0000"/>
                </a:solidFill>
              </a:rPr>
              <a:t>sufficiently strong </a:t>
            </a:r>
            <a:r>
              <a:rPr lang="en-US" sz="2800" dirty="0"/>
              <a:t>for intended purpose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be </a:t>
            </a:r>
            <a:r>
              <a:rPr lang="en-US" sz="2800" dirty="0">
                <a:solidFill>
                  <a:srgbClr val="FF0000"/>
                </a:solidFill>
              </a:rPr>
              <a:t>biocompatible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be easy to </a:t>
            </a:r>
            <a:r>
              <a:rPr lang="en-US" sz="2800" dirty="0">
                <a:solidFill>
                  <a:srgbClr val="FF0000"/>
                </a:solidFill>
              </a:rPr>
              <a:t>melt, cast, cut &amp; grind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</a:t>
            </a:r>
            <a:r>
              <a:rPr lang="en-US" sz="2800" dirty="0">
                <a:solidFill>
                  <a:srgbClr val="FF0000"/>
                </a:solidFill>
              </a:rPr>
              <a:t>flow well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duplicate fine details </a:t>
            </a:r>
            <a:r>
              <a:rPr lang="en-US" sz="2800" dirty="0"/>
              <a:t>during casting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have </a:t>
            </a:r>
            <a:r>
              <a:rPr lang="en-US" sz="2800" dirty="0">
                <a:solidFill>
                  <a:srgbClr val="FF0000"/>
                </a:solidFill>
              </a:rPr>
              <a:t>minimal shrinkage </a:t>
            </a:r>
            <a:r>
              <a:rPr lang="en-US" sz="2800" dirty="0"/>
              <a:t>on cooling and casting</a:t>
            </a:r>
          </a:p>
          <a:p>
            <a:pPr marL="514350" indent="-514350">
              <a:buAutoNum type="arabicPeriod"/>
            </a:pPr>
            <a:r>
              <a:rPr lang="en-US" sz="2800" dirty="0"/>
              <a:t>They must be easy to </a:t>
            </a:r>
            <a:r>
              <a:rPr lang="en-US" sz="2800" dirty="0">
                <a:solidFill>
                  <a:srgbClr val="FF0000"/>
                </a:solidFill>
              </a:rPr>
              <a:t>solder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According to use</a:t>
            </a:r>
          </a:p>
          <a:p>
            <a:pPr marL="457200" indent="-457200">
              <a:buAutoNum type="alphaLcPeriod"/>
            </a:pPr>
            <a:r>
              <a:rPr lang="en-US" sz="2800" dirty="0"/>
              <a:t>Alloys for </a:t>
            </a:r>
            <a:r>
              <a:rPr lang="en-US" sz="2800" dirty="0">
                <a:solidFill>
                  <a:srgbClr val="FF0000"/>
                </a:solidFill>
              </a:rPr>
              <a:t>all metal </a:t>
            </a:r>
            <a:r>
              <a:rPr lang="en-US" sz="2800" dirty="0"/>
              <a:t>and resin veneer restorations  </a:t>
            </a:r>
            <a:r>
              <a:rPr lang="en-US" sz="2800" dirty="0" err="1"/>
              <a:t>eg.</a:t>
            </a:r>
            <a:r>
              <a:rPr lang="en-US" sz="2800" dirty="0"/>
              <a:t> </a:t>
            </a:r>
            <a:r>
              <a:rPr lang="en-US" sz="2800" dirty="0" err="1"/>
              <a:t>Inlays,posts,resins</a:t>
            </a:r>
            <a:r>
              <a:rPr lang="en-US" sz="2800" dirty="0"/>
              <a:t>(acrylic) and composite veneered crowns</a:t>
            </a:r>
          </a:p>
          <a:p>
            <a:pPr marL="457200" indent="-457200">
              <a:buAutoNum type="alphaLcPeriod"/>
            </a:pPr>
            <a:r>
              <a:rPr lang="en-US" sz="2800" dirty="0"/>
              <a:t>Alloys for </a:t>
            </a:r>
            <a:r>
              <a:rPr lang="en-US" sz="2800" dirty="0">
                <a:solidFill>
                  <a:srgbClr val="FF0000"/>
                </a:solidFill>
              </a:rPr>
              <a:t>metal-ceramic </a:t>
            </a:r>
            <a:r>
              <a:rPr lang="en-US" sz="2800" dirty="0"/>
              <a:t>restorations </a:t>
            </a:r>
            <a:r>
              <a:rPr lang="en-US" sz="2800" dirty="0" err="1"/>
              <a:t>eg.</a:t>
            </a:r>
            <a:r>
              <a:rPr lang="en-US" sz="2800" dirty="0"/>
              <a:t>  PFM crowns &amp; FDPs</a:t>
            </a:r>
          </a:p>
          <a:p>
            <a:pPr marL="457200" indent="-457200">
              <a:buAutoNum type="alphaLcPeriod"/>
            </a:pPr>
            <a:r>
              <a:rPr lang="en-US" sz="2800" dirty="0"/>
              <a:t>Alloys for </a:t>
            </a:r>
            <a:r>
              <a:rPr lang="en-US" sz="2800" dirty="0">
                <a:solidFill>
                  <a:srgbClr val="FF0000"/>
                </a:solidFill>
              </a:rPr>
              <a:t>removable dentures</a:t>
            </a: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4648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Alloys for 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metal 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resin veneer restorations</a:t>
            </a:r>
          </a:p>
          <a:p>
            <a:pPr>
              <a:buNone/>
            </a:pP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sz="3400" dirty="0"/>
              <a:t>These alloys were among the earliest alloys available to dentistry.</a:t>
            </a:r>
          </a:p>
          <a:p>
            <a:pPr>
              <a:buNone/>
            </a:pPr>
            <a:r>
              <a:rPr lang="en-IN" sz="3400" dirty="0"/>
              <a:t>The early alloys were mostly gold alloys. </a:t>
            </a:r>
          </a:p>
          <a:p>
            <a:pPr>
              <a:buNone/>
            </a:pPr>
            <a:r>
              <a:rPr lang="en-IN" sz="3400" dirty="0"/>
              <a:t>Since they were intended for all-metallic and later for resin/acrylic veneered restorations, they just had to meet the basic requirements.  </a:t>
            </a:r>
            <a:r>
              <a:rPr lang="en-IN" sz="3400" dirty="0">
                <a:solidFill>
                  <a:srgbClr val="FF0000"/>
                </a:solidFill>
              </a:rPr>
              <a:t>Currently, the use of these alloys are slowly declining because of </a:t>
            </a:r>
          </a:p>
          <a:p>
            <a:r>
              <a:rPr lang="en-IN" sz="3400" dirty="0"/>
              <a:t>Increased </a:t>
            </a:r>
            <a:r>
              <a:rPr lang="en-IN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esthetic</a:t>
            </a:r>
            <a:r>
              <a:rPr lang="en-IN" sz="3400" dirty="0"/>
              <a:t> awareness has reduced the trend for metal display. </a:t>
            </a:r>
          </a:p>
          <a:p>
            <a:r>
              <a:rPr lang="en-IN" sz="3400" dirty="0">
                <a:solidFill>
                  <a:srgbClr val="FF0000"/>
                </a:solidFill>
              </a:rPr>
              <a:t>Increasing popularity of all-ceramic and metal-ceramic </a:t>
            </a:r>
            <a:r>
              <a:rPr lang="en-IN" sz="3400" dirty="0"/>
              <a:t>restorations.  Reducing popularity of resin and composite as veneering material</a:t>
            </a:r>
            <a:r>
              <a:rPr lang="en-IN" sz="310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D694F7-F610-4AB0-B076-572DF600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343400"/>
            <a:ext cx="7086600" cy="2112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49E9EB-0302-4149-A6F4-1F4C5094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9249"/>
            <a:ext cx="2034716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077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Alloys for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metal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resin veneer restorations</a:t>
            </a:r>
          </a:p>
          <a:p>
            <a:pPr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2000" u="sng" dirty="0"/>
              <a:t>Resin/acrylic facings have a number of disadvantages. –</a:t>
            </a:r>
          </a:p>
          <a:p>
            <a:pPr marL="0" indent="0">
              <a:buNone/>
            </a:pPr>
            <a:r>
              <a:rPr lang="en-IN" sz="2000" dirty="0"/>
              <a:t>They wear rapidly (poor wear resistance). – </a:t>
            </a:r>
          </a:p>
          <a:p>
            <a:pPr marL="0" indent="0">
              <a:buNone/>
            </a:pPr>
            <a:r>
              <a:rPr lang="en-IN" sz="2000" dirty="0"/>
              <a:t>They may change </a:t>
            </a:r>
            <a:r>
              <a:rPr lang="en-IN" sz="2000" dirty="0" err="1"/>
              <a:t>color</a:t>
            </a:r>
            <a:r>
              <a:rPr lang="en-IN" sz="2000" dirty="0"/>
              <a:t> (</a:t>
            </a:r>
            <a:r>
              <a:rPr lang="en-IN" sz="2000" dirty="0" err="1"/>
              <a:t>color</a:t>
            </a:r>
            <a:r>
              <a:rPr lang="en-IN" sz="2000" dirty="0"/>
              <a:t> instability and stain absorption). – </a:t>
            </a:r>
          </a:p>
          <a:p>
            <a:pPr marL="0" indent="0">
              <a:buNone/>
            </a:pPr>
            <a:r>
              <a:rPr lang="en-IN" sz="2000" dirty="0"/>
              <a:t>They are porous. </a:t>
            </a:r>
          </a:p>
          <a:p>
            <a:pPr marL="0" indent="0">
              <a:buNone/>
            </a:pPr>
            <a:r>
              <a:rPr lang="en-IN" sz="2000" dirty="0"/>
              <a:t>They tend to absorb food material and bacteria. </a:t>
            </a:r>
          </a:p>
          <a:p>
            <a:pPr marL="0" indent="0">
              <a:buNone/>
            </a:pPr>
            <a:r>
              <a:rPr lang="en-IN" sz="2000" dirty="0"/>
              <a:t>This makes it unhygienic and gives it a bad </a:t>
            </a:r>
            <a:r>
              <a:rPr lang="en-IN" sz="2000" dirty="0" err="1"/>
              <a:t>odor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61E3F3-C3BB-4BF1-BC9B-4A229DC26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8" y="4038600"/>
            <a:ext cx="71578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077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Alloys for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metal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resin veneer restorations</a:t>
            </a:r>
          </a:p>
          <a:p>
            <a:pPr>
              <a:buNone/>
            </a:pPr>
            <a:endParaRPr lang="en-I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USES:</a:t>
            </a:r>
          </a:p>
          <a:p>
            <a:r>
              <a:rPr lang="en-IN" sz="2400" dirty="0"/>
              <a:t>Inlays and </a:t>
            </a:r>
            <a:r>
              <a:rPr lang="en-IN" sz="2400" dirty="0" err="1"/>
              <a:t>onlays</a:t>
            </a:r>
            <a:endParaRPr lang="en-IN" sz="2400" dirty="0"/>
          </a:p>
          <a:p>
            <a:r>
              <a:rPr lang="en-IN" sz="2400" dirty="0"/>
              <a:t>Crowns and FDPs </a:t>
            </a:r>
          </a:p>
          <a:p>
            <a:r>
              <a:rPr lang="en-IN" sz="2400" dirty="0"/>
              <a:t>Partial denture frames</a:t>
            </a:r>
          </a:p>
          <a:p>
            <a:r>
              <a:rPr lang="en-IN" sz="2400" dirty="0"/>
              <a:t>Post-cores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66B765-13F9-4F25-8E5C-9276C681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36" y="1640141"/>
            <a:ext cx="2337737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D523DB-2531-4BDE-A9BC-69EE944B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12"/>
          <a:stretch/>
        </p:blipFill>
        <p:spPr>
          <a:xfrm>
            <a:off x="6316836" y="4112959"/>
            <a:ext cx="2337738" cy="2112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BEB367-77A9-488B-AC0A-183876EE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689" y="4114800"/>
            <a:ext cx="2345822" cy="2112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9F0992-230F-48C8-B032-A804456DA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14800"/>
            <a:ext cx="2689147" cy="2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4954250" cy="1913466"/>
          </a:xfrm>
        </p:spPr>
        <p:txBody>
          <a:bodyPr/>
          <a:lstStyle/>
          <a:p>
            <a:r>
              <a:rPr lang="en-IN" dirty="0"/>
              <a:t>Metal restorations and prostheses are an integral part of dentistry. </a:t>
            </a:r>
            <a:r>
              <a:rPr lang="en-IN" dirty="0" smtClean="0"/>
              <a:t>Metals and its alloys are </a:t>
            </a:r>
            <a:r>
              <a:rPr lang="en-IN" dirty="0"/>
              <a:t>among the </a:t>
            </a:r>
          </a:p>
          <a:p>
            <a:r>
              <a:rPr lang="en-IN" dirty="0"/>
              <a:t>strongest materials and provide strength and durability to any structure.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BCE2BE-E032-489D-A170-E79C3F02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91765"/>
            <a:ext cx="2845323" cy="214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E26DF4-B7AD-4BCB-B2E1-7EFFAC60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91765"/>
            <a:ext cx="2842213" cy="210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84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21" y="304800"/>
            <a:ext cx="8077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Alloys for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metal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resin veneer restorations</a:t>
            </a:r>
          </a:p>
          <a:p>
            <a:r>
              <a:rPr lang="en-IN" sz="2400" dirty="0">
                <a:solidFill>
                  <a:srgbClr val="00B050"/>
                </a:solidFill>
              </a:rPr>
              <a:t>High noble </a:t>
            </a:r>
            <a:r>
              <a:rPr lang="en-IN" sz="2400" dirty="0"/>
              <a:t>— Gold alloys </a:t>
            </a:r>
          </a:p>
          <a:p>
            <a:r>
              <a:rPr lang="en-IN" sz="2400" dirty="0">
                <a:solidFill>
                  <a:srgbClr val="00B050"/>
                </a:solidFill>
              </a:rPr>
              <a:t>Noble</a:t>
            </a:r>
            <a:r>
              <a:rPr lang="en-IN" sz="2400" dirty="0"/>
              <a:t> — Silver palladium alloys </a:t>
            </a:r>
          </a:p>
          <a:p>
            <a:r>
              <a:rPr lang="en-IN" sz="2400" dirty="0">
                <a:solidFill>
                  <a:srgbClr val="00B050"/>
                </a:solidFill>
              </a:rPr>
              <a:t>Base metal </a:t>
            </a:r>
            <a:r>
              <a:rPr lang="en-IN" sz="2400" dirty="0"/>
              <a:t>— </a:t>
            </a:r>
          </a:p>
          <a:p>
            <a:pPr>
              <a:buNone/>
            </a:pPr>
            <a:r>
              <a:rPr lang="en-IN" sz="2400" dirty="0">
                <a:solidFill>
                  <a:srgbClr val="0070C0"/>
                </a:solidFill>
              </a:rPr>
              <a:t>Nickel-chrome alloys </a:t>
            </a:r>
          </a:p>
          <a:p>
            <a:pPr>
              <a:buNone/>
            </a:pPr>
            <a:r>
              <a:rPr lang="en-IN" sz="2400" dirty="0">
                <a:solidFill>
                  <a:srgbClr val="0070C0"/>
                </a:solidFill>
              </a:rPr>
              <a:t>Cobalt-chrome alloys </a:t>
            </a:r>
          </a:p>
          <a:p>
            <a:pPr>
              <a:buNone/>
            </a:pPr>
            <a:r>
              <a:rPr lang="en-IN" sz="2400" dirty="0"/>
              <a:t>Titanium and its alloys </a:t>
            </a:r>
          </a:p>
          <a:p>
            <a:pPr>
              <a:buNone/>
            </a:pPr>
            <a:r>
              <a:rPr lang="en-IN" sz="2400" dirty="0" err="1"/>
              <a:t>Aluminum</a:t>
            </a:r>
            <a:r>
              <a:rPr lang="en-IN" sz="2400" dirty="0"/>
              <a:t>-bronze alloys</a:t>
            </a:r>
            <a:endParaRPr lang="en-I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66B765-13F9-4F25-8E5C-9276C681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2687918"/>
            <a:ext cx="1567973" cy="1482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D523DB-2531-4BDE-A9BC-69EE944B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12"/>
          <a:stretch/>
        </p:blipFill>
        <p:spPr>
          <a:xfrm>
            <a:off x="6316836" y="4112959"/>
            <a:ext cx="2337738" cy="2112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BEB367-77A9-488B-AC0A-183876EE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689" y="4114800"/>
            <a:ext cx="2345822" cy="2112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9F0992-230F-48C8-B032-A804456DA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14800"/>
            <a:ext cx="2689147" cy="2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Alloys for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metal-ceramic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restorations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PFM crowns &amp; FDPs</a:t>
            </a:r>
          </a:p>
          <a:p>
            <a:pPr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>
                <a:solidFill>
                  <a:srgbClr val="0070C0"/>
                </a:solidFill>
              </a:rPr>
              <a:t>Metal-ceramic alloys </a:t>
            </a:r>
            <a:r>
              <a:rPr lang="en-IN" sz="2400" dirty="0"/>
              <a:t>are those alloys that are </a:t>
            </a:r>
            <a:r>
              <a:rPr lang="en-IN" sz="2400" dirty="0">
                <a:solidFill>
                  <a:srgbClr val="0070C0"/>
                </a:solidFill>
              </a:rPr>
              <a:t>compatible with porcelain </a:t>
            </a:r>
            <a:r>
              <a:rPr lang="en-IN" sz="2400" dirty="0"/>
              <a:t>and capable of </a:t>
            </a:r>
            <a:r>
              <a:rPr lang="en-IN" sz="2400" dirty="0">
                <a:solidFill>
                  <a:srgbClr val="0070C0"/>
                </a:solidFill>
              </a:rPr>
              <a:t>bonding</a:t>
            </a:r>
            <a:r>
              <a:rPr lang="en-IN" sz="2400" dirty="0"/>
              <a:t> to it. </a:t>
            </a:r>
          </a:p>
          <a:p>
            <a:r>
              <a:rPr lang="en-IN" sz="2400" dirty="0"/>
              <a:t>A layer of porcelain is fused to the alloy to give it a natural tooth-like appearance. </a:t>
            </a:r>
          </a:p>
          <a:p>
            <a:r>
              <a:rPr lang="en-IN" sz="2400" dirty="0"/>
              <a:t>Porcelain being a brittle material fractures easily, so these alloys are used to reinforce the porcelain. </a:t>
            </a:r>
          </a:p>
          <a:p>
            <a:r>
              <a:rPr lang="en-IN" sz="2400" dirty="0"/>
              <a:t>Several types of alloys are used to cast substructures for porcelain-fused-to-metal crowns and FDPs. </a:t>
            </a:r>
          </a:p>
          <a:p>
            <a:r>
              <a:rPr lang="en-IN" sz="2400" dirty="0"/>
              <a:t>They may be </a:t>
            </a:r>
            <a:r>
              <a:rPr lang="en-IN" sz="2400" dirty="0">
                <a:solidFill>
                  <a:srgbClr val="FF0000"/>
                </a:solidFill>
              </a:rPr>
              <a:t>noble metal alloys </a:t>
            </a:r>
            <a:r>
              <a:rPr lang="en-IN" sz="2400" dirty="0"/>
              <a:t>or </a:t>
            </a:r>
            <a:r>
              <a:rPr lang="en-IN" sz="2400" dirty="0">
                <a:solidFill>
                  <a:srgbClr val="FF0000"/>
                </a:solidFill>
              </a:rPr>
              <a:t>base metal alloys.</a:t>
            </a:r>
          </a:p>
          <a:p>
            <a:r>
              <a:rPr lang="en-IN" sz="2400" dirty="0"/>
              <a:t>All have coefficient of thermal expansion (CTE) values which match that of porcelain.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1D0A6-11A3-4911-A541-59FE9095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765826"/>
            <a:ext cx="6096000" cy="1743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71459D-3D65-433B-B9A9-D7A4FD4E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0" y="4845267"/>
            <a:ext cx="2545301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Alloys for </a:t>
            </a:r>
            <a:r>
              <a:rPr lang="en-US" sz="3200" dirty="0">
                <a:solidFill>
                  <a:srgbClr val="FF0000"/>
                </a:solidFill>
              </a:rPr>
              <a:t>removable dentures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/>
              <a:t>Larger structures like complete denture bases and partial denture frames are also made from dental alloys. </a:t>
            </a:r>
          </a:p>
          <a:p>
            <a:r>
              <a:rPr lang="en-IN" sz="2400" dirty="0"/>
              <a:t>Being larger structures they require more quantities of alloy, which can make them quite heavy and expensive (if gold were to be used). </a:t>
            </a:r>
          </a:p>
          <a:p>
            <a:r>
              <a:rPr lang="en-IN" sz="2400" dirty="0"/>
              <a:t>Thus it became necessary to develop lighter and more economical alloys. 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E1FDF4-F60D-4808-AD80-CBDC6064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83" y="4267200"/>
            <a:ext cx="5071434" cy="19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"/>
            <a:ext cx="8305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Alloys for </a:t>
            </a:r>
            <a:r>
              <a:rPr lang="en-US" sz="3200" dirty="0">
                <a:solidFill>
                  <a:srgbClr val="FF0000"/>
                </a:solidFill>
              </a:rPr>
              <a:t>removable dentures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IN" sz="2400" dirty="0"/>
              <a:t>The alloys for removable denture use are </a:t>
            </a:r>
          </a:p>
          <a:p>
            <a:pPr marL="0" indent="0">
              <a:buNone/>
            </a:pPr>
            <a:r>
              <a:rPr lang="en-IN" sz="2400" dirty="0"/>
              <a:t>1. Cobalt-chromium alloys </a:t>
            </a:r>
          </a:p>
          <a:p>
            <a:pPr marL="0" indent="0">
              <a:buNone/>
            </a:pPr>
            <a:r>
              <a:rPr lang="en-IN" sz="2400" dirty="0"/>
              <a:t>2. Nickel-chromium alloys </a:t>
            </a:r>
          </a:p>
          <a:p>
            <a:pPr marL="0" indent="0">
              <a:buNone/>
            </a:pPr>
            <a:r>
              <a:rPr lang="en-IN" sz="2400" dirty="0"/>
              <a:t>3. </a:t>
            </a:r>
            <a:r>
              <a:rPr lang="en-IN" sz="2400" dirty="0" err="1"/>
              <a:t>Aluminum</a:t>
            </a:r>
            <a:r>
              <a:rPr lang="en-IN" sz="2400" dirty="0"/>
              <a:t> and its alloys </a:t>
            </a:r>
          </a:p>
          <a:p>
            <a:pPr marL="0" indent="0">
              <a:buNone/>
            </a:pPr>
            <a:r>
              <a:rPr lang="en-IN" sz="2400" dirty="0"/>
              <a:t>4. Type IV noble alloys </a:t>
            </a:r>
          </a:p>
          <a:p>
            <a:pPr marL="0" indent="0">
              <a:buNone/>
            </a:pPr>
            <a:r>
              <a:rPr lang="en-IN" sz="2400" dirty="0"/>
              <a:t>5. Titanium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E1FDF4-F60D-4808-AD80-CBDC6064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70" y="4191000"/>
            <a:ext cx="5661118" cy="2194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9A09B2-1AC5-452A-8962-345FE61E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29" y="1927730"/>
            <a:ext cx="2335790" cy="1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"/>
            <a:ext cx="8305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WHAT IS AN ALLOY?</a:t>
            </a:r>
          </a:p>
          <a:p>
            <a:r>
              <a:rPr lang="en-US" sz="2400" dirty="0"/>
              <a:t>METALS, PRECIOUS METALS, BASE METALS</a:t>
            </a:r>
          </a:p>
          <a:p>
            <a:r>
              <a:rPr lang="en-US" sz="2400" dirty="0"/>
              <a:t>CLASSIFICATION OF DENTAL CASTING ALLOYS</a:t>
            </a:r>
          </a:p>
          <a:p>
            <a:r>
              <a:rPr lang="en-US" sz="2400" dirty="0"/>
              <a:t>IDEAL REQUIREMENTS OF DENTAL CASTING ALLOYS</a:t>
            </a:r>
          </a:p>
          <a:p>
            <a:r>
              <a:rPr lang="en-US" sz="2400" dirty="0"/>
              <a:t>CASTING ALLOYS IN PROSTHODONTICS</a:t>
            </a:r>
          </a:p>
        </p:txBody>
      </p:sp>
    </p:spTree>
    <p:extLst>
      <p:ext uri="{BB962C8B-B14F-4D97-AF65-F5344CB8AC3E}">
        <p14:creationId xmlns:p14="http://schemas.microsoft.com/office/powerpoint/2010/main" val="31769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7543BE-52AE-4776-8FD4-76C917080875}"/>
              </a:ext>
            </a:extLst>
          </p:cNvPr>
          <p:cNvSpPr txBox="1"/>
          <p:nvPr/>
        </p:nvSpPr>
        <p:spPr>
          <a:xfrm>
            <a:off x="723901" y="533400"/>
            <a:ext cx="4953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Casting </a:t>
            </a:r>
          </a:p>
          <a:p>
            <a:endParaRPr lang="en-I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IN" sz="2000" dirty="0">
                <a:solidFill>
                  <a:srgbClr val="002060"/>
                </a:solidFill>
              </a:rPr>
              <a:t>A process in which a material such as </a:t>
            </a:r>
            <a:r>
              <a:rPr lang="en-IN" sz="2000" dirty="0">
                <a:solidFill>
                  <a:srgbClr val="FF0000"/>
                </a:solidFill>
              </a:rPr>
              <a:t>metal</a:t>
            </a:r>
            <a:r>
              <a:rPr lang="en-IN" sz="2000" dirty="0">
                <a:solidFill>
                  <a:srgbClr val="002060"/>
                </a:solidFill>
              </a:rPr>
              <a:t> or plastic in liquid form/</a:t>
            </a:r>
            <a:r>
              <a:rPr lang="en-IN" sz="2000" dirty="0">
                <a:solidFill>
                  <a:srgbClr val="FF0000"/>
                </a:solidFill>
              </a:rPr>
              <a:t>molten state </a:t>
            </a:r>
            <a:r>
              <a:rPr lang="en-IN" sz="2000" dirty="0">
                <a:solidFill>
                  <a:srgbClr val="002060"/>
                </a:solidFill>
              </a:rPr>
              <a:t>is </a:t>
            </a:r>
            <a:r>
              <a:rPr lang="en-IN" sz="2000" dirty="0">
                <a:solidFill>
                  <a:srgbClr val="FF0000"/>
                </a:solidFill>
              </a:rPr>
              <a:t>poured into a </a:t>
            </a:r>
            <a:r>
              <a:rPr lang="en-IN" sz="2000" dirty="0" err="1">
                <a:solidFill>
                  <a:srgbClr val="FF0000"/>
                </a:solidFill>
              </a:rPr>
              <a:t>mold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dirty="0">
                <a:solidFill>
                  <a:srgbClr val="002060"/>
                </a:solidFill>
              </a:rPr>
              <a:t>and allowed to </a:t>
            </a:r>
            <a:r>
              <a:rPr lang="en-IN" sz="2000" dirty="0">
                <a:solidFill>
                  <a:srgbClr val="FF0000"/>
                </a:solidFill>
              </a:rPr>
              <a:t>become hard </a:t>
            </a:r>
            <a:r>
              <a:rPr lang="en-IN" sz="2000" dirty="0">
                <a:solidFill>
                  <a:srgbClr val="002060"/>
                </a:solidFill>
              </a:rPr>
              <a:t>upon cooling, in order to make parts or products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  <a:p>
            <a:endParaRPr lang="en-I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Alloy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000" dirty="0">
                <a:solidFill>
                  <a:srgbClr val="002060"/>
                </a:solidFill>
              </a:rPr>
              <a:t>A </a:t>
            </a:r>
            <a:r>
              <a:rPr lang="en-IN" sz="2000" dirty="0">
                <a:solidFill>
                  <a:srgbClr val="FF0000"/>
                </a:solidFill>
              </a:rPr>
              <a:t>homogenous mixture </a:t>
            </a:r>
            <a:r>
              <a:rPr lang="en-IN" sz="2000" dirty="0">
                <a:solidFill>
                  <a:srgbClr val="002060"/>
                </a:solidFill>
              </a:rPr>
              <a:t>of two or more </a:t>
            </a:r>
            <a:r>
              <a:rPr lang="en-IN" sz="2000" dirty="0">
                <a:solidFill>
                  <a:srgbClr val="FF0000"/>
                </a:solidFill>
              </a:rPr>
              <a:t>metals</a:t>
            </a:r>
            <a:r>
              <a:rPr lang="en-IN" sz="2000" dirty="0">
                <a:solidFill>
                  <a:srgbClr val="002060"/>
                </a:solidFill>
              </a:rPr>
              <a:t>, or a </a:t>
            </a:r>
            <a:r>
              <a:rPr lang="en-IN" sz="2000" dirty="0">
                <a:solidFill>
                  <a:srgbClr val="FF0000"/>
                </a:solidFill>
              </a:rPr>
              <a:t>metal</a:t>
            </a:r>
            <a:r>
              <a:rPr lang="en-IN" sz="2000" dirty="0">
                <a:solidFill>
                  <a:srgbClr val="002060"/>
                </a:solidFill>
              </a:rPr>
              <a:t> and a </a:t>
            </a:r>
            <a:r>
              <a:rPr lang="en-IN" sz="2000" dirty="0">
                <a:solidFill>
                  <a:srgbClr val="FF0000"/>
                </a:solidFill>
              </a:rPr>
              <a:t>non-metal</a:t>
            </a:r>
            <a:r>
              <a:rPr lang="en-IN" sz="2000" dirty="0">
                <a:solidFill>
                  <a:srgbClr val="002060"/>
                </a:solidFill>
              </a:rPr>
              <a:t> is called an alloy.</a:t>
            </a:r>
          </a:p>
          <a:p>
            <a:endParaRPr lang="en-IN" sz="2000" dirty="0">
              <a:solidFill>
                <a:srgbClr val="002060"/>
              </a:solidFill>
            </a:endParaRPr>
          </a:p>
          <a:p>
            <a:r>
              <a:rPr lang="en-IN" sz="2000" dirty="0">
                <a:solidFill>
                  <a:srgbClr val="002060"/>
                </a:solidFill>
              </a:rPr>
              <a:t>Example- </a:t>
            </a:r>
          </a:p>
          <a:p>
            <a:r>
              <a:rPr lang="en-IN" sz="2000" dirty="0">
                <a:solidFill>
                  <a:srgbClr val="002060"/>
                </a:solidFill>
              </a:rPr>
              <a:t>Brass : </a:t>
            </a:r>
            <a:r>
              <a:rPr lang="en-IN" sz="2000" dirty="0"/>
              <a:t>Copper and Zinc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Carbon Steel </a:t>
            </a:r>
            <a:r>
              <a:rPr lang="en-IN" sz="2000" dirty="0">
                <a:solidFill>
                  <a:srgbClr val="002060"/>
                </a:solidFill>
              </a:rPr>
              <a:t>: </a:t>
            </a:r>
            <a:r>
              <a:rPr lang="en-IN" sz="2000" dirty="0"/>
              <a:t>Iron and </a:t>
            </a:r>
            <a:r>
              <a:rPr lang="en-IN" sz="2000" dirty="0" smtClean="0"/>
              <a:t>Carbon</a:t>
            </a:r>
          </a:p>
          <a:p>
            <a:r>
              <a:rPr lang="en-IN" sz="2000" dirty="0" smtClean="0">
                <a:solidFill>
                  <a:srgbClr val="002060"/>
                </a:solidFill>
              </a:rPr>
              <a:t>Stainless Steel- </a:t>
            </a:r>
            <a:r>
              <a:rPr lang="en-IN" sz="2000" dirty="0" smtClean="0"/>
              <a:t>Iron, Carbon and </a:t>
            </a:r>
          </a:p>
          <a:p>
            <a:r>
              <a:rPr lang="en-IN" sz="2000" dirty="0" smtClean="0"/>
              <a:t>Chromium</a:t>
            </a:r>
            <a:endParaRPr lang="en-I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AAA5B9-97C7-462B-B780-B5C8B5AF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762000"/>
            <a:ext cx="2957161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33D5E7-7BC8-4879-89A3-D877F9CD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572000"/>
            <a:ext cx="4481220" cy="1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1" y="0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METALS- 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rgbClr val="FF0000"/>
                </a:solidFill>
              </a:rPr>
              <a:t>Resistance to corrosion</a:t>
            </a:r>
            <a:r>
              <a:rPr lang="en-IN" dirty="0"/>
              <a:t>.</a:t>
            </a:r>
          </a:p>
          <a:p>
            <a:pPr>
              <a:lnSpc>
                <a:spcPct val="100000"/>
              </a:lnSpc>
            </a:pPr>
            <a:r>
              <a:rPr lang="en-IN" dirty="0"/>
              <a:t>Used for inlays, crowns and FDPs.</a:t>
            </a:r>
          </a:p>
          <a:p>
            <a:pPr>
              <a:lnSpc>
                <a:spcPct val="100000"/>
              </a:lnSpc>
            </a:pPr>
            <a:r>
              <a:rPr lang="en-IN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Gold, platinum, palladium, rhodium, ruthenium, iridium, osmium, and Silver</a:t>
            </a:r>
          </a:p>
          <a:p>
            <a:pPr>
              <a:lnSpc>
                <a:spcPct val="100000"/>
              </a:lnSpc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METALS- </a:t>
            </a:r>
          </a:p>
          <a:p>
            <a:pPr>
              <a:lnSpc>
                <a:spcPct val="10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IN" dirty="0"/>
              <a:t>The term </a:t>
            </a:r>
            <a:r>
              <a:rPr lang="en-IN" dirty="0">
                <a:solidFill>
                  <a:srgbClr val="FF0000"/>
                </a:solidFill>
              </a:rPr>
              <a:t>precious</a:t>
            </a:r>
            <a:r>
              <a:rPr lang="en-IN" dirty="0"/>
              <a:t> indicates the </a:t>
            </a:r>
            <a:r>
              <a:rPr lang="en-IN" dirty="0">
                <a:solidFill>
                  <a:srgbClr val="FF0000"/>
                </a:solidFill>
              </a:rPr>
              <a:t>intrinsic value of the metal</a:t>
            </a:r>
            <a:r>
              <a:rPr lang="en-IN" dirty="0"/>
              <a:t>.</a:t>
            </a:r>
          </a:p>
          <a:p>
            <a:pPr>
              <a:lnSpc>
                <a:spcPct val="100000"/>
              </a:lnSpc>
            </a:pPr>
            <a:r>
              <a:rPr lang="en-IN" dirty="0"/>
              <a:t>The eight noble metals are also precious metals and are defined so by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major metallurgical societies and federal government agencies,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/>
              <a:t>e.g. National Institute of Standards and Technology and National Material Advisory Board.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2060"/>
                </a:solidFill>
              </a:rPr>
              <a:t>Pure gold is a soft and ductile metal with a yellow ‘gold’ hue. It has a density of 19.3 g/cm3 and a melting point of 1063 °C.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2060"/>
                </a:solidFill>
              </a:rPr>
              <a:t>Gold has a good </a:t>
            </a:r>
            <a:r>
              <a:rPr lang="en-IN" dirty="0" err="1">
                <a:solidFill>
                  <a:srgbClr val="002060"/>
                </a:solidFill>
              </a:rPr>
              <a:t>luster</a:t>
            </a:r>
            <a:r>
              <a:rPr lang="en-IN" dirty="0">
                <a:solidFill>
                  <a:srgbClr val="002060"/>
                </a:solidFill>
              </a:rPr>
              <a:t> and takes up a high polish. It has good chemical stability and </a:t>
            </a:r>
            <a:r>
              <a:rPr lang="en-IN" dirty="0">
                <a:solidFill>
                  <a:srgbClr val="FF0000"/>
                </a:solidFill>
              </a:rPr>
              <a:t>does not tarnish and corrode under normal circumstances</a:t>
            </a:r>
            <a:r>
              <a:rPr lang="en-IN" dirty="0">
                <a:solidFill>
                  <a:srgbClr val="002060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2060"/>
                </a:solidFill>
              </a:rPr>
              <a:t>Sometimes described as the ‘whitest’ of all metals. It has the lowest density (10.4 g/ cm3 ) and melting point (961°C) among the precious casting alloys. Its CTE is 15.7 × 10-6/°C which is comparatively high. ( </a:t>
            </a:r>
            <a:r>
              <a:rPr lang="en-IN" dirty="0">
                <a:solidFill>
                  <a:srgbClr val="FF0000"/>
                </a:solidFill>
              </a:rPr>
              <a:t>In large amounts, it increases tarnish)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Palladium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2060"/>
                </a:solidFill>
              </a:rPr>
              <a:t>Density is 12.02 g/cm3 . Palladium has a higher melting point (1552°C). It hardens and whitens the alloy.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2060"/>
                </a:solidFill>
              </a:rPr>
              <a:t>It has the highest density (21.65 g/cm3 ) highest melting point (1769°C) and the lowest CTE among the four precious metals. </a:t>
            </a:r>
            <a:r>
              <a:rPr lang="en-IN" dirty="0">
                <a:solidFill>
                  <a:srgbClr val="FF0000"/>
                </a:solidFill>
              </a:rPr>
              <a:t>Increases strength and corrosion resistance.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78E513C-BB43-4832-B7FA-17D53EB3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199"/>
            <a:ext cx="7886700" cy="609601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33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METALS-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(also called as ,Non noble, Non-Precious)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Metals which contain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precious elements </a:t>
            </a:r>
            <a:r>
              <a:rPr lang="en-US" dirty="0"/>
              <a:t>like gold, silver, platinum or palladium.</a:t>
            </a:r>
          </a:p>
          <a:p>
            <a:pPr marL="0" indent="0">
              <a:buNone/>
            </a:pPr>
            <a:r>
              <a:rPr lang="en-US" dirty="0"/>
              <a:t>But are, important component of dental casting alloys because of their influence on physical properties, control of the amount and their type of oxidation &amp; their strengthening effect.</a:t>
            </a:r>
          </a:p>
          <a:p>
            <a:pPr marL="0" indent="0">
              <a:buNone/>
            </a:pPr>
            <a:r>
              <a:rPr lang="en-US" dirty="0" err="1"/>
              <a:t>eg.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Chromium,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cobalt,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nickel,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copper,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Iron,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DENTAL CASTING ALLOYS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4857750" cy="442277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</a:rPr>
              <a:t>According to use</a:t>
            </a:r>
          </a:p>
          <a:p>
            <a:pPr marL="457200" indent="-457200">
              <a:buAutoNum type="alphaLcPeriod"/>
            </a:pPr>
            <a:r>
              <a:rPr lang="en-US" sz="2400" dirty="0"/>
              <a:t>Alloys for all metal and resin veneer restorations  </a:t>
            </a:r>
            <a:r>
              <a:rPr lang="en-US" sz="2400" dirty="0" err="1"/>
              <a:t>eg.</a:t>
            </a:r>
            <a:r>
              <a:rPr lang="en-US" sz="2400" dirty="0"/>
              <a:t> </a:t>
            </a:r>
            <a:r>
              <a:rPr lang="en-US" sz="2400" dirty="0" err="1"/>
              <a:t>Inlays,posts,resins</a:t>
            </a:r>
            <a:r>
              <a:rPr lang="en-US" sz="2400" dirty="0"/>
              <a:t>(acrylic) and composite veneered crowns</a:t>
            </a:r>
          </a:p>
          <a:p>
            <a:pPr marL="457200" indent="-457200">
              <a:buAutoNum type="alphaLcPeriod"/>
            </a:pPr>
            <a:r>
              <a:rPr lang="en-US" sz="2400" dirty="0"/>
              <a:t>Alloys for metal ceramic restorations </a:t>
            </a:r>
            <a:r>
              <a:rPr lang="en-US" sz="2400" dirty="0" err="1"/>
              <a:t>eg</a:t>
            </a:r>
            <a:r>
              <a:rPr lang="en-US" sz="2400" dirty="0"/>
              <a:t>.  PFM crowns &amp; FDPs</a:t>
            </a:r>
          </a:p>
          <a:p>
            <a:pPr marL="457200" indent="-457200">
              <a:buAutoNum type="alphaLcPeriod"/>
            </a:pPr>
            <a:r>
              <a:rPr lang="en-US" sz="2400" dirty="0"/>
              <a:t>Alloys for removable dentures</a:t>
            </a:r>
          </a:p>
          <a:p>
            <a:pPr marL="457200" indent="-457200">
              <a:buAutoNum type="alphaLcPeriod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49E9EB-0302-4149-A6F4-1F4C5094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83" y="1371600"/>
            <a:ext cx="2034716" cy="1630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9F0992-230F-48C8-B032-A804456D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83" y="3003996"/>
            <a:ext cx="2052282" cy="1609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61E3F3-C3BB-4BF1-BC9B-4A229DC2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32" y="5252942"/>
            <a:ext cx="4171950" cy="1243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BEB367-77A9-488B-AC0A-183876EE7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183" y="4648200"/>
            <a:ext cx="211555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Based on yield strength and percent elongation </a:t>
            </a:r>
          </a:p>
          <a:p>
            <a:pPr marL="514350" indent="-514350">
              <a:buAutoNum type="alphaLcPeriod"/>
            </a:pPr>
            <a:r>
              <a:rPr lang="en-US" sz="2800" dirty="0"/>
              <a:t>Type I    Soft</a:t>
            </a:r>
          </a:p>
          <a:p>
            <a:pPr marL="514350" indent="-514350">
              <a:buAutoNum type="alphaLcPeriod"/>
            </a:pPr>
            <a:r>
              <a:rPr lang="en-US" sz="2800" dirty="0"/>
              <a:t>Type II   Medium</a:t>
            </a:r>
          </a:p>
          <a:p>
            <a:pPr marL="514350" indent="-514350">
              <a:buAutoNum type="alphaLcPeriod"/>
            </a:pPr>
            <a:r>
              <a:rPr lang="en-US" sz="2800" dirty="0"/>
              <a:t>Type III  Hard</a:t>
            </a:r>
          </a:p>
          <a:p>
            <a:pPr marL="514350" indent="-514350">
              <a:buAutoNum type="alphaLcPeriod"/>
            </a:pPr>
            <a:r>
              <a:rPr lang="en-US" sz="2800" dirty="0"/>
              <a:t>Type IV   Extra </a:t>
            </a:r>
            <a:r>
              <a:rPr lang="en-US" sz="2800" dirty="0" smtClean="0"/>
              <a:t>Hard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IN" sz="2800" dirty="0"/>
              <a:t>This </a:t>
            </a:r>
            <a:r>
              <a:rPr lang="en-IN" sz="2800" dirty="0">
                <a:solidFill>
                  <a:srgbClr val="0070C0"/>
                </a:solidFill>
              </a:rPr>
              <a:t>1934 classification </a:t>
            </a:r>
            <a:r>
              <a:rPr lang="en-IN" sz="2800" dirty="0"/>
              <a:t>was </a:t>
            </a:r>
            <a:r>
              <a:rPr lang="en-IN" sz="2800" i="1" dirty="0"/>
              <a:t>originally intended for gold alloys </a:t>
            </a:r>
            <a:r>
              <a:rPr lang="en-IN" sz="2800" dirty="0"/>
              <a:t>and were based on hardness. </a:t>
            </a:r>
            <a:endParaRPr lang="en-US" sz="2800" dirty="0"/>
          </a:p>
          <a:p>
            <a:pPr marL="514350" indent="-514350">
              <a:buAutoNum type="alphaLcPeriod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4800600"/>
            <a:ext cx="478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Types I and II are known as </a:t>
            </a:r>
            <a:r>
              <a:rPr lang="en-I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‘inlay alloys</a:t>
            </a:r>
            <a:r>
              <a:rPr lang="en-IN" dirty="0"/>
              <a:t>’ and </a:t>
            </a:r>
          </a:p>
          <a:p>
            <a:r>
              <a:rPr lang="en-IN" dirty="0"/>
              <a:t>Types III and IV are known as ‘</a:t>
            </a:r>
            <a:r>
              <a:rPr lang="en-I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and bridge alloys’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Type </a:t>
            </a:r>
            <a:r>
              <a:rPr lang="en-IN" dirty="0"/>
              <a:t>IV is occasionally used for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RPD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frames</a:t>
            </a:r>
            <a:r>
              <a:rPr lang="en-IN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66B765-13F9-4F25-8E5C-9276C681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1836564" cy="173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>
                <a:solidFill>
                  <a:srgbClr val="FF0000"/>
                </a:solidFill>
              </a:rPr>
              <a:t>According to Nobility</a:t>
            </a: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noble alloys </a:t>
            </a:r>
            <a:r>
              <a:rPr lang="en-IN" sz="2800" dirty="0"/>
              <a:t>have a 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metal (gold, platinum, </a:t>
            </a:r>
            <a:r>
              <a:rPr lang="en-IN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palladium,ETC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dirty="0"/>
              <a:t>) content greater than 60%, with at least 40% gold. </a:t>
            </a:r>
          </a:p>
          <a:p>
            <a:endParaRPr lang="en-IN" sz="2800" dirty="0"/>
          </a:p>
          <a:p>
            <a:r>
              <a:rPr lang="e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alloys </a:t>
            </a:r>
            <a:r>
              <a:rPr lang="en-IN" sz="2800" dirty="0"/>
              <a:t>have a noble metal content of at least 25%, and </a:t>
            </a:r>
          </a:p>
          <a:p>
            <a:endParaRPr lang="en-IN" sz="2800" dirty="0"/>
          </a:p>
          <a:p>
            <a:r>
              <a:rPr lang="e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Predominantly base alloys </a:t>
            </a:r>
            <a:r>
              <a:rPr lang="en-IN" sz="2800" dirty="0"/>
              <a:t>have less than 25% noble metal content.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metal </a:t>
            </a:r>
            <a:r>
              <a:rPr lang="en-US" sz="2800" dirty="0" err="1"/>
              <a:t>Chromium,cobalt,nickel,copper,Iron</a:t>
            </a:r>
            <a:r>
              <a:rPr lang="en-US" sz="2800" dirty="0"/>
              <a:t>, </a:t>
            </a:r>
            <a:r>
              <a:rPr lang="en-US" sz="2800" dirty="0" err="1"/>
              <a:t>etc</a:t>
            </a:r>
            <a:endParaRPr lang="en-US" sz="2800" dirty="0"/>
          </a:p>
          <a:p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1401</Words>
  <Application>Microsoft Office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DENTAL CASTING  ALLOYS</vt:lpstr>
      <vt:lpstr>PowerPoint Presentation</vt:lpstr>
      <vt:lpstr>PowerPoint Presentation</vt:lpstr>
      <vt:lpstr>Terminologies</vt:lpstr>
      <vt:lpstr>   </vt:lpstr>
      <vt:lpstr>PowerPoint Presentation</vt:lpstr>
      <vt:lpstr>CLASSIFICATION OF DENTAL CASTING 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ACCORDING TO USE OF DENTAL CASTING ALLOYS</vt:lpstr>
      <vt:lpstr>GENERAL REQUIREMENTS OF CASTING ALLOYS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CASTING ALLOYS</dc:title>
  <dc:creator>shree</dc:creator>
  <cp:lastModifiedBy>SANKET</cp:lastModifiedBy>
  <cp:revision>48</cp:revision>
  <dcterms:created xsi:type="dcterms:W3CDTF">2018-12-02T17:18:57Z</dcterms:created>
  <dcterms:modified xsi:type="dcterms:W3CDTF">2023-08-10T02:15:20Z</dcterms:modified>
</cp:coreProperties>
</file>