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16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748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44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672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921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021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905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959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624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228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601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15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959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151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156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674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058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D12B3A-317C-4058-BB48-1CCEAA3019E8}" type="datetimeFigureOut">
              <a:rPr lang="en-IN" smtClean="0"/>
              <a:t>28-04-2023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83C9A-F147-422C-BBDB-11F50A3A06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5345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346" y="2445326"/>
            <a:ext cx="8825658" cy="3329581"/>
          </a:xfrm>
        </p:spPr>
        <p:txBody>
          <a:bodyPr/>
          <a:lstStyle/>
          <a:p>
            <a:r>
              <a:rPr lang="en-IN" dirty="0" smtClean="0"/>
              <a:t>INTRODUCTION TO </a:t>
            </a:r>
            <a:r>
              <a:rPr lang="en-IN" dirty="0" smtClean="0">
                <a:solidFill>
                  <a:srgbClr val="FFC000"/>
                </a:solidFill>
              </a:rPr>
              <a:t>RPD</a:t>
            </a:r>
            <a:r>
              <a:rPr lang="en-IN" dirty="0" smtClean="0"/>
              <a:t> </a:t>
            </a:r>
            <a:br>
              <a:rPr lang="en-IN" dirty="0" smtClean="0"/>
            </a:br>
            <a:r>
              <a:rPr lang="en-IN" dirty="0" smtClean="0"/>
              <a:t>AND </a:t>
            </a:r>
            <a:br>
              <a:rPr lang="en-IN" dirty="0" smtClean="0"/>
            </a:br>
            <a:r>
              <a:rPr lang="en-IN" dirty="0" smtClean="0"/>
              <a:t>KENNEDY’S CLASSIFICATION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255" y="5774907"/>
            <a:ext cx="8825658" cy="861420"/>
          </a:xfrm>
        </p:spPr>
        <p:txBody>
          <a:bodyPr/>
          <a:lstStyle/>
          <a:p>
            <a:r>
              <a:rPr lang="en-IN" dirty="0" err="1" smtClean="0"/>
              <a:t>Dr.</a:t>
            </a:r>
            <a:r>
              <a:rPr lang="en-IN" dirty="0" smtClean="0"/>
              <a:t> </a:t>
            </a:r>
            <a:r>
              <a:rPr lang="en-IN" dirty="0" err="1" smtClean="0"/>
              <a:t>sanket</a:t>
            </a:r>
            <a:r>
              <a:rPr lang="en-IN" dirty="0" smtClean="0"/>
              <a:t> </a:t>
            </a:r>
            <a:r>
              <a:rPr lang="en-IN" dirty="0" err="1" smtClean="0"/>
              <a:t>jadhav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084" y="1583906"/>
            <a:ext cx="3905250" cy="292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4323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Indications</a:t>
            </a:r>
            <a:r>
              <a:rPr lang="en-IN" dirty="0" smtClean="0"/>
              <a:t> of RPD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693718"/>
            <a:ext cx="100659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C000"/>
                </a:solidFill>
              </a:rPr>
              <a:t>2. </a:t>
            </a:r>
            <a:r>
              <a:rPr lang="en-IN" sz="2400" b="1" dirty="0">
                <a:solidFill>
                  <a:srgbClr val="FFC000"/>
                </a:solidFill>
              </a:rPr>
              <a:t>Age </a:t>
            </a:r>
            <a:endParaRPr lang="en-IN" sz="2400" b="1" dirty="0" smtClean="0">
              <a:solidFill>
                <a:srgbClr val="FFC000"/>
              </a:solidFill>
            </a:endParaRPr>
          </a:p>
          <a:p>
            <a:endParaRPr lang="en-IN" sz="2400" b="1" dirty="0">
              <a:solidFill>
                <a:srgbClr val="FFC000"/>
              </a:solidFill>
            </a:endParaRPr>
          </a:p>
          <a:p>
            <a:r>
              <a:rPr lang="en-IN" sz="2400" dirty="0"/>
              <a:t>In patients under the age of 17 years, a fixed </a:t>
            </a:r>
          </a:p>
          <a:p>
            <a:r>
              <a:rPr lang="en-IN" sz="2400" dirty="0"/>
              <a:t>partial denture is contraindicated because </a:t>
            </a:r>
            <a:r>
              <a:rPr lang="en-IN" sz="2400" dirty="0" smtClean="0"/>
              <a:t>they </a:t>
            </a:r>
            <a:r>
              <a:rPr lang="en-IN" sz="2400" dirty="0"/>
              <a:t>have large dental pulps and lack sufficient clinical </a:t>
            </a:r>
            <a:r>
              <a:rPr lang="en-IN" sz="2400" dirty="0" smtClean="0"/>
              <a:t>crown </a:t>
            </a:r>
            <a:r>
              <a:rPr lang="en-IN" sz="2400" dirty="0"/>
              <a:t>height</a:t>
            </a:r>
            <a:r>
              <a:rPr lang="en-IN" sz="2400" dirty="0" smtClean="0"/>
              <a:t>.</a:t>
            </a:r>
          </a:p>
          <a:p>
            <a:endParaRPr lang="en-IN" sz="2400" dirty="0"/>
          </a:p>
          <a:p>
            <a:r>
              <a:rPr lang="en-IN" sz="2400" dirty="0"/>
              <a:t>W</a:t>
            </a:r>
            <a:r>
              <a:rPr lang="en-IN" sz="2400" dirty="0" smtClean="0"/>
              <a:t>e </a:t>
            </a:r>
            <a:r>
              <a:rPr lang="en-IN" sz="2400" dirty="0"/>
              <a:t>require sufficient height of </a:t>
            </a:r>
          </a:p>
          <a:p>
            <a:r>
              <a:rPr lang="en-IN" sz="2400" dirty="0"/>
              <a:t>the clinical crown for reduction). In old age, the </a:t>
            </a:r>
          </a:p>
          <a:p>
            <a:r>
              <a:rPr lang="en-IN" sz="2400" dirty="0"/>
              <a:t>reduced life expectancy and frequently failing </a:t>
            </a:r>
          </a:p>
          <a:p>
            <a:r>
              <a:rPr lang="en-IN" sz="2400" dirty="0"/>
              <a:t>health contraindicate the use of expensive fixed </a:t>
            </a:r>
          </a:p>
          <a:p>
            <a:r>
              <a:rPr lang="en-IN" sz="2400" dirty="0"/>
              <a:t>partial dentures.</a:t>
            </a:r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204657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Indications</a:t>
            </a:r>
            <a:r>
              <a:rPr lang="en-IN" dirty="0" smtClean="0"/>
              <a:t> of RPD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693718"/>
            <a:ext cx="1006596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FFC000"/>
                </a:solidFill>
              </a:rPr>
              <a:t>3. Abutment </a:t>
            </a:r>
            <a:r>
              <a:rPr lang="en-IN" sz="2800" b="1" dirty="0">
                <a:solidFill>
                  <a:srgbClr val="FFC000"/>
                </a:solidFill>
              </a:rPr>
              <a:t>Tooth </a:t>
            </a:r>
            <a:endParaRPr lang="en-IN" sz="2800" b="1" dirty="0" smtClean="0">
              <a:solidFill>
                <a:srgbClr val="FFC000"/>
              </a:solidFill>
            </a:endParaRPr>
          </a:p>
          <a:p>
            <a:endParaRPr lang="en-IN" sz="2800" dirty="0">
              <a:solidFill>
                <a:srgbClr val="FFC000"/>
              </a:solidFill>
            </a:endParaRPr>
          </a:p>
          <a:p>
            <a:r>
              <a:rPr lang="en-IN" sz="2800" dirty="0"/>
              <a:t>Fixed partial dentures can be used only if there is </a:t>
            </a:r>
          </a:p>
          <a:p>
            <a:r>
              <a:rPr lang="en-IN" sz="2800" dirty="0"/>
              <a:t>a posterior tooth for support. When there is no </a:t>
            </a:r>
          </a:p>
          <a:p>
            <a:r>
              <a:rPr lang="en-IN" sz="2800" dirty="0"/>
              <a:t>tooth posterior to the edentulous space to act as </a:t>
            </a:r>
          </a:p>
          <a:p>
            <a:r>
              <a:rPr lang="en-IN" sz="2800" dirty="0"/>
              <a:t>an abutment, a removable partial denture is </a:t>
            </a:r>
          </a:p>
          <a:p>
            <a:r>
              <a:rPr lang="en-IN" sz="2800" dirty="0"/>
              <a:t>preferred. Exceptions: Cantilever fixed partial </a:t>
            </a:r>
          </a:p>
          <a:p>
            <a:r>
              <a:rPr lang="en-IN" sz="2800" dirty="0" smtClean="0"/>
              <a:t>Denture.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80173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Indications</a:t>
            </a:r>
            <a:r>
              <a:rPr lang="en-IN" dirty="0" smtClean="0"/>
              <a:t> of RPD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693718"/>
            <a:ext cx="1006596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FFC000"/>
                </a:solidFill>
              </a:rPr>
              <a:t>4. </a:t>
            </a:r>
            <a:r>
              <a:rPr lang="en-IN" sz="2800" b="1" dirty="0">
                <a:solidFill>
                  <a:srgbClr val="FFC000"/>
                </a:solidFill>
              </a:rPr>
              <a:t>Periodontal Support of Remaining Teeth </a:t>
            </a:r>
            <a:endParaRPr lang="en-IN" sz="2800" b="1" dirty="0" smtClean="0">
              <a:solidFill>
                <a:srgbClr val="FFC000"/>
              </a:solidFill>
            </a:endParaRPr>
          </a:p>
          <a:p>
            <a:endParaRPr lang="en-IN" sz="2800" b="1" dirty="0">
              <a:solidFill>
                <a:srgbClr val="FFC000"/>
              </a:solidFill>
            </a:endParaRPr>
          </a:p>
          <a:p>
            <a:endParaRPr lang="en-IN" sz="2800" b="1" dirty="0">
              <a:solidFill>
                <a:srgbClr val="FFC000"/>
              </a:solidFill>
            </a:endParaRPr>
          </a:p>
          <a:p>
            <a:r>
              <a:rPr lang="en-IN" sz="2800" dirty="0"/>
              <a:t>The periodontal membrane is the structure which </a:t>
            </a:r>
          </a:p>
          <a:p>
            <a:r>
              <a:rPr lang="en-IN" sz="2800" dirty="0"/>
              <a:t>transfers all the load from the teeth to the </a:t>
            </a:r>
          </a:p>
          <a:p>
            <a:r>
              <a:rPr lang="en-IN" sz="2800" dirty="0"/>
              <a:t>underlying bone. </a:t>
            </a:r>
            <a:r>
              <a:rPr lang="en-IN" sz="2800" dirty="0">
                <a:solidFill>
                  <a:srgbClr val="FFC000"/>
                </a:solidFill>
              </a:rPr>
              <a:t>When the periodontal support </a:t>
            </a:r>
          </a:p>
          <a:p>
            <a:r>
              <a:rPr lang="en-IN" sz="2800" dirty="0">
                <a:solidFill>
                  <a:srgbClr val="FFC000"/>
                </a:solidFill>
              </a:rPr>
              <a:t>of the remaining teeth is poor, a fixed partial </a:t>
            </a:r>
            <a:r>
              <a:rPr lang="en-IN" sz="2800" dirty="0" smtClean="0">
                <a:solidFill>
                  <a:srgbClr val="FFC000"/>
                </a:solidFill>
              </a:rPr>
              <a:t>denture </a:t>
            </a:r>
            <a:r>
              <a:rPr lang="en-IN" sz="2800" dirty="0">
                <a:solidFill>
                  <a:srgbClr val="FFC000"/>
                </a:solidFill>
              </a:rPr>
              <a:t>is contraindicated </a:t>
            </a:r>
            <a:r>
              <a:rPr lang="en-IN" sz="2800" dirty="0"/>
              <a:t>and a removable partial </a:t>
            </a:r>
          </a:p>
          <a:p>
            <a:r>
              <a:rPr lang="en-IN" sz="2800" dirty="0"/>
              <a:t>denture is preferred, because, it requires less </a:t>
            </a:r>
            <a:r>
              <a:rPr lang="en-IN" sz="2800" dirty="0" smtClean="0"/>
              <a:t>support </a:t>
            </a:r>
            <a:r>
              <a:rPr lang="en-IN" sz="2800" dirty="0"/>
              <a:t>from the abutment teeth. </a:t>
            </a:r>
          </a:p>
          <a:p>
            <a:endParaRPr lang="en-IN" dirty="0" smtClean="0"/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424427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Indications</a:t>
            </a:r>
            <a:r>
              <a:rPr lang="en-IN" dirty="0" smtClean="0"/>
              <a:t> of RPD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501486"/>
            <a:ext cx="57962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C000"/>
                </a:solidFill>
              </a:rPr>
              <a:t>5. Cross-arch </a:t>
            </a:r>
            <a:r>
              <a:rPr lang="en-IN" sz="2400" b="1" dirty="0">
                <a:solidFill>
                  <a:srgbClr val="FFC000"/>
                </a:solidFill>
              </a:rPr>
              <a:t>Stabilization </a:t>
            </a:r>
            <a:endParaRPr lang="en-IN" sz="2400" dirty="0">
              <a:solidFill>
                <a:srgbClr val="FFC000"/>
              </a:solidFill>
            </a:endParaRPr>
          </a:p>
          <a:p>
            <a:endParaRPr lang="en-IN" sz="2400" dirty="0" smtClean="0"/>
          </a:p>
          <a:p>
            <a:r>
              <a:rPr lang="en-IN" sz="2400" dirty="0"/>
              <a:t>When the remaining teeth have to be stabilized </a:t>
            </a:r>
          </a:p>
          <a:p>
            <a:r>
              <a:rPr lang="en-IN" sz="2400" dirty="0"/>
              <a:t>against lateral and anterior-posterior forces, a </a:t>
            </a:r>
          </a:p>
          <a:p>
            <a:r>
              <a:rPr lang="en-IN" sz="2400" dirty="0"/>
              <a:t>removable partial denture is </a:t>
            </a:r>
            <a:r>
              <a:rPr lang="en-IN" sz="2400" dirty="0" smtClean="0"/>
              <a:t>indicated.</a:t>
            </a:r>
            <a:endParaRPr lang="en-IN" sz="2400" dirty="0"/>
          </a:p>
          <a:p>
            <a:endParaRPr lang="en-IN" sz="2400" dirty="0" smtClean="0"/>
          </a:p>
          <a:p>
            <a:r>
              <a:rPr lang="en-IN" sz="2400" dirty="0" smtClean="0"/>
              <a:t>In </a:t>
            </a:r>
            <a:r>
              <a:rPr lang="en-IN" sz="2400" dirty="0"/>
              <a:t>removable partial dentures, the </a:t>
            </a:r>
          </a:p>
          <a:p>
            <a:r>
              <a:rPr lang="en-IN" sz="2400" dirty="0"/>
              <a:t>major connectors help to provide cross arch </a:t>
            </a:r>
            <a:r>
              <a:rPr lang="en-IN" sz="2400" dirty="0" smtClean="0"/>
              <a:t>stabilization</a:t>
            </a:r>
            <a:r>
              <a:rPr lang="en-IN" sz="2400" dirty="0"/>
              <a:t>. </a:t>
            </a:r>
            <a:endParaRPr lang="en-IN" sz="2400" dirty="0" smtClean="0"/>
          </a:p>
          <a:p>
            <a:endParaRPr lang="en-IN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441" y="1615786"/>
            <a:ext cx="49244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1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Indications</a:t>
            </a:r>
            <a:r>
              <a:rPr lang="en-IN" dirty="0" smtClean="0"/>
              <a:t> of RPD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371600"/>
            <a:ext cx="100659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C000"/>
                </a:solidFill>
              </a:rPr>
              <a:t>6. Excessive </a:t>
            </a:r>
            <a:r>
              <a:rPr lang="en-IN" sz="2400" b="1" dirty="0">
                <a:solidFill>
                  <a:srgbClr val="FFC000"/>
                </a:solidFill>
              </a:rPr>
              <a:t>Bone Loss </a:t>
            </a:r>
            <a:endParaRPr lang="en-IN" sz="2400" b="1" dirty="0" smtClean="0">
              <a:solidFill>
                <a:srgbClr val="FFC000"/>
              </a:solidFill>
            </a:endParaRPr>
          </a:p>
          <a:p>
            <a:endParaRPr lang="en-IN" sz="2400" b="1" dirty="0">
              <a:solidFill>
                <a:srgbClr val="FFC000"/>
              </a:solidFill>
            </a:endParaRPr>
          </a:p>
          <a:p>
            <a:endParaRPr lang="en-IN" sz="2400" dirty="0">
              <a:solidFill>
                <a:srgbClr val="FFC000"/>
              </a:solidFill>
            </a:endParaRPr>
          </a:p>
          <a:p>
            <a:r>
              <a:rPr lang="en-IN" sz="2400" dirty="0"/>
              <a:t>When there is trauma or excessive residual ridge </a:t>
            </a:r>
          </a:p>
          <a:p>
            <a:r>
              <a:rPr lang="en-IN" sz="2400" dirty="0" err="1"/>
              <a:t>resorption</a:t>
            </a:r>
            <a:r>
              <a:rPr lang="en-IN" sz="2400" dirty="0"/>
              <a:t> (bone loss), it is difficult to place the </a:t>
            </a:r>
          </a:p>
          <a:p>
            <a:r>
              <a:rPr lang="en-IN" sz="2400" dirty="0"/>
              <a:t>artificial teeth of a fixed partial denture in an ideal </a:t>
            </a:r>
          </a:p>
          <a:p>
            <a:r>
              <a:rPr lang="en-IN" sz="2400" dirty="0" err="1"/>
              <a:t>buccolingual</a:t>
            </a:r>
            <a:r>
              <a:rPr lang="en-IN" sz="2400" dirty="0"/>
              <a:t> position. In a removable partial </a:t>
            </a:r>
          </a:p>
          <a:p>
            <a:r>
              <a:rPr lang="en-IN" sz="2400" dirty="0"/>
              <a:t>denture, the artificial tooth can be positioned as </a:t>
            </a:r>
          </a:p>
          <a:p>
            <a:r>
              <a:rPr lang="en-IN" sz="2400" dirty="0"/>
              <a:t>per the operators preference and the denture base </a:t>
            </a:r>
          </a:p>
          <a:p>
            <a:r>
              <a:rPr lang="en-IN" sz="2400" dirty="0"/>
              <a:t>can be fabricated to provide the required support </a:t>
            </a:r>
          </a:p>
          <a:p>
            <a:r>
              <a:rPr lang="en-IN" sz="2400" dirty="0"/>
              <a:t>and aesthetics. The denture base also provides </a:t>
            </a:r>
          </a:p>
          <a:p>
            <a:r>
              <a:rPr lang="en-IN" sz="2400" dirty="0"/>
              <a:t>good lip and cheek support such that it re</a:t>
            </a:r>
          </a:p>
          <a:p>
            <a:r>
              <a:rPr lang="en-IN" sz="2400" dirty="0"/>
              <a:t>establishes the normal facial contours. </a:t>
            </a:r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186415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Classification </a:t>
            </a:r>
            <a:r>
              <a:rPr lang="en-IN" dirty="0" smtClean="0">
                <a:solidFill>
                  <a:schemeClr val="tx1"/>
                </a:solidFill>
              </a:rPr>
              <a:t>of</a:t>
            </a:r>
            <a:r>
              <a:rPr lang="en-IN" dirty="0" smtClean="0"/>
              <a:t> RPD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693718"/>
            <a:ext cx="100659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CLASSIFICATION OF PARTIALLY </a:t>
            </a:r>
            <a:r>
              <a:rPr lang="en-IN" sz="2400" b="1" dirty="0" smtClean="0"/>
              <a:t>EDENTULOUS ARCHES</a:t>
            </a:r>
          </a:p>
          <a:p>
            <a:endParaRPr lang="en-IN" sz="2400" b="1" dirty="0"/>
          </a:p>
          <a:p>
            <a:r>
              <a:rPr lang="en-IN" sz="2400" dirty="0"/>
              <a:t>Classification of a partially edentulous arch </a:t>
            </a:r>
            <a:r>
              <a:rPr lang="en-IN" sz="2400" dirty="0" smtClean="0"/>
              <a:t>should </a:t>
            </a:r>
            <a:r>
              <a:rPr lang="en-IN" sz="2400" dirty="0"/>
              <a:t>be done for the following reasons: </a:t>
            </a:r>
            <a:endParaRPr lang="en-IN" sz="2400" dirty="0" smtClean="0"/>
          </a:p>
          <a:p>
            <a:endParaRPr lang="en-IN" sz="2400" dirty="0" smtClean="0"/>
          </a:p>
          <a:p>
            <a:endParaRPr lang="en-IN" sz="2400" dirty="0"/>
          </a:p>
          <a:p>
            <a:r>
              <a:rPr lang="en-IN" sz="2400" dirty="0"/>
              <a:t>• To formulate a good treatment plan. </a:t>
            </a:r>
          </a:p>
          <a:p>
            <a:r>
              <a:rPr lang="en-IN" sz="2400" dirty="0"/>
              <a:t>• To anticipate the difficulties commonly to </a:t>
            </a:r>
          </a:p>
          <a:p>
            <a:r>
              <a:rPr lang="en-IN" sz="2400" dirty="0"/>
              <a:t>occur for that particular design. </a:t>
            </a:r>
          </a:p>
          <a:p>
            <a:r>
              <a:rPr lang="en-IN" sz="2400" dirty="0"/>
              <a:t>• To communicate with a professional about a </a:t>
            </a:r>
          </a:p>
          <a:p>
            <a:r>
              <a:rPr lang="en-IN" sz="2400" dirty="0"/>
              <a:t>case.</a:t>
            </a:r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123544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Classification </a:t>
            </a:r>
            <a:r>
              <a:rPr lang="en-IN" dirty="0" smtClean="0">
                <a:solidFill>
                  <a:schemeClr val="tx1"/>
                </a:solidFill>
              </a:rPr>
              <a:t>of</a:t>
            </a:r>
            <a:r>
              <a:rPr lang="en-IN" dirty="0" smtClean="0"/>
              <a:t> RPD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693718"/>
            <a:ext cx="100659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There are many classifications available for </a:t>
            </a:r>
            <a:r>
              <a:rPr lang="en-IN" dirty="0" smtClean="0"/>
              <a:t>classifying </a:t>
            </a:r>
            <a:r>
              <a:rPr lang="en-IN" dirty="0"/>
              <a:t>edentulous arches. The most common </a:t>
            </a:r>
            <a:r>
              <a:rPr lang="en-IN" dirty="0" smtClean="0"/>
              <a:t>ones </a:t>
            </a:r>
            <a:r>
              <a:rPr lang="en-IN" dirty="0"/>
              <a:t>are</a:t>
            </a:r>
            <a:r>
              <a:rPr lang="en-IN" dirty="0" smtClean="0"/>
              <a:t>: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/>
              <a:t>Cummers</a:t>
            </a:r>
            <a:r>
              <a:rPr lang="en-IN" dirty="0" smtClean="0"/>
              <a:t>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Kennedy’s classification – </a:t>
            </a:r>
            <a:r>
              <a:rPr lang="en-IN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Applegates</a:t>
            </a:r>
            <a:r>
              <a:rPr lang="en-IN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/>
              <a:t>Bailyns</a:t>
            </a:r>
            <a:r>
              <a:rPr lang="en-IN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/>
              <a:t>Neurohr</a:t>
            </a:r>
            <a:r>
              <a:rPr lang="en-IN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/>
              <a:t>Mauks</a:t>
            </a:r>
            <a:r>
              <a:rPr lang="en-IN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Wild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Godfrey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Friedman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Beckett and </a:t>
            </a:r>
            <a:r>
              <a:rPr lang="en-IN" dirty="0"/>
              <a:t>W</a:t>
            </a:r>
            <a:r>
              <a:rPr lang="en-IN" dirty="0" smtClean="0"/>
              <a:t>ilsons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/>
              <a:t>Swensons</a:t>
            </a:r>
            <a:r>
              <a:rPr lang="en-IN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Costa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Osborne and </a:t>
            </a:r>
            <a:r>
              <a:rPr lang="en-IN" dirty="0" err="1" smtClean="0"/>
              <a:t>Lammie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59672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Kennedys Classification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392382"/>
            <a:ext cx="100659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err="1">
                <a:solidFill>
                  <a:srgbClr val="FFFF00"/>
                </a:solidFill>
              </a:rPr>
              <a:t>Dr.</a:t>
            </a:r>
            <a:r>
              <a:rPr lang="en-IN" sz="2000" dirty="0">
                <a:solidFill>
                  <a:srgbClr val="FFFF00"/>
                </a:solidFill>
              </a:rPr>
              <a:t> Edward Kennedy </a:t>
            </a:r>
            <a:r>
              <a:rPr lang="en-IN" sz="2000" dirty="0"/>
              <a:t>of New York proposed </a:t>
            </a:r>
            <a:r>
              <a:rPr lang="en-IN" sz="2000" dirty="0" smtClean="0"/>
              <a:t>this</a:t>
            </a:r>
          </a:p>
          <a:p>
            <a:r>
              <a:rPr lang="en-IN" sz="2000" dirty="0" smtClean="0"/>
              <a:t>classification </a:t>
            </a:r>
            <a:r>
              <a:rPr lang="en-IN" sz="2000" dirty="0"/>
              <a:t>in </a:t>
            </a:r>
            <a:r>
              <a:rPr lang="en-IN" sz="2000" dirty="0">
                <a:solidFill>
                  <a:srgbClr val="FFFF00"/>
                </a:solidFill>
              </a:rPr>
              <a:t>1923</a:t>
            </a:r>
            <a:r>
              <a:rPr lang="en-IN" sz="2000" dirty="0"/>
              <a:t>. This is the most </a:t>
            </a:r>
            <a:r>
              <a:rPr lang="en-IN" sz="2000" dirty="0" smtClean="0"/>
              <a:t>popular</a:t>
            </a:r>
          </a:p>
          <a:p>
            <a:r>
              <a:rPr lang="en-IN" sz="2000" dirty="0" smtClean="0"/>
              <a:t>classification</a:t>
            </a:r>
            <a:r>
              <a:rPr lang="en-IN" sz="2000" dirty="0"/>
              <a:t>. </a:t>
            </a:r>
            <a:endParaRPr lang="en-IN" sz="2000" dirty="0" smtClean="0"/>
          </a:p>
          <a:p>
            <a:endParaRPr lang="en-IN" sz="2000" dirty="0"/>
          </a:p>
          <a:p>
            <a:r>
              <a:rPr lang="en-IN" sz="2000" dirty="0">
                <a:solidFill>
                  <a:srgbClr val="FFC000"/>
                </a:solidFill>
              </a:rPr>
              <a:t>Class I:</a:t>
            </a:r>
            <a:r>
              <a:rPr lang="en-IN" sz="2000" dirty="0"/>
              <a:t> Bilateral edentulous areas located </a:t>
            </a:r>
          </a:p>
          <a:p>
            <a:r>
              <a:rPr lang="en-IN" sz="2000" dirty="0"/>
              <a:t>posterior to the remaining natural teeth i.e., </a:t>
            </a:r>
          </a:p>
          <a:p>
            <a:r>
              <a:rPr lang="en-IN" sz="2000" dirty="0"/>
              <a:t>there are two edentulous spaces located in the </a:t>
            </a:r>
          </a:p>
          <a:p>
            <a:r>
              <a:rPr lang="en-IN" sz="2000" dirty="0"/>
              <a:t>posterior region without any teeth posterior </a:t>
            </a:r>
          </a:p>
          <a:p>
            <a:r>
              <a:rPr lang="en-IN" sz="2000" dirty="0"/>
              <a:t>to </a:t>
            </a:r>
            <a:r>
              <a:rPr lang="en-IN" sz="2000" dirty="0" smtClean="0"/>
              <a:t>it.</a:t>
            </a:r>
          </a:p>
          <a:p>
            <a:endParaRPr lang="en-IN" sz="2000" dirty="0"/>
          </a:p>
          <a:p>
            <a:r>
              <a:rPr lang="en-IN" sz="2000" dirty="0">
                <a:solidFill>
                  <a:srgbClr val="FFC000"/>
                </a:solidFill>
              </a:rPr>
              <a:t>Class II:</a:t>
            </a:r>
            <a:r>
              <a:rPr lang="en-IN" sz="2000" dirty="0"/>
              <a:t> Unilateral edentulous area located </a:t>
            </a:r>
          </a:p>
          <a:p>
            <a:r>
              <a:rPr lang="en-IN" sz="2000" dirty="0"/>
              <a:t>posterior to the remaining natural teeth, i.e. </a:t>
            </a:r>
          </a:p>
          <a:p>
            <a:r>
              <a:rPr lang="en-IN" sz="2000" dirty="0"/>
              <a:t>there is a single edentulous space located in </a:t>
            </a:r>
          </a:p>
          <a:p>
            <a:r>
              <a:rPr lang="en-IN" sz="2000" dirty="0"/>
              <a:t>the posterior region without any teeth </a:t>
            </a:r>
          </a:p>
          <a:p>
            <a:r>
              <a:rPr lang="en-IN" sz="2000" dirty="0"/>
              <a:t>posterior to it </a:t>
            </a:r>
            <a:endParaRPr lang="en-IN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255" y="1152983"/>
            <a:ext cx="4164591" cy="2637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548" y="3855455"/>
            <a:ext cx="4116298" cy="27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81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Kennedys Classification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392382"/>
            <a:ext cx="100659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FFC000"/>
                </a:solidFill>
              </a:rPr>
              <a:t>Class </a:t>
            </a:r>
            <a:r>
              <a:rPr lang="en-IN" sz="2000" dirty="0">
                <a:solidFill>
                  <a:srgbClr val="FFC000"/>
                </a:solidFill>
              </a:rPr>
              <a:t>III: </a:t>
            </a:r>
            <a:r>
              <a:rPr lang="en-IN" sz="2000" dirty="0"/>
              <a:t>Unilateral edentulous area with </a:t>
            </a:r>
          </a:p>
          <a:p>
            <a:r>
              <a:rPr lang="en-IN" sz="2000" dirty="0"/>
              <a:t>natural teeth anterior and posterior to it, i.e. </a:t>
            </a:r>
          </a:p>
          <a:p>
            <a:r>
              <a:rPr lang="en-IN" sz="2000" dirty="0"/>
              <a:t>this indicates a single edentulous area </a:t>
            </a:r>
            <a:r>
              <a:rPr lang="en-IN" sz="2000" dirty="0" smtClean="0"/>
              <a:t>which does</a:t>
            </a:r>
          </a:p>
          <a:p>
            <a:r>
              <a:rPr lang="en-IN" sz="2000" dirty="0" smtClean="0"/>
              <a:t> </a:t>
            </a:r>
            <a:r>
              <a:rPr lang="en-IN" sz="2000" dirty="0"/>
              <a:t>not cross the midline of the arch, with </a:t>
            </a:r>
          </a:p>
          <a:p>
            <a:r>
              <a:rPr lang="en-IN" sz="2000" dirty="0"/>
              <a:t>teeth present on both sides (anterior and </a:t>
            </a:r>
          </a:p>
          <a:p>
            <a:r>
              <a:rPr lang="en-IN" sz="2000" dirty="0"/>
              <a:t>posterior) of </a:t>
            </a:r>
            <a:r>
              <a:rPr lang="en-IN" sz="2000" dirty="0" smtClean="0"/>
              <a:t>it.</a:t>
            </a:r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r>
              <a:rPr lang="en-IN" sz="2000" dirty="0">
                <a:solidFill>
                  <a:srgbClr val="FFC000"/>
                </a:solidFill>
              </a:rPr>
              <a:t>Class IV: </a:t>
            </a:r>
            <a:r>
              <a:rPr lang="en-IN" sz="2000" dirty="0"/>
              <a:t>Single, bilateral edentulous area </a:t>
            </a:r>
          </a:p>
          <a:p>
            <a:r>
              <a:rPr lang="en-IN" sz="2000" dirty="0"/>
              <a:t>located anterior to the remaining natural teeth. </a:t>
            </a:r>
          </a:p>
          <a:p>
            <a:r>
              <a:rPr lang="en-IN" sz="2000" dirty="0"/>
              <a:t>This is a single edentulous area, which crosses </a:t>
            </a:r>
          </a:p>
          <a:p>
            <a:r>
              <a:rPr lang="en-IN" sz="2000" dirty="0"/>
              <a:t>the midline of the arch, with remaining teeth </a:t>
            </a:r>
          </a:p>
          <a:p>
            <a:r>
              <a:rPr lang="en-IN" sz="2000" dirty="0"/>
              <a:t>present only posterior to </a:t>
            </a:r>
            <a:r>
              <a:rPr lang="en-IN" sz="2000" dirty="0" smtClean="0"/>
              <a:t>it.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770" y="695783"/>
            <a:ext cx="3977501" cy="2857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852" y="3796756"/>
            <a:ext cx="4111336" cy="280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57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>
                <a:solidFill>
                  <a:srgbClr val="FFC000"/>
                </a:solidFill>
              </a:rPr>
              <a:t>Applegates</a:t>
            </a:r>
            <a:r>
              <a:rPr lang="en-IN" dirty="0" smtClean="0">
                <a:solidFill>
                  <a:srgbClr val="FFC000"/>
                </a:solidFill>
              </a:rPr>
              <a:t> Rules:</a:t>
            </a:r>
            <a:br>
              <a:rPr lang="en-IN" dirty="0" smtClean="0">
                <a:solidFill>
                  <a:srgbClr val="FFC000"/>
                </a:solidFill>
              </a:rPr>
            </a:br>
            <a:r>
              <a:rPr lang="en-IN" dirty="0">
                <a:solidFill>
                  <a:srgbClr val="FFC000"/>
                </a:solidFill>
              </a:rPr>
              <a:t/>
            </a:r>
            <a:br>
              <a:rPr lang="en-IN" dirty="0">
                <a:solidFill>
                  <a:srgbClr val="FFC000"/>
                </a:solidFill>
              </a:rPr>
            </a:b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392382"/>
            <a:ext cx="100659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The following rules should be considered to </a:t>
            </a:r>
            <a:r>
              <a:rPr lang="en-IN" dirty="0" smtClean="0"/>
              <a:t>classify </a:t>
            </a:r>
            <a:r>
              <a:rPr lang="en-IN" dirty="0"/>
              <a:t>partially edentulous arches based on </a:t>
            </a:r>
          </a:p>
          <a:p>
            <a:r>
              <a:rPr lang="en-IN" dirty="0"/>
              <a:t>Kennedy’s classification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r>
              <a:rPr lang="en-IN" dirty="0"/>
              <a:t>Rule One. Classification should follow rather </a:t>
            </a:r>
          </a:p>
          <a:p>
            <a:r>
              <a:rPr lang="en-IN" dirty="0"/>
              <a:t>than precede extractions that might </a:t>
            </a:r>
          </a:p>
          <a:p>
            <a:r>
              <a:rPr lang="en-IN" dirty="0"/>
              <a:t>alter the original classification. </a:t>
            </a:r>
          </a:p>
          <a:p>
            <a:endParaRPr lang="en-IN" dirty="0" smtClean="0"/>
          </a:p>
          <a:p>
            <a:r>
              <a:rPr lang="en-IN" dirty="0" smtClean="0"/>
              <a:t>Rule </a:t>
            </a:r>
            <a:r>
              <a:rPr lang="en-IN" dirty="0"/>
              <a:t>Two. If the third molar is missing and not </a:t>
            </a:r>
          </a:p>
          <a:p>
            <a:r>
              <a:rPr lang="en-IN" dirty="0"/>
              <a:t>to be replaced, it is not considered </a:t>
            </a:r>
          </a:p>
          <a:p>
            <a:r>
              <a:rPr lang="en-IN" dirty="0"/>
              <a:t>in the classification. </a:t>
            </a:r>
          </a:p>
          <a:p>
            <a:endParaRPr lang="en-IN" dirty="0" smtClean="0"/>
          </a:p>
          <a:p>
            <a:r>
              <a:rPr lang="en-IN" dirty="0" smtClean="0"/>
              <a:t>Rule </a:t>
            </a:r>
            <a:r>
              <a:rPr lang="en-IN" dirty="0"/>
              <a:t>Three. If the third molar is present and is </a:t>
            </a:r>
          </a:p>
          <a:p>
            <a:r>
              <a:rPr lang="en-IN" dirty="0"/>
              <a:t>to be used as an abutment, it is </a:t>
            </a:r>
            <a:r>
              <a:rPr lang="en-IN" dirty="0" smtClean="0"/>
              <a:t>considered </a:t>
            </a:r>
            <a:r>
              <a:rPr lang="en-IN" dirty="0"/>
              <a:t>in the classification.</a:t>
            </a:r>
          </a:p>
        </p:txBody>
      </p:sp>
    </p:spTree>
    <p:extLst>
      <p:ext uri="{BB962C8B-B14F-4D97-AF65-F5344CB8AC3E}">
        <p14:creationId xmlns:p14="http://schemas.microsoft.com/office/powerpoint/2010/main" val="327432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definition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972" y="2234046"/>
            <a:ext cx="4745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/>
              <a:t>The </a:t>
            </a:r>
            <a:r>
              <a:rPr lang="en-IN" sz="2800" i="1" dirty="0" smtClean="0"/>
              <a:t>replacement </a:t>
            </a:r>
            <a:r>
              <a:rPr lang="en-IN" sz="2800" i="1" dirty="0"/>
              <a:t>of missing </a:t>
            </a:r>
            <a:r>
              <a:rPr lang="en-IN" sz="2800" i="1" dirty="0" smtClean="0"/>
              <a:t>teeth and </a:t>
            </a:r>
            <a:endParaRPr lang="en-IN" sz="2800" i="1" dirty="0" smtClean="0"/>
          </a:p>
          <a:p>
            <a:r>
              <a:rPr lang="en-IN" sz="2800" i="1" dirty="0" smtClean="0"/>
              <a:t>supporting </a:t>
            </a:r>
            <a:r>
              <a:rPr lang="en-IN" sz="2800" i="1" dirty="0"/>
              <a:t>tissues </a:t>
            </a:r>
            <a:r>
              <a:rPr lang="en-IN" sz="2800" i="1" dirty="0" smtClean="0"/>
              <a:t>with </a:t>
            </a:r>
            <a:r>
              <a:rPr lang="en-IN" sz="2800" i="1" dirty="0"/>
              <a:t>a prosthesis designed to be removed by the </a:t>
            </a:r>
            <a:r>
              <a:rPr lang="en-IN" sz="2800" i="1" dirty="0" smtClean="0"/>
              <a:t>wearer</a:t>
            </a:r>
            <a:r>
              <a:rPr lang="en-IN" sz="2800" dirty="0"/>
              <a:t>”- GPT</a:t>
            </a:r>
            <a:r>
              <a:rPr lang="en-IN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37" y="1493260"/>
            <a:ext cx="4962525" cy="393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178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>
                <a:solidFill>
                  <a:srgbClr val="FFC000"/>
                </a:solidFill>
              </a:rPr>
              <a:t>Applegates</a:t>
            </a:r>
            <a:r>
              <a:rPr lang="en-IN" dirty="0" smtClean="0">
                <a:solidFill>
                  <a:srgbClr val="FFC000"/>
                </a:solidFill>
              </a:rPr>
              <a:t> Rules:</a:t>
            </a:r>
            <a:br>
              <a:rPr lang="en-IN" dirty="0" smtClean="0">
                <a:solidFill>
                  <a:srgbClr val="FFC000"/>
                </a:solidFill>
              </a:rPr>
            </a:br>
            <a:r>
              <a:rPr lang="en-IN" dirty="0">
                <a:solidFill>
                  <a:srgbClr val="FFC000"/>
                </a:solidFill>
              </a:rPr>
              <a:t/>
            </a:r>
            <a:br>
              <a:rPr lang="en-IN" dirty="0">
                <a:solidFill>
                  <a:srgbClr val="FFC000"/>
                </a:solidFill>
              </a:rPr>
            </a:b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392382"/>
            <a:ext cx="10065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The following rules should be considered to </a:t>
            </a:r>
            <a:r>
              <a:rPr lang="en-IN" dirty="0" smtClean="0"/>
              <a:t>classify </a:t>
            </a:r>
            <a:r>
              <a:rPr lang="en-IN" dirty="0"/>
              <a:t>partially edentulous arches based on </a:t>
            </a:r>
          </a:p>
          <a:p>
            <a:r>
              <a:rPr lang="en-IN" dirty="0"/>
              <a:t>Kennedy’s classification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/>
              <a:t>Rule Four. If the second molar is missing and </a:t>
            </a:r>
          </a:p>
          <a:p>
            <a:r>
              <a:rPr lang="en-IN" dirty="0"/>
              <a:t>is not to be replaced, it is not </a:t>
            </a:r>
            <a:r>
              <a:rPr lang="en-IN" dirty="0" smtClean="0"/>
              <a:t>considered </a:t>
            </a:r>
            <a:r>
              <a:rPr lang="en-IN" dirty="0"/>
              <a:t>in the classification. </a:t>
            </a:r>
            <a:endParaRPr lang="en-IN" dirty="0" smtClean="0"/>
          </a:p>
          <a:p>
            <a:endParaRPr lang="en-IN" dirty="0"/>
          </a:p>
          <a:p>
            <a:r>
              <a:rPr lang="en-IN" dirty="0"/>
              <a:t>Rule Five. The most posterior edentulous area </a:t>
            </a:r>
          </a:p>
          <a:p>
            <a:r>
              <a:rPr lang="en-IN" dirty="0"/>
              <a:t>or areas always determine the </a:t>
            </a:r>
            <a:r>
              <a:rPr lang="en-IN" dirty="0" smtClean="0"/>
              <a:t>classification</a:t>
            </a:r>
            <a:r>
              <a:rPr lang="en-IN" dirty="0"/>
              <a:t>. </a:t>
            </a:r>
            <a:endParaRPr lang="en-IN" dirty="0" smtClean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Rule Six. Edentulous areas other than those, </a:t>
            </a:r>
          </a:p>
          <a:p>
            <a:r>
              <a:rPr lang="en-IN" dirty="0"/>
              <a:t>which determine the classification, </a:t>
            </a:r>
          </a:p>
          <a:p>
            <a:r>
              <a:rPr lang="en-IN" dirty="0"/>
              <a:t>are referred to as modification </a:t>
            </a:r>
            <a:r>
              <a:rPr lang="en-IN" dirty="0" smtClean="0"/>
              <a:t>spaces </a:t>
            </a:r>
            <a:r>
              <a:rPr lang="en-IN" dirty="0"/>
              <a:t>and are designated by their </a:t>
            </a:r>
          </a:p>
          <a:p>
            <a:r>
              <a:rPr lang="en-IN" dirty="0"/>
              <a:t>number.</a:t>
            </a:r>
          </a:p>
        </p:txBody>
      </p:sp>
    </p:spTree>
    <p:extLst>
      <p:ext uri="{BB962C8B-B14F-4D97-AF65-F5344CB8AC3E}">
        <p14:creationId xmlns:p14="http://schemas.microsoft.com/office/powerpoint/2010/main" val="116887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>
                <a:solidFill>
                  <a:srgbClr val="FFC000"/>
                </a:solidFill>
              </a:rPr>
              <a:t>Applegates</a:t>
            </a:r>
            <a:r>
              <a:rPr lang="en-IN" dirty="0" smtClean="0">
                <a:solidFill>
                  <a:srgbClr val="FFC000"/>
                </a:solidFill>
              </a:rPr>
              <a:t> Rules:</a:t>
            </a:r>
            <a:br>
              <a:rPr lang="en-IN" dirty="0" smtClean="0">
                <a:solidFill>
                  <a:srgbClr val="FFC000"/>
                </a:solidFill>
              </a:rPr>
            </a:br>
            <a:r>
              <a:rPr lang="en-IN" dirty="0">
                <a:solidFill>
                  <a:srgbClr val="FFC000"/>
                </a:solidFill>
              </a:rPr>
              <a:t/>
            </a:r>
            <a:br>
              <a:rPr lang="en-IN" dirty="0">
                <a:solidFill>
                  <a:srgbClr val="FFC000"/>
                </a:solidFill>
              </a:rPr>
            </a:b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392382"/>
            <a:ext cx="10065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The following rules should be considered to </a:t>
            </a:r>
            <a:r>
              <a:rPr lang="en-IN" dirty="0" smtClean="0"/>
              <a:t>classify </a:t>
            </a:r>
            <a:r>
              <a:rPr lang="en-IN" dirty="0"/>
              <a:t>partially edentulous arches based on </a:t>
            </a:r>
          </a:p>
          <a:p>
            <a:r>
              <a:rPr lang="en-IN" dirty="0"/>
              <a:t>Kennedy’s classification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/>
              <a:t>Rule Seven. The extent of the modification is not </a:t>
            </a:r>
          </a:p>
          <a:p>
            <a:r>
              <a:rPr lang="en-IN" dirty="0"/>
              <a:t>considered, only the number of </a:t>
            </a:r>
            <a:r>
              <a:rPr lang="en-IN" dirty="0" smtClean="0"/>
              <a:t>additional </a:t>
            </a:r>
            <a:r>
              <a:rPr lang="en-IN" dirty="0"/>
              <a:t>edentulous areas, i.e. the </a:t>
            </a:r>
          </a:p>
          <a:p>
            <a:r>
              <a:rPr lang="en-IN" dirty="0"/>
              <a:t>number of teeth missing in the </a:t>
            </a:r>
          </a:p>
          <a:p>
            <a:r>
              <a:rPr lang="en-IN" dirty="0"/>
              <a:t>modification spaces is </a:t>
            </a:r>
            <a:r>
              <a:rPr lang="en-IN" b="1" dirty="0"/>
              <a:t>not </a:t>
            </a:r>
            <a:r>
              <a:rPr lang="en-IN" dirty="0" smtClean="0"/>
              <a:t>considered </a:t>
            </a:r>
            <a:r>
              <a:rPr lang="en-IN" dirty="0"/>
              <a:t>only the number of additional </a:t>
            </a:r>
          </a:p>
          <a:p>
            <a:r>
              <a:rPr lang="en-IN" dirty="0"/>
              <a:t>edentulous spaces are considered. </a:t>
            </a:r>
          </a:p>
          <a:p>
            <a:endParaRPr lang="en-IN" dirty="0" smtClean="0"/>
          </a:p>
          <a:p>
            <a:r>
              <a:rPr lang="en-IN" dirty="0" smtClean="0"/>
              <a:t>Rule </a:t>
            </a:r>
            <a:r>
              <a:rPr lang="en-IN" dirty="0"/>
              <a:t>Eight. There can be no modification areas </a:t>
            </a:r>
          </a:p>
          <a:p>
            <a:r>
              <a:rPr lang="en-IN" dirty="0"/>
              <a:t>in class IV. Because any additional </a:t>
            </a:r>
          </a:p>
          <a:p>
            <a:r>
              <a:rPr lang="en-IN" dirty="0"/>
              <a:t>edentulous space will definitely be </a:t>
            </a:r>
          </a:p>
          <a:p>
            <a:r>
              <a:rPr lang="en-IN" dirty="0"/>
              <a:t>posterior to it and will determine the </a:t>
            </a:r>
          </a:p>
          <a:p>
            <a:r>
              <a:rPr lang="en-IN" dirty="0"/>
              <a:t>classification.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593206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/>
            </a:r>
            <a:br>
              <a:rPr lang="en-IN" dirty="0" smtClean="0">
                <a:solidFill>
                  <a:srgbClr val="FFC000"/>
                </a:solidFill>
              </a:rPr>
            </a:br>
            <a:r>
              <a:rPr lang="en-IN" dirty="0">
                <a:solidFill>
                  <a:srgbClr val="FFC000"/>
                </a:solidFill>
              </a:rPr>
              <a:t/>
            </a:r>
            <a:br>
              <a:rPr lang="en-IN" dirty="0">
                <a:solidFill>
                  <a:srgbClr val="FFC000"/>
                </a:solidFill>
              </a:rPr>
            </a:b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542" y="1017875"/>
            <a:ext cx="5825404" cy="453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73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/>
            </a:r>
            <a:br>
              <a:rPr lang="en-IN" dirty="0" smtClean="0">
                <a:solidFill>
                  <a:srgbClr val="FFC000"/>
                </a:solidFill>
              </a:rPr>
            </a:br>
            <a:r>
              <a:rPr lang="en-IN" dirty="0">
                <a:solidFill>
                  <a:srgbClr val="FFC000"/>
                </a:solidFill>
              </a:rPr>
              <a:t/>
            </a:r>
            <a:br>
              <a:rPr lang="en-IN" dirty="0">
                <a:solidFill>
                  <a:srgbClr val="FFC000"/>
                </a:solidFill>
              </a:rPr>
            </a:b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597" y="1245176"/>
            <a:ext cx="5851629" cy="465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00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/>
            </a:r>
            <a:br>
              <a:rPr lang="en-IN" dirty="0" smtClean="0">
                <a:solidFill>
                  <a:srgbClr val="FFC000"/>
                </a:solidFill>
              </a:rPr>
            </a:br>
            <a:r>
              <a:rPr lang="en-IN" dirty="0">
                <a:solidFill>
                  <a:srgbClr val="FFC000"/>
                </a:solidFill>
              </a:rPr>
              <a:t/>
            </a:r>
            <a:br>
              <a:rPr lang="en-IN" dirty="0">
                <a:solidFill>
                  <a:srgbClr val="FFC000"/>
                </a:solidFill>
              </a:rPr>
            </a:b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270" y="934774"/>
            <a:ext cx="6065693" cy="497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41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/>
            </a:r>
            <a:br>
              <a:rPr lang="en-IN" dirty="0" smtClean="0">
                <a:solidFill>
                  <a:srgbClr val="FFC000"/>
                </a:solidFill>
              </a:rPr>
            </a:br>
            <a:r>
              <a:rPr lang="en-IN" dirty="0">
                <a:solidFill>
                  <a:srgbClr val="FFC000"/>
                </a:solidFill>
              </a:rPr>
              <a:t/>
            </a:r>
            <a:br>
              <a:rPr lang="en-IN" dirty="0">
                <a:solidFill>
                  <a:srgbClr val="FFC000"/>
                </a:solidFill>
              </a:rPr>
            </a:b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64" y="1152983"/>
            <a:ext cx="5503908" cy="45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45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/>
            </a:r>
            <a:br>
              <a:rPr lang="en-IN" dirty="0" smtClean="0">
                <a:solidFill>
                  <a:srgbClr val="FFC000"/>
                </a:solidFill>
              </a:rPr>
            </a:br>
            <a:r>
              <a:rPr lang="en-IN" dirty="0">
                <a:solidFill>
                  <a:srgbClr val="FFC000"/>
                </a:solidFill>
              </a:rPr>
              <a:t/>
            </a:r>
            <a:br>
              <a:rPr lang="en-IN" dirty="0">
                <a:solidFill>
                  <a:srgbClr val="FFC000"/>
                </a:solidFill>
              </a:rPr>
            </a:b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192" y="1069856"/>
            <a:ext cx="6264172" cy="48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2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757662" cy="1042664"/>
          </a:xfrm>
        </p:spPr>
        <p:txBody>
          <a:bodyPr/>
          <a:lstStyle/>
          <a:p>
            <a:r>
              <a:rPr lang="en-IN" sz="3600" dirty="0"/>
              <a:t>C</a:t>
            </a:r>
            <a:r>
              <a:rPr lang="en-IN" sz="3600" dirty="0" smtClean="0"/>
              <a:t>ommon </a:t>
            </a:r>
            <a:r>
              <a:rPr lang="en-IN" sz="3600" dirty="0" smtClean="0">
                <a:solidFill>
                  <a:srgbClr val="FFC000"/>
                </a:solidFill>
              </a:rPr>
              <a:t>terminologies</a:t>
            </a:r>
            <a:r>
              <a:rPr lang="en-IN" sz="3600" dirty="0" smtClean="0"/>
              <a:t> used in </a:t>
            </a:r>
            <a:r>
              <a:rPr lang="en-IN" sz="3600" dirty="0" smtClean="0"/>
              <a:t>(RPD)</a:t>
            </a:r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IN" sz="3600" dirty="0" smtClean="0"/>
              <a:t>removable partial denture</a:t>
            </a:r>
            <a:endParaRPr lang="en-IN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50971" y="2234046"/>
            <a:ext cx="9299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C000"/>
                </a:solidFill>
              </a:rPr>
              <a:t>Tooth Supported Removable Partial Denture </a:t>
            </a:r>
            <a:endParaRPr lang="en-IN" dirty="0" smtClean="0">
              <a:solidFill>
                <a:srgbClr val="FFC000"/>
              </a:solidFill>
            </a:endParaRPr>
          </a:p>
          <a:p>
            <a:r>
              <a:rPr lang="en-IN" dirty="0"/>
              <a:t>A partial denture that receives support from </a:t>
            </a:r>
            <a:endParaRPr lang="en-IN" dirty="0" smtClean="0"/>
          </a:p>
          <a:p>
            <a:r>
              <a:rPr lang="en-IN" dirty="0"/>
              <a:t>natural teeth at each end of the edentulous space </a:t>
            </a:r>
            <a:endParaRPr lang="en-IN" dirty="0" smtClean="0"/>
          </a:p>
          <a:p>
            <a:r>
              <a:rPr lang="en-IN" dirty="0"/>
              <a:t>or spaces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750971" y="435770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 smtClean="0">
                <a:solidFill>
                  <a:srgbClr val="FFC000"/>
                </a:solidFill>
                <a:effectLst/>
                <a:latin typeface="Helvetica-Bold"/>
              </a:rPr>
              <a:t>Tooth-tissue Supported Removable Partial Denture </a:t>
            </a:r>
            <a:endParaRPr lang="en-IN" dirty="0" smtClean="0">
              <a:solidFill>
                <a:srgbClr val="FFC000"/>
              </a:solidFill>
            </a:endParaRPr>
          </a:p>
          <a:p>
            <a:r>
              <a:rPr lang="en-IN" dirty="0" smtClean="0">
                <a:effectLst/>
                <a:latin typeface="Palatino"/>
              </a:rPr>
              <a:t>The denture base that extends anteriorly or </a:t>
            </a:r>
            <a:endParaRPr lang="en-IN" dirty="0" smtClean="0"/>
          </a:p>
          <a:p>
            <a:r>
              <a:rPr lang="en-IN" dirty="0" smtClean="0">
                <a:effectLst/>
                <a:latin typeface="Palatino"/>
              </a:rPr>
              <a:t>posteriorly and is supported by teeth at one end </a:t>
            </a:r>
            <a:endParaRPr lang="en-IN" dirty="0" smtClean="0"/>
          </a:p>
          <a:p>
            <a:r>
              <a:rPr lang="en-IN" dirty="0" smtClean="0">
                <a:effectLst/>
                <a:latin typeface="Palatino"/>
              </a:rPr>
              <a:t>and tissue on the other end. They are also called </a:t>
            </a:r>
            <a:endParaRPr lang="en-IN" dirty="0" smtClean="0"/>
          </a:p>
          <a:p>
            <a:r>
              <a:rPr lang="en-IN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Distal extension partial dentures</a:t>
            </a:r>
            <a:r>
              <a:rPr lang="en-IN" i="1" dirty="0" smtClean="0">
                <a:effectLst/>
                <a:latin typeface="Palatino"/>
              </a:rPr>
              <a:t>.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303" y="1110474"/>
            <a:ext cx="3783806" cy="2861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264" r="6393"/>
          <a:stretch/>
        </p:blipFill>
        <p:spPr>
          <a:xfrm>
            <a:off x="7064303" y="3971855"/>
            <a:ext cx="3783806" cy="26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5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/>
              <a:t>common </a:t>
            </a:r>
            <a:r>
              <a:rPr lang="en-IN" sz="4400" dirty="0">
                <a:solidFill>
                  <a:srgbClr val="FFC000"/>
                </a:solidFill>
              </a:rPr>
              <a:t>terminologies</a:t>
            </a:r>
            <a:r>
              <a:rPr lang="en-IN" sz="4400" dirty="0"/>
              <a:t> used in </a:t>
            </a:r>
            <a:br>
              <a:rPr lang="en-IN" sz="4400" dirty="0"/>
            </a:br>
            <a:r>
              <a:rPr lang="en-IN" sz="4400" dirty="0"/>
              <a:t>removable partial denture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750971" y="2234046"/>
            <a:ext cx="58056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C000"/>
                </a:solidFill>
              </a:rPr>
              <a:t>Temporary Removable Partial Denture </a:t>
            </a:r>
            <a:endParaRPr lang="en-IN" dirty="0" smtClean="0">
              <a:solidFill>
                <a:srgbClr val="FFC000"/>
              </a:solidFill>
            </a:endParaRPr>
          </a:p>
          <a:p>
            <a:r>
              <a:rPr lang="en-IN" dirty="0"/>
              <a:t>They are used in patient where tissue changes are </a:t>
            </a:r>
            <a:endParaRPr lang="en-IN" dirty="0" smtClean="0"/>
          </a:p>
          <a:p>
            <a:r>
              <a:rPr lang="en-IN" dirty="0"/>
              <a:t>expected, where a permanent prosthesis cannot </a:t>
            </a:r>
            <a:endParaRPr lang="en-IN" dirty="0" smtClean="0"/>
          </a:p>
          <a:p>
            <a:r>
              <a:rPr lang="en-IN" dirty="0"/>
              <a:t>be fabricated till the tissues stabilize. </a:t>
            </a:r>
            <a:endParaRPr lang="en-IN" dirty="0" smtClean="0"/>
          </a:p>
          <a:p>
            <a:r>
              <a:rPr lang="en-IN" dirty="0" smtClean="0"/>
              <a:t>They should never be </a:t>
            </a:r>
            <a:r>
              <a:rPr lang="en-IN" dirty="0"/>
              <a:t>used as a permanent or prolonged form </a:t>
            </a:r>
            <a:r>
              <a:rPr lang="en-IN" dirty="0" smtClean="0"/>
              <a:t>of </a:t>
            </a:r>
            <a:r>
              <a:rPr lang="en-IN" dirty="0"/>
              <a:t>treatment </a:t>
            </a:r>
            <a:endParaRPr lang="en-IN" dirty="0" smtClean="0"/>
          </a:p>
          <a:p>
            <a:r>
              <a:rPr lang="en-IN" dirty="0" smtClean="0"/>
              <a:t>because </a:t>
            </a:r>
            <a:r>
              <a:rPr lang="en-IN" dirty="0"/>
              <a:t>of the danger of destroying </a:t>
            </a:r>
            <a:r>
              <a:rPr lang="en-IN" dirty="0" smtClean="0"/>
              <a:t>the </a:t>
            </a:r>
            <a:r>
              <a:rPr lang="en-IN" dirty="0"/>
              <a:t>remaining oral tissues.</a:t>
            </a:r>
            <a:r>
              <a:rPr lang="en-IN" dirty="0" smtClean="0"/>
              <a:t> </a:t>
            </a:r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335" y="2087242"/>
            <a:ext cx="44100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5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/>
              <a:t>common </a:t>
            </a:r>
            <a:r>
              <a:rPr lang="en-IN" sz="4400" dirty="0">
                <a:solidFill>
                  <a:srgbClr val="FFC000"/>
                </a:solidFill>
              </a:rPr>
              <a:t>terminologies</a:t>
            </a:r>
            <a:r>
              <a:rPr lang="en-IN" sz="4400" dirty="0"/>
              <a:t> used in </a:t>
            </a:r>
            <a:br>
              <a:rPr lang="en-IN" sz="4400" dirty="0"/>
            </a:br>
            <a:r>
              <a:rPr lang="en-IN" sz="4400" dirty="0"/>
              <a:t>removable partial denture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750971" y="2234046"/>
            <a:ext cx="58056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C000"/>
                </a:solidFill>
              </a:rPr>
              <a:t>Temporary Removable Partial Denture </a:t>
            </a:r>
            <a:endParaRPr lang="en-IN" dirty="0" smtClean="0">
              <a:solidFill>
                <a:srgbClr val="FFC000"/>
              </a:solidFill>
            </a:endParaRPr>
          </a:p>
          <a:p>
            <a:r>
              <a:rPr lang="en-IN" dirty="0"/>
              <a:t>They are used in patient where tissue changes are </a:t>
            </a:r>
            <a:endParaRPr lang="en-IN" dirty="0" smtClean="0"/>
          </a:p>
          <a:p>
            <a:r>
              <a:rPr lang="en-IN" dirty="0"/>
              <a:t>expected, where a permanent prosthesis cannot </a:t>
            </a:r>
            <a:endParaRPr lang="en-IN" dirty="0" smtClean="0"/>
          </a:p>
          <a:p>
            <a:r>
              <a:rPr lang="en-IN" dirty="0"/>
              <a:t>be fabricated till the tissues stabilize. </a:t>
            </a:r>
            <a:endParaRPr lang="en-IN" dirty="0" smtClean="0"/>
          </a:p>
          <a:p>
            <a:r>
              <a:rPr lang="en-IN" dirty="0" smtClean="0"/>
              <a:t>They should never be </a:t>
            </a:r>
            <a:r>
              <a:rPr lang="en-IN" dirty="0"/>
              <a:t>used as a permanent or prolonged form </a:t>
            </a:r>
            <a:r>
              <a:rPr lang="en-IN" dirty="0" smtClean="0"/>
              <a:t>of </a:t>
            </a:r>
            <a:r>
              <a:rPr lang="en-IN" dirty="0"/>
              <a:t>treatment </a:t>
            </a:r>
            <a:endParaRPr lang="en-IN" dirty="0" smtClean="0"/>
          </a:p>
          <a:p>
            <a:r>
              <a:rPr lang="en-IN" dirty="0" smtClean="0"/>
              <a:t>because </a:t>
            </a:r>
            <a:r>
              <a:rPr lang="en-IN" dirty="0"/>
              <a:t>of the danger of destroying </a:t>
            </a:r>
            <a:r>
              <a:rPr lang="en-IN" dirty="0" smtClean="0"/>
              <a:t>the </a:t>
            </a:r>
            <a:r>
              <a:rPr lang="en-IN" dirty="0"/>
              <a:t>remaining oral tissues.</a:t>
            </a:r>
            <a:r>
              <a:rPr lang="en-IN" dirty="0" smtClean="0"/>
              <a:t> </a:t>
            </a:r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335" y="2087242"/>
            <a:ext cx="44100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839" y="276073"/>
            <a:ext cx="9404723" cy="1400530"/>
          </a:xfrm>
        </p:spPr>
        <p:txBody>
          <a:bodyPr/>
          <a:lstStyle/>
          <a:p>
            <a:r>
              <a:rPr lang="en-IN" dirty="0" smtClean="0"/>
              <a:t>Parts of </a:t>
            </a:r>
            <a:r>
              <a:rPr lang="en-IN" dirty="0" smtClean="0">
                <a:solidFill>
                  <a:srgbClr val="FFC000"/>
                </a:solidFill>
              </a:rPr>
              <a:t>RPD (removable cast partial denture)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971" y="2234046"/>
            <a:ext cx="5805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49" y="1676603"/>
            <a:ext cx="7866676" cy="47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1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Indications</a:t>
            </a:r>
            <a:r>
              <a:rPr lang="en-IN" dirty="0" smtClean="0"/>
              <a:t> of RPD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750971" y="2234046"/>
            <a:ext cx="10065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The following statement should be considered </a:t>
            </a:r>
            <a:r>
              <a:rPr lang="en-IN" sz="2800" dirty="0" smtClean="0"/>
              <a:t>before </a:t>
            </a:r>
            <a:r>
              <a:rPr lang="en-IN" sz="2800" dirty="0"/>
              <a:t>planning any treatment for a patient. </a:t>
            </a:r>
          </a:p>
          <a:p>
            <a:r>
              <a:rPr lang="en-IN" sz="2800" i="1" dirty="0"/>
              <a:t>Muller De Van</a:t>
            </a:r>
            <a:r>
              <a:rPr lang="en-IN" sz="2800" dirty="0"/>
              <a:t> (1952) stated, “</a:t>
            </a:r>
            <a:r>
              <a:rPr lang="en-IN" sz="2800" i="1" dirty="0"/>
              <a:t>the preservation </a:t>
            </a:r>
            <a:r>
              <a:rPr lang="en-IN" sz="2800" i="1" dirty="0" smtClean="0"/>
              <a:t>of </a:t>
            </a:r>
            <a:r>
              <a:rPr lang="en-IN" sz="2800" i="1" dirty="0"/>
              <a:t>that which remains is of utmost importance and not </a:t>
            </a:r>
            <a:r>
              <a:rPr lang="en-IN" sz="2800" i="1" dirty="0" smtClean="0"/>
              <a:t>the </a:t>
            </a:r>
            <a:r>
              <a:rPr lang="en-IN" sz="2800" i="1" dirty="0"/>
              <a:t>meticulous replacement of that which has been </a:t>
            </a:r>
            <a:endParaRPr lang="en-IN" sz="2800" dirty="0"/>
          </a:p>
          <a:p>
            <a:r>
              <a:rPr lang="en-IN" sz="2800" i="1" dirty="0"/>
              <a:t>lost</a:t>
            </a:r>
            <a:r>
              <a:rPr lang="en-IN" sz="2800" i="1" dirty="0" smtClean="0"/>
              <a:t>.</a:t>
            </a:r>
            <a:r>
              <a:rPr lang="en-IN" sz="2800" dirty="0" smtClean="0"/>
              <a:t>”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66031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Indications</a:t>
            </a:r>
            <a:r>
              <a:rPr lang="en-IN" dirty="0" smtClean="0"/>
              <a:t> of RPD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341726"/>
            <a:ext cx="68457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C000"/>
                </a:solidFill>
              </a:rPr>
              <a:t>1. Length </a:t>
            </a:r>
            <a:r>
              <a:rPr lang="en-IN" sz="2400" b="1" dirty="0">
                <a:solidFill>
                  <a:srgbClr val="FFC000"/>
                </a:solidFill>
              </a:rPr>
              <a:t>of Edentulous Span </a:t>
            </a:r>
            <a:endParaRPr lang="en-IN" sz="2400" b="1" dirty="0" smtClean="0">
              <a:solidFill>
                <a:srgbClr val="FFC000"/>
              </a:solidFill>
            </a:endParaRPr>
          </a:p>
          <a:p>
            <a:endParaRPr lang="en-IN" sz="2400" dirty="0"/>
          </a:p>
          <a:p>
            <a:r>
              <a:rPr lang="en-IN" sz="2400" dirty="0"/>
              <a:t>Removable partial dentures are preferred for </a:t>
            </a:r>
          </a:p>
          <a:p>
            <a:r>
              <a:rPr lang="en-IN" sz="2400" dirty="0"/>
              <a:t>longer edentulous arches. Unlike fixed partial </a:t>
            </a:r>
          </a:p>
          <a:p>
            <a:r>
              <a:rPr lang="en-IN" sz="2400" dirty="0"/>
              <a:t>dentures, removable partial dentures can take </a:t>
            </a:r>
            <a:r>
              <a:rPr lang="en-IN" sz="2400" dirty="0" smtClean="0"/>
              <a:t>support </a:t>
            </a:r>
            <a:r>
              <a:rPr lang="en-IN" sz="2400" dirty="0"/>
              <a:t>from the tissues all along the ridge.</a:t>
            </a:r>
          </a:p>
          <a:p>
            <a:endParaRPr lang="en-IN" sz="2400" dirty="0" smtClean="0"/>
          </a:p>
          <a:p>
            <a:r>
              <a:rPr lang="en-IN" sz="2400" dirty="0" smtClean="0"/>
              <a:t>Fixed </a:t>
            </a:r>
            <a:r>
              <a:rPr lang="en-IN" sz="2400" dirty="0"/>
              <a:t>partial dentures are avoided in cases </a:t>
            </a:r>
          </a:p>
          <a:p>
            <a:r>
              <a:rPr lang="en-IN" sz="2400" dirty="0"/>
              <a:t>with long span edentulous arches because they </a:t>
            </a:r>
            <a:r>
              <a:rPr lang="en-IN" sz="2400" dirty="0" smtClean="0"/>
              <a:t>produce </a:t>
            </a:r>
            <a:r>
              <a:rPr lang="en-IN" sz="2400" dirty="0"/>
              <a:t>excessive force on the abutment teeth. </a:t>
            </a:r>
          </a:p>
          <a:p>
            <a:endParaRPr lang="en-IN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844" y="2742256"/>
            <a:ext cx="3805701" cy="26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7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Indications</a:t>
            </a:r>
            <a:r>
              <a:rPr lang="en-IN" dirty="0" smtClean="0"/>
              <a:t> of RPD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693718"/>
            <a:ext cx="100659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Ante’s </a:t>
            </a:r>
            <a:r>
              <a:rPr lang="en-IN" dirty="0"/>
              <a:t>law determines if a fixed prosthesis can </a:t>
            </a:r>
          </a:p>
          <a:p>
            <a:r>
              <a:rPr lang="en-IN" dirty="0"/>
              <a:t>be used or not. </a:t>
            </a:r>
            <a:endParaRPr lang="en-IN" dirty="0" smtClean="0"/>
          </a:p>
          <a:p>
            <a:endParaRPr lang="en-IN" dirty="0"/>
          </a:p>
          <a:p>
            <a:endParaRPr lang="en-IN" dirty="0"/>
          </a:p>
          <a:p>
            <a:r>
              <a:rPr lang="en-IN" sz="2400" b="1" dirty="0">
                <a:solidFill>
                  <a:srgbClr val="FFC000"/>
                </a:solidFill>
              </a:rPr>
              <a:t>“</a:t>
            </a:r>
            <a:r>
              <a:rPr lang="en-IN" sz="2400" b="1" i="1" dirty="0">
                <a:solidFill>
                  <a:srgbClr val="FFC000"/>
                </a:solidFill>
              </a:rPr>
              <a:t>Ante’s Law</a:t>
            </a:r>
            <a:r>
              <a:rPr lang="en-IN" sz="2400" b="1" dirty="0">
                <a:solidFill>
                  <a:srgbClr val="FFC000"/>
                </a:solidFill>
              </a:rPr>
              <a:t>”: </a:t>
            </a:r>
            <a:endParaRPr lang="en-IN" sz="2400" b="1" dirty="0" smtClean="0">
              <a:solidFill>
                <a:srgbClr val="FFC000"/>
              </a:solidFill>
            </a:endParaRPr>
          </a:p>
          <a:p>
            <a:r>
              <a:rPr lang="en-IN" sz="2400" dirty="0" smtClean="0"/>
              <a:t>The </a:t>
            </a:r>
            <a:r>
              <a:rPr lang="en-IN" sz="2400" dirty="0" err="1"/>
              <a:t>pericemental</a:t>
            </a:r>
            <a:r>
              <a:rPr lang="en-IN" sz="2400" dirty="0"/>
              <a:t> surface area </a:t>
            </a:r>
          </a:p>
          <a:p>
            <a:r>
              <a:rPr lang="en-IN" sz="2400" dirty="0"/>
              <a:t>of the abutment teeth to be used for a </a:t>
            </a:r>
            <a:endParaRPr lang="en-IN" sz="2400" dirty="0" smtClean="0"/>
          </a:p>
          <a:p>
            <a:r>
              <a:rPr lang="en-IN" sz="2400" dirty="0" smtClean="0"/>
              <a:t>fixed </a:t>
            </a:r>
            <a:r>
              <a:rPr lang="en-IN" sz="2400" dirty="0"/>
              <a:t>partial </a:t>
            </a:r>
            <a:r>
              <a:rPr lang="en-IN" sz="2400" dirty="0" smtClean="0"/>
              <a:t>denture </a:t>
            </a:r>
            <a:r>
              <a:rPr lang="en-IN" sz="2400" dirty="0"/>
              <a:t>must be equal </a:t>
            </a:r>
            <a:r>
              <a:rPr lang="en-IN" sz="2400" dirty="0" smtClean="0"/>
              <a:t>to</a:t>
            </a:r>
          </a:p>
          <a:p>
            <a:r>
              <a:rPr lang="en-IN" sz="2400" dirty="0" smtClean="0"/>
              <a:t>or </a:t>
            </a:r>
            <a:r>
              <a:rPr lang="en-IN" sz="2400" dirty="0"/>
              <a:t>exceed </a:t>
            </a:r>
            <a:r>
              <a:rPr lang="en-IN" sz="2400" dirty="0" smtClean="0"/>
              <a:t>the </a:t>
            </a:r>
            <a:r>
              <a:rPr lang="en-IN" sz="2400" dirty="0" err="1" smtClean="0"/>
              <a:t>peri-cemental</a:t>
            </a:r>
            <a:r>
              <a:rPr lang="en-IN" sz="2400" dirty="0"/>
              <a:t> </a:t>
            </a:r>
            <a:r>
              <a:rPr lang="en-IN" sz="2400" dirty="0" smtClean="0"/>
              <a:t>surface </a:t>
            </a:r>
          </a:p>
          <a:p>
            <a:r>
              <a:rPr lang="en-IN" sz="2400" dirty="0" smtClean="0"/>
              <a:t>area </a:t>
            </a:r>
            <a:r>
              <a:rPr lang="en-IN" sz="2400" dirty="0"/>
              <a:t>of the teeth being </a:t>
            </a:r>
            <a:r>
              <a:rPr lang="en-IN" sz="2400" dirty="0" smtClean="0"/>
              <a:t>replaced.</a:t>
            </a:r>
            <a:endParaRPr lang="en-IN" sz="2400" dirty="0"/>
          </a:p>
          <a:p>
            <a:endParaRPr lang="en-IN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783" y="1242580"/>
            <a:ext cx="4570518" cy="432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54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120</TotalTime>
  <Words>1228</Words>
  <Application>Microsoft Office PowerPoint</Application>
  <PresentationFormat>Widescreen</PresentationFormat>
  <Paragraphs>225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Helvetica-Bold</vt:lpstr>
      <vt:lpstr>Palatino</vt:lpstr>
      <vt:lpstr>Wingdings 3</vt:lpstr>
      <vt:lpstr>Ion</vt:lpstr>
      <vt:lpstr>INTRODUCTION TO RPD  AND  KENNEDY’S CLASSIFICATION</vt:lpstr>
      <vt:lpstr>definition</vt:lpstr>
      <vt:lpstr>Common terminologies used in (RPD) removable partial denture</vt:lpstr>
      <vt:lpstr>common terminologies used in  removable partial denture</vt:lpstr>
      <vt:lpstr>common terminologies used in  removable partial denture</vt:lpstr>
      <vt:lpstr>Parts of RPD (removable cast partial denture)</vt:lpstr>
      <vt:lpstr>Indications of RPD</vt:lpstr>
      <vt:lpstr>Indications of RPD</vt:lpstr>
      <vt:lpstr>Indications of RPD</vt:lpstr>
      <vt:lpstr>Indications of RPD</vt:lpstr>
      <vt:lpstr>Indications of RPD</vt:lpstr>
      <vt:lpstr>Indications of RPD</vt:lpstr>
      <vt:lpstr>Indications of RPD</vt:lpstr>
      <vt:lpstr>Indications of RPD</vt:lpstr>
      <vt:lpstr>Classification of RPD</vt:lpstr>
      <vt:lpstr>Classification of RPD</vt:lpstr>
      <vt:lpstr>Kennedys Classification</vt:lpstr>
      <vt:lpstr>Kennedys Classification</vt:lpstr>
      <vt:lpstr>Applegates Rules:  </vt:lpstr>
      <vt:lpstr>Applegates Rules:  </vt:lpstr>
      <vt:lpstr>Applegates Rules:  </vt:lpstr>
      <vt:lpstr>  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RPD AND KENNEDY’S CLASSIFICATION</dc:title>
  <dc:creator>SANKET</dc:creator>
  <cp:lastModifiedBy>SANKET</cp:lastModifiedBy>
  <cp:revision>15</cp:revision>
  <dcterms:created xsi:type="dcterms:W3CDTF">2023-04-27T15:38:27Z</dcterms:created>
  <dcterms:modified xsi:type="dcterms:W3CDTF">2023-04-28T02:26:15Z</dcterms:modified>
</cp:coreProperties>
</file>