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319" y="1751383"/>
            <a:ext cx="7095427" cy="2989118"/>
          </a:xfrm>
        </p:spPr>
        <p:txBody>
          <a:bodyPr/>
          <a:lstStyle/>
          <a:p>
            <a:r>
              <a:rPr lang="en-IN" dirty="0" smtClean="0"/>
              <a:t>Objectives of Impression Making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473" y="5078717"/>
            <a:ext cx="8825658" cy="861420"/>
          </a:xfrm>
        </p:spPr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sanket</a:t>
            </a:r>
            <a:r>
              <a:rPr lang="en-IN" dirty="0" smtClean="0"/>
              <a:t> </a:t>
            </a:r>
            <a:r>
              <a:rPr lang="en-IN" dirty="0" err="1" smtClean="0"/>
              <a:t>jadhav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9" y="1447801"/>
            <a:ext cx="5005177" cy="3823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27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47" y="556573"/>
            <a:ext cx="890500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1600" dirty="0"/>
              <a:t>The various physical factors which affect </a:t>
            </a:r>
            <a:r>
              <a:rPr lang="en-IN" sz="1600" dirty="0" smtClean="0"/>
              <a:t>retention</a:t>
            </a:r>
            <a:r>
              <a:rPr lang="en-IN" sz="1600" dirty="0"/>
              <a:t>, are: </a:t>
            </a:r>
          </a:p>
          <a:p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  <a:endParaRPr lang="en-IN" sz="1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Cohesion</a:t>
            </a:r>
            <a:r>
              <a:rPr lang="en-IN" sz="2400" i="1" dirty="0"/>
              <a:t> (Fig. 5.40) </a:t>
            </a:r>
            <a:r>
              <a:rPr lang="en-IN" sz="2400" dirty="0"/>
              <a:t>It is defined as “</a:t>
            </a:r>
            <a:r>
              <a:rPr lang="en-IN" sz="2400" i="1" dirty="0"/>
              <a:t> The physical </a:t>
            </a:r>
            <a:r>
              <a:rPr lang="en-IN" sz="2400" i="1" dirty="0" smtClean="0"/>
              <a:t>attraction </a:t>
            </a:r>
            <a:r>
              <a:rPr lang="en-IN" sz="2400" i="1" dirty="0"/>
              <a:t>of </a:t>
            </a:r>
            <a:r>
              <a:rPr lang="en-IN" sz="2400" b="1" i="1" dirty="0">
                <a:solidFill>
                  <a:srgbClr val="FFFF00"/>
                </a:solidFill>
              </a:rPr>
              <a:t>like molecules </a:t>
            </a:r>
            <a:r>
              <a:rPr lang="en-IN" sz="2400" i="1" dirty="0"/>
              <a:t>for each other”</a:t>
            </a:r>
            <a:r>
              <a:rPr lang="en-IN" sz="2400" dirty="0"/>
              <a:t>. </a:t>
            </a:r>
          </a:p>
          <a:p>
            <a:r>
              <a:rPr lang="en-IN" sz="2400" dirty="0"/>
              <a:t>The cohesive forces act within the thin film of </a:t>
            </a:r>
            <a:r>
              <a:rPr lang="en-IN" sz="2400" dirty="0" smtClean="0"/>
              <a:t>saliva. </a:t>
            </a:r>
          </a:p>
          <a:p>
            <a:endParaRPr lang="en-IN" sz="2400" dirty="0"/>
          </a:p>
          <a:p>
            <a:r>
              <a:rPr lang="en-I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Watery serous </a:t>
            </a:r>
            <a:r>
              <a:rPr lang="en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</a:t>
            </a: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dirty="0"/>
              <a:t>can form a thinner film and </a:t>
            </a:r>
            <a:r>
              <a:rPr lang="en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more </a:t>
            </a:r>
            <a:r>
              <a:rPr lang="en-IN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cohesive </a:t>
            </a:r>
            <a:r>
              <a:rPr lang="en-IN" sz="2400" dirty="0"/>
              <a:t>than thick mucous saliva.</a:t>
            </a:r>
            <a:endParaRPr lang="en-IN" sz="24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248" y="207818"/>
            <a:ext cx="4981143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7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210" y="296801"/>
            <a:ext cx="89050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1400" dirty="0"/>
              <a:t>The various physical factors which affect </a:t>
            </a:r>
            <a:r>
              <a:rPr lang="en-IN" sz="1400" dirty="0" smtClean="0"/>
              <a:t>retention</a:t>
            </a:r>
            <a:r>
              <a:rPr lang="en-IN" sz="1400" dirty="0"/>
              <a:t>, are: </a:t>
            </a:r>
          </a:p>
          <a:p>
            <a:r>
              <a:rPr lang="en-IN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  <a:endParaRPr lang="en-IN" sz="1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Interfacial surface tension </a:t>
            </a:r>
            <a:r>
              <a:rPr lang="en-IN" sz="2400" dirty="0"/>
              <a:t>It is defined as “ </a:t>
            </a:r>
            <a:r>
              <a:rPr lang="en-IN" sz="2400" i="1" dirty="0"/>
              <a:t>The </a:t>
            </a:r>
            <a:r>
              <a:rPr lang="en-IN" sz="2400" i="1" dirty="0" smtClean="0"/>
              <a:t>tension </a:t>
            </a:r>
            <a:r>
              <a:rPr lang="en-IN" sz="2400" i="1" dirty="0"/>
              <a:t>or resistance to separation possessed by the </a:t>
            </a:r>
            <a:r>
              <a:rPr lang="en-IN" sz="2400" i="1" dirty="0" smtClean="0"/>
              <a:t>film </a:t>
            </a:r>
            <a:r>
              <a:rPr lang="en-IN" sz="2400" i="1" dirty="0"/>
              <a:t>of liquid between two well-adapted surfaces</a:t>
            </a:r>
            <a:r>
              <a:rPr lang="en-IN" sz="2400" i="1" dirty="0" smtClean="0"/>
              <a:t>”</a:t>
            </a:r>
            <a:r>
              <a:rPr lang="en-IN" sz="2400" dirty="0" smtClean="0"/>
              <a:t>- GPT.</a:t>
            </a:r>
          </a:p>
          <a:p>
            <a:r>
              <a:rPr lang="en-IN" sz="2400" dirty="0"/>
              <a:t>These forces are found within the thin film of </a:t>
            </a:r>
            <a:r>
              <a:rPr lang="en-IN" sz="2400" dirty="0" smtClean="0"/>
              <a:t>saliva </a:t>
            </a:r>
            <a:r>
              <a:rPr lang="en-IN" sz="2400" dirty="0"/>
              <a:t>separating the denture base from the </a:t>
            </a:r>
            <a:r>
              <a:rPr lang="en-IN" sz="2400" dirty="0" smtClean="0"/>
              <a:t>tissues</a:t>
            </a:r>
            <a:r>
              <a:rPr lang="en-IN" sz="2400" dirty="0"/>
              <a:t>. This film of saliva tends to resist the </a:t>
            </a:r>
            <a:r>
              <a:rPr lang="en-IN" sz="2400" dirty="0" smtClean="0"/>
              <a:t>displacing forces.</a:t>
            </a:r>
          </a:p>
          <a:p>
            <a:endParaRPr lang="en-IN" sz="2400" dirty="0" smtClean="0"/>
          </a:p>
          <a:p>
            <a:r>
              <a:rPr lang="en-IN" sz="2400" dirty="0" smtClean="0"/>
              <a:t>It </a:t>
            </a:r>
            <a:r>
              <a:rPr lang="en-IN" sz="2400" dirty="0"/>
              <a:t>plays a major role in the </a:t>
            </a:r>
            <a:r>
              <a:rPr lang="en-IN" sz="2400" dirty="0" smtClean="0"/>
              <a:t>retention </a:t>
            </a:r>
            <a:r>
              <a:rPr lang="en-IN" sz="2400" dirty="0"/>
              <a:t>of a maxillary denture. </a:t>
            </a:r>
            <a:endParaRPr lang="en-IN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919" y="2323028"/>
            <a:ext cx="89050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endParaRPr lang="en-IN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Interfacial surface tension </a:t>
            </a:r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98" y="422563"/>
            <a:ext cx="589133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537" y="2323028"/>
            <a:ext cx="89050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endParaRPr lang="en-IN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Interfacial surface tension </a:t>
            </a:r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1" y="1457756"/>
            <a:ext cx="6951993" cy="4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6801"/>
            <a:ext cx="100064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1400" dirty="0"/>
              <a:t>The various physical factors which affect </a:t>
            </a:r>
            <a:r>
              <a:rPr lang="en-IN" sz="1400" dirty="0" smtClean="0"/>
              <a:t>retention</a:t>
            </a:r>
            <a:r>
              <a:rPr lang="en-IN" sz="1400" dirty="0"/>
              <a:t>, are: </a:t>
            </a:r>
          </a:p>
          <a:p>
            <a:r>
              <a:rPr lang="en-IN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  <a:endParaRPr lang="en-IN" sz="1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Capillarity or capillary </a:t>
            </a:r>
            <a:r>
              <a:rPr lang="en-IN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attraction:</a:t>
            </a:r>
          </a:p>
          <a:p>
            <a:r>
              <a:rPr lang="en-IN" sz="2200" dirty="0" smtClean="0"/>
              <a:t>It </a:t>
            </a:r>
            <a:r>
              <a:rPr lang="en-IN" sz="2200" dirty="0"/>
              <a:t>is defined as, </a:t>
            </a:r>
            <a:r>
              <a:rPr lang="en-IN" sz="2200" dirty="0" smtClean="0"/>
              <a:t>“</a:t>
            </a:r>
            <a:r>
              <a:rPr lang="en-IN" sz="2200" i="1" dirty="0"/>
              <a:t>That quality or state, because of surface tension causes </a:t>
            </a:r>
            <a:endParaRPr lang="en-IN" sz="2200" dirty="0"/>
          </a:p>
          <a:p>
            <a:r>
              <a:rPr lang="en-IN" sz="2200" i="1" dirty="0"/>
              <a:t>elevation or depression of the surface of a liquid that is </a:t>
            </a:r>
            <a:r>
              <a:rPr lang="en-IN" sz="2200" i="1" dirty="0" smtClean="0"/>
              <a:t>in </a:t>
            </a:r>
            <a:r>
              <a:rPr lang="en-IN" sz="2200" i="1" dirty="0"/>
              <a:t>contact with a solid</a:t>
            </a:r>
            <a:r>
              <a:rPr lang="en-IN" sz="2200" dirty="0"/>
              <a:t>”-GPT. </a:t>
            </a:r>
            <a:endParaRPr lang="en-IN" sz="2200" dirty="0" smtClean="0"/>
          </a:p>
          <a:p>
            <a:endParaRPr lang="en-IN" sz="2200" dirty="0"/>
          </a:p>
          <a:p>
            <a:r>
              <a:rPr lang="en-IN" sz="2200" dirty="0"/>
              <a:t>A liquid tends to rise in a capillary tube by </a:t>
            </a:r>
            <a:r>
              <a:rPr lang="en-IN" sz="2200" dirty="0" smtClean="0"/>
              <a:t>maximizing </a:t>
            </a:r>
            <a:r>
              <a:rPr lang="en-IN" sz="2200" dirty="0"/>
              <a:t>its contact along the walls of the tube </a:t>
            </a:r>
            <a:r>
              <a:rPr lang="en-IN" sz="2200" dirty="0" smtClean="0"/>
              <a:t>at </a:t>
            </a:r>
            <a:r>
              <a:rPr lang="en-IN" sz="2200" dirty="0"/>
              <a:t>the interface between the liquid and glass. </a:t>
            </a:r>
          </a:p>
          <a:p>
            <a:r>
              <a:rPr lang="en-IN" sz="2200" dirty="0"/>
              <a:t>When there is close adaptation between the </a:t>
            </a:r>
            <a:r>
              <a:rPr lang="en-IN" sz="2200" dirty="0" smtClean="0"/>
              <a:t>denture </a:t>
            </a:r>
            <a:r>
              <a:rPr lang="en-IN" sz="2200" dirty="0"/>
              <a:t>and the mucosa, the thin film of saliva </a:t>
            </a:r>
            <a:r>
              <a:rPr lang="en-IN" sz="2200" dirty="0" smtClean="0"/>
              <a:t>tends </a:t>
            </a:r>
            <a:r>
              <a:rPr lang="en-IN" sz="2200" dirty="0"/>
              <a:t>to flow and increase its </a:t>
            </a:r>
            <a:r>
              <a:rPr lang="en-IN" sz="2400" dirty="0"/>
              <a:t>surface contact </a:t>
            </a:r>
            <a:r>
              <a:rPr lang="en-IN" sz="2400" dirty="0" smtClean="0"/>
              <a:t>thereby </a:t>
            </a:r>
            <a:r>
              <a:rPr lang="en-IN" sz="2400" dirty="0"/>
              <a:t>increasing the retention.</a:t>
            </a:r>
            <a:endParaRPr lang="en-IN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1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1600" dirty="0"/>
              <a:t>The various physical factors which affect </a:t>
            </a:r>
            <a:r>
              <a:rPr lang="en-IN" sz="1600" dirty="0" smtClean="0"/>
              <a:t>retention</a:t>
            </a:r>
            <a:r>
              <a:rPr lang="en-IN" sz="1600" dirty="0"/>
              <a:t>, are: </a:t>
            </a:r>
          </a:p>
          <a:p>
            <a:r>
              <a:rPr lang="en-IN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  <a:endParaRPr lang="en-IN" sz="1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IN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Atmospheric pressure and peripheral </a:t>
            </a:r>
            <a:r>
              <a:rPr lang="en-I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seal</a:t>
            </a:r>
            <a:endParaRPr lang="en-IN" sz="2000" dirty="0" smtClean="0"/>
          </a:p>
          <a:p>
            <a:r>
              <a:rPr lang="en-IN" sz="2000" dirty="0" smtClean="0"/>
              <a:t>Peripheral </a:t>
            </a:r>
            <a:r>
              <a:rPr lang="en-IN" sz="2000" dirty="0"/>
              <a:t>seal is the area of contact </a:t>
            </a:r>
            <a:r>
              <a:rPr lang="en-IN" sz="2000" dirty="0" smtClean="0"/>
              <a:t>between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peripheral borders of the denture and </a:t>
            </a:r>
            <a:r>
              <a:rPr lang="en-IN" sz="2000" dirty="0" smtClean="0"/>
              <a:t>the </a:t>
            </a:r>
          </a:p>
          <a:p>
            <a:r>
              <a:rPr lang="en-IN" sz="2000" dirty="0" smtClean="0"/>
              <a:t>resilient-limiting </a:t>
            </a:r>
            <a:r>
              <a:rPr lang="en-IN" sz="2000" dirty="0"/>
              <a:t>structures. This peripheral </a:t>
            </a:r>
            <a:r>
              <a:rPr lang="en-IN" sz="2000" dirty="0" smtClean="0"/>
              <a:t>seal </a:t>
            </a:r>
          </a:p>
          <a:p>
            <a:r>
              <a:rPr lang="en-IN" sz="2000" dirty="0" smtClean="0"/>
              <a:t>prevents </a:t>
            </a:r>
            <a:r>
              <a:rPr lang="en-IN" sz="2000" dirty="0"/>
              <a:t>air entry between the </a:t>
            </a:r>
            <a:r>
              <a:rPr lang="en-IN" sz="2000" dirty="0" smtClean="0"/>
              <a:t>denture </a:t>
            </a:r>
            <a:r>
              <a:rPr lang="en-IN" sz="2000" dirty="0"/>
              <a:t>surface </a:t>
            </a:r>
            <a:endParaRPr lang="en-IN" sz="2000" dirty="0" smtClean="0"/>
          </a:p>
          <a:p>
            <a:r>
              <a:rPr lang="en-IN" sz="2000" dirty="0" smtClean="0"/>
              <a:t>and </a:t>
            </a:r>
            <a:r>
              <a:rPr lang="en-IN" sz="2000" dirty="0"/>
              <a:t>the soft tissue. </a:t>
            </a:r>
            <a:endParaRPr lang="en-IN" sz="2000" dirty="0" smtClean="0"/>
          </a:p>
          <a:p>
            <a:endParaRPr lang="en-IN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IN" sz="2000" dirty="0"/>
              <a:t>To achieve good peripheral seal, the </a:t>
            </a:r>
            <a:r>
              <a:rPr lang="en-IN" sz="2000" dirty="0" smtClean="0"/>
              <a:t>denture</a:t>
            </a:r>
          </a:p>
          <a:p>
            <a:r>
              <a:rPr lang="en-IN" sz="2000" dirty="0" smtClean="0"/>
              <a:t> borders </a:t>
            </a:r>
            <a:r>
              <a:rPr lang="en-IN" sz="2000" dirty="0"/>
              <a:t>should rest on soft and resilient tissues.</a:t>
            </a:r>
            <a:endParaRPr lang="en-IN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25" y="1974272"/>
            <a:ext cx="5043440" cy="33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Factors</a:t>
            </a:r>
          </a:p>
          <a:p>
            <a:r>
              <a:rPr lang="en-IN" dirty="0" smtClean="0"/>
              <a:t> </a:t>
            </a:r>
            <a:endParaRPr lang="en-IN" dirty="0"/>
          </a:p>
          <a:p>
            <a:r>
              <a:rPr lang="en-IN" sz="2400" dirty="0"/>
              <a:t>The various mechanical factors, which aid in </a:t>
            </a:r>
            <a:r>
              <a:rPr lang="en-IN" sz="2400" dirty="0" smtClean="0"/>
              <a:t>retention</a:t>
            </a:r>
            <a:r>
              <a:rPr lang="en-IN" sz="2400" dirty="0"/>
              <a:t>, are: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• </a:t>
            </a:r>
            <a:r>
              <a:rPr lang="en-IN" sz="2400" dirty="0"/>
              <a:t>Undercuts. </a:t>
            </a:r>
          </a:p>
          <a:p>
            <a:r>
              <a:rPr lang="en-IN" sz="2400" dirty="0"/>
              <a:t>• Retentive springs. </a:t>
            </a:r>
          </a:p>
          <a:p>
            <a:r>
              <a:rPr lang="en-IN" sz="2400" dirty="0"/>
              <a:t>• Magnetic forces. </a:t>
            </a:r>
          </a:p>
          <a:p>
            <a:r>
              <a:rPr lang="en-IN" sz="2400" dirty="0"/>
              <a:t>• Denture adhesives. </a:t>
            </a:r>
          </a:p>
          <a:p>
            <a:r>
              <a:rPr lang="en-IN" sz="2400" dirty="0"/>
              <a:t>• Suction chambers and suction discs.</a:t>
            </a: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89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Factors</a:t>
            </a:r>
          </a:p>
          <a:p>
            <a:r>
              <a:rPr lang="en-IN" dirty="0" smtClean="0"/>
              <a:t> </a:t>
            </a:r>
            <a:endParaRPr lang="en-IN" dirty="0"/>
          </a:p>
          <a:p>
            <a:r>
              <a:rPr lang="en-IN" dirty="0"/>
              <a:t>The various mechanical factors, </a:t>
            </a:r>
            <a:endParaRPr lang="en-IN" dirty="0" smtClean="0"/>
          </a:p>
          <a:p>
            <a:r>
              <a:rPr lang="en-IN" dirty="0" smtClean="0"/>
              <a:t>which </a:t>
            </a:r>
            <a:r>
              <a:rPr lang="en-IN" dirty="0"/>
              <a:t>aid in </a:t>
            </a:r>
            <a:r>
              <a:rPr lang="en-IN" dirty="0" smtClean="0"/>
              <a:t>retention</a:t>
            </a:r>
            <a:r>
              <a:rPr lang="en-IN" dirty="0"/>
              <a:t>, are: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• Undercuts</a:t>
            </a:r>
            <a:r>
              <a:rPr lang="en-IN" dirty="0"/>
              <a:t> </a:t>
            </a:r>
            <a:r>
              <a:rPr lang="en-IN" dirty="0" smtClean="0"/>
              <a:t>: </a:t>
            </a:r>
            <a:r>
              <a:rPr lang="en-IN" dirty="0"/>
              <a:t>Undercuts Unilateral </a:t>
            </a:r>
            <a:endParaRPr lang="en-IN" dirty="0" smtClean="0"/>
          </a:p>
          <a:p>
            <a:r>
              <a:rPr lang="en-IN" dirty="0" smtClean="0"/>
              <a:t>undercuts </a:t>
            </a:r>
            <a:r>
              <a:rPr lang="en-IN" dirty="0"/>
              <a:t>aid in retention </a:t>
            </a:r>
          </a:p>
          <a:p>
            <a:r>
              <a:rPr lang="en-IN" dirty="0"/>
              <a:t>while bilateral undercuts will </a:t>
            </a:r>
            <a:endParaRPr lang="en-IN" dirty="0" smtClean="0"/>
          </a:p>
          <a:p>
            <a:r>
              <a:rPr lang="en-IN" dirty="0" smtClean="0"/>
              <a:t>interfere </a:t>
            </a:r>
            <a:r>
              <a:rPr lang="en-IN" dirty="0"/>
              <a:t>with </a:t>
            </a:r>
          </a:p>
          <a:p>
            <a:r>
              <a:rPr lang="en-IN" dirty="0"/>
              <a:t>denture insertion and </a:t>
            </a:r>
            <a:endParaRPr lang="en-IN" dirty="0" smtClean="0"/>
          </a:p>
          <a:p>
            <a:r>
              <a:rPr lang="en-IN" dirty="0" smtClean="0"/>
              <a:t>require </a:t>
            </a:r>
            <a:r>
              <a:rPr lang="en-IN" dirty="0"/>
              <a:t>surgical correction 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27" y="629310"/>
            <a:ext cx="6910896" cy="5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0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Factors</a:t>
            </a:r>
          </a:p>
          <a:p>
            <a:r>
              <a:rPr lang="en-IN" sz="2000" dirty="0" smtClean="0"/>
              <a:t> Magnetic forces</a:t>
            </a:r>
          </a:p>
          <a:p>
            <a:endParaRPr lang="en-IN" sz="2000" dirty="0"/>
          </a:p>
          <a:p>
            <a:r>
              <a:rPr lang="en-IN" sz="2000" dirty="0" err="1" smtClean="0"/>
              <a:t>Intramucosal</a:t>
            </a:r>
            <a:r>
              <a:rPr lang="en-IN" sz="2000" dirty="0" smtClean="0"/>
              <a:t> </a:t>
            </a:r>
            <a:r>
              <a:rPr lang="en-IN" sz="2000" dirty="0"/>
              <a:t>magnets </a:t>
            </a:r>
            <a:r>
              <a:rPr lang="en-IN" sz="2000" dirty="0" smtClean="0"/>
              <a:t>aid </a:t>
            </a:r>
            <a:r>
              <a:rPr lang="en-IN" sz="2000" dirty="0"/>
              <a:t>in increasing retention of highly-resorbed </a:t>
            </a:r>
            <a:r>
              <a:rPr lang="en-IN" sz="2000" dirty="0" smtClean="0"/>
              <a:t>ridges</a:t>
            </a:r>
            <a:r>
              <a:rPr lang="en-IN" sz="2000" dirty="0"/>
              <a:t>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2" y="2876079"/>
            <a:ext cx="10620647" cy="3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307466"/>
            <a:ext cx="100376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Factors</a:t>
            </a:r>
          </a:p>
          <a:p>
            <a:r>
              <a:rPr lang="en-IN" sz="2400" b="1" dirty="0" smtClean="0">
                <a:solidFill>
                  <a:srgbClr val="FFC000"/>
                </a:solidFill>
              </a:rPr>
              <a:t>Suction </a:t>
            </a:r>
            <a:r>
              <a:rPr lang="en-IN" sz="2400" b="1" dirty="0">
                <a:solidFill>
                  <a:srgbClr val="FFC000"/>
                </a:solidFill>
              </a:rPr>
              <a:t>chambers and suction discs </a:t>
            </a:r>
            <a:r>
              <a:rPr lang="en-IN" sz="2400" dirty="0"/>
              <a:t>In the past </a:t>
            </a:r>
            <a:r>
              <a:rPr lang="en-IN" sz="2400" dirty="0" smtClean="0"/>
              <a:t>suction </a:t>
            </a:r>
            <a:r>
              <a:rPr lang="en-IN" sz="2400" dirty="0"/>
              <a:t>chambers in the maxillary dentures </a:t>
            </a:r>
            <a:r>
              <a:rPr lang="en-IN" sz="2400" dirty="0" smtClean="0"/>
              <a:t>were </a:t>
            </a:r>
            <a:r>
              <a:rPr lang="en-IN" sz="2400" dirty="0"/>
              <a:t>used to aid in retention. The suction chamber </a:t>
            </a:r>
            <a:r>
              <a:rPr lang="en-IN" sz="2400" dirty="0" smtClean="0"/>
              <a:t>creates </a:t>
            </a:r>
            <a:r>
              <a:rPr lang="en-IN" sz="2400" dirty="0"/>
              <a:t>an area of negative pressure, which </a:t>
            </a:r>
            <a:r>
              <a:rPr lang="en-IN" sz="2400" dirty="0" smtClean="0"/>
              <a:t>increases </a:t>
            </a:r>
            <a:r>
              <a:rPr lang="en-IN" sz="2400" dirty="0"/>
              <a:t>retention. They are avoided now due to their </a:t>
            </a:r>
          </a:p>
          <a:p>
            <a:r>
              <a:rPr lang="en-IN" sz="2400" dirty="0"/>
              <a:t>potency for </a:t>
            </a:r>
            <a:r>
              <a:rPr lang="en-IN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creating palatal </a:t>
            </a:r>
            <a:r>
              <a:rPr lang="en-IN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hyperplasia</a:t>
            </a:r>
            <a:r>
              <a:rPr lang="en-IN" sz="2400" dirty="0" smtClean="0"/>
              <a:t>.</a:t>
            </a:r>
            <a:endParaRPr lang="en-IN" sz="2400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2" y="3198196"/>
            <a:ext cx="10183090" cy="32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245" y="509155"/>
            <a:ext cx="8905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An impression should be made with the purpose </a:t>
            </a:r>
          </a:p>
          <a:p>
            <a:r>
              <a:rPr lang="en-IN" sz="2800" dirty="0"/>
              <a:t>of obtaining the following characteristics in the </a:t>
            </a:r>
          </a:p>
          <a:p>
            <a:r>
              <a:rPr lang="en-IN" sz="2800" dirty="0"/>
              <a:t>dentures to be fabricated. </a:t>
            </a:r>
            <a:endParaRPr lang="en-IN" sz="2800" dirty="0" smtClean="0"/>
          </a:p>
          <a:p>
            <a:endParaRPr lang="en-IN" dirty="0"/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FFC000"/>
                </a:solidFill>
              </a:rPr>
              <a:t>P</a:t>
            </a:r>
            <a:r>
              <a:rPr lang="en-IN" sz="4000" dirty="0"/>
              <a:t>reservation of remaining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FFC000"/>
                </a:solidFill>
              </a:rPr>
              <a:t>R</a:t>
            </a:r>
            <a:r>
              <a:rPr lang="en-IN" sz="4000" dirty="0" smtClean="0"/>
              <a:t>etention.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000" dirty="0" err="1">
                <a:solidFill>
                  <a:srgbClr val="FFC000"/>
                </a:solidFill>
              </a:rPr>
              <a:t>E</a:t>
            </a:r>
            <a:r>
              <a:rPr lang="en-IN" sz="4000" dirty="0" err="1"/>
              <a:t>sthetics</a:t>
            </a:r>
            <a:r>
              <a:rPr lang="en-IN" sz="4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FFC000"/>
                </a:solidFill>
              </a:rPr>
              <a:t>S</a:t>
            </a:r>
            <a:r>
              <a:rPr lang="en-IN" sz="4000" dirty="0" smtClean="0"/>
              <a:t>tability</a:t>
            </a:r>
            <a:r>
              <a:rPr lang="en-IN" sz="4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000" dirty="0" smtClean="0">
                <a:solidFill>
                  <a:srgbClr val="FFC000"/>
                </a:solidFill>
              </a:rPr>
              <a:t>S</a:t>
            </a:r>
            <a:r>
              <a:rPr lang="en-IN" sz="4000" dirty="0" smtClean="0"/>
              <a:t>upport</a:t>
            </a:r>
            <a:r>
              <a:rPr lang="en-I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51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348755"/>
            <a:ext cx="95596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Factors</a:t>
            </a:r>
          </a:p>
          <a:p>
            <a:r>
              <a:rPr lang="en-IN" sz="2400" dirty="0" smtClean="0"/>
              <a:t> </a:t>
            </a:r>
          </a:p>
          <a:p>
            <a:r>
              <a:rPr lang="en-IN" sz="2400" b="1" dirty="0">
                <a:solidFill>
                  <a:srgbClr val="FFC000"/>
                </a:solidFill>
              </a:rPr>
              <a:t>Denture adhesives </a:t>
            </a:r>
            <a:r>
              <a:rPr lang="en-IN" sz="2400" dirty="0"/>
              <a:t>They are available as creams </a:t>
            </a:r>
            <a:r>
              <a:rPr lang="en-IN" sz="2400" dirty="0" smtClean="0"/>
              <a:t>or </a:t>
            </a:r>
            <a:r>
              <a:rPr lang="en-IN" sz="2400" dirty="0"/>
              <a:t>gels or powders. They should be coated on the </a:t>
            </a:r>
            <a:r>
              <a:rPr lang="en-IN" sz="2400" dirty="0" smtClean="0"/>
              <a:t>tissue </a:t>
            </a:r>
            <a:r>
              <a:rPr lang="en-IN" sz="2400" dirty="0"/>
              <a:t>surface before wearing the denture.</a:t>
            </a:r>
            <a:endParaRPr lang="en-IN" sz="2400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9" y="2760521"/>
            <a:ext cx="7024253" cy="2362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836" y="2760521"/>
            <a:ext cx="1341727" cy="313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33" y="5171175"/>
            <a:ext cx="5289839" cy="14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628" y="307192"/>
            <a:ext cx="95596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 Factors</a:t>
            </a:r>
            <a:endParaRPr lang="en-IN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/>
              <a:t>The muscles apply supplementary retentive </a:t>
            </a:r>
          </a:p>
          <a:p>
            <a:r>
              <a:rPr lang="en-IN" sz="2400" dirty="0"/>
              <a:t>forces on the denture. There is a balance between </a:t>
            </a:r>
          </a:p>
          <a:p>
            <a:r>
              <a:rPr lang="en-IN" sz="2400" dirty="0"/>
              <a:t>the forces acting from the </a:t>
            </a:r>
            <a:r>
              <a:rPr lang="en-IN" sz="2400" dirty="0" err="1"/>
              <a:t>buccal</a:t>
            </a:r>
            <a:r>
              <a:rPr lang="en-IN" sz="2400" dirty="0"/>
              <a:t> musculature and </a:t>
            </a:r>
          </a:p>
          <a:p>
            <a:r>
              <a:rPr lang="en-IN" sz="2400" dirty="0"/>
              <a:t>the tongue. This balance is obtained in the </a:t>
            </a:r>
            <a:r>
              <a:rPr lang="en-IN" sz="2400" i="1" dirty="0"/>
              <a:t>neutral </a:t>
            </a:r>
            <a:endParaRPr lang="en-IN" sz="2400" dirty="0"/>
          </a:p>
          <a:p>
            <a:r>
              <a:rPr lang="en-IN" sz="2400" i="1" dirty="0"/>
              <a:t>zone</a:t>
            </a:r>
            <a:r>
              <a:rPr lang="en-IN" sz="2400" dirty="0"/>
              <a:t>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/>
              <a:t>Hence, the artificial teeth should be </a:t>
            </a:r>
            <a:endParaRPr lang="en-IN" sz="2400" dirty="0" smtClean="0"/>
          </a:p>
          <a:p>
            <a:r>
              <a:rPr lang="en-IN" sz="2400" dirty="0" smtClean="0"/>
              <a:t>arranged in </a:t>
            </a:r>
            <a:r>
              <a:rPr lang="en-IN" sz="2400" dirty="0"/>
              <a:t>the neutral zone </a:t>
            </a:r>
            <a:r>
              <a:rPr lang="en-IN" sz="2400" dirty="0" smtClean="0"/>
              <a:t>to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achieve the best retention </a:t>
            </a:r>
            <a:r>
              <a:rPr lang="en-IN" sz="2400" dirty="0" smtClean="0"/>
              <a:t>possible</a:t>
            </a:r>
            <a:r>
              <a:rPr lang="en-IN" sz="2400" dirty="0"/>
              <a:t>.</a:t>
            </a:r>
            <a:endParaRPr lang="en-I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63" y="2723238"/>
            <a:ext cx="5628244" cy="38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I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sthetics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r>
              <a:rPr lang="en-IN" sz="2000" b="1" dirty="0"/>
              <a:t>Aesthetics </a:t>
            </a:r>
            <a:endParaRPr lang="en-IN" sz="2000" dirty="0"/>
          </a:p>
          <a:p>
            <a:r>
              <a:rPr lang="en-IN" sz="2000" dirty="0"/>
              <a:t>Aesthetics is one of the prime concerns of the </a:t>
            </a:r>
            <a:endParaRPr lang="en-IN" sz="2000" dirty="0" smtClean="0"/>
          </a:p>
          <a:p>
            <a:r>
              <a:rPr lang="en-IN" sz="2000" dirty="0" smtClean="0"/>
              <a:t>patient </a:t>
            </a:r>
            <a:r>
              <a:rPr lang="en-IN" sz="2000" dirty="0"/>
              <a:t>in the complete denture treatment.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The thickness </a:t>
            </a:r>
            <a:r>
              <a:rPr lang="en-IN" sz="2000" dirty="0"/>
              <a:t>of the denture flanges is one </a:t>
            </a:r>
            <a:endParaRPr lang="en-IN" sz="2000" dirty="0" smtClean="0"/>
          </a:p>
          <a:p>
            <a:r>
              <a:rPr lang="en-IN" sz="2000" dirty="0" smtClean="0"/>
              <a:t>of </a:t>
            </a:r>
            <a:r>
              <a:rPr lang="en-IN" sz="2000" dirty="0"/>
              <a:t>the </a:t>
            </a:r>
            <a:r>
              <a:rPr lang="en-IN" sz="2000" dirty="0" smtClean="0"/>
              <a:t>important </a:t>
            </a:r>
            <a:r>
              <a:rPr lang="en-IN" sz="2000" dirty="0"/>
              <a:t>factors that govern aesthetics.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Thicker denture </a:t>
            </a:r>
            <a:r>
              <a:rPr lang="en-IN" sz="2000" dirty="0"/>
              <a:t>flanges are preferred in </a:t>
            </a:r>
            <a:endParaRPr lang="en-IN" sz="2000" dirty="0" smtClean="0"/>
          </a:p>
          <a:p>
            <a:r>
              <a:rPr lang="en-IN" sz="2000" dirty="0" smtClean="0"/>
              <a:t>long-term edentulous </a:t>
            </a:r>
            <a:r>
              <a:rPr lang="en-IN" sz="2000" dirty="0"/>
              <a:t>patients to give </a:t>
            </a:r>
            <a:r>
              <a:rPr lang="en-IN" sz="2000" dirty="0" smtClean="0"/>
              <a:t>the</a:t>
            </a:r>
          </a:p>
          <a:p>
            <a:r>
              <a:rPr lang="en-IN" sz="2000" dirty="0" smtClean="0"/>
              <a:t> </a:t>
            </a:r>
            <a:r>
              <a:rPr lang="en-IN" sz="2000" dirty="0"/>
              <a:t>required mouth </a:t>
            </a:r>
            <a:r>
              <a:rPr lang="en-IN" sz="2000" dirty="0" smtClean="0"/>
              <a:t>fullness</a:t>
            </a:r>
            <a:r>
              <a:rPr lang="en-IN" sz="2000" dirty="0"/>
              <a:t>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Impression </a:t>
            </a:r>
            <a:r>
              <a:rPr lang="en-IN" sz="2000" dirty="0"/>
              <a:t>should perfectly reproduce </a:t>
            </a:r>
            <a:r>
              <a:rPr lang="en-IN" sz="2000" dirty="0" smtClean="0"/>
              <a:t>the </a:t>
            </a:r>
          </a:p>
          <a:p>
            <a:r>
              <a:rPr lang="en-IN" sz="2000" dirty="0" smtClean="0"/>
              <a:t>width </a:t>
            </a:r>
            <a:r>
              <a:rPr lang="en-IN" sz="2000" dirty="0"/>
              <a:t>and height of the entire sulcus for </a:t>
            </a:r>
            <a:r>
              <a:rPr lang="en-IN" sz="2000" dirty="0" smtClean="0"/>
              <a:t>the</a:t>
            </a:r>
          </a:p>
          <a:p>
            <a:r>
              <a:rPr lang="en-IN" sz="2000" dirty="0" smtClean="0"/>
              <a:t> proper </a:t>
            </a:r>
            <a:r>
              <a:rPr lang="en-IN" sz="2000" dirty="0"/>
              <a:t>fabrication of the flanges.</a:t>
            </a:r>
            <a:r>
              <a:rPr lang="en-IN" sz="2000" dirty="0" smtClean="0"/>
              <a:t>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13" y="1361358"/>
            <a:ext cx="5311396" cy="39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10" y="411101"/>
            <a:ext cx="95596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upport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/>
          </a:p>
          <a:p>
            <a:r>
              <a:rPr lang="en-IN" sz="2400" dirty="0"/>
              <a:t>Support is defined as, “</a:t>
            </a:r>
            <a:r>
              <a:rPr lang="en-IN" sz="2400" i="1" dirty="0"/>
              <a:t>The </a:t>
            </a:r>
            <a:r>
              <a:rPr lang="en-IN" sz="2400" b="1" i="1" dirty="0">
                <a:solidFill>
                  <a:srgbClr val="FFC000"/>
                </a:solidFill>
              </a:rPr>
              <a:t>resistance to vertical </a:t>
            </a:r>
            <a:r>
              <a:rPr lang="en-IN" sz="2400" b="1" i="1" dirty="0" smtClean="0">
                <a:solidFill>
                  <a:srgbClr val="FFC000"/>
                </a:solidFill>
              </a:rPr>
              <a:t>forces </a:t>
            </a:r>
            <a:r>
              <a:rPr lang="en-IN" sz="2400" i="1" dirty="0"/>
              <a:t>of mastication, </a:t>
            </a:r>
            <a:r>
              <a:rPr lang="en-IN" sz="2400" i="1" dirty="0" err="1"/>
              <a:t>occlusal</a:t>
            </a:r>
            <a:r>
              <a:rPr lang="en-IN" sz="2400" i="1" dirty="0"/>
              <a:t> forces and other forces </a:t>
            </a:r>
            <a:r>
              <a:rPr lang="en-IN" sz="2400" i="1" dirty="0" smtClean="0"/>
              <a:t>applied </a:t>
            </a:r>
            <a:r>
              <a:rPr lang="en-IN" sz="2400" i="1" dirty="0"/>
              <a:t>in a </a:t>
            </a:r>
            <a:r>
              <a:rPr lang="en-IN" sz="2400" b="1" i="1" dirty="0">
                <a:solidFill>
                  <a:srgbClr val="FFC000"/>
                </a:solidFill>
              </a:rPr>
              <a:t>direction towards the denture-bearing </a:t>
            </a:r>
            <a:endParaRPr lang="en-IN" sz="2400" b="1" dirty="0">
              <a:solidFill>
                <a:srgbClr val="FFC000"/>
              </a:solidFill>
            </a:endParaRPr>
          </a:p>
          <a:p>
            <a:r>
              <a:rPr lang="en-IN" sz="2400" b="1" i="1" dirty="0">
                <a:solidFill>
                  <a:srgbClr val="FFC000"/>
                </a:solidFill>
              </a:rPr>
              <a:t>area.” </a:t>
            </a:r>
            <a:endParaRPr lang="en-IN" sz="2400" b="1" dirty="0">
              <a:solidFill>
                <a:srgbClr val="FFC000"/>
              </a:solidFill>
            </a:endParaRPr>
          </a:p>
          <a:p>
            <a:r>
              <a:rPr lang="en-IN" sz="2400" dirty="0"/>
              <a:t>In order to provide good support</a:t>
            </a:r>
            <a:r>
              <a:rPr lang="en-IN" sz="2400" dirty="0" smtClean="0"/>
              <a:t>,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denture </a:t>
            </a:r>
            <a:r>
              <a:rPr lang="en-IN" sz="2400" dirty="0" smtClean="0"/>
              <a:t>base </a:t>
            </a:r>
            <a:r>
              <a:rPr lang="en-IN" sz="2400" dirty="0"/>
              <a:t>should cover as much </a:t>
            </a:r>
            <a:endParaRPr lang="en-IN" sz="2400" dirty="0" smtClean="0"/>
          </a:p>
          <a:p>
            <a:r>
              <a:rPr lang="en-IN" sz="2400" dirty="0" smtClean="0"/>
              <a:t>denture-bearing </a:t>
            </a:r>
            <a:r>
              <a:rPr lang="en-IN" sz="2400" dirty="0"/>
              <a:t>area </a:t>
            </a:r>
            <a:r>
              <a:rPr lang="en-IN" sz="2400" dirty="0" smtClean="0"/>
              <a:t>as </a:t>
            </a:r>
            <a:r>
              <a:rPr lang="en-IN" sz="2400" dirty="0"/>
              <a:t>possible.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This </a:t>
            </a:r>
            <a:r>
              <a:rPr lang="en-IN" sz="2400" dirty="0"/>
              <a:t>helps to distribute forces over a </a:t>
            </a:r>
          </a:p>
          <a:p>
            <a:r>
              <a:rPr lang="en-IN" sz="2400" dirty="0"/>
              <a:t>wide area. This ability of the denture </a:t>
            </a:r>
            <a:endParaRPr lang="en-IN" sz="2400" dirty="0" smtClean="0"/>
          </a:p>
          <a:p>
            <a:r>
              <a:rPr lang="en-IN" sz="2400" dirty="0" smtClean="0"/>
              <a:t>to </a:t>
            </a:r>
            <a:r>
              <a:rPr lang="en-IN" sz="2400" dirty="0"/>
              <a:t>distribute </a:t>
            </a:r>
            <a:r>
              <a:rPr lang="en-IN" sz="2400" dirty="0" smtClean="0"/>
              <a:t>forces </a:t>
            </a:r>
            <a:r>
              <a:rPr lang="en-IN" sz="2400" dirty="0"/>
              <a:t>over wide areas due </a:t>
            </a:r>
            <a:endParaRPr lang="en-IN" sz="2400" dirty="0" smtClean="0"/>
          </a:p>
          <a:p>
            <a:r>
              <a:rPr lang="en-IN" sz="2400" dirty="0" smtClean="0"/>
              <a:t>to </a:t>
            </a:r>
            <a:r>
              <a:rPr lang="en-IN" sz="2400" dirty="0"/>
              <a:t>an increase in the </a:t>
            </a:r>
          </a:p>
          <a:p>
            <a:r>
              <a:rPr lang="en-IN" sz="2400" dirty="0"/>
              <a:t>denture-base area is termed </a:t>
            </a:r>
            <a:r>
              <a:rPr lang="en-IN" sz="2400" dirty="0" smtClean="0"/>
              <a:t>the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“</a:t>
            </a:r>
            <a:r>
              <a:rPr lang="en-IN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snowshoe</a:t>
            </a:r>
            <a:r>
              <a:rPr lang="en-IN" sz="2400" dirty="0"/>
              <a:t>” effect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55" y="2283834"/>
            <a:ext cx="5013345" cy="37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952170"/>
            <a:ext cx="9559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upport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950" y="530791"/>
            <a:ext cx="6921925" cy="6015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192" y="1813944"/>
            <a:ext cx="250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Palatino"/>
              </a:rPr>
              <a:t>Confining the </a:t>
            </a:r>
            <a:r>
              <a:rPr lang="en-IN" sz="2400" dirty="0" err="1">
                <a:latin typeface="Palatino"/>
              </a:rPr>
              <a:t>occlusal</a:t>
            </a:r>
            <a:r>
              <a:rPr lang="en-IN" sz="2400" dirty="0">
                <a:latin typeface="Palatino"/>
              </a:rPr>
              <a:t> </a:t>
            </a:r>
            <a:endParaRPr lang="en-IN" sz="2400" dirty="0" smtClean="0">
              <a:latin typeface="Palatino"/>
            </a:endParaRPr>
          </a:p>
          <a:p>
            <a:r>
              <a:rPr lang="en-IN" sz="2400" dirty="0" smtClean="0">
                <a:latin typeface="Palatino"/>
              </a:rPr>
              <a:t>forces </a:t>
            </a:r>
            <a:r>
              <a:rPr lang="en-IN" sz="2400" dirty="0">
                <a:latin typeface="Palatino"/>
              </a:rPr>
              <a:t>to stress-bearing </a:t>
            </a:r>
            <a:endParaRPr lang="en-IN" sz="2400" dirty="0"/>
          </a:p>
          <a:p>
            <a:r>
              <a:rPr lang="en-IN" sz="2400" dirty="0">
                <a:latin typeface="Palatino"/>
              </a:rPr>
              <a:t>areas and reliving the </a:t>
            </a:r>
            <a:endParaRPr lang="en-IN" sz="2400" dirty="0" smtClean="0">
              <a:latin typeface="Palatino"/>
            </a:endParaRPr>
          </a:p>
          <a:p>
            <a:r>
              <a:rPr lang="en-IN" sz="2400" dirty="0" err="1" smtClean="0">
                <a:latin typeface="Palatino"/>
              </a:rPr>
              <a:t>nonstress</a:t>
            </a:r>
            <a:r>
              <a:rPr lang="en-IN" sz="2400" dirty="0" smtClean="0">
                <a:latin typeface="Palatino"/>
              </a:rPr>
              <a:t>-bearing areas</a:t>
            </a:r>
          </a:p>
          <a:p>
            <a:r>
              <a:rPr lang="en-IN" sz="2400" dirty="0" smtClean="0">
                <a:latin typeface="Palatino"/>
              </a:rPr>
              <a:t>will aid </a:t>
            </a:r>
            <a:r>
              <a:rPr lang="en-IN" sz="2400" dirty="0">
                <a:latin typeface="Palatino"/>
              </a:rPr>
              <a:t>to improve support</a:t>
            </a:r>
            <a:r>
              <a:rPr lang="en-IN" dirty="0">
                <a:solidFill>
                  <a:srgbClr val="231F20"/>
                </a:solidFill>
                <a:latin typeface="Palatino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94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2" y="255238"/>
            <a:ext cx="955963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sz="2400" dirty="0"/>
              <a:t>Stability is the ability of the denture </a:t>
            </a:r>
            <a:r>
              <a:rPr lang="e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sz="2400" dirty="0"/>
              <a:t>. The various factors </a:t>
            </a:r>
            <a:r>
              <a:rPr lang="en-IN" sz="2400" dirty="0" smtClean="0"/>
              <a:t>affecting </a:t>
            </a:r>
            <a:r>
              <a:rPr lang="en-IN" sz="2400" dirty="0"/>
              <a:t>stability are: </a:t>
            </a:r>
            <a:endParaRPr lang="en-IN" sz="2400" dirty="0" smtClean="0"/>
          </a:p>
          <a:p>
            <a:endParaRPr lang="en-I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Vertical height of the residual ridge. </a:t>
            </a: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soft tissue covering the ridge. </a:t>
            </a: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the impression. </a:t>
            </a: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Occlusal</a:t>
            </a:r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rims. </a:t>
            </a: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Arrangement of teeth. </a:t>
            </a:r>
          </a:p>
          <a:p>
            <a:r>
              <a:rPr lang="en-IN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Contour of the polished surfaces</a:t>
            </a:r>
            <a:r>
              <a:rPr lang="en-IN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IN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</a:t>
            </a:r>
            <a:r>
              <a:rPr lang="en-I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of the Residual Ridge </a:t>
            </a:r>
          </a:p>
          <a:p>
            <a:r>
              <a:rPr lang="en-IN" sz="2400" dirty="0"/>
              <a:t>The residual ridge should have sufficient </a:t>
            </a:r>
            <a:endParaRPr lang="en-IN" sz="2400" dirty="0" smtClean="0"/>
          </a:p>
          <a:p>
            <a:r>
              <a:rPr lang="en-IN" sz="2400" dirty="0" smtClean="0"/>
              <a:t>vertical height </a:t>
            </a:r>
            <a:r>
              <a:rPr lang="en-IN" sz="2400" dirty="0"/>
              <a:t>to obtain good stability.</a:t>
            </a:r>
            <a:endParaRPr lang="en-IN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384" y="3339561"/>
            <a:ext cx="5346247" cy="32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974" y="400710"/>
            <a:ext cx="95596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dirty="0"/>
              <a:t>Stability is the ability of the denture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dirty="0"/>
              <a:t>. The various factors </a:t>
            </a:r>
          </a:p>
          <a:p>
            <a:r>
              <a:rPr lang="en-IN" dirty="0"/>
              <a:t>affecting stability are: </a:t>
            </a:r>
            <a:endParaRPr lang="en-IN" dirty="0" smtClean="0"/>
          </a:p>
          <a:p>
            <a:endParaRPr lang="en-IN" dirty="0"/>
          </a:p>
          <a:p>
            <a:r>
              <a:rPr lang="en-IN" b="1" dirty="0">
                <a:solidFill>
                  <a:srgbClr val="00B0F0"/>
                </a:solidFill>
              </a:rPr>
              <a:t>• Vertical height of the residual ridge.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Quality of soft tissue covering the ridge.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Quality of the impression.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</a:t>
            </a:r>
            <a:r>
              <a:rPr lang="en-IN" b="1" dirty="0" err="1">
                <a:solidFill>
                  <a:srgbClr val="00B0F0"/>
                </a:solidFill>
              </a:rPr>
              <a:t>Occlusal</a:t>
            </a:r>
            <a:r>
              <a:rPr lang="en-IN" b="1" dirty="0">
                <a:solidFill>
                  <a:srgbClr val="00B0F0"/>
                </a:solidFill>
              </a:rPr>
              <a:t> rims.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Arrangement of teeth.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Contour of the polished surfaces</a:t>
            </a:r>
            <a:r>
              <a:rPr lang="en-IN" b="1" dirty="0" smtClean="0">
                <a:solidFill>
                  <a:srgbClr val="00B0F0"/>
                </a:solidFill>
              </a:rPr>
              <a:t>.</a:t>
            </a:r>
          </a:p>
          <a:p>
            <a:endParaRPr lang="en-IN" b="1" dirty="0">
              <a:solidFill>
                <a:srgbClr val="FFFF00"/>
              </a:solidFill>
            </a:endParaRPr>
          </a:p>
          <a:p>
            <a:r>
              <a:rPr lang="en-I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Soft Tissue Covering the Ridge </a:t>
            </a:r>
            <a:endParaRPr lang="en-IN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400" b="1" dirty="0">
              <a:solidFill>
                <a:srgbClr val="FFC000"/>
              </a:solidFill>
            </a:endParaRPr>
          </a:p>
          <a:p>
            <a:r>
              <a:rPr lang="en-IN" sz="2400" dirty="0"/>
              <a:t>The ridge should provide a firm soft tissue base </a:t>
            </a:r>
            <a:r>
              <a:rPr lang="en-IN" sz="2400" dirty="0" smtClean="0"/>
              <a:t>with </a:t>
            </a:r>
            <a:r>
              <a:rPr lang="en-IN" sz="2400" dirty="0"/>
              <a:t>adequate </a:t>
            </a:r>
            <a:r>
              <a:rPr lang="en-IN" sz="2400" dirty="0" err="1"/>
              <a:t>submucosa</a:t>
            </a:r>
            <a:r>
              <a:rPr lang="en-IN" sz="2400" dirty="0"/>
              <a:t> to offer good stability. </a:t>
            </a:r>
          </a:p>
          <a:p>
            <a:r>
              <a:rPr lang="en-IN" sz="2400" dirty="0"/>
              <a:t>Flabby tissues with excessive </a:t>
            </a:r>
            <a:r>
              <a:rPr lang="en-IN" sz="2400" dirty="0" err="1"/>
              <a:t>submucosa</a:t>
            </a:r>
            <a:r>
              <a:rPr lang="en-IN" sz="2400" dirty="0"/>
              <a:t> offer </a:t>
            </a:r>
          </a:p>
          <a:p>
            <a:r>
              <a:rPr lang="en-IN" sz="2400" dirty="0"/>
              <a:t>poor stability.</a:t>
            </a:r>
            <a:endParaRPr lang="en-IN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77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dirty="0"/>
              <a:t>Stability is the ability of the denture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dirty="0"/>
              <a:t>. The various factors </a:t>
            </a:r>
          </a:p>
          <a:p>
            <a:r>
              <a:rPr lang="en-IN" dirty="0"/>
              <a:t>affecting stability are: </a:t>
            </a:r>
            <a:endParaRPr lang="en-IN" dirty="0" smtClean="0"/>
          </a:p>
          <a:p>
            <a:endParaRPr lang="en-IN" b="1" dirty="0">
              <a:solidFill>
                <a:srgbClr val="00B0F0"/>
              </a:solidFill>
            </a:endParaRPr>
          </a:p>
          <a:p>
            <a:r>
              <a:rPr lang="en-IN" b="1" dirty="0">
                <a:solidFill>
                  <a:srgbClr val="00B0F0"/>
                </a:solidFill>
              </a:rPr>
              <a:t>• Vertical height of the residual ridge.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Quality of soft tissue covering the ridge.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Quality of the impression.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</a:t>
            </a:r>
            <a:r>
              <a:rPr lang="en-IN" b="1" dirty="0" err="1">
                <a:solidFill>
                  <a:srgbClr val="00B0F0"/>
                </a:solidFill>
              </a:rPr>
              <a:t>Occlusal</a:t>
            </a:r>
            <a:r>
              <a:rPr lang="en-IN" b="1" dirty="0">
                <a:solidFill>
                  <a:srgbClr val="00B0F0"/>
                </a:solidFill>
              </a:rPr>
              <a:t> rims.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Arrangement of teeth. </a:t>
            </a:r>
          </a:p>
          <a:p>
            <a:r>
              <a:rPr lang="en-IN" b="1" dirty="0">
                <a:solidFill>
                  <a:srgbClr val="00B0F0"/>
                </a:solidFill>
              </a:rPr>
              <a:t>• Contour of the polished surfaces</a:t>
            </a:r>
            <a:r>
              <a:rPr lang="en-IN" b="1" dirty="0" smtClean="0">
                <a:solidFill>
                  <a:srgbClr val="00B0F0"/>
                </a:solidFill>
              </a:rPr>
              <a:t>.</a:t>
            </a:r>
          </a:p>
          <a:p>
            <a:endParaRPr lang="en-IN" dirty="0" smtClean="0"/>
          </a:p>
          <a:p>
            <a:r>
              <a:rPr lang="en-IN" sz="2400" b="1" dirty="0" smtClean="0">
                <a:solidFill>
                  <a:srgbClr val="FFC000"/>
                </a:solidFill>
              </a:rPr>
              <a:t>Quality </a:t>
            </a:r>
            <a:r>
              <a:rPr lang="en-IN" sz="2400" b="1" dirty="0">
                <a:solidFill>
                  <a:srgbClr val="FFC000"/>
                </a:solidFill>
              </a:rPr>
              <a:t>of the Impression 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endParaRPr lang="en-IN" sz="2400" b="1" dirty="0">
              <a:solidFill>
                <a:srgbClr val="FFC000"/>
              </a:solidFill>
            </a:endParaRPr>
          </a:p>
          <a:p>
            <a:r>
              <a:rPr lang="en-IN" sz="2400" dirty="0"/>
              <a:t>• An impression should be as accurate as </a:t>
            </a:r>
            <a:r>
              <a:rPr lang="en-IN" sz="2400" dirty="0" smtClean="0"/>
              <a:t>possible</a:t>
            </a:r>
            <a:r>
              <a:rPr lang="en-IN" sz="2400" dirty="0"/>
              <a:t>. </a:t>
            </a:r>
          </a:p>
          <a:p>
            <a:r>
              <a:rPr lang="en-IN" sz="2400" dirty="0"/>
              <a:t>• The impression surface should be smooth and </a:t>
            </a:r>
          </a:p>
          <a:p>
            <a:r>
              <a:rPr lang="en-IN" sz="2400" dirty="0"/>
              <a:t>duplicate all the details accurately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6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10" y="379929"/>
            <a:ext cx="95596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dirty="0"/>
              <a:t>Stability is the ability of the denture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dirty="0"/>
              <a:t>. The various factors </a:t>
            </a:r>
          </a:p>
          <a:p>
            <a:r>
              <a:rPr lang="en-IN" dirty="0"/>
              <a:t>affecting stability are: </a:t>
            </a:r>
            <a:endParaRPr lang="en-IN" dirty="0" smtClean="0"/>
          </a:p>
          <a:p>
            <a:endParaRPr lang="en-IN" dirty="0"/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Vertical height of the residual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soft tissue covering the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the impression.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Occlusal</a:t>
            </a: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rims.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Arrangement of teeth.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Contour of the polished surfaces</a:t>
            </a:r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IN" dirty="0" smtClean="0"/>
          </a:p>
          <a:p>
            <a:r>
              <a:rPr lang="en-IN" b="1" dirty="0" err="1" smtClean="0">
                <a:solidFill>
                  <a:srgbClr val="FFC000"/>
                </a:solidFill>
              </a:rPr>
              <a:t>Occlusal</a:t>
            </a:r>
            <a:r>
              <a:rPr lang="en-IN" b="1" dirty="0" smtClean="0">
                <a:solidFill>
                  <a:srgbClr val="FFC000"/>
                </a:solidFill>
              </a:rPr>
              <a:t> </a:t>
            </a:r>
            <a:r>
              <a:rPr lang="en-IN" b="1" dirty="0">
                <a:solidFill>
                  <a:srgbClr val="FFC000"/>
                </a:solidFill>
              </a:rPr>
              <a:t>Plane </a:t>
            </a:r>
            <a:endParaRPr lang="en-IN" b="1" dirty="0" smtClean="0">
              <a:solidFill>
                <a:srgbClr val="FFC000"/>
              </a:solidFill>
            </a:endParaRPr>
          </a:p>
          <a:p>
            <a:endParaRPr lang="en-IN" dirty="0"/>
          </a:p>
          <a:p>
            <a:r>
              <a:rPr lang="en-IN" sz="2400" dirty="0"/>
              <a:t>The </a:t>
            </a:r>
            <a:r>
              <a:rPr lang="en-IN" sz="2400" dirty="0" err="1"/>
              <a:t>occlusal</a:t>
            </a:r>
            <a:r>
              <a:rPr lang="en-IN" sz="2400" dirty="0"/>
              <a:t> plane should be oriented parallel to </a:t>
            </a:r>
            <a:r>
              <a:rPr lang="en-IN" sz="2400" dirty="0" smtClean="0"/>
              <a:t>the </a:t>
            </a:r>
            <a:r>
              <a:rPr lang="en-IN" sz="2400" dirty="0"/>
              <a:t>ridge. </a:t>
            </a:r>
            <a:endParaRPr lang="en-IN" sz="2400" dirty="0" smtClean="0"/>
          </a:p>
          <a:p>
            <a:r>
              <a:rPr lang="en-IN" sz="2400" dirty="0" smtClean="0"/>
              <a:t>If </a:t>
            </a:r>
            <a:r>
              <a:rPr lang="en-IN" sz="2400" dirty="0"/>
              <a:t>the </a:t>
            </a:r>
            <a:r>
              <a:rPr lang="en-IN" sz="2400" dirty="0" err="1"/>
              <a:t>occlusal</a:t>
            </a:r>
            <a:r>
              <a:rPr lang="en-IN" sz="2400" dirty="0"/>
              <a:t> plane is inclined, then </a:t>
            </a:r>
            <a:r>
              <a:rPr lang="en-IN" sz="2400" dirty="0" smtClean="0"/>
              <a:t>the </a:t>
            </a:r>
            <a:r>
              <a:rPr lang="en-IN" sz="2400" dirty="0"/>
              <a:t>sliding forces may </a:t>
            </a:r>
            <a:endParaRPr lang="en-IN" sz="2400" dirty="0" smtClean="0"/>
          </a:p>
          <a:p>
            <a:r>
              <a:rPr lang="en-IN" sz="2400" dirty="0" smtClean="0"/>
              <a:t>act </a:t>
            </a:r>
            <a:r>
              <a:rPr lang="en-IN" sz="2400" dirty="0"/>
              <a:t>on the denture, reduce </a:t>
            </a:r>
            <a:r>
              <a:rPr lang="en-IN" sz="2400" dirty="0" smtClean="0"/>
              <a:t>its </a:t>
            </a:r>
            <a:r>
              <a:rPr lang="en-IN" sz="2400" dirty="0"/>
              <a:t>stability.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 err="1"/>
              <a:t>occlusal</a:t>
            </a:r>
            <a:r>
              <a:rPr lang="en-IN" sz="2400" dirty="0"/>
              <a:t> plane should divide the </a:t>
            </a:r>
            <a:r>
              <a:rPr lang="en-IN" sz="2400" dirty="0" err="1" smtClean="0"/>
              <a:t>interarch</a:t>
            </a:r>
            <a:r>
              <a:rPr lang="en-IN" sz="2400" dirty="0" smtClean="0"/>
              <a:t> </a:t>
            </a:r>
            <a:r>
              <a:rPr lang="en-IN" sz="2400" dirty="0"/>
              <a:t>space equally</a:t>
            </a:r>
            <a:endParaRPr lang="en-IN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692" y="1662978"/>
            <a:ext cx="5360023" cy="25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8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363915"/>
            <a:ext cx="107753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dirty="0"/>
              <a:t>Stability is the ability of the denture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dirty="0"/>
              <a:t>. The various factors </a:t>
            </a:r>
          </a:p>
          <a:p>
            <a:r>
              <a:rPr lang="en-IN" dirty="0"/>
              <a:t>affecting stability are: </a:t>
            </a:r>
            <a:endParaRPr lang="en-IN" dirty="0" smtClean="0"/>
          </a:p>
          <a:p>
            <a:endParaRPr lang="en-IN" dirty="0"/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Vertical height of the residual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soft tissue covering the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the impression.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Occlusal</a:t>
            </a: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rims.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Arrangement of teeth.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Contour of the polished surfaces</a:t>
            </a:r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sz="2400" b="1" dirty="0">
                <a:solidFill>
                  <a:srgbClr val="FFC000"/>
                </a:solidFill>
              </a:rPr>
              <a:t>Teeth </a:t>
            </a:r>
            <a:r>
              <a:rPr lang="en-IN" sz="2400" b="1" dirty="0" smtClean="0">
                <a:solidFill>
                  <a:srgbClr val="FFC000"/>
                </a:solidFill>
              </a:rPr>
              <a:t>Arrangement </a:t>
            </a:r>
            <a:endParaRPr lang="en-IN" sz="2400" b="1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 position of the teeth and their occlusion play </a:t>
            </a:r>
            <a:r>
              <a:rPr lang="en-IN" sz="2400" dirty="0" smtClean="0"/>
              <a:t>an </a:t>
            </a:r>
            <a:r>
              <a:rPr lang="en-IN" sz="2400" b="1" dirty="0"/>
              <a:t>important </a:t>
            </a:r>
            <a:r>
              <a:rPr lang="en-IN" sz="2400" dirty="0"/>
              <a:t>role in the stability of the denture.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Balanced occlusion facilitates the even </a:t>
            </a:r>
            <a:r>
              <a:rPr lang="en-IN" sz="2400" dirty="0" smtClean="0"/>
              <a:t>distribution </a:t>
            </a:r>
            <a:r>
              <a:rPr lang="en-IN" sz="2400" dirty="0"/>
              <a:t>of forces across the denture. Absence </a:t>
            </a:r>
            <a:r>
              <a:rPr lang="en-IN" sz="2400" dirty="0" smtClean="0"/>
              <a:t>of </a:t>
            </a:r>
            <a:r>
              <a:rPr lang="en-IN" sz="2400" dirty="0"/>
              <a:t>balanced occlusion may produce unbalanced, </a:t>
            </a:r>
            <a:r>
              <a:rPr lang="en-IN" sz="2400" dirty="0" smtClean="0"/>
              <a:t>lever </a:t>
            </a:r>
            <a:r>
              <a:rPr lang="en-IN" sz="2400" dirty="0"/>
              <a:t>type forces on any one side of the denture </a:t>
            </a:r>
            <a:r>
              <a:rPr lang="en-IN" sz="2400" dirty="0" smtClean="0"/>
              <a:t>leading </a:t>
            </a:r>
            <a:r>
              <a:rPr lang="en-IN" sz="2400" dirty="0"/>
              <a:t>to loss of </a:t>
            </a:r>
            <a:r>
              <a:rPr lang="en-IN" sz="2400" dirty="0" smtClean="0"/>
              <a:t>stability.</a:t>
            </a:r>
            <a:endParaRPr lang="en-IN" sz="2400" dirty="0" smtClean="0">
              <a:solidFill>
                <a:srgbClr val="FFFF00"/>
              </a:solidFill>
            </a:endParaRP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39244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072" y="644236"/>
            <a:ext cx="890500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reservation </a:t>
            </a:r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remaining 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r>
              <a:rPr lang="en-IN" sz="2000" dirty="0" smtClean="0"/>
              <a:t>Muller </a:t>
            </a:r>
            <a:r>
              <a:rPr lang="en-IN" sz="2000" dirty="0"/>
              <a:t>De Van (1952) stated that, “</a:t>
            </a:r>
            <a:r>
              <a:rPr lang="en-IN" sz="2000" i="1" dirty="0"/>
              <a:t>the preservation </a:t>
            </a:r>
            <a:r>
              <a:rPr lang="en-IN" sz="2000" i="1" dirty="0" smtClean="0"/>
              <a:t>of </a:t>
            </a:r>
            <a:r>
              <a:rPr lang="en-IN" sz="2000" i="1" dirty="0"/>
              <a:t>that which remains is of utmost importance and not </a:t>
            </a:r>
            <a:r>
              <a:rPr lang="en-IN" sz="2000" i="1" dirty="0" smtClean="0"/>
              <a:t>the </a:t>
            </a:r>
            <a:r>
              <a:rPr lang="en-IN" sz="2000" i="1" dirty="0"/>
              <a:t>meticulous replacement of that which has been </a:t>
            </a:r>
            <a:r>
              <a:rPr lang="en-IN" sz="2000" i="1" dirty="0" smtClean="0"/>
              <a:t>lost</a:t>
            </a:r>
            <a:r>
              <a:rPr lang="en-IN" sz="2000" dirty="0"/>
              <a:t>.” </a:t>
            </a:r>
          </a:p>
          <a:p>
            <a:r>
              <a:rPr lang="en-IN" sz="2000" dirty="0"/>
              <a:t>Impressions should record the details of the </a:t>
            </a:r>
            <a:r>
              <a:rPr lang="en-IN" sz="2000" dirty="0" smtClean="0"/>
              <a:t>basal </a:t>
            </a:r>
            <a:r>
              <a:rPr lang="en-IN" sz="2000" dirty="0"/>
              <a:t>seat and the peripheral structures in </a:t>
            </a:r>
            <a:r>
              <a:rPr lang="en-IN" sz="2000" dirty="0" smtClean="0"/>
              <a:t>an </a:t>
            </a:r>
            <a:r>
              <a:rPr lang="en-IN" sz="2000" dirty="0"/>
              <a:t>appropriate form to prevent injury to the oral </a:t>
            </a:r>
            <a:r>
              <a:rPr lang="en-IN" sz="2000" dirty="0" smtClean="0"/>
              <a:t>tissues</a:t>
            </a:r>
            <a:r>
              <a:rPr lang="en-IN" sz="2000" dirty="0"/>
              <a:t>. 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E.g</a:t>
            </a:r>
            <a:r>
              <a:rPr lang="en-IN" sz="2000" dirty="0"/>
              <a:t>. the </a:t>
            </a:r>
            <a:r>
              <a:rPr lang="en-IN" sz="2000" dirty="0" smtClean="0">
                <a:solidFill>
                  <a:srgbClr val="FFFF00"/>
                </a:solidFill>
              </a:rPr>
              <a:t>stress-bearing</a:t>
            </a:r>
            <a:r>
              <a:rPr lang="en-IN" sz="2000" dirty="0" smtClean="0"/>
              <a:t>  </a:t>
            </a:r>
            <a:r>
              <a:rPr lang="en-IN" sz="2000" dirty="0"/>
              <a:t>and </a:t>
            </a:r>
            <a:r>
              <a:rPr lang="en-I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nonstress</a:t>
            </a:r>
            <a:r>
              <a:rPr lang="e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-bearing</a:t>
            </a:r>
            <a:r>
              <a:rPr lang="en-IN" sz="2000" dirty="0" smtClean="0"/>
              <a:t> </a:t>
            </a:r>
            <a:r>
              <a:rPr lang="en-IN" sz="2000" dirty="0"/>
              <a:t>areas should be recorded under </a:t>
            </a:r>
            <a:r>
              <a:rPr lang="en-IN" sz="2000" dirty="0">
                <a:solidFill>
                  <a:srgbClr val="FFFF00"/>
                </a:solidFill>
              </a:rPr>
              <a:t>stress</a:t>
            </a:r>
            <a:r>
              <a:rPr lang="en-IN" sz="2000" dirty="0"/>
              <a:t> and </a:t>
            </a:r>
            <a:r>
              <a:rPr lang="e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</a:t>
            </a:r>
            <a:r>
              <a:rPr lang="en-IN" sz="2000" dirty="0" smtClean="0"/>
              <a:t> </a:t>
            </a:r>
            <a:r>
              <a:rPr lang="en-IN" sz="2000" dirty="0"/>
              <a:t>respectively. </a:t>
            </a:r>
            <a:endParaRPr lang="en-IN" sz="2000" dirty="0" smtClean="0"/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smtClean="0"/>
              <a:t>This </a:t>
            </a:r>
            <a:r>
              <a:rPr lang="en-IN" sz="2000" dirty="0"/>
              <a:t>prevents the damage of </a:t>
            </a:r>
            <a:r>
              <a:rPr lang="en-IN" sz="2000" dirty="0" smtClean="0"/>
              <a:t>the </a:t>
            </a:r>
            <a:r>
              <a:rPr lang="en-IN" sz="2000" dirty="0"/>
              <a:t>oral structures due to the action of improperly </a:t>
            </a:r>
            <a:r>
              <a:rPr lang="en-IN" sz="2000" dirty="0" smtClean="0"/>
              <a:t>distributed </a:t>
            </a:r>
            <a:r>
              <a:rPr lang="en-IN" sz="2000" dirty="0"/>
              <a:t>forces. </a:t>
            </a:r>
          </a:p>
          <a:p>
            <a:endParaRPr lang="en-I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smtClean="0"/>
              <a:t>The </a:t>
            </a:r>
            <a:r>
              <a:rPr lang="en-IN" sz="2000" dirty="0"/>
              <a:t>peripheral tissues should be recorded </a:t>
            </a:r>
            <a:r>
              <a:rPr lang="en-IN" sz="2000" dirty="0" smtClean="0"/>
              <a:t>accurately </a:t>
            </a:r>
            <a:r>
              <a:rPr lang="en-IN" sz="2000" dirty="0"/>
              <a:t>to prevent over-extension of the </a:t>
            </a:r>
            <a:r>
              <a:rPr lang="en-IN" sz="2000" dirty="0" smtClean="0"/>
              <a:t>denture </a:t>
            </a:r>
            <a:r>
              <a:rPr lang="en-IN" sz="2000" dirty="0"/>
              <a:t>and tissue irritation.</a:t>
            </a: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3117324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2" y="629310"/>
            <a:ext cx="95596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/>
              <a:t> </a:t>
            </a:r>
          </a:p>
          <a:p>
            <a:r>
              <a:rPr lang="en-IN" dirty="0"/>
              <a:t>Stability is the ability of the denture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forces</a:t>
            </a:r>
            <a:r>
              <a:rPr lang="en-IN" dirty="0"/>
              <a:t>. The various factors </a:t>
            </a:r>
          </a:p>
          <a:p>
            <a:r>
              <a:rPr lang="en-IN" dirty="0"/>
              <a:t>affecting stability are: </a:t>
            </a:r>
            <a:endParaRPr lang="en-IN" dirty="0" smtClean="0"/>
          </a:p>
          <a:p>
            <a:endParaRPr lang="en-IN" dirty="0"/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Vertical height of the residual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soft tissue covering the ridge.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Quality of the impression.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Occlusal</a:t>
            </a: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rims.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Arrangement of teeth. </a:t>
            </a:r>
          </a:p>
          <a:p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Contour of the polished surfaces</a:t>
            </a:r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IN" dirty="0" smtClean="0"/>
          </a:p>
          <a:p>
            <a:r>
              <a:rPr lang="en-IN" sz="2400" b="1" dirty="0" smtClean="0">
                <a:solidFill>
                  <a:srgbClr val="FFC000"/>
                </a:solidFill>
              </a:rPr>
              <a:t>Contour </a:t>
            </a:r>
            <a:r>
              <a:rPr lang="en-IN" sz="2400" b="1" dirty="0">
                <a:solidFill>
                  <a:srgbClr val="FFC000"/>
                </a:solidFill>
              </a:rPr>
              <a:t>of the Polished </a:t>
            </a:r>
            <a:r>
              <a:rPr lang="en-IN" sz="2400" b="1" dirty="0" smtClean="0">
                <a:solidFill>
                  <a:srgbClr val="FFC000"/>
                </a:solidFill>
              </a:rPr>
              <a:t>Surface</a:t>
            </a:r>
          </a:p>
          <a:p>
            <a:r>
              <a:rPr lang="en-IN" sz="2400" dirty="0" smtClean="0"/>
              <a:t> </a:t>
            </a:r>
            <a:endParaRPr lang="en-IN" sz="2400" dirty="0"/>
          </a:p>
          <a:p>
            <a:r>
              <a:rPr lang="en-IN" sz="2400" dirty="0"/>
              <a:t>The polished surfaces of the denture should be </a:t>
            </a:r>
            <a:r>
              <a:rPr lang="en-IN" sz="2400" dirty="0" smtClean="0"/>
              <a:t>harmonious </a:t>
            </a:r>
            <a:r>
              <a:rPr lang="en-IN" sz="2400" dirty="0"/>
              <a:t>with the oral structures. They should </a:t>
            </a:r>
            <a:r>
              <a:rPr lang="en-IN" sz="2400" dirty="0" smtClean="0"/>
              <a:t>not </a:t>
            </a:r>
            <a:r>
              <a:rPr lang="en-IN" sz="2400" dirty="0"/>
              <a:t>interfere with the action of the oral </a:t>
            </a:r>
            <a:r>
              <a:rPr lang="en-IN" sz="2400" dirty="0" smtClean="0"/>
              <a:t>musculature.</a:t>
            </a:r>
          </a:p>
        </p:txBody>
      </p:sp>
    </p:spTree>
    <p:extLst>
      <p:ext uri="{BB962C8B-B14F-4D97-AF65-F5344CB8AC3E}">
        <p14:creationId xmlns:p14="http://schemas.microsoft.com/office/powerpoint/2010/main" val="240072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064" y="311727"/>
            <a:ext cx="89050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</a:p>
          <a:p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b="1" dirty="0" smtClean="0"/>
              <a:t>Retention </a:t>
            </a:r>
            <a:endParaRPr lang="en-IN" sz="2400" dirty="0"/>
          </a:p>
          <a:p>
            <a:r>
              <a:rPr lang="en-IN" sz="2400" dirty="0"/>
              <a:t>It is defined as “</a:t>
            </a:r>
            <a:r>
              <a:rPr lang="en-IN" sz="2400" i="1" dirty="0"/>
              <a:t>That quality inherent in the </a:t>
            </a:r>
            <a:r>
              <a:rPr lang="en-IN" sz="2400" i="1" dirty="0" smtClean="0"/>
              <a:t>prosthesis </a:t>
            </a:r>
            <a:r>
              <a:rPr lang="en-IN" sz="2400" i="1" dirty="0"/>
              <a:t>which resists the force of gravity, adhesiveness </a:t>
            </a:r>
            <a:r>
              <a:rPr lang="en-IN" sz="2400" i="1" dirty="0" smtClean="0"/>
              <a:t>of </a:t>
            </a:r>
            <a:r>
              <a:rPr lang="en-IN" sz="2400" i="1" dirty="0"/>
              <a:t>foods, and the forces associated with the opening of </a:t>
            </a:r>
            <a:endParaRPr lang="en-IN" sz="2400" dirty="0"/>
          </a:p>
          <a:p>
            <a:r>
              <a:rPr lang="en-IN" sz="2400" i="1" dirty="0"/>
              <a:t>the jaws”</a:t>
            </a:r>
            <a:r>
              <a:rPr lang="en-IN" sz="2400" dirty="0"/>
              <a:t>- GPT. </a:t>
            </a:r>
          </a:p>
          <a:p>
            <a:r>
              <a:rPr lang="en-IN" sz="2400" dirty="0"/>
              <a:t>Retention is the ability of the denture to </a:t>
            </a:r>
            <a:r>
              <a:rPr lang="en-IN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 </a:t>
            </a:r>
            <a:r>
              <a:rPr lang="en-IN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 </a:t>
            </a:r>
            <a:r>
              <a:rPr lang="e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en-IN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path of insertion. </a:t>
            </a:r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factors that affect retention can be </a:t>
            </a:r>
            <a:r>
              <a:rPr lang="en-IN" sz="2400" dirty="0" smtClean="0"/>
              <a:t>classified </a:t>
            </a:r>
            <a:r>
              <a:rPr lang="en-IN" sz="2400" dirty="0"/>
              <a:t>as: </a:t>
            </a:r>
          </a:p>
          <a:p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Anatomical factors. </a:t>
            </a:r>
          </a:p>
          <a:p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Physiological factors. </a:t>
            </a:r>
          </a:p>
          <a:p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Physical factors. </a:t>
            </a:r>
          </a:p>
          <a:p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Mechanical factors. </a:t>
            </a:r>
          </a:p>
          <a:p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Muscular factors. </a:t>
            </a:r>
          </a:p>
        </p:txBody>
      </p:sp>
    </p:spTree>
    <p:extLst>
      <p:ext uri="{BB962C8B-B14F-4D97-AF65-F5344CB8AC3E}">
        <p14:creationId xmlns:p14="http://schemas.microsoft.com/office/powerpoint/2010/main" val="237924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572" y="592281"/>
            <a:ext cx="89050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factors. </a:t>
            </a:r>
            <a:endParaRPr lang="en-I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denture-bearing area </a:t>
            </a:r>
            <a:endPara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dirty="0" smtClean="0"/>
              <a:t>Retention increases </a:t>
            </a:r>
            <a:r>
              <a:rPr lang="en-IN" sz="2800" dirty="0"/>
              <a:t>with </a:t>
            </a:r>
            <a:r>
              <a:rPr lang="en-IN" sz="2800" dirty="0" smtClean="0"/>
              <a:t>increase</a:t>
            </a:r>
          </a:p>
          <a:p>
            <a:r>
              <a:rPr lang="en-IN" sz="2800" dirty="0" smtClean="0"/>
              <a:t>in </a:t>
            </a:r>
            <a:r>
              <a:rPr lang="en-IN" sz="2800" dirty="0"/>
              <a:t>size of the denture-bearing </a:t>
            </a:r>
            <a:r>
              <a:rPr lang="en-IN" sz="2800" dirty="0" smtClean="0"/>
              <a:t>area</a:t>
            </a:r>
            <a:r>
              <a:rPr lang="en-IN" dirty="0"/>
              <a:t>. 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07" y="3419480"/>
            <a:ext cx="5939519" cy="30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0718"/>
            <a:ext cx="89050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factors. </a:t>
            </a:r>
            <a:endParaRPr lang="en-I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denture-bearing area </a:t>
            </a:r>
            <a:endParaRPr lang="e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/>
              <a:t>The </a:t>
            </a:r>
            <a:r>
              <a:rPr lang="en-IN" sz="2400" dirty="0" err="1" smtClean="0"/>
              <a:t>displaceability</a:t>
            </a:r>
            <a:r>
              <a:rPr lang="en-IN" sz="2400" dirty="0" smtClean="0"/>
              <a:t> </a:t>
            </a:r>
            <a:r>
              <a:rPr lang="en-IN" sz="2400" dirty="0"/>
              <a:t>of the tissues influences the retention of </a:t>
            </a:r>
            <a:r>
              <a:rPr lang="en-IN" sz="2400" dirty="0" smtClean="0"/>
              <a:t>the </a:t>
            </a:r>
            <a:r>
              <a:rPr lang="en-IN" sz="2400" dirty="0"/>
              <a:t>denture. 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 smtClean="0"/>
              <a:t>Tissues </a:t>
            </a:r>
            <a:r>
              <a:rPr lang="en-IN" sz="2400" dirty="0"/>
              <a:t>displaced during impression </a:t>
            </a:r>
            <a:r>
              <a:rPr lang="en-IN" sz="2400" dirty="0" smtClean="0"/>
              <a:t>making </a:t>
            </a:r>
            <a:r>
              <a:rPr lang="en-IN" sz="2400" dirty="0"/>
              <a:t>will lead to tissue rebound during </a:t>
            </a:r>
            <a:r>
              <a:rPr lang="en-IN" sz="2400" dirty="0" smtClean="0"/>
              <a:t>denture </a:t>
            </a:r>
            <a:r>
              <a:rPr lang="en-IN" sz="2400" dirty="0"/>
              <a:t>use, leading to loss of retention</a:t>
            </a:r>
            <a:r>
              <a:rPr lang="en-IN" sz="2400" dirty="0" smtClean="0"/>
              <a:t>.</a:t>
            </a:r>
          </a:p>
          <a:p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14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1208245"/>
            <a:ext cx="890500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Physiological factors</a:t>
            </a:r>
          </a:p>
          <a:p>
            <a:endParaRPr lang="en-IN" sz="2400" dirty="0"/>
          </a:p>
          <a:p>
            <a:r>
              <a:rPr lang="en-IN" sz="2400" b="1" dirty="0"/>
              <a:t>Saliva </a:t>
            </a:r>
            <a:endParaRPr lang="en-IN" sz="2400" b="1" dirty="0" smtClean="0"/>
          </a:p>
          <a:p>
            <a:r>
              <a:rPr lang="en-IN" sz="2400" dirty="0" smtClean="0"/>
              <a:t>The </a:t>
            </a:r>
            <a:r>
              <a:rPr lang="en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viscosity of saliva </a:t>
            </a:r>
            <a:r>
              <a:rPr lang="en-IN" sz="2400" dirty="0"/>
              <a:t>determines </a:t>
            </a:r>
            <a:r>
              <a:rPr lang="en-IN" sz="2400" dirty="0" smtClean="0"/>
              <a:t>retention</a:t>
            </a:r>
            <a:r>
              <a:rPr lang="en-IN" sz="2400" dirty="0"/>
              <a:t>. </a:t>
            </a:r>
            <a:r>
              <a:rPr lang="en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 and ropy </a:t>
            </a:r>
            <a:r>
              <a:rPr lang="en-IN" sz="2400" dirty="0"/>
              <a:t>saliva gets accumulated </a:t>
            </a:r>
            <a:r>
              <a:rPr lang="en-IN" sz="2400" dirty="0" smtClean="0"/>
              <a:t>between </a:t>
            </a:r>
            <a:r>
              <a:rPr lang="en-IN" sz="2400" dirty="0"/>
              <a:t>the tissue surface of the denture and the </a:t>
            </a:r>
          </a:p>
          <a:p>
            <a:r>
              <a:rPr lang="en-IN" sz="2400" dirty="0"/>
              <a:t>palate leading to loss of retention. </a:t>
            </a:r>
            <a:r>
              <a:rPr lang="e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and </a:t>
            </a:r>
            <a:r>
              <a:rPr lang="e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watery </a:t>
            </a:r>
            <a:r>
              <a:rPr lang="en-IN" sz="2400" dirty="0"/>
              <a:t>saliva can also lead to compromised </a:t>
            </a:r>
            <a:r>
              <a:rPr lang="en-IN" sz="2400" dirty="0" smtClean="0"/>
              <a:t>retention.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The average flow of saliva is 150 ml/min.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 has </a:t>
            </a:r>
            <a:r>
              <a:rPr lang="en-IN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gylcoproteins</a:t>
            </a: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called “</a:t>
            </a:r>
            <a:r>
              <a:rPr lang="en-IN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MUCINS</a:t>
            </a: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responsible for stringiness of saliva.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77" y="426028"/>
            <a:ext cx="4550352" cy="2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5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0718"/>
            <a:ext cx="89050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2800" dirty="0"/>
              <a:t>The various physical factors which affect </a:t>
            </a:r>
            <a:r>
              <a:rPr lang="en-IN" sz="2800" dirty="0" smtClean="0"/>
              <a:t>retention</a:t>
            </a:r>
            <a:r>
              <a:rPr lang="en-IN" sz="2800" dirty="0"/>
              <a:t>, are: </a:t>
            </a:r>
          </a:p>
          <a:p>
            <a:r>
              <a:rPr lang="en-IN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</a:p>
          <a:p>
            <a:endParaRPr lang="en-IN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738" y="4038167"/>
            <a:ext cx="4550352" cy="2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0718"/>
            <a:ext cx="890500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etention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I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</a:p>
          <a:p>
            <a:r>
              <a:rPr lang="en-IN" sz="1400" dirty="0"/>
              <a:t>The various physical factors which affect </a:t>
            </a:r>
            <a:r>
              <a:rPr lang="en-IN" sz="1400" dirty="0" smtClean="0"/>
              <a:t>retention</a:t>
            </a:r>
            <a:r>
              <a:rPr lang="en-IN" sz="1400" dirty="0"/>
              <a:t>, are: </a:t>
            </a:r>
          </a:p>
          <a:p>
            <a:r>
              <a:rPr lang="en-IN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</a:t>
            </a:r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Cohesion.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Interfacial surface tension.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Capillarity or capillary attraction. </a:t>
            </a:r>
          </a:p>
          <a:p>
            <a:r>
              <a:rPr lang="en-IN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• Atmospheric pressure and peripheral seal. </a:t>
            </a:r>
          </a:p>
          <a:p>
            <a:endParaRPr lang="en-IN" sz="2400" i="1" dirty="0" smtClean="0"/>
          </a:p>
          <a:p>
            <a:r>
              <a:rPr lang="en-IN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Adhesion</a:t>
            </a:r>
            <a:r>
              <a:rPr lang="en-IN" sz="2400" i="1" dirty="0" smtClean="0"/>
              <a:t> </a:t>
            </a:r>
            <a:r>
              <a:rPr lang="en-IN" sz="2400" i="1" dirty="0"/>
              <a:t>(Fig. 5.39) </a:t>
            </a:r>
            <a:r>
              <a:rPr lang="en-IN" sz="2400" dirty="0"/>
              <a:t>It is defined as “</a:t>
            </a:r>
            <a:r>
              <a:rPr lang="en-IN" sz="2400" i="1" dirty="0"/>
              <a:t>The physical </a:t>
            </a:r>
            <a:r>
              <a:rPr lang="en-IN" sz="2400" i="1" dirty="0" smtClean="0"/>
              <a:t>attraction </a:t>
            </a:r>
            <a:r>
              <a:rPr lang="en-IN" sz="2400" i="1" dirty="0"/>
              <a:t>of unlike molecules to one another.”</a:t>
            </a:r>
            <a:r>
              <a:rPr lang="en-IN" sz="2400" dirty="0"/>
              <a:t>- GPT. </a:t>
            </a:r>
          </a:p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role of saliva is very important </a:t>
            </a:r>
            <a:r>
              <a:rPr lang="en-IN" sz="2400" dirty="0" smtClean="0"/>
              <a:t>for </a:t>
            </a:r>
            <a:r>
              <a:rPr lang="en-IN" sz="2400" dirty="0" smtClean="0"/>
              <a:t>adhesion.</a:t>
            </a:r>
          </a:p>
          <a:p>
            <a:endParaRPr lang="en-IN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/>
              <a:t>In patients with </a:t>
            </a:r>
            <a:r>
              <a:rPr lang="en-IN" sz="2400" dirty="0" err="1"/>
              <a:t>xerostomia</a:t>
            </a:r>
            <a:r>
              <a:rPr lang="en-IN" sz="2400" dirty="0"/>
              <a:t>, adhesion does not </a:t>
            </a:r>
          </a:p>
          <a:p>
            <a:r>
              <a:rPr lang="en-IN" sz="2400" dirty="0"/>
              <a:t>play a major role.</a:t>
            </a:r>
            <a:endParaRPr lang="en-IN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3" y="218209"/>
            <a:ext cx="4845421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62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</TotalTime>
  <Words>1894</Words>
  <Application>Microsoft Office PowerPoint</Application>
  <PresentationFormat>Widescreen</PresentationFormat>
  <Paragraphs>338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Palatino</vt:lpstr>
      <vt:lpstr>Wingdings</vt:lpstr>
      <vt:lpstr>Wingdings 3</vt:lpstr>
      <vt:lpstr>Ion</vt:lpstr>
      <vt:lpstr>Objectives of Impression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Impression Making</dc:title>
  <dc:creator>SANKET</dc:creator>
  <cp:lastModifiedBy>SANKET</cp:lastModifiedBy>
  <cp:revision>29</cp:revision>
  <dcterms:created xsi:type="dcterms:W3CDTF">2023-03-27T08:54:34Z</dcterms:created>
  <dcterms:modified xsi:type="dcterms:W3CDTF">2023-03-27T18:40:14Z</dcterms:modified>
</cp:coreProperties>
</file>