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endParaRPr lang="en-US" dirty="0" smtClean="0"/>
        </a:p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8A2BB4E3-D154-47B0-95CE-32CF23E7C328}">
      <dgm:prSet phldrT="[Text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pPr algn="l"/>
          <a:r>
            <a:rPr lang="en-US" dirty="0" smtClean="0"/>
            <a:t>SHAPE /FORM </a:t>
          </a:r>
          <a:endParaRPr lang="en-US" dirty="0"/>
        </a:p>
      </dgm:t>
    </dgm:pt>
    <dgm:pt modelId="{4761A2CC-6075-4028-8439-A2BC35F7180A}" type="parTrans" cxnId="{6AB2754F-DD6C-47E5-9485-315107A9E70D}">
      <dgm:prSet/>
      <dgm:spPr/>
      <dgm:t>
        <a:bodyPr/>
        <a:lstStyle/>
        <a:p>
          <a:endParaRPr lang="en-US"/>
        </a:p>
      </dgm:t>
    </dgm:pt>
    <dgm:pt modelId="{5C8130BA-E4C7-4880-A735-317412502FD3}" type="sibTrans" cxnId="{6AB2754F-DD6C-47E5-9485-315107A9E70D}">
      <dgm:prSet/>
      <dgm:spPr/>
      <dgm:t>
        <a:bodyPr/>
        <a:lstStyle/>
        <a:p>
          <a:endParaRPr lang="en-US"/>
        </a:p>
      </dgm:t>
    </dgm:pt>
    <dgm:pt modelId="{2E1CA1BA-4BAD-4C31-AE10-E0B0FA4E62A3}">
      <dgm:prSet phldrT="[Text]"/>
      <dgm:spPr/>
      <dgm:t>
        <a:bodyPr/>
        <a:lstStyle/>
        <a:p>
          <a:pPr algn="ctr"/>
          <a:r>
            <a:rPr lang="en-US" dirty="0" smtClean="0"/>
            <a:t>SHADE</a:t>
          </a:r>
          <a:endParaRPr lang="en-US" dirty="0"/>
        </a:p>
      </dgm:t>
    </dgm:pt>
    <dgm:pt modelId="{20795557-9122-4A17-BD80-464B1F3BD05F}" type="parTrans" cxnId="{E9D58F6B-0B18-428F-B7AC-02B072EA5897}">
      <dgm:prSet/>
      <dgm:spPr/>
      <dgm:t>
        <a:bodyPr/>
        <a:lstStyle/>
        <a:p>
          <a:endParaRPr lang="en-US"/>
        </a:p>
      </dgm:t>
    </dgm:pt>
    <dgm:pt modelId="{6E1BE137-0552-46AC-94C2-02CE122221D2}" type="sibTrans" cxnId="{E9D58F6B-0B18-428F-B7AC-02B072EA5897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2FCAF49A-AC27-4680-95DE-3BFA6A9AA771}" type="pres">
      <dgm:prSet presAssocID="{DAC9D740-95C2-4FAC-8C4B-6A843BA18B1C}" presName="circ1" presStyleLbl="vennNode1" presStyleIdx="0" presStyleCnt="3" custLinFactNeighborY="-4908"/>
      <dgm:spPr/>
      <dgm:t>
        <a:bodyPr/>
        <a:lstStyle/>
        <a:p>
          <a:endParaRPr lang="en-US"/>
        </a:p>
      </dgm:t>
    </dgm:pt>
    <dgm:pt modelId="{D34078A8-4E17-42A7-9D43-C3C35CD5F3A0}" type="pres">
      <dgm:prSet presAssocID="{DAC9D740-95C2-4FAC-8C4B-6A843BA18B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50D1D-8F66-4291-B248-5A05982CF1E8}" type="pres">
      <dgm:prSet presAssocID="{8A2BB4E3-D154-47B0-95CE-32CF23E7C328}" presName="circ2" presStyleLbl="vennNode1" presStyleIdx="1" presStyleCnt="3" custLinFactNeighborX="24173"/>
      <dgm:spPr/>
      <dgm:t>
        <a:bodyPr/>
        <a:lstStyle/>
        <a:p>
          <a:endParaRPr lang="en-US"/>
        </a:p>
      </dgm:t>
    </dgm:pt>
    <dgm:pt modelId="{56B3F4F0-0C28-49D7-9A1A-7E06CA55F971}" type="pres">
      <dgm:prSet presAssocID="{8A2BB4E3-D154-47B0-95CE-32CF23E7C32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A4A79-FC0C-4358-9626-18CED7ECD702}" type="pres">
      <dgm:prSet presAssocID="{2E1CA1BA-4BAD-4C31-AE10-E0B0FA4E62A3}" presName="circ3" presStyleLbl="vennNode1" presStyleIdx="2" presStyleCnt="3" custLinFactNeighborX="-19045"/>
      <dgm:spPr/>
      <dgm:t>
        <a:bodyPr/>
        <a:lstStyle/>
        <a:p>
          <a:endParaRPr lang="en-US"/>
        </a:p>
      </dgm:t>
    </dgm:pt>
    <dgm:pt modelId="{E89A3D79-328A-4591-B6C7-5ECE7F394E1B}" type="pres">
      <dgm:prSet presAssocID="{2E1CA1BA-4BAD-4C31-AE10-E0B0FA4E62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5D668-6503-4D24-9F94-D924A1CE6384}" type="presOf" srcId="{8A2BB4E3-D154-47B0-95CE-32CF23E7C328}" destId="{56B3F4F0-0C28-49D7-9A1A-7E06CA55F971}" srcOrd="1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F487B00A-9675-4B45-9724-FEF3A9BC62DE}" type="presOf" srcId="{8A2BB4E3-D154-47B0-95CE-32CF23E7C328}" destId="{C5950D1D-8F66-4291-B248-5A05982CF1E8}" srcOrd="0" destOrd="0" presId="urn:microsoft.com/office/officeart/2005/8/layout/venn1"/>
    <dgm:cxn modelId="{6AB2754F-DD6C-47E5-9485-315107A9E70D}" srcId="{380AF795-F48A-4DBE-BCCB-A7109AA58BDA}" destId="{8A2BB4E3-D154-47B0-95CE-32CF23E7C328}" srcOrd="1" destOrd="0" parTransId="{4761A2CC-6075-4028-8439-A2BC35F7180A}" sibTransId="{5C8130BA-E4C7-4880-A735-317412502FD3}"/>
    <dgm:cxn modelId="{E9D58F6B-0B18-428F-B7AC-02B072EA5897}" srcId="{380AF795-F48A-4DBE-BCCB-A7109AA58BDA}" destId="{2E1CA1BA-4BAD-4C31-AE10-E0B0FA4E62A3}" srcOrd="2" destOrd="0" parTransId="{20795557-9122-4A17-BD80-464B1F3BD05F}" sibTransId="{6E1BE137-0552-46AC-94C2-02CE122221D2}"/>
    <dgm:cxn modelId="{9AC2832F-1A59-4329-8183-0D68641CDCF2}" type="presOf" srcId="{2E1CA1BA-4BAD-4C31-AE10-E0B0FA4E62A3}" destId="{ACDA4A79-FC0C-4358-9626-18CED7ECD702}" srcOrd="0" destOrd="0" presId="urn:microsoft.com/office/officeart/2005/8/layout/venn1"/>
    <dgm:cxn modelId="{D42BF0D8-9A90-44CF-834D-22449D1C82AB}" type="presOf" srcId="{DAC9D740-95C2-4FAC-8C4B-6A843BA18B1C}" destId="{D34078A8-4E17-42A7-9D43-C3C35CD5F3A0}" srcOrd="1" destOrd="0" presId="urn:microsoft.com/office/officeart/2005/8/layout/venn1"/>
    <dgm:cxn modelId="{62A0BC9C-3B3B-4B42-B41D-463AD91557FE}" type="presOf" srcId="{380AF795-F48A-4DBE-BCCB-A7109AA58BDA}" destId="{5F14334A-BBF0-4E9B-97F8-68A243538698}" srcOrd="0" destOrd="0" presId="urn:microsoft.com/office/officeart/2005/8/layout/venn1"/>
    <dgm:cxn modelId="{670387F5-28A8-4790-A90B-3CBDE91DB46C}" type="presOf" srcId="{DAC9D740-95C2-4FAC-8C4B-6A843BA18B1C}" destId="{2FCAF49A-AC27-4680-95DE-3BFA6A9AA771}" srcOrd="0" destOrd="0" presId="urn:microsoft.com/office/officeart/2005/8/layout/venn1"/>
    <dgm:cxn modelId="{B0101328-CDD8-42BE-9F92-30750FC2B731}" type="presOf" srcId="{2E1CA1BA-4BAD-4C31-AE10-E0B0FA4E62A3}" destId="{E89A3D79-328A-4591-B6C7-5ECE7F394E1B}" srcOrd="1" destOrd="0" presId="urn:microsoft.com/office/officeart/2005/8/layout/venn1"/>
    <dgm:cxn modelId="{40067001-7C35-43F6-9609-F1F04730E00A}" type="presParOf" srcId="{5F14334A-BBF0-4E9B-97F8-68A243538698}" destId="{2FCAF49A-AC27-4680-95DE-3BFA6A9AA771}" srcOrd="0" destOrd="0" presId="urn:microsoft.com/office/officeart/2005/8/layout/venn1"/>
    <dgm:cxn modelId="{9AE13FD2-F280-474D-8E87-C8E81D7428B9}" type="presParOf" srcId="{5F14334A-BBF0-4E9B-97F8-68A243538698}" destId="{D34078A8-4E17-42A7-9D43-C3C35CD5F3A0}" srcOrd="1" destOrd="0" presId="urn:microsoft.com/office/officeart/2005/8/layout/venn1"/>
    <dgm:cxn modelId="{E8D211FE-FAAC-4EA8-A188-9D08161CA306}" type="presParOf" srcId="{5F14334A-BBF0-4E9B-97F8-68A243538698}" destId="{C5950D1D-8F66-4291-B248-5A05982CF1E8}" srcOrd="2" destOrd="0" presId="urn:microsoft.com/office/officeart/2005/8/layout/venn1"/>
    <dgm:cxn modelId="{D75DC488-B70F-46B1-9C39-DD27EC5F00B1}" type="presParOf" srcId="{5F14334A-BBF0-4E9B-97F8-68A243538698}" destId="{56B3F4F0-0C28-49D7-9A1A-7E06CA55F971}" srcOrd="3" destOrd="0" presId="urn:microsoft.com/office/officeart/2005/8/layout/venn1"/>
    <dgm:cxn modelId="{A1525B28-C63E-4285-A7CD-AEBD186D77E3}" type="presParOf" srcId="{5F14334A-BBF0-4E9B-97F8-68A243538698}" destId="{ACDA4A79-FC0C-4358-9626-18CED7ECD702}" srcOrd="4" destOrd="0" presId="urn:microsoft.com/office/officeart/2005/8/layout/venn1"/>
    <dgm:cxn modelId="{E77E927E-A62F-4049-B7CD-0C5EB5F13377}" type="presParOf" srcId="{5F14334A-BBF0-4E9B-97F8-68A243538698}" destId="{E89A3D79-328A-4591-B6C7-5ECE7F394E1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02634628-9325-47C9-A04C-27537F778495}" type="presOf" srcId="{380AF795-F48A-4DBE-BCCB-A7109AA58BDA}" destId="{5F14334A-BBF0-4E9B-97F8-68A243538698}" srcOrd="0" destOrd="0" presId="urn:microsoft.com/office/officeart/2005/8/layout/venn1"/>
    <dgm:cxn modelId="{15E6238C-EACC-485D-AA42-9AB2BB0ECBEC}" type="presOf" srcId="{DAC9D740-95C2-4FAC-8C4B-6A843BA18B1C}" destId="{5CF3B2CC-55C6-4363-8F2E-5704F0BF5925}" srcOrd="0" destOrd="0" presId="urn:microsoft.com/office/officeart/2005/8/layout/venn1"/>
    <dgm:cxn modelId="{33572470-DB7C-42AE-9870-4258332310E5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76D15DB9-32E5-4435-9218-47B48D8245BE}" type="presOf" srcId="{DAC9D740-95C2-4FAC-8C4B-6A843BA18B1C}" destId="{5CF3B2CC-55C6-4363-8F2E-5704F0BF5925}" srcOrd="0" destOrd="0" presId="urn:microsoft.com/office/officeart/2005/8/layout/venn1"/>
    <dgm:cxn modelId="{9FCCCC76-4A34-4FF8-A90B-ECDD243FE867}" type="presOf" srcId="{380AF795-F48A-4DBE-BCCB-A7109AA58BDA}" destId="{5F14334A-BBF0-4E9B-97F8-68A243538698}" srcOrd="0" destOrd="0" presId="urn:microsoft.com/office/officeart/2005/8/layout/venn1"/>
    <dgm:cxn modelId="{5DEDBF0E-447E-441F-A60D-8AA50309E2EE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1FD7FB86-56C0-4B51-A57B-8CDAEA485E2E}" type="presOf" srcId="{380AF795-F48A-4DBE-BCCB-A7109AA58BDA}" destId="{5F14334A-BBF0-4E9B-97F8-68A243538698}" srcOrd="0" destOrd="0" presId="urn:microsoft.com/office/officeart/2005/8/layout/venn1"/>
    <dgm:cxn modelId="{DAC10327-571C-4431-B60A-A73FE90581F7}" type="presOf" srcId="{DAC9D740-95C2-4FAC-8C4B-6A843BA18B1C}" destId="{5CF3B2CC-55C6-4363-8F2E-5704F0BF5925}" srcOrd="0" destOrd="0" presId="urn:microsoft.com/office/officeart/2005/8/layout/venn1"/>
    <dgm:cxn modelId="{CFA48A55-CCE9-4D6D-871B-A40EBE88C17E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77790987-DE0E-4326-8FE5-3EF657BACC45}" type="presOf" srcId="{380AF795-F48A-4DBE-BCCB-A7109AA58BDA}" destId="{5F14334A-BBF0-4E9B-97F8-68A243538698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870D764B-414C-470B-92D6-908939021014}" type="presOf" srcId="{DAC9D740-95C2-4FAC-8C4B-6A843BA18B1C}" destId="{5CF3B2CC-55C6-4363-8F2E-5704F0BF5925}" srcOrd="0" destOrd="0" presId="urn:microsoft.com/office/officeart/2005/8/layout/venn1"/>
    <dgm:cxn modelId="{2CD63776-E33A-4F6C-9957-88D92E276E52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EE0EEBD7-5CDE-4274-8F7D-93B02243C5F6}" type="presOf" srcId="{DAC9D740-95C2-4FAC-8C4B-6A843BA18B1C}" destId="{5CF3B2CC-55C6-4363-8F2E-5704F0BF5925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B0A91906-E758-4483-90D1-9B0026690CB4}" type="presOf" srcId="{380AF795-F48A-4DBE-BCCB-A7109AA58BDA}" destId="{5F14334A-BBF0-4E9B-97F8-68A243538698}" srcOrd="0" destOrd="0" presId="urn:microsoft.com/office/officeart/2005/8/layout/venn1"/>
    <dgm:cxn modelId="{AEDB0522-7437-4AA1-A8C3-AD7399359895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3FD55E1F-DBBA-40A0-9308-D61694995C48}" type="presOf" srcId="{380AF795-F48A-4DBE-BCCB-A7109AA58BDA}" destId="{5F14334A-BBF0-4E9B-97F8-68A243538698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A6B71521-651D-4C9A-8A57-A9A71A7EB993}" type="presOf" srcId="{DAC9D740-95C2-4FAC-8C4B-6A843BA18B1C}" destId="{5CF3B2CC-55C6-4363-8F2E-5704F0BF5925}" srcOrd="0" destOrd="0" presId="urn:microsoft.com/office/officeart/2005/8/layout/venn1"/>
    <dgm:cxn modelId="{261DF6BF-DF7A-4FE5-AD2E-33EE9D4265D5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E60A3421-012D-4A50-8A44-54DB715269B6}" type="presOf" srcId="{380AF795-F48A-4DBE-BCCB-A7109AA58BDA}" destId="{5F14334A-BBF0-4E9B-97F8-68A243538698}" srcOrd="0" destOrd="0" presId="urn:microsoft.com/office/officeart/2005/8/layout/venn1"/>
    <dgm:cxn modelId="{401D623F-B215-4A6F-B164-71CEDCCAE93E}" type="presOf" srcId="{DAC9D740-95C2-4FAC-8C4B-6A843BA18B1C}" destId="{5CF3B2CC-55C6-4363-8F2E-5704F0BF5925}" srcOrd="0" destOrd="0" presId="urn:microsoft.com/office/officeart/2005/8/layout/venn1"/>
    <dgm:cxn modelId="{F4CDEFE2-ECB6-4D60-85AE-24E4AC678391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C33D3D29-A084-4B79-890F-FC51EEA0C302}" type="presOf" srcId="{DAC9D740-95C2-4FAC-8C4B-6A843BA18B1C}" destId="{5CF3B2CC-55C6-4363-8F2E-5704F0BF5925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FF8E69E3-D6AE-4379-8E71-CBB6E246BA2F}" type="presOf" srcId="{380AF795-F48A-4DBE-BCCB-A7109AA58BDA}" destId="{5F14334A-BBF0-4E9B-97F8-68A243538698}" srcOrd="0" destOrd="0" presId="urn:microsoft.com/office/officeart/2005/8/layout/venn1"/>
    <dgm:cxn modelId="{C4BA9B05-C322-44E1-8E75-73961AE9117A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F02BE97E-A422-4CAC-8804-196F642335A0}" type="presOf" srcId="{DAC9D740-95C2-4FAC-8C4B-6A843BA18B1C}" destId="{5CF3B2CC-55C6-4363-8F2E-5704F0BF5925}" srcOrd="0" destOrd="0" presId="urn:microsoft.com/office/officeart/2005/8/layout/venn1"/>
    <dgm:cxn modelId="{6696F5D5-8764-41E6-944C-9DC7813FA3D6}" type="presOf" srcId="{380AF795-F48A-4DBE-BCCB-A7109AA58BDA}" destId="{5F14334A-BBF0-4E9B-97F8-68A243538698}" srcOrd="0" destOrd="0" presId="urn:microsoft.com/office/officeart/2005/8/layout/venn1"/>
    <dgm:cxn modelId="{62416DD9-AEA2-4A76-96E0-681E9F769987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EEC7BDA3-700B-403B-A450-B27F946F0974}" type="presOf" srcId="{380AF795-F48A-4DBE-BCCB-A7109AA58BDA}" destId="{5F14334A-BBF0-4E9B-97F8-68A243538698}" srcOrd="0" destOrd="0" presId="urn:microsoft.com/office/officeart/2005/8/layout/venn1"/>
    <dgm:cxn modelId="{736F59E2-14DE-41F5-8BDA-E6131CEE7811}" type="presOf" srcId="{DAC9D740-95C2-4FAC-8C4B-6A843BA18B1C}" destId="{5CF3B2CC-55C6-4363-8F2E-5704F0BF5925}" srcOrd="0" destOrd="0" presId="urn:microsoft.com/office/officeart/2005/8/layout/venn1"/>
    <dgm:cxn modelId="{C08AD25E-D91D-458B-9B01-68FD561B748D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699F55AF-5C90-46A8-80B9-AC49D3D34C25}" type="presOf" srcId="{380AF795-F48A-4DBE-BCCB-A7109AA58BDA}" destId="{5F14334A-BBF0-4E9B-97F8-68A243538698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B4C4F959-6EFA-40CE-82B6-CB9FB4448253}" type="presOf" srcId="{DAC9D740-95C2-4FAC-8C4B-6A843BA18B1C}" destId="{5CF3B2CC-55C6-4363-8F2E-5704F0BF5925}" srcOrd="0" destOrd="0" presId="urn:microsoft.com/office/officeart/2005/8/layout/venn1"/>
    <dgm:cxn modelId="{35992846-D3BC-403C-9F2E-28E8D0C08010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69FA33B2-E10A-4AD9-9FAF-2299726F629B}" type="presOf" srcId="{380AF795-F48A-4DBE-BCCB-A7109AA58BDA}" destId="{5F14334A-BBF0-4E9B-97F8-68A243538698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DCA61704-52A1-4C0F-96A9-4580CDC24255}" type="presOf" srcId="{DAC9D740-95C2-4FAC-8C4B-6A843BA18B1C}" destId="{5CF3B2CC-55C6-4363-8F2E-5704F0BF5925}" srcOrd="0" destOrd="0" presId="urn:microsoft.com/office/officeart/2005/8/layout/venn1"/>
    <dgm:cxn modelId="{63B370A1-FE0A-4AF2-B317-D989FEA97FED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636AFE1B-21EE-4C74-82D3-0F82E6159A2C}" type="presOf" srcId="{380AF795-F48A-4DBE-BCCB-A7109AA58BDA}" destId="{5F14334A-BBF0-4E9B-97F8-68A243538698}" srcOrd="0" destOrd="0" presId="urn:microsoft.com/office/officeart/2005/8/layout/venn1"/>
    <dgm:cxn modelId="{E38BB58C-944A-4EC6-A637-15044084EAA7}" type="presOf" srcId="{DAC9D740-95C2-4FAC-8C4B-6A843BA18B1C}" destId="{5CF3B2CC-55C6-4363-8F2E-5704F0BF5925}" srcOrd="0" destOrd="0" presId="urn:microsoft.com/office/officeart/2005/8/layout/venn1"/>
    <dgm:cxn modelId="{191C6FC1-0D17-49C3-B386-188D453FCCC5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7A5F20E4-C06F-4F10-B589-7098A0731FB4}" type="presOf" srcId="{380AF795-F48A-4DBE-BCCB-A7109AA58BDA}" destId="{5F14334A-BBF0-4E9B-97F8-68A243538698}" srcOrd="0" destOrd="0" presId="urn:microsoft.com/office/officeart/2005/8/layout/venn1"/>
    <dgm:cxn modelId="{396CC6EA-AE28-4C18-8489-31D0CD967C49}" type="presOf" srcId="{DAC9D740-95C2-4FAC-8C4B-6A843BA18B1C}" destId="{5CF3B2CC-55C6-4363-8F2E-5704F0BF5925}" srcOrd="0" destOrd="0" presId="urn:microsoft.com/office/officeart/2005/8/layout/venn1"/>
    <dgm:cxn modelId="{88FC17C9-146A-4ECF-BD09-401D4D10A786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Shape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6B816FD7-B15C-47E1-8309-AD8FFF04472F}" type="presOf" srcId="{380AF795-F48A-4DBE-BCCB-A7109AA58BDA}" destId="{5F14334A-BBF0-4E9B-97F8-68A243538698}" srcOrd="0" destOrd="0" presId="urn:microsoft.com/office/officeart/2005/8/layout/venn1"/>
    <dgm:cxn modelId="{948EEEB7-4CF9-492A-B54E-CD2BB91E8A39}" type="presOf" srcId="{DAC9D740-95C2-4FAC-8C4B-6A843BA18B1C}" destId="{5CF3B2CC-55C6-4363-8F2E-5704F0BF5925}" srcOrd="0" destOrd="0" presId="urn:microsoft.com/office/officeart/2005/8/layout/venn1"/>
    <dgm:cxn modelId="{4DDF3577-D229-41BD-96A5-7918ED5AEBC0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56534ADF-C69E-4B73-83A4-EB72656D4DCD}" type="presOf" srcId="{380AF795-F48A-4DBE-BCCB-A7109AA58BDA}" destId="{5F14334A-BBF0-4E9B-97F8-68A243538698}" srcOrd="0" destOrd="0" presId="urn:microsoft.com/office/officeart/2005/8/layout/venn1"/>
    <dgm:cxn modelId="{5A37538A-9366-4831-BF17-F2236AAA0A75}" type="presOf" srcId="{DAC9D740-95C2-4FAC-8C4B-6A843BA18B1C}" destId="{5CF3B2CC-55C6-4363-8F2E-5704F0BF5925}" srcOrd="0" destOrd="0" presId="urn:microsoft.com/office/officeart/2005/8/layout/venn1"/>
    <dgm:cxn modelId="{A67A9572-EA0A-4D62-BC9C-62EAB7720675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BC6F36AA-9B52-4676-B20F-BEDF1A621777}" type="presOf" srcId="{DAC9D740-95C2-4FAC-8C4B-6A843BA18B1C}" destId="{5CF3B2CC-55C6-4363-8F2E-5704F0BF5925}" srcOrd="0" destOrd="0" presId="urn:microsoft.com/office/officeart/2005/8/layout/venn1"/>
    <dgm:cxn modelId="{57910FF0-96D5-46A0-B284-903EC5A1400B}" type="presOf" srcId="{380AF795-F48A-4DBE-BCCB-A7109AA58BDA}" destId="{5F14334A-BBF0-4E9B-97F8-68A243538698}" srcOrd="0" destOrd="0" presId="urn:microsoft.com/office/officeart/2005/8/layout/venn1"/>
    <dgm:cxn modelId="{E96968A3-A004-445D-9AFF-0D8844052453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3BCCAC70-98C5-46BD-A37B-CCEE9AFC3EF8}" type="presOf" srcId="{380AF795-F48A-4DBE-BCCB-A7109AA58BDA}" destId="{5F14334A-BBF0-4E9B-97F8-68A243538698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A29C6A31-3D67-45F2-A42C-E22FCE90F8BE}" type="presOf" srcId="{DAC9D740-95C2-4FAC-8C4B-6A843BA18B1C}" destId="{5CF3B2CC-55C6-4363-8F2E-5704F0BF5925}" srcOrd="0" destOrd="0" presId="urn:microsoft.com/office/officeart/2005/8/layout/venn1"/>
    <dgm:cxn modelId="{73C398EC-80D4-45EE-8D9B-7775F39878DB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DD7E2998-3B54-42FE-990E-F9C1D0CC6EAB}" type="presOf" srcId="{DAC9D740-95C2-4FAC-8C4B-6A843BA18B1C}" destId="{5CF3B2CC-55C6-4363-8F2E-5704F0BF5925}" srcOrd="0" destOrd="0" presId="urn:microsoft.com/office/officeart/2005/8/layout/venn1"/>
    <dgm:cxn modelId="{71FC5E31-9248-465C-8285-21C6CE1B6FDB}" type="presOf" srcId="{380AF795-F48A-4DBE-BCCB-A7109AA58BDA}" destId="{5F14334A-BBF0-4E9B-97F8-68A243538698}" srcOrd="0" destOrd="0" presId="urn:microsoft.com/office/officeart/2005/8/layout/venn1"/>
    <dgm:cxn modelId="{1FBE4FC4-F8D7-4B96-A6EF-D6812CA98CBF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905EC926-A381-40A5-8C02-4CA35C9CBF91}" type="presOf" srcId="{380AF795-F48A-4DBE-BCCB-A7109AA58BDA}" destId="{5F14334A-BBF0-4E9B-97F8-68A243538698}" srcOrd="0" destOrd="0" presId="urn:microsoft.com/office/officeart/2005/8/layout/venn1"/>
    <dgm:cxn modelId="{01CB7D4F-27CD-4666-B3D5-ACB6DBC75A9B}" type="presOf" srcId="{DAC9D740-95C2-4FAC-8C4B-6A843BA18B1C}" destId="{5CF3B2CC-55C6-4363-8F2E-5704F0BF5925}" srcOrd="0" destOrd="0" presId="urn:microsoft.com/office/officeart/2005/8/layout/venn1"/>
    <dgm:cxn modelId="{8F3646D2-78C0-4FC8-BA34-082BF3B12D8F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29F25819-11FE-4208-9C0A-1ADC81608F88}" type="presOf" srcId="{DAC9D740-95C2-4FAC-8C4B-6A843BA18B1C}" destId="{5CF3B2CC-55C6-4363-8F2E-5704F0BF5925}" srcOrd="0" destOrd="0" presId="urn:microsoft.com/office/officeart/2005/8/layout/venn1"/>
    <dgm:cxn modelId="{547E546F-8FD2-44B7-887B-E45BCEE40D44}" type="presOf" srcId="{380AF795-F48A-4DBE-BCCB-A7109AA58BDA}" destId="{5F14334A-BBF0-4E9B-97F8-68A243538698}" srcOrd="0" destOrd="0" presId="urn:microsoft.com/office/officeart/2005/8/layout/venn1"/>
    <dgm:cxn modelId="{85C64A2D-E99A-4EE6-9FB8-C21FCFA70807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5DDDD6A8-FE5A-4F5A-8CD4-6AB0A6E6EE90}" type="presOf" srcId="{380AF795-F48A-4DBE-BCCB-A7109AA58BDA}" destId="{5F14334A-BBF0-4E9B-97F8-68A243538698}" srcOrd="0" destOrd="0" presId="urn:microsoft.com/office/officeart/2005/8/layout/venn1"/>
    <dgm:cxn modelId="{8C0F7F15-2A12-4571-9DEC-552F4DA4D2D5}" type="presOf" srcId="{DAC9D740-95C2-4FAC-8C4B-6A843BA18B1C}" destId="{5CF3B2CC-55C6-4363-8F2E-5704F0BF5925}" srcOrd="0" destOrd="0" presId="urn:microsoft.com/office/officeart/2005/8/layout/venn1"/>
    <dgm:cxn modelId="{D9930EAE-2A1E-4357-9B55-E02DA36F779E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DE0336DD-0B6B-4664-AF38-74EBD9FCB601}" type="presOf" srcId="{380AF795-F48A-4DBE-BCCB-A7109AA58BDA}" destId="{5F14334A-BBF0-4E9B-97F8-68A243538698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735BC89F-F5BD-4BA7-BA06-6CC495F581D4}" type="presOf" srcId="{DAC9D740-95C2-4FAC-8C4B-6A843BA18B1C}" destId="{5CF3B2CC-55C6-4363-8F2E-5704F0BF5925}" srcOrd="0" destOrd="0" presId="urn:microsoft.com/office/officeart/2005/8/layout/venn1"/>
    <dgm:cxn modelId="{ED1C7F43-E00E-4673-8655-25C908E7A9B1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Shade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21F21D12-C671-4A67-8903-A1ABE03CCE6C}" type="presOf" srcId="{380AF795-F48A-4DBE-BCCB-A7109AA58BDA}" destId="{5F14334A-BBF0-4E9B-97F8-68A243538698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F160E629-9420-4AF5-87C0-A46A27B68631}" type="presOf" srcId="{DAC9D740-95C2-4FAC-8C4B-6A843BA18B1C}" destId="{5CF3B2CC-55C6-4363-8F2E-5704F0BF5925}" srcOrd="0" destOrd="0" presId="urn:microsoft.com/office/officeart/2005/8/layout/venn1"/>
    <dgm:cxn modelId="{D0B7A727-025A-46E4-B30C-7D178F8828A0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AFD5C76D-8ECF-4226-A62D-3E763176E7C1}" type="presOf" srcId="{380AF795-F48A-4DBE-BCCB-A7109AA58BDA}" destId="{5F14334A-BBF0-4E9B-97F8-68A243538698}" srcOrd="0" destOrd="0" presId="urn:microsoft.com/office/officeart/2005/8/layout/venn1"/>
    <dgm:cxn modelId="{45E9EBBA-CCB3-4CBD-80A7-5677AADE27F0}" type="presOf" srcId="{DAC9D740-95C2-4FAC-8C4B-6A843BA18B1C}" destId="{5CF3B2CC-55C6-4363-8F2E-5704F0BF5925}" srcOrd="0" destOrd="0" presId="urn:microsoft.com/office/officeart/2005/8/layout/venn1"/>
    <dgm:cxn modelId="{A65C9AD9-C62C-4D7A-B9AB-E21E0DC5D410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E8800327-5178-47E1-8588-629802A418E3}" type="presOf" srcId="{DAC9D740-95C2-4FAC-8C4B-6A843BA18B1C}" destId="{5CF3B2CC-55C6-4363-8F2E-5704F0BF5925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CF472679-F594-4882-B6AD-B3A86450F6A5}" type="presOf" srcId="{380AF795-F48A-4DBE-BCCB-A7109AA58BDA}" destId="{5F14334A-BBF0-4E9B-97F8-68A243538698}" srcOrd="0" destOrd="0" presId="urn:microsoft.com/office/officeart/2005/8/layout/venn1"/>
    <dgm:cxn modelId="{C34C5240-2F68-475A-A852-BE8B99968551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9B69DADE-2DF9-4D23-A8F7-F321B15C8CD3}" type="presOf" srcId="{DAC9D740-95C2-4FAC-8C4B-6A843BA18B1C}" destId="{5CF3B2CC-55C6-4363-8F2E-5704F0BF5925}" srcOrd="0" destOrd="0" presId="urn:microsoft.com/office/officeart/2005/8/layout/venn1"/>
    <dgm:cxn modelId="{E94E1ADA-27F2-4AA8-B664-39F9AE8C394E}" type="presOf" srcId="{380AF795-F48A-4DBE-BCCB-A7109AA58BDA}" destId="{5F14334A-BBF0-4E9B-97F8-68A243538698}" srcOrd="0" destOrd="0" presId="urn:microsoft.com/office/officeart/2005/8/layout/venn1"/>
    <dgm:cxn modelId="{7E63E660-99A5-4555-8DC7-65135389FC64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23554B81-9F58-42E2-9D11-0A30DFA2160E}" type="presOf" srcId="{DAC9D740-95C2-4FAC-8C4B-6A843BA18B1C}" destId="{5CF3B2CC-55C6-4363-8F2E-5704F0BF5925}" srcOrd="0" destOrd="0" presId="urn:microsoft.com/office/officeart/2005/8/layout/venn1"/>
    <dgm:cxn modelId="{DC23E0F1-93C8-4FDB-9328-E078D7D3E16B}" type="presOf" srcId="{380AF795-F48A-4DBE-BCCB-A7109AA58BDA}" destId="{5F14334A-BBF0-4E9B-97F8-68A243538698}" srcOrd="0" destOrd="0" presId="urn:microsoft.com/office/officeart/2005/8/layout/venn1"/>
    <dgm:cxn modelId="{60DCD0BB-B791-4B66-BABD-59038F6ED82F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1E291F10-B462-40AE-AC18-87AB0F561868}" type="presOf" srcId="{DAC9D740-95C2-4FAC-8C4B-6A843BA18B1C}" destId="{5CF3B2CC-55C6-4363-8F2E-5704F0BF5925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8C2D180E-FF66-4778-B7B8-2D8CC28E671D}" type="presOf" srcId="{380AF795-F48A-4DBE-BCCB-A7109AA58BDA}" destId="{5F14334A-BBF0-4E9B-97F8-68A243538698}" srcOrd="0" destOrd="0" presId="urn:microsoft.com/office/officeart/2005/8/layout/venn1"/>
    <dgm:cxn modelId="{4A594D64-D18D-4B68-B180-109AFC13AC0E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46FAB8D7-B342-4B11-8323-17D8F49DA002}" type="presOf" srcId="{DAC9D740-95C2-4FAC-8C4B-6A843BA18B1C}" destId="{5CF3B2CC-55C6-4363-8F2E-5704F0BF5925}" srcOrd="0" destOrd="0" presId="urn:microsoft.com/office/officeart/2005/8/layout/venn1"/>
    <dgm:cxn modelId="{E11B3AFB-55C4-44B0-872E-8200F1383372}" type="presOf" srcId="{380AF795-F48A-4DBE-BCCB-A7109AA58BDA}" destId="{5F14334A-BBF0-4E9B-97F8-68A243538698}" srcOrd="0" destOrd="0" presId="urn:microsoft.com/office/officeart/2005/8/layout/venn1"/>
    <dgm:cxn modelId="{BFA1E848-7229-4C58-A522-45CD3F5AF6C7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0AF795-F48A-4DBE-BCCB-A7109AA58BD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DAC9D740-95C2-4FAC-8C4B-6A843BA18B1C}">
      <dgm:prSet phldrT="[Text]"/>
      <dgm:spPr/>
      <dgm:t>
        <a:bodyPr/>
        <a:lstStyle/>
        <a:p>
          <a:pPr algn="ctr"/>
          <a:r>
            <a:rPr lang="en-US" dirty="0" smtClean="0"/>
            <a:t>SIZE </a:t>
          </a:r>
          <a:endParaRPr lang="en-US" dirty="0"/>
        </a:p>
      </dgm:t>
    </dgm:pt>
    <dgm:pt modelId="{76C3849F-09EB-43C8-9B66-356CCA7F9A66}" type="parTrans" cxnId="{821A172A-4B14-462E-B8BF-625B80F5558A}">
      <dgm:prSet/>
      <dgm:spPr/>
      <dgm:t>
        <a:bodyPr/>
        <a:lstStyle/>
        <a:p>
          <a:endParaRPr lang="en-US"/>
        </a:p>
      </dgm:t>
    </dgm:pt>
    <dgm:pt modelId="{6C810D21-D65C-49CB-B79D-3099F182885F}" type="sibTrans" cxnId="{821A172A-4B14-462E-B8BF-625B80F5558A}">
      <dgm:prSet/>
      <dgm:spPr/>
      <dgm:t>
        <a:bodyPr/>
        <a:lstStyle/>
        <a:p>
          <a:endParaRPr lang="en-US"/>
        </a:p>
      </dgm:t>
    </dgm:pt>
    <dgm:pt modelId="{5F14334A-BBF0-4E9B-97F8-68A243538698}" type="pres">
      <dgm:prSet presAssocID="{380AF795-F48A-4DBE-BCCB-A7109AA58BDA}" presName="compositeShape" presStyleCnt="0">
        <dgm:presLayoutVars>
          <dgm:chMax val="7"/>
          <dgm:dir/>
          <dgm:resizeHandles val="exact"/>
        </dgm:presLayoutVars>
      </dgm:prSet>
      <dgm:spPr/>
    </dgm:pt>
    <dgm:pt modelId="{5CF3B2CC-55C6-4363-8F2E-5704F0BF5925}" type="pres">
      <dgm:prSet presAssocID="{DAC9D740-95C2-4FAC-8C4B-6A843BA18B1C}" presName="circ1TxSh" presStyleLbl="vennNode1" presStyleIdx="0" presStyleCnt="1" custLinFactX="200000" custLinFactNeighborX="216935" custLinFactNeighborY="14655"/>
      <dgm:spPr/>
      <dgm:t>
        <a:bodyPr/>
        <a:lstStyle/>
        <a:p>
          <a:endParaRPr lang="en-IN"/>
        </a:p>
      </dgm:t>
    </dgm:pt>
  </dgm:ptLst>
  <dgm:cxnLst>
    <dgm:cxn modelId="{E00B9F70-F0B0-4931-91E0-54D406C72D5F}" type="presOf" srcId="{DAC9D740-95C2-4FAC-8C4B-6A843BA18B1C}" destId="{5CF3B2CC-55C6-4363-8F2E-5704F0BF5925}" srcOrd="0" destOrd="0" presId="urn:microsoft.com/office/officeart/2005/8/layout/venn1"/>
    <dgm:cxn modelId="{821A172A-4B14-462E-B8BF-625B80F5558A}" srcId="{380AF795-F48A-4DBE-BCCB-A7109AA58BDA}" destId="{DAC9D740-95C2-4FAC-8C4B-6A843BA18B1C}" srcOrd="0" destOrd="0" parTransId="{76C3849F-09EB-43C8-9B66-356CCA7F9A66}" sibTransId="{6C810D21-D65C-49CB-B79D-3099F182885F}"/>
    <dgm:cxn modelId="{D1F41D08-441E-4ADB-B05F-8F225EAFB319}" type="presOf" srcId="{380AF795-F48A-4DBE-BCCB-A7109AA58BDA}" destId="{5F14334A-BBF0-4E9B-97F8-68A243538698}" srcOrd="0" destOrd="0" presId="urn:microsoft.com/office/officeart/2005/8/layout/venn1"/>
    <dgm:cxn modelId="{D786A3D9-FAF6-4AD7-AAE4-61D7C4D65D00}" type="presParOf" srcId="{5F14334A-BBF0-4E9B-97F8-68A243538698}" destId="{5CF3B2CC-55C6-4363-8F2E-5704F0BF592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AF49A-AC27-4680-95DE-3BFA6A9AA771}">
      <dsp:nvSpPr>
        <dsp:cNvPr id="0" name=""/>
        <dsp:cNvSpPr/>
      </dsp:nvSpPr>
      <dsp:spPr>
        <a:xfrm>
          <a:off x="2552700" y="0"/>
          <a:ext cx="2971800" cy="2971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SIZE </a:t>
          </a:r>
          <a:endParaRPr lang="en-US" sz="4000" kern="1200" dirty="0"/>
        </a:p>
      </dsp:txBody>
      <dsp:txXfrm>
        <a:off x="2948939" y="520065"/>
        <a:ext cx="2179320" cy="1337310"/>
      </dsp:txXfrm>
    </dsp:sp>
    <dsp:sp modelId="{C5950D1D-8F66-4291-B248-5A05982CF1E8}">
      <dsp:nvSpPr>
        <dsp:cNvPr id="0" name=""/>
        <dsp:cNvSpPr/>
      </dsp:nvSpPr>
      <dsp:spPr>
        <a:xfrm>
          <a:off x="4343397" y="1919287"/>
          <a:ext cx="2971800" cy="2971800"/>
        </a:xfrm>
        <a:prstGeom prst="ellipse">
          <a:avLst/>
        </a:prstGeom>
        <a:solidFill>
          <a:schemeClr val="accent1">
            <a:lumMod val="5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SHAPE /FORM </a:t>
          </a:r>
          <a:endParaRPr lang="en-US" sz="4000" kern="1200" dirty="0"/>
        </a:p>
      </dsp:txBody>
      <dsp:txXfrm>
        <a:off x="5252273" y="2687002"/>
        <a:ext cx="1783080" cy="1634490"/>
      </dsp:txXfrm>
    </dsp:sp>
    <dsp:sp modelId="{ACDA4A79-FC0C-4358-9626-18CED7ECD702}">
      <dsp:nvSpPr>
        <dsp:cNvPr id="0" name=""/>
        <dsp:cNvSpPr/>
      </dsp:nvSpPr>
      <dsp:spPr>
        <a:xfrm>
          <a:off x="914396" y="1919287"/>
          <a:ext cx="2971800" cy="2971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SHADE</a:t>
          </a:r>
          <a:endParaRPr lang="en-US" sz="4000" kern="1200" dirty="0"/>
        </a:p>
      </dsp:txBody>
      <dsp:txXfrm>
        <a:off x="1194240" y="2687002"/>
        <a:ext cx="1783080" cy="1634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Shape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Shade </a:t>
          </a:r>
          <a:endParaRPr lang="en-US" sz="2900" kern="1200" dirty="0"/>
        </a:p>
      </dsp:txBody>
      <dsp:txXfrm>
        <a:off x="193902" y="490835"/>
        <a:ext cx="936244" cy="93624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93902" y="490835"/>
        <a:ext cx="936244" cy="936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2CC-55C6-4363-8F2E-5704F0BF5925}">
      <dsp:nvSpPr>
        <dsp:cNvPr id="0" name=""/>
        <dsp:cNvSpPr/>
      </dsp:nvSpPr>
      <dsp:spPr>
        <a:xfrm>
          <a:off x="0" y="296933"/>
          <a:ext cx="1324048" cy="13240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SIZE </a:t>
          </a:r>
          <a:endParaRPr lang="en-US" sz="4400" kern="1200" dirty="0"/>
        </a:p>
      </dsp:txBody>
      <dsp:txXfrm>
        <a:off x="193902" y="490835"/>
        <a:ext cx="936244" cy="936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28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79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95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78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7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655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62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6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2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8B893E-219A-4C68-B8F3-FF5F141E8360}" type="datetimeFigureOut">
              <a:rPr lang="en-IN" smtClean="0"/>
              <a:t>24-04-2023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C77DE2-52B0-4C72-978A-842925710A35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4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5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5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5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Selection of Anterior Teeth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IN" dirty="0" smtClean="0"/>
              <a:t> </a:t>
            </a:r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Sanket</a:t>
            </a:r>
            <a:r>
              <a:rPr lang="en-IN" dirty="0" smtClean="0"/>
              <a:t> </a:t>
            </a:r>
            <a:r>
              <a:rPr lang="en-IN" dirty="0" err="1" smtClean="0"/>
              <a:t>Rajendra</a:t>
            </a:r>
            <a:r>
              <a:rPr lang="en-IN" dirty="0" smtClean="0"/>
              <a:t> </a:t>
            </a:r>
            <a:r>
              <a:rPr lang="en-IN" dirty="0" err="1" smtClean="0"/>
              <a:t>Jadhav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855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93749" y="783018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Methods </a:t>
            </a:r>
            <a:r>
              <a:rPr lang="en-IN" sz="2800" dirty="0">
                <a:solidFill>
                  <a:srgbClr val="C00000"/>
                </a:solidFill>
              </a:rPr>
              <a:t>using pre-extraction records.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591" y="1902945"/>
            <a:ext cx="8998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Photographs:</a:t>
            </a:r>
          </a:p>
          <a:p>
            <a:endParaRPr lang="en-IN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591" y="2612583"/>
            <a:ext cx="8167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231F20"/>
                </a:solidFill>
                <a:latin typeface="Palatino"/>
              </a:rPr>
              <a:t>These photographs must show at least </a:t>
            </a:r>
            <a:r>
              <a:rPr lang="en-IN" sz="2800" dirty="0" smtClean="0">
                <a:solidFill>
                  <a:srgbClr val="231F20"/>
                </a:solidFill>
                <a:latin typeface="Palatino"/>
              </a:rPr>
              <a:t>the </a:t>
            </a:r>
            <a:r>
              <a:rPr lang="en-IN" sz="2800" dirty="0" err="1">
                <a:solidFill>
                  <a:srgbClr val="231F20"/>
                </a:solidFill>
                <a:latin typeface="Palatino"/>
              </a:rPr>
              <a:t>incisal</a:t>
            </a:r>
            <a:r>
              <a:rPr lang="en-IN" sz="2800" dirty="0">
                <a:solidFill>
                  <a:srgbClr val="231F20"/>
                </a:solidFill>
                <a:latin typeface="Palatino"/>
              </a:rPr>
              <a:t> edges of the anterior teeth. This </a:t>
            </a:r>
            <a:r>
              <a:rPr lang="en-IN" sz="2800" dirty="0" smtClean="0">
                <a:solidFill>
                  <a:srgbClr val="231F20"/>
                </a:solidFill>
                <a:latin typeface="Palatino"/>
              </a:rPr>
              <a:t>method </a:t>
            </a:r>
            <a:r>
              <a:rPr lang="en-IN" sz="2800" dirty="0">
                <a:solidFill>
                  <a:srgbClr val="231F20"/>
                </a:solidFill>
                <a:latin typeface="Palatino"/>
              </a:rPr>
              <a:t>is useful to determine the exact width </a:t>
            </a:r>
            <a:r>
              <a:rPr lang="en-IN" sz="2800" dirty="0" smtClean="0">
                <a:solidFill>
                  <a:srgbClr val="231F20"/>
                </a:solidFill>
                <a:latin typeface="Palatino"/>
              </a:rPr>
              <a:t>and </a:t>
            </a:r>
            <a:r>
              <a:rPr lang="en-IN" sz="2800" dirty="0">
                <a:solidFill>
                  <a:srgbClr val="231F20"/>
                </a:solidFill>
                <a:latin typeface="Palatino"/>
              </a:rPr>
              <a:t>outline of the teeth.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4084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31756" y="628034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Methods </a:t>
            </a:r>
            <a:r>
              <a:rPr lang="en-IN" sz="2800" dirty="0">
                <a:solidFill>
                  <a:srgbClr val="C00000"/>
                </a:solidFill>
              </a:rPr>
              <a:t>using pre-extraction records.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590" y="1420253"/>
            <a:ext cx="8998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adiographs:</a:t>
            </a:r>
          </a:p>
          <a:p>
            <a:endParaRPr lang="en-IN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590" y="1881918"/>
            <a:ext cx="93777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With radiographs, </a:t>
            </a:r>
            <a:r>
              <a:rPr lang="en-IN" sz="2400" dirty="0" err="1" smtClean="0">
                <a:solidFill>
                  <a:srgbClr val="0070C0"/>
                </a:solidFill>
              </a:rPr>
              <a:t>occluso</a:t>
            </a:r>
            <a:r>
              <a:rPr lang="en-IN" sz="2400" dirty="0" smtClean="0">
                <a:solidFill>
                  <a:srgbClr val="0070C0"/>
                </a:solidFill>
              </a:rPr>
              <a:t>-gingival </a:t>
            </a:r>
            <a:r>
              <a:rPr lang="en-IN" sz="2400" dirty="0">
                <a:solidFill>
                  <a:srgbClr val="0070C0"/>
                </a:solidFill>
              </a:rPr>
              <a:t>height </a:t>
            </a:r>
            <a:r>
              <a:rPr lang="en-IN" sz="2400" dirty="0"/>
              <a:t>and the </a:t>
            </a:r>
            <a:r>
              <a:rPr lang="en-IN" sz="2400" dirty="0" smtClean="0"/>
              <a:t>outline </a:t>
            </a:r>
            <a:r>
              <a:rPr lang="en-IN" sz="2400" dirty="0"/>
              <a:t>of the teeth can be recorded. But the </a:t>
            </a:r>
            <a:r>
              <a:rPr lang="en-IN" sz="2400" dirty="0" smtClean="0">
                <a:solidFill>
                  <a:srgbClr val="0070C0"/>
                </a:solidFill>
              </a:rPr>
              <a:t>contour </a:t>
            </a:r>
            <a:r>
              <a:rPr lang="en-IN" sz="2400" dirty="0">
                <a:solidFill>
                  <a:srgbClr val="0070C0"/>
                </a:solidFill>
              </a:rPr>
              <a:t>and size cannot be</a:t>
            </a:r>
            <a:r>
              <a:rPr lang="en-IN" sz="2400" dirty="0"/>
              <a:t> accurately determined, </a:t>
            </a:r>
            <a:r>
              <a:rPr lang="en-IN" sz="2400" dirty="0" smtClean="0"/>
              <a:t>because </a:t>
            </a:r>
            <a:r>
              <a:rPr lang="en-IN" sz="2400" dirty="0"/>
              <a:t>the radiograph is a two-dimensional </a:t>
            </a:r>
            <a:r>
              <a:rPr lang="en-IN" sz="2400" dirty="0" smtClean="0"/>
              <a:t>image.</a:t>
            </a:r>
          </a:p>
          <a:p>
            <a:endParaRPr lang="en-IN" sz="2400" dirty="0"/>
          </a:p>
          <a:p>
            <a:r>
              <a:rPr lang="en-IN" sz="2400" b="1" dirty="0">
                <a:solidFill>
                  <a:srgbClr val="00B050"/>
                </a:solidFill>
              </a:rPr>
              <a:t>Teeth of close </a:t>
            </a:r>
            <a:r>
              <a:rPr lang="en-IN" sz="2400" b="1" dirty="0" smtClean="0">
                <a:solidFill>
                  <a:srgbClr val="00B050"/>
                </a:solidFill>
              </a:rPr>
              <a:t>relatives: </a:t>
            </a:r>
            <a:r>
              <a:rPr lang="en-IN" sz="2400" dirty="0"/>
              <a:t>This method is usually </a:t>
            </a:r>
            <a:r>
              <a:rPr lang="en-IN" sz="2400" dirty="0" smtClean="0"/>
              <a:t>followed </a:t>
            </a:r>
            <a:r>
              <a:rPr lang="en-IN" sz="2400" dirty="0"/>
              <a:t>only if the other records are not </a:t>
            </a:r>
            <a:r>
              <a:rPr lang="en-IN" sz="2400" dirty="0" smtClean="0"/>
              <a:t>available</a:t>
            </a:r>
            <a:r>
              <a:rPr lang="en-IN" sz="2400" dirty="0"/>
              <a:t>. The </a:t>
            </a:r>
            <a:r>
              <a:rPr lang="en-IN" sz="2400" dirty="0">
                <a:solidFill>
                  <a:srgbClr val="0070C0"/>
                </a:solidFill>
              </a:rPr>
              <a:t>size and contour </a:t>
            </a:r>
            <a:r>
              <a:rPr lang="en-IN" sz="2400" dirty="0"/>
              <a:t>of the </a:t>
            </a:r>
            <a:r>
              <a:rPr lang="en-IN" sz="2400" dirty="0">
                <a:solidFill>
                  <a:srgbClr val="0070C0"/>
                </a:solidFill>
              </a:rPr>
              <a:t>patient’s </a:t>
            </a:r>
            <a:r>
              <a:rPr lang="en-IN" sz="2400" dirty="0" smtClean="0">
                <a:solidFill>
                  <a:srgbClr val="0070C0"/>
                </a:solidFill>
              </a:rPr>
              <a:t>son </a:t>
            </a:r>
            <a:r>
              <a:rPr lang="en-IN" sz="2400" dirty="0">
                <a:solidFill>
                  <a:srgbClr val="0070C0"/>
                </a:solidFill>
              </a:rPr>
              <a:t>or daughter’s tooth </a:t>
            </a:r>
            <a:r>
              <a:rPr lang="en-IN" sz="2400" dirty="0"/>
              <a:t>is taken as reference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endParaRPr lang="en-IN" sz="2400" dirty="0"/>
          </a:p>
          <a:p>
            <a:r>
              <a:rPr lang="en-IN" sz="2400" b="1" dirty="0">
                <a:solidFill>
                  <a:srgbClr val="00B050"/>
                </a:solidFill>
              </a:rPr>
              <a:t>Preserved extracted </a:t>
            </a:r>
            <a:r>
              <a:rPr lang="en-IN" sz="2400" b="1" dirty="0" smtClean="0">
                <a:solidFill>
                  <a:srgbClr val="00B050"/>
                </a:solidFill>
              </a:rPr>
              <a:t>teeth</a:t>
            </a:r>
            <a:r>
              <a:rPr lang="e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N" sz="2400" dirty="0"/>
              <a:t>This is the </a:t>
            </a:r>
            <a:r>
              <a:rPr lang="en-IN" sz="2400" dirty="0">
                <a:solidFill>
                  <a:srgbClr val="0070C0"/>
                </a:solidFill>
              </a:rPr>
              <a:t>best method </a:t>
            </a:r>
            <a:r>
              <a:rPr lang="en-IN" sz="2400" dirty="0" smtClean="0"/>
              <a:t>to </a:t>
            </a:r>
            <a:r>
              <a:rPr lang="en-IN" sz="2400" dirty="0"/>
              <a:t>determine the size of the anterior tooth. The </a:t>
            </a:r>
            <a:r>
              <a:rPr lang="en-IN" sz="2400" dirty="0" smtClean="0">
                <a:solidFill>
                  <a:srgbClr val="0070C0"/>
                </a:solidFill>
              </a:rPr>
              <a:t>exact </a:t>
            </a:r>
            <a:r>
              <a:rPr lang="en-IN" sz="2400" dirty="0">
                <a:solidFill>
                  <a:srgbClr val="0070C0"/>
                </a:solidFill>
              </a:rPr>
              <a:t>details about the size and contour </a:t>
            </a:r>
            <a:r>
              <a:rPr lang="en-IN" sz="2400" dirty="0"/>
              <a:t>can be </a:t>
            </a:r>
            <a:r>
              <a:rPr lang="en-IN" sz="2400" dirty="0" smtClean="0"/>
              <a:t>recorded </a:t>
            </a:r>
            <a:r>
              <a:rPr lang="en-IN" sz="2400" dirty="0"/>
              <a:t>from this method.</a:t>
            </a:r>
          </a:p>
        </p:txBody>
      </p:sp>
    </p:spTree>
    <p:extLst>
      <p:ext uri="{BB962C8B-B14F-4D97-AF65-F5344CB8AC3E}">
        <p14:creationId xmlns:p14="http://schemas.microsoft.com/office/powerpoint/2010/main" val="37748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Methods using Anthropological </a:t>
            </a:r>
            <a:r>
              <a:rPr lang="en-IN" sz="2800" dirty="0" smtClean="0">
                <a:solidFill>
                  <a:srgbClr val="C00000"/>
                </a:solidFill>
              </a:rPr>
              <a:t>Measurements </a:t>
            </a:r>
            <a:r>
              <a:rPr lang="en-IN" sz="2800" dirty="0">
                <a:solidFill>
                  <a:srgbClr val="C00000"/>
                </a:solidFill>
              </a:rPr>
              <a:t>of the Patient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4278" y="2603539"/>
            <a:ext cx="8998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Anthropological </a:t>
            </a:r>
            <a:r>
              <a:rPr lang="en-IN" sz="3200" dirty="0"/>
              <a:t>measurements are usually </a:t>
            </a:r>
            <a:r>
              <a:rPr lang="en-IN" sz="3200" dirty="0" smtClean="0">
                <a:solidFill>
                  <a:srgbClr val="0070C0"/>
                </a:solidFill>
              </a:rPr>
              <a:t>post</a:t>
            </a:r>
            <a:r>
              <a:rPr lang="en-IN" sz="3200" dirty="0">
                <a:solidFill>
                  <a:srgbClr val="0070C0"/>
                </a:solidFill>
              </a:rPr>
              <a:t>-</a:t>
            </a:r>
            <a:r>
              <a:rPr lang="en-IN" sz="3200" dirty="0" smtClean="0">
                <a:solidFill>
                  <a:srgbClr val="0070C0"/>
                </a:solidFill>
              </a:rPr>
              <a:t>extraction </a:t>
            </a:r>
            <a:r>
              <a:rPr lang="en-IN" sz="3200" dirty="0">
                <a:solidFill>
                  <a:srgbClr val="0070C0"/>
                </a:solidFill>
              </a:rPr>
              <a:t>records </a:t>
            </a:r>
            <a:r>
              <a:rPr lang="en-IN" sz="3200" dirty="0"/>
              <a:t>made directly from the </a:t>
            </a:r>
          </a:p>
          <a:p>
            <a:r>
              <a:rPr lang="en-IN" sz="3200" dirty="0"/>
              <a:t>edentulous patient.</a:t>
            </a:r>
            <a:endParaRPr lang="en-IN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Methods using Anthropological </a:t>
            </a:r>
            <a:r>
              <a:rPr lang="en-IN" sz="2800" dirty="0" smtClean="0">
                <a:solidFill>
                  <a:srgbClr val="C00000"/>
                </a:solidFill>
              </a:rPr>
              <a:t>Measurements </a:t>
            </a:r>
            <a:r>
              <a:rPr lang="en-IN" sz="2800" dirty="0">
                <a:solidFill>
                  <a:srgbClr val="C00000"/>
                </a:solidFill>
              </a:rPr>
              <a:t>of the Patient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861" y="2002660"/>
            <a:ext cx="89985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70C0"/>
                </a:solidFill>
              </a:rPr>
              <a:t>ANTHROPOMETRIC CEPHALIC INDEX:</a:t>
            </a:r>
          </a:p>
          <a:p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2000" dirty="0"/>
              <a:t>1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00B050"/>
                </a:solidFill>
              </a:rPr>
              <a:t>Circumference </a:t>
            </a:r>
            <a:r>
              <a:rPr lang="en-US" sz="2000" dirty="0">
                <a:solidFill>
                  <a:srgbClr val="00B050"/>
                </a:solidFill>
              </a:rPr>
              <a:t>of Head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Width of Upper Central Incisor =  Circumference of Head / 13</a:t>
            </a:r>
          </a:p>
          <a:p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2000" dirty="0" smtClean="0"/>
              <a:t>2. </a:t>
            </a:r>
            <a:r>
              <a:rPr lang="en-US" sz="2000" dirty="0" err="1" smtClean="0">
                <a:solidFill>
                  <a:srgbClr val="00B050"/>
                </a:solidFill>
              </a:rPr>
              <a:t>Bizygomatic</a:t>
            </a:r>
            <a:r>
              <a:rPr lang="en-US" sz="2000" dirty="0" smtClean="0">
                <a:solidFill>
                  <a:srgbClr val="00B050"/>
                </a:solidFill>
              </a:rPr>
              <a:t> Width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Total Width of Upper </a:t>
            </a:r>
            <a:r>
              <a:rPr lang="en-US" sz="2000" dirty="0" err="1"/>
              <a:t>Anteriors</a:t>
            </a:r>
            <a:r>
              <a:rPr lang="en-US" sz="2000" dirty="0"/>
              <a:t> = </a:t>
            </a:r>
            <a:r>
              <a:rPr lang="en-US" sz="2000" dirty="0" err="1"/>
              <a:t>Bizygomatic</a:t>
            </a:r>
            <a:r>
              <a:rPr lang="en-US" sz="2000" dirty="0"/>
              <a:t> Width / 3.3</a:t>
            </a:r>
          </a:p>
          <a:p>
            <a:endParaRPr lang="en-IN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DSCN93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28" y="1048553"/>
            <a:ext cx="2308225" cy="2570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Documents and Settings\ashwin\Desktop\Teeth selection\New Folder\Picture 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30000" r="11771" b="5000"/>
          <a:stretch>
            <a:fillRect/>
          </a:stretch>
        </p:blipFill>
        <p:spPr bwMode="auto">
          <a:xfrm>
            <a:off x="8025311" y="3618716"/>
            <a:ext cx="2290842" cy="289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8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Methods using Anthropological </a:t>
            </a:r>
            <a:r>
              <a:rPr lang="en-IN" sz="2800" dirty="0" smtClean="0">
                <a:solidFill>
                  <a:srgbClr val="C00000"/>
                </a:solidFill>
              </a:rPr>
              <a:t>Measurements </a:t>
            </a:r>
            <a:r>
              <a:rPr lang="en-IN" sz="2800" dirty="0">
                <a:solidFill>
                  <a:srgbClr val="C00000"/>
                </a:solidFill>
              </a:rPr>
              <a:t>of the Patient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2476" y="1808018"/>
            <a:ext cx="89985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ANTHROPOMETRIC CEPHALIC INDEX:</a:t>
            </a:r>
          </a:p>
          <a:p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Berry’s biometric ratio method: Berry (in 1906</a:t>
            </a:r>
            <a:r>
              <a:rPr lang="en-US" sz="16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) </a:t>
            </a:r>
            <a:endParaRPr lang="en-US" u="sng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 descr="C:\Documents and Settings\ashwin\Desktop\Teeth selection\New Folder\Picture 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30000" r="11771" b="5000"/>
          <a:stretch>
            <a:fillRect/>
          </a:stretch>
        </p:blipFill>
        <p:spPr bwMode="auto">
          <a:xfrm>
            <a:off x="8233128" y="1525607"/>
            <a:ext cx="2739375" cy="34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468" y="2945828"/>
            <a:ext cx="6563189" cy="2043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6468" y="5271496"/>
            <a:ext cx="9341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The </a:t>
            </a:r>
            <a:r>
              <a:rPr lang="en-IN" sz="2400" dirty="0"/>
              <a:t>formula using the length of the </a:t>
            </a:r>
            <a:r>
              <a:rPr lang="en-IN" sz="2400" dirty="0" smtClean="0"/>
              <a:t>face </a:t>
            </a:r>
            <a:r>
              <a:rPr lang="en-IN" sz="2400" dirty="0"/>
              <a:t>cannot be used for edentulous patients.</a:t>
            </a:r>
          </a:p>
        </p:txBody>
      </p:sp>
    </p:spTree>
    <p:extLst>
      <p:ext uri="{BB962C8B-B14F-4D97-AF65-F5344CB8AC3E}">
        <p14:creationId xmlns:p14="http://schemas.microsoft.com/office/powerpoint/2010/main" val="32124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• </a:t>
            </a:r>
            <a:r>
              <a:rPr lang="en-IN" sz="2800" dirty="0">
                <a:solidFill>
                  <a:srgbClr val="C00000"/>
                </a:solidFill>
              </a:rPr>
              <a:t>Methods using anatomical landmarks.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203" y="1546389"/>
            <a:ext cx="8998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</a:rPr>
              <a:t>Size of the maxillary arch </a:t>
            </a:r>
            <a:endParaRPr lang="en-IN" sz="2800" dirty="0" smtClean="0">
              <a:solidFill>
                <a:srgbClr val="0070C0"/>
              </a:solidFill>
            </a:endParaRPr>
          </a:p>
          <a:p>
            <a:endParaRPr lang="en-IN" sz="2800" dirty="0"/>
          </a:p>
          <a:p>
            <a:r>
              <a:rPr lang="en-IN" sz="2800" dirty="0" smtClean="0"/>
              <a:t>The </a:t>
            </a:r>
            <a:r>
              <a:rPr lang="en-IN" sz="2800" dirty="0"/>
              <a:t>distance between </a:t>
            </a:r>
            <a:r>
              <a:rPr lang="en-IN" sz="2800" dirty="0" smtClean="0"/>
              <a:t>the </a:t>
            </a:r>
            <a:r>
              <a:rPr lang="en-IN" sz="2800" dirty="0"/>
              <a:t>incisive papilla and the </a:t>
            </a:r>
            <a:r>
              <a:rPr lang="en-IN" sz="2800" dirty="0" err="1"/>
              <a:t>hamular</a:t>
            </a:r>
            <a:r>
              <a:rPr lang="en-IN" sz="2800" dirty="0"/>
              <a:t> notch on one </a:t>
            </a:r>
            <a:r>
              <a:rPr lang="en-IN" sz="2800" dirty="0" smtClean="0"/>
              <a:t>side </a:t>
            </a:r>
            <a:r>
              <a:rPr lang="en-IN" sz="2800" dirty="0"/>
              <a:t>is added with the distance between two </a:t>
            </a:r>
            <a:r>
              <a:rPr lang="en-IN" sz="2800" dirty="0" err="1" smtClean="0"/>
              <a:t>hamular</a:t>
            </a:r>
            <a:r>
              <a:rPr lang="en-IN" sz="2800" dirty="0" smtClean="0"/>
              <a:t> </a:t>
            </a:r>
            <a:r>
              <a:rPr lang="en-IN" sz="2800" dirty="0"/>
              <a:t>notches. This gives the combined width </a:t>
            </a:r>
            <a:r>
              <a:rPr lang="en-IN" sz="2800" dirty="0" smtClean="0"/>
              <a:t>of </a:t>
            </a:r>
            <a:r>
              <a:rPr lang="en-IN" sz="2800" dirty="0"/>
              <a:t>all the anterior and posterior teeth of the </a:t>
            </a:r>
            <a:r>
              <a:rPr lang="en-IN" sz="2800" dirty="0" smtClean="0"/>
              <a:t>maxillary arch.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667" y="4618499"/>
            <a:ext cx="4038487" cy="21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• </a:t>
            </a:r>
            <a:r>
              <a:rPr lang="en-IN" sz="2800" dirty="0">
                <a:solidFill>
                  <a:srgbClr val="C00000"/>
                </a:solidFill>
              </a:rPr>
              <a:t>Methods using anatomical landmarks.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476" y="1808018"/>
            <a:ext cx="8998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Location of canine </a:t>
            </a:r>
            <a:r>
              <a:rPr lang="en-IN" sz="2400" dirty="0" smtClean="0">
                <a:solidFill>
                  <a:srgbClr val="0070C0"/>
                </a:solidFill>
              </a:rPr>
              <a:t>eminences: </a:t>
            </a:r>
          </a:p>
          <a:p>
            <a:endParaRPr lang="en-IN" sz="2400" dirty="0"/>
          </a:p>
          <a:p>
            <a:r>
              <a:rPr lang="en-IN" sz="2400" dirty="0" smtClean="0"/>
              <a:t>A </a:t>
            </a:r>
            <a:r>
              <a:rPr lang="en-IN" sz="2400" dirty="0"/>
              <a:t>canine eminence </a:t>
            </a:r>
            <a:r>
              <a:rPr lang="en-IN" sz="2400" dirty="0" smtClean="0"/>
              <a:t>is </a:t>
            </a:r>
            <a:r>
              <a:rPr lang="en-IN" sz="2400" dirty="0"/>
              <a:t>formed in the region between the canine and </a:t>
            </a:r>
            <a:r>
              <a:rPr lang="en-IN" sz="2400" dirty="0" smtClean="0"/>
              <a:t>the </a:t>
            </a:r>
            <a:r>
              <a:rPr lang="en-IN" sz="2400" dirty="0"/>
              <a:t>first premolar after extraction of teeth. </a:t>
            </a:r>
          </a:p>
          <a:p>
            <a:r>
              <a:rPr lang="en-IN" sz="2400" dirty="0"/>
              <a:t>The distance between the two canine </a:t>
            </a:r>
            <a:r>
              <a:rPr lang="en-IN" sz="2400" dirty="0" smtClean="0"/>
              <a:t>eminences </a:t>
            </a:r>
            <a:r>
              <a:rPr lang="en-IN" sz="2400" dirty="0"/>
              <a:t>is measured along the residual ridge. </a:t>
            </a:r>
          </a:p>
          <a:p>
            <a:r>
              <a:rPr lang="en-IN" sz="2400" dirty="0"/>
              <a:t>This measured value gives the combined width </a:t>
            </a:r>
            <a:r>
              <a:rPr lang="en-IN" sz="2400" dirty="0" smtClean="0"/>
              <a:t>of </a:t>
            </a:r>
            <a:r>
              <a:rPr lang="en-IN" sz="2400" dirty="0"/>
              <a:t>the anterior teeth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55" y="4768085"/>
            <a:ext cx="5500568" cy="17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• </a:t>
            </a:r>
            <a:r>
              <a:rPr lang="en-IN" sz="2800" dirty="0">
                <a:solidFill>
                  <a:srgbClr val="C00000"/>
                </a:solidFill>
              </a:rPr>
              <a:t>Methods using anatomical landmarks.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476" y="1808018"/>
            <a:ext cx="8998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</a:rPr>
              <a:t>Location of the </a:t>
            </a:r>
            <a:r>
              <a:rPr lang="en-IN" sz="2800" dirty="0" err="1">
                <a:solidFill>
                  <a:srgbClr val="0070C0"/>
                </a:solidFill>
              </a:rPr>
              <a:t>buccal</a:t>
            </a:r>
            <a:r>
              <a:rPr lang="en-IN" sz="2800" dirty="0">
                <a:solidFill>
                  <a:srgbClr val="0070C0"/>
                </a:solidFill>
              </a:rPr>
              <a:t> </a:t>
            </a:r>
            <a:r>
              <a:rPr lang="en-IN" sz="2800" dirty="0" err="1">
                <a:solidFill>
                  <a:srgbClr val="0070C0"/>
                </a:solidFill>
              </a:rPr>
              <a:t>frenal</a:t>
            </a:r>
            <a:r>
              <a:rPr lang="en-IN" sz="2800" dirty="0">
                <a:solidFill>
                  <a:srgbClr val="0070C0"/>
                </a:solidFill>
              </a:rPr>
              <a:t> </a:t>
            </a:r>
            <a:r>
              <a:rPr lang="en-IN" sz="2800" dirty="0" smtClean="0">
                <a:solidFill>
                  <a:srgbClr val="0070C0"/>
                </a:solidFill>
              </a:rPr>
              <a:t>attachments:</a:t>
            </a:r>
          </a:p>
          <a:p>
            <a:endParaRPr lang="en-IN" sz="2800" dirty="0"/>
          </a:p>
          <a:p>
            <a:r>
              <a:rPr lang="en-IN" sz="2800" dirty="0" smtClean="0"/>
              <a:t>The attachments </a:t>
            </a:r>
            <a:r>
              <a:rPr lang="en-IN" sz="2800" dirty="0"/>
              <a:t>of the </a:t>
            </a:r>
            <a:r>
              <a:rPr lang="en-IN" sz="2800" dirty="0" err="1"/>
              <a:t>buccal</a:t>
            </a:r>
            <a:r>
              <a:rPr lang="en-IN" sz="2800" dirty="0"/>
              <a:t> </a:t>
            </a:r>
            <a:r>
              <a:rPr lang="en-IN" sz="2800" dirty="0" err="1"/>
              <a:t>frenum</a:t>
            </a:r>
            <a:r>
              <a:rPr lang="en-IN" sz="2800" dirty="0"/>
              <a:t> are marked on </a:t>
            </a:r>
            <a:r>
              <a:rPr lang="en-IN" sz="2800" dirty="0" smtClean="0"/>
              <a:t>the </a:t>
            </a:r>
            <a:r>
              <a:rPr lang="en-IN" sz="2800" dirty="0"/>
              <a:t>residual ridge. The distance between the two </a:t>
            </a:r>
            <a:r>
              <a:rPr lang="en-IN" sz="2800" dirty="0" smtClean="0"/>
              <a:t>markings </a:t>
            </a:r>
            <a:r>
              <a:rPr lang="en-IN" sz="2800" dirty="0"/>
              <a:t>recorded along the residual ridge gives </a:t>
            </a:r>
            <a:r>
              <a:rPr lang="en-IN" sz="2800" dirty="0" smtClean="0"/>
              <a:t>the </a:t>
            </a:r>
            <a:r>
              <a:rPr lang="en-IN" sz="2800" dirty="0"/>
              <a:t>combined width of the maxillary </a:t>
            </a:r>
            <a:r>
              <a:rPr lang="en-IN" sz="2800" dirty="0" err="1" smtClean="0"/>
              <a:t>anteriors</a:t>
            </a:r>
            <a:r>
              <a:rPr lang="en-IN" sz="2800" dirty="0" smtClean="0"/>
              <a:t>.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584" y="4210137"/>
            <a:ext cx="4169764" cy="25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• </a:t>
            </a:r>
            <a:r>
              <a:rPr lang="en-IN" sz="2800" dirty="0">
                <a:solidFill>
                  <a:srgbClr val="C00000"/>
                </a:solidFill>
              </a:rPr>
              <a:t>Methods using anatomical landmarks.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476" y="1808018"/>
            <a:ext cx="8998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</a:rPr>
              <a:t>Location of the corners of the </a:t>
            </a:r>
            <a:r>
              <a:rPr lang="en-IN" sz="2800" dirty="0" smtClean="0">
                <a:solidFill>
                  <a:srgbClr val="0070C0"/>
                </a:solidFill>
              </a:rPr>
              <a:t>mouth:</a:t>
            </a:r>
          </a:p>
          <a:p>
            <a:endParaRPr lang="en-IN" sz="2800" dirty="0"/>
          </a:p>
          <a:p>
            <a:r>
              <a:rPr lang="en-IN" sz="2800" dirty="0" smtClean="0"/>
              <a:t>The </a:t>
            </a:r>
            <a:r>
              <a:rPr lang="en-IN" sz="2800" dirty="0"/>
              <a:t>corner </a:t>
            </a:r>
            <a:r>
              <a:rPr lang="en-IN" sz="2800" dirty="0" smtClean="0"/>
              <a:t>of </a:t>
            </a:r>
            <a:r>
              <a:rPr lang="en-IN" sz="2800" dirty="0"/>
              <a:t>the mouth marks the distal end of the canine. </a:t>
            </a:r>
          </a:p>
          <a:p>
            <a:r>
              <a:rPr lang="en-IN" sz="2800" dirty="0"/>
              <a:t>The corners of the mouth are recorded on the </a:t>
            </a:r>
            <a:r>
              <a:rPr lang="en-IN" sz="2800" dirty="0" err="1" smtClean="0"/>
              <a:t>occlusal</a:t>
            </a:r>
            <a:r>
              <a:rPr lang="en-IN" sz="2800" dirty="0" smtClean="0"/>
              <a:t> </a:t>
            </a:r>
            <a:r>
              <a:rPr lang="en-IN" sz="2800" dirty="0"/>
              <a:t>rim and the distance is measured </a:t>
            </a:r>
            <a:r>
              <a:rPr lang="en-IN" sz="2800" dirty="0" smtClean="0"/>
              <a:t>between </a:t>
            </a:r>
            <a:r>
              <a:rPr lang="en-IN" sz="2800" dirty="0"/>
              <a:t>these markings. The anterior teeth are set </a:t>
            </a:r>
            <a:r>
              <a:rPr lang="en-IN" sz="2800" dirty="0" smtClean="0"/>
              <a:t>within </a:t>
            </a:r>
            <a:r>
              <a:rPr lang="en-IN" sz="2800" dirty="0"/>
              <a:t>these markings </a:t>
            </a:r>
            <a:r>
              <a:rPr lang="en-IN" sz="2800" dirty="0" smtClean="0"/>
              <a:t>.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467" y="5193722"/>
            <a:ext cx="6058420" cy="11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• </a:t>
            </a:r>
            <a:r>
              <a:rPr lang="en-IN" sz="2800" dirty="0">
                <a:solidFill>
                  <a:srgbClr val="C00000"/>
                </a:solidFill>
              </a:rPr>
              <a:t>Methods using anatomical landmarks.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24" y="1797627"/>
            <a:ext cx="7045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</a:rPr>
              <a:t>Location of the </a:t>
            </a:r>
            <a:r>
              <a:rPr lang="en-IN" sz="2800" dirty="0" err="1">
                <a:solidFill>
                  <a:srgbClr val="0070C0"/>
                </a:solidFill>
              </a:rPr>
              <a:t>ala</a:t>
            </a:r>
            <a:r>
              <a:rPr lang="en-IN" sz="2800" dirty="0">
                <a:solidFill>
                  <a:srgbClr val="0070C0"/>
                </a:solidFill>
              </a:rPr>
              <a:t> of the </a:t>
            </a:r>
            <a:r>
              <a:rPr lang="en-IN" sz="2800" dirty="0" smtClean="0">
                <a:solidFill>
                  <a:srgbClr val="0070C0"/>
                </a:solidFill>
              </a:rPr>
              <a:t>nose: </a:t>
            </a:r>
          </a:p>
          <a:p>
            <a:endParaRPr lang="en-IN" sz="2800" dirty="0"/>
          </a:p>
          <a:p>
            <a:r>
              <a:rPr lang="en-IN" sz="2800" dirty="0" smtClean="0"/>
              <a:t>The </a:t>
            </a:r>
            <a:r>
              <a:rPr lang="en-IN" sz="2800" dirty="0"/>
              <a:t>patient is </a:t>
            </a:r>
            <a:r>
              <a:rPr lang="en-IN" sz="2800" dirty="0" smtClean="0"/>
              <a:t>asked </a:t>
            </a:r>
            <a:r>
              <a:rPr lang="en-IN" sz="2800" dirty="0"/>
              <a:t>to sit upright and look straight. A line </a:t>
            </a:r>
            <a:r>
              <a:rPr lang="en-IN" sz="2800" dirty="0" smtClean="0"/>
              <a:t>passing </a:t>
            </a:r>
            <a:r>
              <a:rPr lang="en-IN" sz="2800" dirty="0"/>
              <a:t>through the midpoint between the eyebrows </a:t>
            </a:r>
            <a:r>
              <a:rPr lang="en-IN" sz="2800" dirty="0" smtClean="0"/>
              <a:t>and </a:t>
            </a:r>
            <a:r>
              <a:rPr lang="en-IN" sz="2800" dirty="0"/>
              <a:t>the lateral end of the </a:t>
            </a:r>
            <a:r>
              <a:rPr lang="en-IN" sz="2800" dirty="0" err="1"/>
              <a:t>ala</a:t>
            </a:r>
            <a:r>
              <a:rPr lang="en-IN" sz="2800" dirty="0"/>
              <a:t> of the nose extended </a:t>
            </a:r>
          </a:p>
          <a:p>
            <a:r>
              <a:rPr lang="en-IN" sz="2800" dirty="0"/>
              <a:t>onto the </a:t>
            </a:r>
            <a:r>
              <a:rPr lang="en-IN" sz="2800" dirty="0" err="1"/>
              <a:t>occlusal</a:t>
            </a:r>
            <a:r>
              <a:rPr lang="en-IN" sz="2800" dirty="0"/>
              <a:t> rim gives the combined width </a:t>
            </a:r>
            <a:r>
              <a:rPr lang="en-IN" sz="2800" dirty="0" smtClean="0"/>
              <a:t>of </a:t>
            </a:r>
            <a:r>
              <a:rPr lang="en-IN" sz="2800" dirty="0"/>
              <a:t>the anterior </a:t>
            </a:r>
            <a:r>
              <a:rPr lang="en-IN" sz="2800" dirty="0" smtClean="0"/>
              <a:t>teeth.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48" y="1525607"/>
            <a:ext cx="3112943" cy="2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888" y="914400"/>
            <a:ext cx="101048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The learner should be able to understand</a:t>
            </a:r>
          </a:p>
          <a:p>
            <a:pPr algn="just"/>
            <a:endParaRPr lang="en-US" sz="36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The functions expected from the artificial teeth </a:t>
            </a:r>
            <a:r>
              <a:rPr lang="en-US" sz="3600" dirty="0" err="1" smtClean="0"/>
              <a:t>i.e</a:t>
            </a:r>
            <a:r>
              <a:rPr lang="en-US" sz="3600" dirty="0" smtClean="0"/>
              <a:t> esthetics, phonetics, mastication and comfort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Criteria </a:t>
            </a:r>
            <a:r>
              <a:rPr lang="en-US" sz="3600" dirty="0" smtClean="0"/>
              <a:t>for selection of anterior </a:t>
            </a:r>
            <a:r>
              <a:rPr lang="en-US" sz="3600" dirty="0" smtClean="0"/>
              <a:t>teeth- Shade, Size and Shape</a:t>
            </a:r>
            <a:endParaRPr lang="en-US" sz="3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/>
              <a:t>D</a:t>
            </a:r>
            <a:r>
              <a:rPr lang="en-US" sz="3600" dirty="0" err="1" smtClean="0"/>
              <a:t>entogenic</a:t>
            </a:r>
            <a:r>
              <a:rPr lang="en-US" sz="3600" dirty="0" smtClean="0"/>
              <a:t> concept</a:t>
            </a:r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27992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2476" y="1808018"/>
            <a:ext cx="8998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70C0"/>
                </a:solidFill>
              </a:rPr>
              <a:t>Form/Shape </a:t>
            </a:r>
            <a:r>
              <a:rPr lang="en-IN" sz="2800" b="1" dirty="0">
                <a:solidFill>
                  <a:srgbClr val="0070C0"/>
                </a:solidFill>
              </a:rPr>
              <a:t>of the Anterior Teeth </a:t>
            </a:r>
            <a:r>
              <a:rPr lang="en-IN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n-IN" sz="2800" dirty="0"/>
          </a:p>
          <a:p>
            <a:r>
              <a:rPr lang="en-IN" sz="2800" dirty="0"/>
              <a:t>The form or outline of the anterior teeth can be </a:t>
            </a:r>
            <a:r>
              <a:rPr lang="en-IN" sz="2800" dirty="0" smtClean="0"/>
              <a:t>determined </a:t>
            </a:r>
            <a:r>
              <a:rPr lang="en-IN" sz="2800" dirty="0"/>
              <a:t>using the following factors: </a:t>
            </a:r>
            <a:endParaRPr lang="en-IN" sz="2800" dirty="0" smtClean="0"/>
          </a:p>
          <a:p>
            <a:endParaRPr lang="en-IN" sz="2800" dirty="0"/>
          </a:p>
          <a:p>
            <a:r>
              <a:rPr lang="en-IN" sz="2800" dirty="0">
                <a:solidFill>
                  <a:srgbClr val="00B050"/>
                </a:solidFill>
              </a:rPr>
              <a:t>• Shape of the patient’s face or facial form. </a:t>
            </a:r>
          </a:p>
          <a:p>
            <a:r>
              <a:rPr lang="en-IN" sz="2800" dirty="0">
                <a:solidFill>
                  <a:srgbClr val="00B050"/>
                </a:solidFill>
              </a:rPr>
              <a:t>• Patient’s profile. </a:t>
            </a:r>
          </a:p>
          <a:p>
            <a:r>
              <a:rPr lang="en-IN" sz="2800" dirty="0">
                <a:solidFill>
                  <a:srgbClr val="00B050"/>
                </a:solidFill>
              </a:rPr>
              <a:t>• </a:t>
            </a:r>
            <a:r>
              <a:rPr lang="en-IN" sz="2800" dirty="0" err="1">
                <a:solidFill>
                  <a:srgbClr val="00B050"/>
                </a:solidFill>
              </a:rPr>
              <a:t>Dentogenic</a:t>
            </a:r>
            <a:r>
              <a:rPr lang="en-IN" sz="2800" dirty="0">
                <a:solidFill>
                  <a:srgbClr val="00B050"/>
                </a:solidFill>
              </a:rPr>
              <a:t> </a:t>
            </a:r>
            <a:r>
              <a:rPr lang="en-IN" sz="2800" dirty="0" smtClean="0">
                <a:solidFill>
                  <a:srgbClr val="00B050"/>
                </a:solidFill>
              </a:rPr>
              <a:t>concept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2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474" y="1631372"/>
            <a:ext cx="8998527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B050"/>
                </a:solidFill>
              </a:rPr>
              <a:t>Shape </a:t>
            </a:r>
            <a:r>
              <a:rPr lang="en-IN" sz="2400" dirty="0">
                <a:solidFill>
                  <a:srgbClr val="00B050"/>
                </a:solidFill>
              </a:rPr>
              <a:t>of the patient’s face </a:t>
            </a:r>
            <a:r>
              <a:rPr lang="en-IN" sz="2400" dirty="0" smtClean="0">
                <a:solidFill>
                  <a:srgbClr val="00B050"/>
                </a:solidFill>
              </a:rPr>
              <a:t>or</a:t>
            </a:r>
          </a:p>
          <a:p>
            <a:r>
              <a:rPr lang="en-IN" sz="2400" dirty="0" smtClean="0">
                <a:solidFill>
                  <a:srgbClr val="00B050"/>
                </a:solidFill>
              </a:rPr>
              <a:t> </a:t>
            </a:r>
            <a:r>
              <a:rPr lang="en-IN" sz="2400" dirty="0">
                <a:solidFill>
                  <a:srgbClr val="00B050"/>
                </a:solidFill>
              </a:rPr>
              <a:t>facial </a:t>
            </a:r>
            <a:r>
              <a:rPr lang="en-IN" sz="2400" dirty="0" smtClean="0">
                <a:solidFill>
                  <a:srgbClr val="00B050"/>
                </a:solidFill>
              </a:rPr>
              <a:t>form:</a:t>
            </a:r>
          </a:p>
          <a:p>
            <a:endParaRPr lang="en-IN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</a:rPr>
              <a:t>Classification </a:t>
            </a:r>
            <a:r>
              <a:rPr lang="en-US" sz="2400" b="1" dirty="0">
                <a:latin typeface="Times New Roman" panose="02020603050405020304" pitchFamily="18" charset="0"/>
              </a:rPr>
              <a:t>of the </a:t>
            </a:r>
            <a:r>
              <a:rPr lang="en-I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</a:t>
            </a:r>
            <a:r>
              <a:rPr lang="en-IN" sz="2400" dirty="0" smtClean="0"/>
              <a:t> </a:t>
            </a:r>
            <a:endParaRPr lang="en-IN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Williams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1752600" lvl="3" indent="-381000">
              <a:lnSpc>
                <a:spcPct val="180000"/>
              </a:lnSpc>
            </a:pPr>
            <a:r>
              <a:rPr lang="en-US" sz="2400" dirty="0">
                <a:latin typeface="Times New Roman" panose="02020603050405020304" pitchFamily="18" charset="0"/>
              </a:rPr>
              <a:t>(A)Square</a:t>
            </a:r>
          </a:p>
          <a:p>
            <a:pPr marL="1752600" lvl="3" indent="-381000">
              <a:lnSpc>
                <a:spcPct val="180000"/>
              </a:lnSpc>
            </a:pPr>
            <a:r>
              <a:rPr lang="en-US" sz="2400" dirty="0">
                <a:latin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</a:rPr>
              <a:t>B)Ovoid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1752600" lvl="3" indent="-381000">
              <a:lnSpc>
                <a:spcPct val="180000"/>
              </a:lnSpc>
            </a:pPr>
            <a:r>
              <a:rPr lang="en-US" sz="2400" dirty="0">
                <a:latin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</a:rPr>
              <a:t>C)Tapering</a:t>
            </a:r>
          </a:p>
          <a:p>
            <a:pPr marL="1752600" lvl="3" indent="-381000">
              <a:lnSpc>
                <a:spcPct val="180000"/>
              </a:lnSpc>
            </a:pPr>
            <a:r>
              <a:rPr lang="en-US" sz="2400" dirty="0" smtClean="0">
                <a:latin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</a:rPr>
              <a:t>D)Square tapering</a:t>
            </a:r>
          </a:p>
          <a:p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575" y="1366404"/>
            <a:ext cx="5367634" cy="46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9677" y="1714500"/>
            <a:ext cx="39176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B050"/>
                </a:solidFill>
              </a:rPr>
              <a:t>Patient’s </a:t>
            </a:r>
            <a:r>
              <a:rPr lang="en-IN" sz="2400" dirty="0">
                <a:solidFill>
                  <a:srgbClr val="00B050"/>
                </a:solidFill>
              </a:rPr>
              <a:t>Profile </a:t>
            </a:r>
            <a:r>
              <a:rPr lang="en-IN" sz="2400" dirty="0" smtClean="0">
                <a:solidFill>
                  <a:srgbClr val="00B050"/>
                </a:solidFill>
              </a:rPr>
              <a:t>:</a:t>
            </a:r>
          </a:p>
          <a:p>
            <a:endParaRPr lang="en-IN" sz="2400" dirty="0">
              <a:solidFill>
                <a:srgbClr val="00B050"/>
              </a:solidFill>
            </a:endParaRPr>
          </a:p>
          <a:p>
            <a:r>
              <a:rPr lang="en-IN" sz="2400" dirty="0"/>
              <a:t>The patient may have a </a:t>
            </a:r>
            <a:r>
              <a:rPr lang="en-IN" sz="2400" dirty="0" smtClean="0">
                <a:solidFill>
                  <a:srgbClr val="0070C0"/>
                </a:solidFill>
              </a:rPr>
              <a:t>convex,</a:t>
            </a:r>
          </a:p>
          <a:p>
            <a:r>
              <a:rPr lang="en-IN" sz="2400" dirty="0" smtClean="0">
                <a:solidFill>
                  <a:srgbClr val="0070C0"/>
                </a:solidFill>
              </a:rPr>
              <a:t>straight </a:t>
            </a:r>
            <a:r>
              <a:rPr lang="en-IN" sz="2400" dirty="0"/>
              <a:t>or a </a:t>
            </a:r>
            <a:r>
              <a:rPr lang="en-IN" sz="2400" dirty="0" smtClean="0">
                <a:solidFill>
                  <a:srgbClr val="0070C0"/>
                </a:solidFill>
              </a:rPr>
              <a:t>concave</a:t>
            </a:r>
            <a:r>
              <a:rPr lang="en-IN" sz="2400" dirty="0" smtClean="0"/>
              <a:t> </a:t>
            </a:r>
            <a:r>
              <a:rPr lang="en-IN" sz="2400" dirty="0"/>
              <a:t>profile.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labial form of the anterior </a:t>
            </a:r>
            <a:r>
              <a:rPr lang="en-IN" sz="2400" dirty="0" smtClean="0"/>
              <a:t>teeth </a:t>
            </a:r>
            <a:r>
              <a:rPr lang="en-IN" sz="2400" dirty="0" smtClean="0"/>
              <a:t>should </a:t>
            </a:r>
            <a:r>
              <a:rPr lang="en-IN" sz="2400" dirty="0"/>
              <a:t>be similar to the facial profile </a:t>
            </a:r>
            <a:endParaRPr lang="en-IN" sz="2400" dirty="0" smtClean="0"/>
          </a:p>
          <a:p>
            <a:r>
              <a:rPr lang="en-IN" sz="2400" dirty="0" smtClean="0"/>
              <a:t>of </a:t>
            </a:r>
            <a:r>
              <a:rPr lang="en-IN" sz="2400" dirty="0"/>
              <a:t>the </a:t>
            </a:r>
            <a:r>
              <a:rPr lang="en-IN" sz="2400" dirty="0" smtClean="0"/>
              <a:t>patient</a:t>
            </a:r>
            <a:r>
              <a:rPr lang="en-IN" sz="2400" dirty="0"/>
              <a:t>. </a:t>
            </a:r>
            <a:endParaRPr lang="en-IN" sz="2400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067" y="270409"/>
            <a:ext cx="30099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6227" y="1672936"/>
            <a:ext cx="81672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DENTOGENIC CONCEPT: </a:t>
            </a:r>
          </a:p>
          <a:p>
            <a:r>
              <a:rPr lang="en-IN" sz="2400" dirty="0" smtClean="0"/>
              <a:t>(</a:t>
            </a:r>
            <a:r>
              <a:rPr lang="en-IN" sz="2400" dirty="0">
                <a:solidFill>
                  <a:srgbClr val="00B050"/>
                </a:solidFill>
              </a:rPr>
              <a:t>Sex, Personality, Age </a:t>
            </a:r>
            <a:r>
              <a:rPr lang="en-IN" sz="2400" dirty="0"/>
              <a:t>or </a:t>
            </a:r>
            <a:r>
              <a:rPr lang="en-IN" sz="2400" dirty="0">
                <a:solidFill>
                  <a:srgbClr val="00B050"/>
                </a:solidFill>
              </a:rPr>
              <a:t>SPA</a:t>
            </a:r>
            <a:r>
              <a:rPr lang="en-IN" sz="2400" dirty="0"/>
              <a:t> factor</a:t>
            </a:r>
            <a:r>
              <a:rPr lang="en-IN" sz="2400" dirty="0" smtClean="0"/>
              <a:t>)</a:t>
            </a:r>
          </a:p>
          <a:p>
            <a:endParaRPr lang="en-IN" sz="2400" dirty="0"/>
          </a:p>
          <a:p>
            <a:r>
              <a:rPr lang="en-IN" sz="2400" dirty="0" smtClean="0"/>
              <a:t> </a:t>
            </a:r>
            <a:endParaRPr lang="en-IN" sz="2400" dirty="0"/>
          </a:p>
          <a:p>
            <a:r>
              <a:rPr lang="en-IN" sz="2400" dirty="0"/>
              <a:t>It was first described by </a:t>
            </a:r>
            <a:r>
              <a:rPr lang="en-IN" sz="2400" dirty="0" err="1">
                <a:solidFill>
                  <a:srgbClr val="0070C0"/>
                </a:solidFill>
              </a:rPr>
              <a:t>Frush</a:t>
            </a:r>
            <a:r>
              <a:rPr lang="en-IN" sz="2400" dirty="0">
                <a:solidFill>
                  <a:srgbClr val="0070C0"/>
                </a:solidFill>
              </a:rPr>
              <a:t> and Fisher</a:t>
            </a:r>
            <a:r>
              <a:rPr lang="en-IN" sz="2400" dirty="0"/>
              <a:t>. </a:t>
            </a:r>
          </a:p>
          <a:p>
            <a:r>
              <a:rPr lang="en-IN" sz="2400" dirty="0"/>
              <a:t>According to them, the sex, personality and age </a:t>
            </a:r>
          </a:p>
          <a:p>
            <a:r>
              <a:rPr lang="en-IN" sz="2400" dirty="0"/>
              <a:t>of the patient determine the form of the anterior </a:t>
            </a:r>
          </a:p>
          <a:p>
            <a:r>
              <a:rPr lang="en-IN" sz="2400" dirty="0" smtClean="0"/>
              <a:t>Teeth and </a:t>
            </a:r>
            <a:r>
              <a:rPr lang="en-US" sz="2400" dirty="0" smtClean="0"/>
              <a:t>could </a:t>
            </a:r>
            <a:r>
              <a:rPr lang="en-US" sz="2400" dirty="0"/>
              <a:t>be used as guidelines for tooth selection, arrangement, and characterization to </a:t>
            </a:r>
            <a:r>
              <a:rPr lang="en-US" sz="2400" i="1" dirty="0"/>
              <a:t>‘‘</a:t>
            </a:r>
            <a:r>
              <a:rPr lang="en-US" sz="2400" i="1" dirty="0">
                <a:solidFill>
                  <a:srgbClr val="FF0000"/>
                </a:solidFill>
              </a:rPr>
              <a:t>enhance the natural appearance of the individual.</a:t>
            </a:r>
            <a:r>
              <a:rPr lang="en-US" sz="2400" i="1" dirty="0"/>
              <a:t>’’</a:t>
            </a: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20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0136" y="1423554"/>
            <a:ext cx="81672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DENTOGENIC CONCEPT: </a:t>
            </a:r>
          </a:p>
          <a:p>
            <a:r>
              <a:rPr lang="en-IN" sz="2400" dirty="0" smtClean="0"/>
              <a:t>(</a:t>
            </a:r>
            <a:r>
              <a:rPr lang="en-IN" sz="2400" dirty="0">
                <a:solidFill>
                  <a:srgbClr val="00B050"/>
                </a:solidFill>
              </a:rPr>
              <a:t>Sex, Personality, Age </a:t>
            </a:r>
            <a:r>
              <a:rPr lang="en-IN" sz="2400" dirty="0"/>
              <a:t>or </a:t>
            </a:r>
            <a:r>
              <a:rPr lang="en-IN" sz="2400" dirty="0">
                <a:solidFill>
                  <a:srgbClr val="00B050"/>
                </a:solidFill>
              </a:rPr>
              <a:t>SPA</a:t>
            </a:r>
            <a:r>
              <a:rPr lang="en-IN" sz="2400" dirty="0"/>
              <a:t> factor</a:t>
            </a:r>
            <a:r>
              <a:rPr lang="en-IN" sz="2400" dirty="0" smtClean="0"/>
              <a:t>)</a:t>
            </a:r>
          </a:p>
          <a:p>
            <a:endParaRPr lang="en-I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B050"/>
                </a:solidFill>
              </a:rPr>
              <a:t>Sex</a:t>
            </a:r>
            <a:r>
              <a:rPr lang="en-IN" sz="2400" dirty="0"/>
              <a:t>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The </a:t>
            </a:r>
            <a:r>
              <a:rPr lang="en-IN" sz="2400" dirty="0"/>
              <a:t>form or shape of the teeth differs in </a:t>
            </a:r>
          </a:p>
          <a:p>
            <a:r>
              <a:rPr lang="en-IN" sz="2400" dirty="0"/>
              <a:t>males and females. The differences in the shape </a:t>
            </a:r>
          </a:p>
          <a:p>
            <a:r>
              <a:rPr lang="en-IN" sz="2400" dirty="0"/>
              <a:t>of the anterior teeth in males and females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In </a:t>
            </a:r>
            <a:r>
              <a:rPr lang="en-IN" sz="2400" dirty="0"/>
              <a:t>females, the </a:t>
            </a:r>
            <a:r>
              <a:rPr lang="en-IN" sz="2400" dirty="0" err="1"/>
              <a:t>incisal</a:t>
            </a:r>
            <a:r>
              <a:rPr lang="en-IN" sz="2400" dirty="0"/>
              <a:t> angles are more rounded </a:t>
            </a:r>
          </a:p>
          <a:p>
            <a:r>
              <a:rPr lang="en-IN" sz="2400" dirty="0"/>
              <a:t>and the teeth have a lesser angulation</a:t>
            </a:r>
            <a:r>
              <a:rPr lang="en-IN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In males</a:t>
            </a:r>
            <a:r>
              <a:rPr lang="en-IN" sz="2400" dirty="0"/>
              <a:t>, the </a:t>
            </a:r>
            <a:r>
              <a:rPr lang="en-IN" sz="2400" dirty="0" err="1"/>
              <a:t>incisal</a:t>
            </a:r>
            <a:r>
              <a:rPr lang="en-IN" sz="2400" dirty="0"/>
              <a:t> angles are rounded to a lesser </a:t>
            </a:r>
          </a:p>
          <a:p>
            <a:r>
              <a:rPr lang="en-IN" sz="2400" dirty="0"/>
              <a:t>degree and the teeth are more angular</a:t>
            </a:r>
          </a:p>
        </p:txBody>
      </p:sp>
    </p:spTree>
    <p:extLst>
      <p:ext uri="{BB962C8B-B14F-4D97-AF65-F5344CB8AC3E}">
        <p14:creationId xmlns:p14="http://schemas.microsoft.com/office/powerpoint/2010/main" val="6478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7728" y="955964"/>
            <a:ext cx="816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DENTOGENIC CONCEPT: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158" y="1417629"/>
            <a:ext cx="8206977" cy="50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0136" y="973072"/>
            <a:ext cx="8167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DENTOGENIC CONCEPT</a:t>
            </a:r>
            <a:r>
              <a:rPr lang="e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IN" sz="2400" dirty="0"/>
              <a:t>(</a:t>
            </a:r>
            <a:r>
              <a:rPr lang="en-IN" sz="2400" dirty="0">
                <a:solidFill>
                  <a:srgbClr val="00B050"/>
                </a:solidFill>
              </a:rPr>
              <a:t>Sex, Personality, Age </a:t>
            </a:r>
            <a:r>
              <a:rPr lang="en-IN" sz="2400" dirty="0"/>
              <a:t>or </a:t>
            </a:r>
            <a:r>
              <a:rPr lang="en-IN" sz="2400" dirty="0">
                <a:solidFill>
                  <a:srgbClr val="00B050"/>
                </a:solidFill>
              </a:rPr>
              <a:t>SPA</a:t>
            </a:r>
            <a:r>
              <a:rPr lang="en-IN" sz="2400" dirty="0"/>
              <a:t> factor)</a:t>
            </a:r>
          </a:p>
          <a:p>
            <a:r>
              <a:rPr lang="e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922" y="2628900"/>
            <a:ext cx="95076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00B050"/>
                </a:solidFill>
              </a:rPr>
              <a:t>Personality</a:t>
            </a:r>
            <a:r>
              <a:rPr lang="en-IN" sz="2800" dirty="0"/>
              <a:t> </a:t>
            </a:r>
            <a:endParaRPr lang="en-IN" sz="2800" dirty="0" smtClean="0"/>
          </a:p>
          <a:p>
            <a:r>
              <a:rPr lang="en-IN" sz="2800" dirty="0" smtClean="0"/>
              <a:t>The </a:t>
            </a:r>
            <a:r>
              <a:rPr lang="en-IN" sz="2800" dirty="0"/>
              <a:t>dentist should select and arrange </a:t>
            </a:r>
            <a:r>
              <a:rPr lang="en-IN" sz="2800" dirty="0" smtClean="0"/>
              <a:t>the </a:t>
            </a:r>
            <a:r>
              <a:rPr lang="en-IN" sz="2800" dirty="0"/>
              <a:t>teeth so that it improves the patient’s </a:t>
            </a:r>
            <a:r>
              <a:rPr lang="en-IN" sz="2800" dirty="0" smtClean="0"/>
              <a:t>personality</a:t>
            </a:r>
            <a:r>
              <a:rPr lang="en-IN" sz="2800" dirty="0"/>
              <a:t>. The patient can be either vigorous or </a:t>
            </a:r>
            <a:r>
              <a:rPr lang="en-IN" sz="2800" dirty="0" smtClean="0"/>
              <a:t>delicate</a:t>
            </a:r>
            <a:r>
              <a:rPr lang="en-IN" sz="2800" dirty="0"/>
              <a:t>. </a:t>
            </a:r>
            <a:endParaRPr lang="en-IN" sz="2800" dirty="0" smtClean="0"/>
          </a:p>
          <a:p>
            <a:endParaRPr lang="en-IN" sz="2800" dirty="0"/>
          </a:p>
          <a:p>
            <a:r>
              <a:rPr lang="en-IN" sz="2800" dirty="0"/>
              <a:t>• More </a:t>
            </a:r>
            <a:r>
              <a:rPr lang="en-IN" sz="2800" dirty="0" err="1"/>
              <a:t>squarish</a:t>
            </a:r>
            <a:r>
              <a:rPr lang="en-IN" sz="2800" dirty="0"/>
              <a:t>, large teeth are selected for </a:t>
            </a:r>
          </a:p>
          <a:p>
            <a:r>
              <a:rPr lang="en-IN" sz="2800" dirty="0"/>
              <a:t>vigorous people. </a:t>
            </a:r>
            <a:endParaRPr lang="en-IN" sz="28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37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56625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C00000"/>
                </a:solidFill>
              </a:rPr>
              <a:t>Form of the Anterior Teeth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2646" y="737755"/>
            <a:ext cx="6847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DENTOGENIC CONCEPT</a:t>
            </a: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IN" sz="2000" dirty="0"/>
              <a:t>(</a:t>
            </a:r>
            <a:r>
              <a:rPr lang="en-IN" sz="2000" dirty="0">
                <a:solidFill>
                  <a:srgbClr val="00B050"/>
                </a:solidFill>
              </a:rPr>
              <a:t>Sex, Personality, Age </a:t>
            </a:r>
            <a:r>
              <a:rPr lang="en-IN" sz="2000" dirty="0"/>
              <a:t>or </a:t>
            </a:r>
            <a:r>
              <a:rPr lang="en-IN" sz="2000" dirty="0">
                <a:solidFill>
                  <a:srgbClr val="00B050"/>
                </a:solidFill>
              </a:rPr>
              <a:t>SPA</a:t>
            </a:r>
            <a:r>
              <a:rPr lang="en-IN" sz="2000" dirty="0"/>
              <a:t> factor)</a:t>
            </a:r>
          </a:p>
          <a:p>
            <a:r>
              <a:rPr lang="e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953" y="2047642"/>
            <a:ext cx="102350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B050"/>
                </a:solidFill>
              </a:rPr>
              <a:t>Age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age of the patient is important in teeth </a:t>
            </a:r>
            <a:r>
              <a:rPr lang="en-IN" sz="2400" dirty="0" smtClean="0"/>
              <a:t>selection. </a:t>
            </a:r>
            <a:r>
              <a:rPr lang="en-IN" sz="2400" dirty="0"/>
              <a:t>Due to decrease in muscle tone, sagging of the </a:t>
            </a:r>
            <a:r>
              <a:rPr lang="en-IN" sz="2400" dirty="0" smtClean="0"/>
              <a:t>cheeks </a:t>
            </a:r>
            <a:r>
              <a:rPr lang="en-IN" sz="2400" dirty="0"/>
              <a:t>and the lower lips occur. To prevent </a:t>
            </a:r>
            <a:r>
              <a:rPr lang="en-IN" sz="2400" dirty="0" smtClean="0"/>
              <a:t>cheek </a:t>
            </a:r>
            <a:r>
              <a:rPr lang="en-IN" sz="2400" dirty="0"/>
              <a:t>biting (due to sagging), the horizontal </a:t>
            </a:r>
            <a:r>
              <a:rPr lang="en-IN" sz="2400" dirty="0" smtClean="0"/>
              <a:t>overlap </a:t>
            </a:r>
            <a:r>
              <a:rPr lang="en-IN" sz="2400" dirty="0"/>
              <a:t>of the posterior teeth can be increased.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/>
              <a:t>• Inter-</a:t>
            </a:r>
            <a:r>
              <a:rPr lang="en-IN" sz="2400" dirty="0" err="1"/>
              <a:t>occlusal</a:t>
            </a:r>
            <a:r>
              <a:rPr lang="en-IN" sz="2400" dirty="0"/>
              <a:t> distance reduces with age. </a:t>
            </a:r>
          </a:p>
          <a:p>
            <a:r>
              <a:rPr lang="en-IN" sz="2400" dirty="0"/>
              <a:t>Hence, </a:t>
            </a:r>
            <a:r>
              <a:rPr lang="en-IN" sz="2400" dirty="0">
                <a:solidFill>
                  <a:srgbClr val="0070C0"/>
                </a:solidFill>
              </a:rPr>
              <a:t>mandibular teeth are more visible than </a:t>
            </a:r>
            <a:r>
              <a:rPr lang="en-IN" sz="2400" dirty="0" smtClean="0">
                <a:solidFill>
                  <a:srgbClr val="0070C0"/>
                </a:solidFill>
              </a:rPr>
              <a:t>the </a:t>
            </a:r>
            <a:r>
              <a:rPr lang="en-IN" sz="2400" dirty="0">
                <a:solidFill>
                  <a:srgbClr val="0070C0"/>
                </a:solidFill>
              </a:rPr>
              <a:t>maxillary teeth. </a:t>
            </a:r>
          </a:p>
          <a:p>
            <a:r>
              <a:rPr lang="en-IN" sz="2400" dirty="0"/>
              <a:t>• Old people usually have abraded teeth with </a:t>
            </a:r>
          </a:p>
          <a:p>
            <a:r>
              <a:rPr lang="en-IN" sz="2400" dirty="0"/>
              <a:t>worn out contacts. Hence, placement of </a:t>
            </a:r>
            <a:r>
              <a:rPr lang="en-IN" sz="2400" dirty="0" smtClean="0"/>
              <a:t>contoured </a:t>
            </a:r>
            <a:r>
              <a:rPr lang="en-IN" sz="2400" dirty="0"/>
              <a:t>teeth may </a:t>
            </a:r>
            <a:r>
              <a:rPr lang="en-IN" sz="2400" dirty="0" smtClean="0"/>
              <a:t>look artificial</a:t>
            </a:r>
            <a:r>
              <a:rPr lang="en-IN" sz="2400" dirty="0"/>
              <a:t>. </a:t>
            </a:r>
          </a:p>
          <a:p>
            <a:r>
              <a:rPr lang="en-IN" sz="2400" dirty="0"/>
              <a:t>• Old patients have </a:t>
            </a:r>
            <a:r>
              <a:rPr lang="en-IN" sz="2400" dirty="0">
                <a:solidFill>
                  <a:srgbClr val="0070C0"/>
                </a:solidFill>
              </a:rPr>
              <a:t>gingival recession</a:t>
            </a:r>
            <a:r>
              <a:rPr lang="en-IN" sz="2400" dirty="0"/>
              <a:t>. It can be </a:t>
            </a:r>
            <a:r>
              <a:rPr lang="en-IN" sz="2400" dirty="0" smtClean="0"/>
              <a:t>reproduced </a:t>
            </a:r>
            <a:r>
              <a:rPr lang="en-IN" sz="2400" dirty="0"/>
              <a:t>in the dentures to provide a </a:t>
            </a:r>
            <a:r>
              <a:rPr lang="en-IN" sz="2400" dirty="0" smtClean="0"/>
              <a:t>natural </a:t>
            </a:r>
            <a:r>
              <a:rPr lang="en-IN" sz="2400" dirty="0"/>
              <a:t>appearance.</a:t>
            </a:r>
          </a:p>
        </p:txBody>
      </p:sp>
    </p:spTree>
    <p:extLst>
      <p:ext uri="{BB962C8B-B14F-4D97-AF65-F5344CB8AC3E}">
        <p14:creationId xmlns:p14="http://schemas.microsoft.com/office/powerpoint/2010/main" val="31598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963" y="1683327"/>
            <a:ext cx="95076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lnSpc>
                <a:spcPct val="20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Teeth must harmonic with the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colour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in patient face </a:t>
            </a:r>
          </a:p>
          <a:p>
            <a:pPr marL="990600" lvl="1" indent="-533400">
              <a:lnSpc>
                <a:spcPct val="20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With age natural teeth becomes dark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IN" dirty="0" smtClean="0"/>
          </a:p>
          <a:p>
            <a:r>
              <a:rPr lang="en-IN" sz="2400" dirty="0" smtClean="0"/>
              <a:t>Before </a:t>
            </a:r>
            <a:r>
              <a:rPr lang="en-IN" sz="2400" dirty="0"/>
              <a:t>selecting the colour for anterior teeth, </a:t>
            </a:r>
            <a:endParaRPr lang="en-IN" sz="2400" dirty="0" smtClean="0"/>
          </a:p>
          <a:p>
            <a:r>
              <a:rPr lang="en-IN" sz="2400" dirty="0" smtClean="0"/>
              <a:t>some </a:t>
            </a:r>
            <a:r>
              <a:rPr lang="en-IN" sz="2400" dirty="0" smtClean="0"/>
              <a:t>basic </a:t>
            </a:r>
            <a:r>
              <a:rPr lang="en-IN" sz="2400" dirty="0"/>
              <a:t>concepts about colour should be </a:t>
            </a:r>
            <a:r>
              <a:rPr lang="en-IN" sz="2400" dirty="0" smtClean="0"/>
              <a:t>understood</a:t>
            </a:r>
            <a:r>
              <a:rPr lang="en-IN" sz="2400" dirty="0"/>
              <a:t>. </a:t>
            </a:r>
            <a:endParaRPr lang="en-IN" sz="2400" dirty="0" smtClean="0"/>
          </a:p>
          <a:p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B050"/>
                </a:solidFill>
              </a:rPr>
              <a:t>HUE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B050"/>
                </a:solidFill>
              </a:rPr>
              <a:t>CHROMA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B050"/>
                </a:solidFill>
              </a:rPr>
              <a:t>VALUE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916" y="3897023"/>
            <a:ext cx="33432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945" y="1579418"/>
            <a:ext cx="95076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B050"/>
                </a:solidFill>
              </a:rPr>
              <a:t>HUE: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00B050"/>
              </a:solidFill>
            </a:endParaRPr>
          </a:p>
          <a:p>
            <a:r>
              <a:rPr lang="en-IN" sz="2400" dirty="0"/>
              <a:t>It denotes a specific colour produced by a </a:t>
            </a:r>
            <a:r>
              <a:rPr lang="en-IN" sz="2400" dirty="0" smtClean="0"/>
              <a:t>specific wavelength </a:t>
            </a:r>
            <a:r>
              <a:rPr lang="en-IN" sz="2400" dirty="0"/>
              <a:t>of light. It should be in harmony with </a:t>
            </a:r>
            <a:r>
              <a:rPr lang="en-IN" sz="2400" dirty="0" smtClean="0"/>
              <a:t>the </a:t>
            </a:r>
            <a:r>
              <a:rPr lang="en-IN" sz="2400" dirty="0"/>
              <a:t>patient’s skin colour or else it will produce </a:t>
            </a:r>
            <a:r>
              <a:rPr lang="en-IN" sz="2400" dirty="0" smtClean="0"/>
              <a:t>an </a:t>
            </a:r>
            <a:r>
              <a:rPr lang="en-IN" sz="2400" dirty="0"/>
              <a:t>artificial look for the denture.</a:t>
            </a:r>
            <a:r>
              <a:rPr lang="en-IN" sz="2400" dirty="0" smtClean="0">
                <a:solidFill>
                  <a:srgbClr val="00B050"/>
                </a:solidFill>
              </a:rPr>
              <a:t> </a:t>
            </a:r>
          </a:p>
          <a:p>
            <a:endParaRPr lang="en-IN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B050"/>
                </a:solidFill>
              </a:rPr>
              <a:t>A ( hue of red-yellow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B050"/>
                </a:solidFill>
              </a:rPr>
              <a:t>B ( Hue of yellow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B050"/>
                </a:solidFill>
              </a:rPr>
              <a:t>C ( hue of grey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B050"/>
                </a:solidFill>
              </a:rPr>
              <a:t>D (hue of red-yellow-grey )</a:t>
            </a:r>
          </a:p>
          <a:p>
            <a:endParaRPr lang="en-IN" dirty="0" smtClean="0">
              <a:solidFill>
                <a:srgbClr val="00B050"/>
              </a:solidFill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067" y="3265343"/>
            <a:ext cx="39338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0176" y="356461"/>
            <a:ext cx="688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Selection of Anterior teeth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782" y="1413164"/>
            <a:ext cx="9216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Anterior teeth play an important role in the </a:t>
            </a:r>
            <a:r>
              <a:rPr lang="en-IN" sz="3200" dirty="0" smtClean="0"/>
              <a:t>aesthetics </a:t>
            </a:r>
            <a:r>
              <a:rPr lang="en-IN" sz="3200" dirty="0"/>
              <a:t>of a patient. </a:t>
            </a:r>
            <a:endParaRPr lang="en-IN" sz="3200" dirty="0" smtClean="0"/>
          </a:p>
          <a:p>
            <a:endParaRPr lang="en-IN" sz="3200" dirty="0"/>
          </a:p>
          <a:p>
            <a:r>
              <a:rPr lang="en-IN" sz="3200" dirty="0" smtClean="0"/>
              <a:t>They </a:t>
            </a:r>
            <a:r>
              <a:rPr lang="en-IN" sz="3200" dirty="0"/>
              <a:t>are not subjected to </a:t>
            </a:r>
            <a:r>
              <a:rPr lang="en-IN" sz="3200" dirty="0" smtClean="0"/>
              <a:t>heavy </a:t>
            </a:r>
            <a:r>
              <a:rPr lang="en-IN" sz="3200" dirty="0" err="1"/>
              <a:t>occlusal</a:t>
            </a:r>
            <a:r>
              <a:rPr lang="en-IN" sz="3200" dirty="0"/>
              <a:t> load like the posteriors. </a:t>
            </a:r>
            <a:endParaRPr lang="en-IN" sz="3200" dirty="0" smtClean="0"/>
          </a:p>
          <a:p>
            <a:endParaRPr lang="en-IN" sz="3200" dirty="0" smtClean="0"/>
          </a:p>
          <a:p>
            <a:r>
              <a:rPr lang="en-IN" sz="3200" dirty="0" smtClean="0"/>
              <a:t>Hence</a:t>
            </a:r>
            <a:r>
              <a:rPr lang="en-IN" sz="3200" dirty="0"/>
              <a:t>, </a:t>
            </a:r>
            <a:r>
              <a:rPr lang="en-IN" sz="3200" dirty="0" smtClean="0">
                <a:solidFill>
                  <a:srgbClr val="0070C0"/>
                </a:solidFill>
              </a:rPr>
              <a:t>aesthetics</a:t>
            </a:r>
            <a:r>
              <a:rPr lang="en-IN" sz="3200" dirty="0" smtClean="0"/>
              <a:t> </a:t>
            </a:r>
            <a:r>
              <a:rPr lang="en-IN" sz="3200" dirty="0"/>
              <a:t>is given more importance during </a:t>
            </a:r>
            <a:r>
              <a:rPr lang="en-IN" sz="3200" dirty="0" smtClean="0"/>
              <a:t>anterior </a:t>
            </a:r>
            <a:r>
              <a:rPr lang="en-IN" sz="3200" dirty="0"/>
              <a:t>teeth </a:t>
            </a:r>
            <a:r>
              <a:rPr lang="en-IN" sz="3200" dirty="0" smtClean="0"/>
              <a:t>selection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34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5345" y="2026227"/>
            <a:ext cx="52370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00B050"/>
                </a:solidFill>
              </a:rPr>
              <a:t>CHROMA : (SATURATION)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800" dirty="0">
              <a:solidFill>
                <a:srgbClr val="00B050"/>
              </a:solidFill>
            </a:endParaRPr>
          </a:p>
          <a:p>
            <a:r>
              <a:rPr lang="en-IN" sz="2800" dirty="0"/>
              <a:t>It is the amount of colour per unit area of an object. </a:t>
            </a:r>
          </a:p>
          <a:p>
            <a:r>
              <a:rPr lang="en-IN" sz="2800" dirty="0"/>
              <a:t>In other words, it </a:t>
            </a:r>
            <a:r>
              <a:rPr lang="en-IN" sz="2800" dirty="0">
                <a:solidFill>
                  <a:srgbClr val="0070C0"/>
                </a:solidFill>
              </a:rPr>
              <a:t>denotes the intensity </a:t>
            </a:r>
            <a:r>
              <a:rPr lang="en-IN" sz="2800" dirty="0"/>
              <a:t>of the </a:t>
            </a:r>
            <a:r>
              <a:rPr lang="en-IN" sz="2800" dirty="0" smtClean="0"/>
              <a:t>colour.</a:t>
            </a:r>
            <a:endParaRPr lang="en-IN" sz="2800" dirty="0" smtClean="0">
              <a:solidFill>
                <a:srgbClr val="00B050"/>
              </a:solidFill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468" y="2026227"/>
            <a:ext cx="39338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945" y="1735282"/>
            <a:ext cx="95076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rgbClr val="00B050"/>
                </a:solidFill>
              </a:rPr>
              <a:t>VALUE: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00B050"/>
              </a:solidFill>
            </a:endParaRPr>
          </a:p>
          <a:p>
            <a:r>
              <a:rPr lang="en-IN" sz="2400" dirty="0" smtClean="0"/>
              <a:t>The relative darkness or lightness of a colour is called “value”.</a:t>
            </a:r>
          </a:p>
          <a:p>
            <a:endParaRPr lang="en-IN" sz="2400" dirty="0"/>
          </a:p>
          <a:p>
            <a:r>
              <a:rPr lang="en-IN" sz="2400" dirty="0" smtClean="0"/>
              <a:t>It guides to </a:t>
            </a:r>
            <a:r>
              <a:rPr lang="en-IN" sz="2400" dirty="0"/>
              <a:t>produce darker or lighter shades </a:t>
            </a:r>
          </a:p>
          <a:p>
            <a:r>
              <a:rPr lang="en-IN" sz="2400" dirty="0"/>
              <a:t>respectively.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In </a:t>
            </a:r>
            <a:r>
              <a:rPr lang="en-IN" sz="2400" dirty="0"/>
              <a:t>people with light skin colour, teeth </a:t>
            </a:r>
          </a:p>
          <a:p>
            <a:r>
              <a:rPr lang="en-IN" sz="2400" dirty="0"/>
              <a:t>with lighter shades should be chosen and vice </a:t>
            </a:r>
          </a:p>
          <a:p>
            <a:r>
              <a:rPr lang="en-IN" sz="2400" dirty="0"/>
              <a:t>versa.</a:t>
            </a:r>
            <a:endParaRPr lang="en-IN" sz="2400" dirty="0" smtClean="0"/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487" y="2891270"/>
            <a:ext cx="39338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581" y="1236518"/>
            <a:ext cx="95076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The </a:t>
            </a:r>
            <a:r>
              <a:rPr lang="en-IN" sz="2000" dirty="0">
                <a:solidFill>
                  <a:srgbClr val="00B050"/>
                </a:solidFill>
              </a:rPr>
              <a:t>hue</a:t>
            </a:r>
            <a:r>
              <a:rPr lang="en-IN" sz="2000" dirty="0"/>
              <a:t> and </a:t>
            </a:r>
            <a:r>
              <a:rPr lang="en-IN" sz="2000" dirty="0" smtClean="0">
                <a:solidFill>
                  <a:srgbClr val="00B050"/>
                </a:solidFill>
              </a:rPr>
              <a:t>value</a:t>
            </a:r>
            <a:r>
              <a:rPr lang="en-IN" sz="2000" dirty="0" smtClean="0"/>
              <a:t> </a:t>
            </a:r>
            <a:r>
              <a:rPr lang="en-IN" sz="2000" dirty="0"/>
              <a:t>of a tooth is influenced </a:t>
            </a:r>
            <a:r>
              <a:rPr lang="en-IN" sz="2000" dirty="0" smtClean="0"/>
              <a:t>or </a:t>
            </a:r>
            <a:r>
              <a:rPr lang="en-IN" sz="2000" dirty="0"/>
              <a:t>determined by the following factors: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Age.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Habits.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Complexion.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Colour of the eyes. </a:t>
            </a:r>
          </a:p>
          <a:p>
            <a:endParaRPr lang="en-IN" sz="2000" dirty="0" smtClean="0">
              <a:solidFill>
                <a:srgbClr val="0070C0"/>
              </a:solidFill>
            </a:endParaRPr>
          </a:p>
          <a:p>
            <a:r>
              <a:rPr lang="en-IN" sz="2000" dirty="0" smtClean="0">
                <a:solidFill>
                  <a:srgbClr val="0070C0"/>
                </a:solidFill>
              </a:rPr>
              <a:t> </a:t>
            </a:r>
            <a:endParaRPr lang="en-IN" sz="2000" dirty="0">
              <a:solidFill>
                <a:srgbClr val="0070C0"/>
              </a:solidFill>
            </a:endParaRPr>
          </a:p>
          <a:p>
            <a:r>
              <a:rPr lang="en-IN" sz="2000" dirty="0">
                <a:solidFill>
                  <a:srgbClr val="0070C0"/>
                </a:solidFill>
              </a:rPr>
              <a:t>Age</a:t>
            </a:r>
            <a:r>
              <a:rPr lang="en-IN" sz="2000" dirty="0"/>
              <a:t> </a:t>
            </a:r>
          </a:p>
          <a:p>
            <a:r>
              <a:rPr lang="en-IN" sz="2000" dirty="0"/>
              <a:t>• Young people have lighter teeth where the </a:t>
            </a:r>
            <a:r>
              <a:rPr lang="en-IN" sz="2000" dirty="0" smtClean="0"/>
              <a:t>colour </a:t>
            </a:r>
            <a:r>
              <a:rPr lang="en-IN" sz="2000" dirty="0"/>
              <a:t>of the pulp is shown through the </a:t>
            </a:r>
          </a:p>
          <a:p>
            <a:r>
              <a:rPr lang="en-IN" sz="2000" dirty="0"/>
              <a:t>translucent enamel. </a:t>
            </a:r>
          </a:p>
          <a:p>
            <a:r>
              <a:rPr lang="en-IN" sz="2000" dirty="0"/>
              <a:t>• Old people show dark and opaque teeth due </a:t>
            </a:r>
            <a:r>
              <a:rPr lang="en-IN" sz="2000" dirty="0" smtClean="0"/>
              <a:t>to </a:t>
            </a:r>
            <a:r>
              <a:rPr lang="en-IN" sz="2000" dirty="0"/>
              <a:t>the deposition of secondary dentin and con</a:t>
            </a:r>
          </a:p>
          <a:p>
            <a:r>
              <a:rPr lang="en-IN" sz="2000" dirty="0"/>
              <a:t>sequent reduction in size of the pulp chamber. </a:t>
            </a:r>
          </a:p>
          <a:p>
            <a:r>
              <a:rPr lang="en-IN" sz="2000" dirty="0"/>
              <a:t>• Teeth are more shiny in old people as they get </a:t>
            </a:r>
            <a:r>
              <a:rPr lang="en-IN" sz="2000" dirty="0" smtClean="0"/>
              <a:t>polished </a:t>
            </a:r>
            <a:r>
              <a:rPr lang="en-IN" sz="2000" dirty="0"/>
              <a:t>due to regular wear of the teeth. </a:t>
            </a:r>
          </a:p>
          <a:p>
            <a:r>
              <a:rPr lang="en-IN" sz="2000" dirty="0"/>
              <a:t>• Teeth of older people obtain a brownish tinge </a:t>
            </a:r>
          </a:p>
          <a:p>
            <a:r>
              <a:rPr lang="en-IN" sz="2000" dirty="0"/>
              <a:t>because exposed dentin tends to stain.</a:t>
            </a:r>
            <a:endParaRPr lang="en-US" sz="2000" dirty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12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0136" y="1194954"/>
            <a:ext cx="95076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The hue and </a:t>
            </a:r>
            <a:r>
              <a:rPr lang="en-IN" sz="2400" dirty="0" smtClean="0"/>
              <a:t>value </a:t>
            </a:r>
            <a:r>
              <a:rPr lang="en-IN" sz="2400" dirty="0" smtClean="0"/>
              <a:t>of </a:t>
            </a:r>
            <a:r>
              <a:rPr lang="en-IN" sz="2400" dirty="0"/>
              <a:t>a tooth is influenced </a:t>
            </a:r>
          </a:p>
          <a:p>
            <a:r>
              <a:rPr lang="en-IN" sz="2400" dirty="0"/>
              <a:t>or determined by the following factors: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Age.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Habits.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Complexion.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Colour of the eyes. </a:t>
            </a:r>
          </a:p>
          <a:p>
            <a:endParaRPr lang="en-IN" sz="2400" dirty="0" smtClean="0">
              <a:solidFill>
                <a:srgbClr val="0070C0"/>
              </a:solidFill>
            </a:endParaRPr>
          </a:p>
          <a:p>
            <a:endParaRPr lang="en-IN" sz="2400" dirty="0">
              <a:solidFill>
                <a:srgbClr val="0070C0"/>
              </a:solidFill>
            </a:endParaRPr>
          </a:p>
          <a:p>
            <a:r>
              <a:rPr lang="en-IN" sz="2400" dirty="0">
                <a:solidFill>
                  <a:srgbClr val="0070C0"/>
                </a:solidFill>
              </a:rPr>
              <a:t>Habits </a:t>
            </a:r>
          </a:p>
          <a:p>
            <a:r>
              <a:rPr lang="en-IN" sz="2400" dirty="0"/>
              <a:t>Smokers, alcoholics and pan chewers have </a:t>
            </a:r>
          </a:p>
          <a:p>
            <a:r>
              <a:rPr lang="en-IN" sz="2400" dirty="0"/>
              <a:t>discoloured teeth due to stains. In such people, </a:t>
            </a:r>
          </a:p>
          <a:p>
            <a:r>
              <a:rPr lang="en-IN" sz="2400" dirty="0"/>
              <a:t>porcelain teeth are preferred because they are not </a:t>
            </a:r>
          </a:p>
          <a:p>
            <a:r>
              <a:rPr lang="en-IN" sz="2400" dirty="0"/>
              <a:t>porous and do not allow percolation.</a:t>
            </a:r>
          </a:p>
        </p:txBody>
      </p:sp>
    </p:spTree>
    <p:extLst>
      <p:ext uri="{BB962C8B-B14F-4D97-AF65-F5344CB8AC3E}">
        <p14:creationId xmlns:p14="http://schemas.microsoft.com/office/powerpoint/2010/main" val="33241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0136" y="1309254"/>
            <a:ext cx="9507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The hue and </a:t>
            </a:r>
            <a:r>
              <a:rPr lang="en-IN" sz="2000" dirty="0" smtClean="0"/>
              <a:t>value</a:t>
            </a:r>
            <a:r>
              <a:rPr lang="en-IN" sz="2000" dirty="0" smtClean="0"/>
              <a:t> </a:t>
            </a:r>
            <a:r>
              <a:rPr lang="en-IN" sz="2000" dirty="0"/>
              <a:t>of a tooth is influenced </a:t>
            </a:r>
          </a:p>
          <a:p>
            <a:r>
              <a:rPr lang="en-IN" sz="2000" dirty="0"/>
              <a:t>or determined by the following factors: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Age.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Habits.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Complexion.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• Colour of the eyes. </a:t>
            </a:r>
          </a:p>
          <a:p>
            <a:endParaRPr lang="en-IN" sz="2000" dirty="0">
              <a:solidFill>
                <a:srgbClr val="0070C0"/>
              </a:solidFill>
            </a:endParaRPr>
          </a:p>
          <a:p>
            <a:endParaRPr lang="en-IN" sz="2000" dirty="0" smtClean="0">
              <a:solidFill>
                <a:srgbClr val="0070C0"/>
              </a:solidFill>
            </a:endParaRPr>
          </a:p>
          <a:p>
            <a:endParaRPr lang="en-IN" sz="2000" dirty="0" smtClean="0">
              <a:solidFill>
                <a:srgbClr val="0070C0"/>
              </a:solidFill>
            </a:endParaRPr>
          </a:p>
          <a:p>
            <a:r>
              <a:rPr lang="en-IN" sz="2000" dirty="0">
                <a:solidFill>
                  <a:srgbClr val="0070C0"/>
                </a:solidFill>
              </a:rPr>
              <a:t>Complexion </a:t>
            </a:r>
          </a:p>
          <a:p>
            <a:r>
              <a:rPr lang="en-IN" sz="2000" dirty="0"/>
              <a:t>• The colour of the teeth chosen should be in </a:t>
            </a:r>
          </a:p>
          <a:p>
            <a:r>
              <a:rPr lang="en-IN" sz="2000" dirty="0"/>
              <a:t>harmony with the complexion of the patient. </a:t>
            </a:r>
          </a:p>
          <a:p>
            <a:r>
              <a:rPr lang="en-IN" sz="2000" dirty="0"/>
              <a:t>• The colour of the face is more important </a:t>
            </a:r>
          </a:p>
          <a:p>
            <a:r>
              <a:rPr lang="en-IN" sz="2000" dirty="0"/>
              <a:t>because the teeth fall into the framework of </a:t>
            </a:r>
          </a:p>
          <a:p>
            <a:r>
              <a:rPr lang="en-IN" sz="2000" dirty="0"/>
              <a:t>the face.</a:t>
            </a:r>
            <a:endParaRPr lang="en-I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8694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0136" y="571500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Shade </a:t>
            </a:r>
            <a:r>
              <a:rPr lang="en-IN" sz="2800" dirty="0">
                <a:solidFill>
                  <a:srgbClr val="C00000"/>
                </a:solidFill>
              </a:rPr>
              <a:t>of the Anterior Teeth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0136" y="1527463"/>
            <a:ext cx="9507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The hue and </a:t>
            </a:r>
            <a:r>
              <a:rPr lang="en-IN" sz="2400" dirty="0" smtClean="0"/>
              <a:t>value</a:t>
            </a:r>
            <a:r>
              <a:rPr lang="en-IN" sz="2400" dirty="0" smtClean="0"/>
              <a:t> </a:t>
            </a:r>
            <a:r>
              <a:rPr lang="en-IN" sz="2400" dirty="0"/>
              <a:t>of a tooth is influenced </a:t>
            </a:r>
          </a:p>
          <a:p>
            <a:r>
              <a:rPr lang="en-IN" sz="2400" dirty="0"/>
              <a:t>or determined by the following factors: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Age.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Habits.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Complexion. </a:t>
            </a:r>
          </a:p>
          <a:p>
            <a:r>
              <a:rPr lang="en-IN" sz="2400" dirty="0">
                <a:solidFill>
                  <a:srgbClr val="0070C0"/>
                </a:solidFill>
              </a:rPr>
              <a:t>• Colour of the eyes. </a:t>
            </a:r>
            <a:endParaRPr lang="en-IN" sz="2400" dirty="0" smtClean="0">
              <a:solidFill>
                <a:srgbClr val="0070C0"/>
              </a:solidFill>
            </a:endParaRPr>
          </a:p>
          <a:p>
            <a:endParaRPr lang="en-IN" sz="2400" dirty="0" smtClean="0">
              <a:solidFill>
                <a:srgbClr val="0070C0"/>
              </a:solidFill>
            </a:endParaRPr>
          </a:p>
          <a:p>
            <a:endParaRPr lang="en-IN" sz="2400" dirty="0">
              <a:solidFill>
                <a:srgbClr val="0070C0"/>
              </a:solidFill>
            </a:endParaRPr>
          </a:p>
          <a:p>
            <a:r>
              <a:rPr lang="en-IN" sz="2400" dirty="0">
                <a:solidFill>
                  <a:srgbClr val="0070C0"/>
                </a:solidFill>
              </a:rPr>
              <a:t>Colour of the Eyes </a:t>
            </a:r>
            <a:endParaRPr lang="en-IN" sz="2400" dirty="0" smtClean="0">
              <a:solidFill>
                <a:srgbClr val="0070C0"/>
              </a:solidFill>
            </a:endParaRPr>
          </a:p>
          <a:p>
            <a:endParaRPr lang="en-IN" sz="2400" dirty="0">
              <a:solidFill>
                <a:srgbClr val="0070C0"/>
              </a:solidFill>
            </a:endParaRPr>
          </a:p>
          <a:p>
            <a:r>
              <a:rPr lang="en-IN" sz="2400" dirty="0"/>
              <a:t>• Only the colour of the iris is considered.</a:t>
            </a:r>
            <a:endParaRPr lang="en-IN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620696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76945" y="706581"/>
            <a:ext cx="950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Summary</a:t>
            </a:r>
            <a:endParaRPr lang="en-IN" sz="24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6945" y="2098964"/>
            <a:ext cx="85932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Size</a:t>
            </a:r>
          </a:p>
          <a:p>
            <a:r>
              <a:rPr lang="en-IN" sz="2400" dirty="0" smtClean="0"/>
              <a:t>Shape</a:t>
            </a:r>
          </a:p>
          <a:p>
            <a:r>
              <a:rPr lang="en-IN" sz="2400" dirty="0" smtClean="0"/>
              <a:t>Shade</a:t>
            </a:r>
          </a:p>
          <a:p>
            <a:endParaRPr lang="en-IN" sz="2400" dirty="0"/>
          </a:p>
          <a:p>
            <a:r>
              <a:rPr lang="en-IN" sz="2400" dirty="0" err="1" smtClean="0"/>
              <a:t>Dentogenic</a:t>
            </a:r>
            <a:r>
              <a:rPr lang="en-IN" sz="2400" dirty="0" smtClean="0"/>
              <a:t> concept/ SPA factor</a:t>
            </a:r>
          </a:p>
          <a:p>
            <a:endParaRPr lang="en-IN" sz="2400" dirty="0"/>
          </a:p>
          <a:p>
            <a:r>
              <a:rPr lang="en-IN" sz="2400" dirty="0" smtClean="0"/>
              <a:t>Hue, Value, Chroma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91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095423"/>
              </p:ext>
            </p:extLst>
          </p:nvPr>
        </p:nvGraphicFramePr>
        <p:xfrm>
          <a:off x="2375116" y="891152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0176" y="356461"/>
            <a:ext cx="688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Selection of Anterior teeth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CAF49A-AC27-4680-95DE-3BFA6A9AA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FCAF49A-AC27-4680-95DE-3BFA6A9AA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50D1D-8F66-4291-B248-5A05982CF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950D1D-8F66-4291-B248-5A05982CF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DA4A79-FC0C-4358-9626-18CED7ECD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CDA4A79-FC0C-4358-9626-18CED7ECD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0176" y="356461"/>
            <a:ext cx="688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253710"/>
            <a:ext cx="8020916" cy="64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61382" y="1217497"/>
            <a:ext cx="9299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Size of the Anterior Teeth </a:t>
            </a:r>
            <a:endParaRPr lang="en-IN" sz="2400" dirty="0"/>
          </a:p>
          <a:p>
            <a:r>
              <a:rPr lang="en-IN" sz="2400" dirty="0"/>
              <a:t>The tooth size should be appropriate to the </a:t>
            </a:r>
            <a:r>
              <a:rPr lang="en-IN" sz="2400" dirty="0">
                <a:solidFill>
                  <a:srgbClr val="0070C0"/>
                </a:solidFill>
              </a:rPr>
              <a:t>size </a:t>
            </a:r>
            <a:r>
              <a:rPr lang="en-IN" sz="2400" dirty="0" smtClean="0">
                <a:solidFill>
                  <a:srgbClr val="0070C0"/>
                </a:solidFill>
              </a:rPr>
              <a:t>of </a:t>
            </a:r>
            <a:r>
              <a:rPr lang="en-IN" sz="2400" dirty="0">
                <a:solidFill>
                  <a:srgbClr val="0070C0"/>
                </a:solidFill>
              </a:rPr>
              <a:t>the face </a:t>
            </a:r>
            <a:r>
              <a:rPr lang="en-IN" sz="2400" dirty="0"/>
              <a:t>and </a:t>
            </a:r>
            <a:r>
              <a:rPr lang="en-IN" sz="2400" dirty="0" smtClean="0">
                <a:solidFill>
                  <a:srgbClr val="0070C0"/>
                </a:solidFill>
              </a:rPr>
              <a:t>gender</a:t>
            </a:r>
            <a:r>
              <a:rPr lang="en-IN" sz="2400" dirty="0" smtClean="0"/>
              <a:t> of </a:t>
            </a:r>
            <a:r>
              <a:rPr lang="en-IN" sz="2400" dirty="0"/>
              <a:t>the patient. The following </a:t>
            </a:r>
            <a:r>
              <a:rPr lang="en-IN" sz="2400" dirty="0" smtClean="0"/>
              <a:t>methods </a:t>
            </a:r>
            <a:r>
              <a:rPr lang="en-IN" sz="2400" dirty="0"/>
              <a:t>are used as a guide to select the size of </a:t>
            </a:r>
            <a:r>
              <a:rPr lang="en-IN" sz="2400" dirty="0" smtClean="0"/>
              <a:t>the </a:t>
            </a:r>
            <a:r>
              <a:rPr lang="en-IN" sz="2400" dirty="0"/>
              <a:t>teeth: </a:t>
            </a:r>
            <a:endParaRPr lang="en-IN" sz="2400" dirty="0" smtClean="0"/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• </a:t>
            </a:r>
            <a:r>
              <a:rPr lang="en-IN" sz="2400" dirty="0">
                <a:solidFill>
                  <a:srgbClr val="C00000"/>
                </a:solidFill>
              </a:rPr>
              <a:t>Methods using pre-extraction records. </a:t>
            </a:r>
          </a:p>
          <a:p>
            <a:r>
              <a:rPr lang="en-IN" sz="2400" dirty="0">
                <a:solidFill>
                  <a:srgbClr val="C00000"/>
                </a:solidFill>
              </a:rPr>
              <a:t>• Methods using anthropological </a:t>
            </a:r>
            <a:r>
              <a:rPr lang="en-IN" sz="2400" dirty="0" smtClean="0">
                <a:solidFill>
                  <a:srgbClr val="C00000"/>
                </a:solidFill>
              </a:rPr>
              <a:t>measurements </a:t>
            </a:r>
            <a:r>
              <a:rPr lang="en-IN" sz="2400" dirty="0">
                <a:solidFill>
                  <a:srgbClr val="C00000"/>
                </a:solidFill>
              </a:rPr>
              <a:t>of the patient. </a:t>
            </a:r>
          </a:p>
          <a:p>
            <a:r>
              <a:rPr lang="en-IN" sz="2400" dirty="0">
                <a:solidFill>
                  <a:srgbClr val="C00000"/>
                </a:solidFill>
              </a:rPr>
              <a:t>• Methods using anatomical landmarks. </a:t>
            </a:r>
          </a:p>
          <a:p>
            <a:r>
              <a:rPr lang="en-IN" sz="2400" dirty="0">
                <a:solidFill>
                  <a:srgbClr val="C00000"/>
                </a:solidFill>
              </a:rPr>
              <a:t>• Methods using theoretical </a:t>
            </a:r>
            <a:r>
              <a:rPr lang="en-IN" sz="2400" dirty="0" smtClean="0">
                <a:solidFill>
                  <a:srgbClr val="C00000"/>
                </a:solidFill>
              </a:rPr>
              <a:t>concepts - 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 smtClean="0"/>
              <a:t>Winkler’s concept - </a:t>
            </a:r>
            <a:r>
              <a:rPr lang="en-IN" sz="1400" dirty="0"/>
              <a:t>physiological, psychological and </a:t>
            </a:r>
            <a:r>
              <a:rPr lang="en-IN" sz="1400" dirty="0" smtClean="0"/>
              <a:t>biomechanical</a:t>
            </a:r>
            <a:r>
              <a:rPr lang="en-IN" sz="1400" dirty="0"/>
              <a:t>.</a:t>
            </a:r>
            <a:endParaRPr lang="en-IN" sz="1400" dirty="0" smtClean="0"/>
          </a:p>
          <a:p>
            <a:pPr marL="457200" indent="-457200">
              <a:buAutoNum type="arabicPeriod"/>
            </a:pPr>
            <a:r>
              <a:rPr lang="en-IN" sz="1400" dirty="0" smtClean="0"/>
              <a:t>Leon Williams concept</a:t>
            </a:r>
          </a:p>
          <a:p>
            <a:pPr marL="457200" indent="-457200">
              <a:buAutoNum type="arabicPeriod"/>
            </a:pPr>
            <a:r>
              <a:rPr lang="en-IN" sz="1400" dirty="0"/>
              <a:t>Temperamental theory: </a:t>
            </a:r>
            <a:r>
              <a:rPr lang="en-IN" sz="1400" dirty="0" err="1" smtClean="0"/>
              <a:t>Dr.Sparzheim</a:t>
            </a:r>
            <a:endParaRPr lang="en-IN" sz="1400" dirty="0" smtClean="0"/>
          </a:p>
          <a:p>
            <a:pPr marL="457200" indent="-457200">
              <a:buAutoNum type="arabicPeriod"/>
            </a:pPr>
            <a:r>
              <a:rPr lang="en-IN" sz="1400" dirty="0"/>
              <a:t>Concept of Harmony: </a:t>
            </a:r>
            <a:r>
              <a:rPr lang="en-IN" sz="1400" dirty="0" err="1"/>
              <a:t>J.W.White</a:t>
            </a:r>
            <a:endParaRPr lang="en-IN" sz="1400" dirty="0" smtClean="0"/>
          </a:p>
          <a:p>
            <a:endParaRPr lang="en-I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3234" y="845011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Methods </a:t>
            </a:r>
            <a:r>
              <a:rPr lang="en-IN" sz="2800" dirty="0">
                <a:solidFill>
                  <a:srgbClr val="C00000"/>
                </a:solidFill>
              </a:rPr>
              <a:t>using pre-extraction records.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591" y="2150918"/>
            <a:ext cx="8998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diagnostic </a:t>
            </a:r>
            <a:r>
              <a:rPr lang="en-IN" sz="3200" dirty="0"/>
              <a:t>casts,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photographs</a:t>
            </a:r>
            <a:r>
              <a:rPr lang="en-IN" sz="32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radiographs</a:t>
            </a:r>
            <a:r>
              <a:rPr lang="en-IN" sz="3200" dirty="0"/>
              <a:t>, </a:t>
            </a:r>
            <a:endParaRPr lang="en-IN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teeth </a:t>
            </a:r>
            <a:r>
              <a:rPr lang="en-IN" sz="3200" dirty="0"/>
              <a:t>of close relatives </a:t>
            </a:r>
            <a:endParaRPr lang="en-IN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preserved </a:t>
            </a:r>
            <a:r>
              <a:rPr lang="en-IN" sz="3200" dirty="0"/>
              <a:t>extracted </a:t>
            </a:r>
            <a:r>
              <a:rPr lang="en-IN" sz="3200" dirty="0" smtClean="0"/>
              <a:t>teeth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8470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71241" y="736522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Methods </a:t>
            </a:r>
            <a:r>
              <a:rPr lang="en-IN" sz="2800" dirty="0">
                <a:solidFill>
                  <a:srgbClr val="C00000"/>
                </a:solidFill>
              </a:rPr>
              <a:t>using pre-extraction records.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591" y="2150918"/>
            <a:ext cx="8998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DIAGNOSTIC CASTS,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PHOTOGRAPHS,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RADIOGRAPHS,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TEETH OF CLOSE RELATIVES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PRESERVED EXTRACTED TEETH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92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5613"/>
              </p:ext>
            </p:extLst>
          </p:nvPr>
        </p:nvGraphicFramePr>
        <p:xfrm>
          <a:off x="660616" y="0"/>
          <a:ext cx="1324048" cy="162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31756" y="783018"/>
            <a:ext cx="92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C00000"/>
                </a:solidFill>
              </a:rPr>
              <a:t>Methods </a:t>
            </a:r>
            <a:r>
              <a:rPr lang="en-IN" sz="2800" dirty="0">
                <a:solidFill>
                  <a:srgbClr val="C00000"/>
                </a:solidFill>
              </a:rPr>
              <a:t>using pre-extraction records.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2102" y="1763461"/>
            <a:ext cx="8998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casts:</a:t>
            </a:r>
          </a:p>
          <a:p>
            <a:endParaRPr lang="en-IN" sz="3200" dirty="0" smtClean="0"/>
          </a:p>
          <a:p>
            <a:r>
              <a:rPr lang="en-IN" sz="3200" dirty="0" smtClean="0"/>
              <a:t>They </a:t>
            </a:r>
            <a:r>
              <a:rPr lang="en-IN" sz="3200" dirty="0"/>
              <a:t>are </a:t>
            </a:r>
            <a:r>
              <a:rPr lang="en-IN" sz="3200" dirty="0">
                <a:solidFill>
                  <a:srgbClr val="002060"/>
                </a:solidFill>
              </a:rPr>
              <a:t>prepared before the </a:t>
            </a:r>
            <a:r>
              <a:rPr lang="en-IN" sz="3200" dirty="0" smtClean="0">
                <a:solidFill>
                  <a:srgbClr val="002060"/>
                </a:solidFill>
              </a:rPr>
              <a:t>extraction </a:t>
            </a:r>
            <a:r>
              <a:rPr lang="en-IN" sz="3200" dirty="0"/>
              <a:t>of the teeth. The operator can obtain </a:t>
            </a:r>
            <a:r>
              <a:rPr lang="en-IN" sz="3200" dirty="0" smtClean="0"/>
              <a:t>an </a:t>
            </a:r>
            <a:r>
              <a:rPr lang="en-IN" sz="3200" dirty="0"/>
              <a:t>idea about the size and shape of the teeth from </a:t>
            </a:r>
            <a:r>
              <a:rPr lang="en-IN" sz="3200" dirty="0" smtClean="0"/>
              <a:t>these </a:t>
            </a:r>
            <a:r>
              <a:rPr lang="en-IN" sz="3200" dirty="0"/>
              <a:t>casts. The actual size and shape required </a:t>
            </a:r>
            <a:r>
              <a:rPr lang="en-IN" sz="3200" dirty="0" smtClean="0"/>
              <a:t>can </a:t>
            </a:r>
            <a:r>
              <a:rPr lang="en-IN" sz="3200" dirty="0"/>
              <a:t>be determined but the </a:t>
            </a:r>
            <a:r>
              <a:rPr lang="en-IN" sz="3200" dirty="0">
                <a:solidFill>
                  <a:srgbClr val="002060"/>
                </a:solidFill>
              </a:rPr>
              <a:t>shade of the teeth </a:t>
            </a:r>
            <a:r>
              <a:rPr lang="en-IN" sz="3200" dirty="0" smtClean="0">
                <a:solidFill>
                  <a:srgbClr val="002060"/>
                </a:solidFill>
              </a:rPr>
              <a:t>cannot </a:t>
            </a:r>
            <a:r>
              <a:rPr lang="en-IN" sz="3200" dirty="0">
                <a:solidFill>
                  <a:srgbClr val="002060"/>
                </a:solidFill>
              </a:rPr>
              <a:t>be determined </a:t>
            </a:r>
            <a:r>
              <a:rPr lang="en-IN" sz="3200" dirty="0"/>
              <a:t>using this method. </a:t>
            </a:r>
          </a:p>
        </p:txBody>
      </p:sp>
    </p:spTree>
    <p:extLst>
      <p:ext uri="{BB962C8B-B14F-4D97-AF65-F5344CB8AC3E}">
        <p14:creationId xmlns:p14="http://schemas.microsoft.com/office/powerpoint/2010/main" val="21217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CF3B2CC-55C6-4363-8F2E-5704F0BF5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897</TotalTime>
  <Words>1760</Words>
  <Application>Microsoft Office PowerPoint</Application>
  <PresentationFormat>Widescreen</PresentationFormat>
  <Paragraphs>307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Palatino</vt:lpstr>
      <vt:lpstr>Times New Roman</vt:lpstr>
      <vt:lpstr>Wingdings</vt:lpstr>
      <vt:lpstr>Retrospect</vt:lpstr>
      <vt:lpstr>Selection of Anterior Teeth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of Anterior Teeth</dc:title>
  <dc:creator>SANKET</dc:creator>
  <cp:lastModifiedBy>SANKET</cp:lastModifiedBy>
  <cp:revision>23</cp:revision>
  <dcterms:created xsi:type="dcterms:W3CDTF">2023-04-24T10:20:19Z</dcterms:created>
  <dcterms:modified xsi:type="dcterms:W3CDTF">2023-04-25T02:15:40Z</dcterms:modified>
</cp:coreProperties>
</file>