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328" r:id="rId4"/>
    <p:sldId id="267" r:id="rId5"/>
    <p:sldId id="346" r:id="rId6"/>
    <p:sldId id="259" r:id="rId7"/>
    <p:sldId id="260" r:id="rId8"/>
    <p:sldId id="309" r:id="rId9"/>
    <p:sldId id="261" r:id="rId10"/>
    <p:sldId id="268" r:id="rId11"/>
    <p:sldId id="273" r:id="rId12"/>
    <p:sldId id="274" r:id="rId13"/>
    <p:sldId id="275" r:id="rId14"/>
    <p:sldId id="282" r:id="rId15"/>
    <p:sldId id="283" r:id="rId16"/>
    <p:sldId id="276" r:id="rId17"/>
    <p:sldId id="277" r:id="rId18"/>
    <p:sldId id="329" r:id="rId19"/>
    <p:sldId id="285" r:id="rId20"/>
    <p:sldId id="284" r:id="rId21"/>
    <p:sldId id="279" r:id="rId22"/>
    <p:sldId id="269" r:id="rId23"/>
    <p:sldId id="286" r:id="rId24"/>
    <p:sldId id="330" r:id="rId25"/>
    <p:sldId id="324" r:id="rId26"/>
    <p:sldId id="287" r:id="rId27"/>
    <p:sldId id="288" r:id="rId28"/>
    <p:sldId id="290" r:id="rId29"/>
    <p:sldId id="291" r:id="rId30"/>
    <p:sldId id="317" r:id="rId31"/>
    <p:sldId id="315" r:id="rId32"/>
    <p:sldId id="318" r:id="rId33"/>
    <p:sldId id="338" r:id="rId34"/>
    <p:sldId id="339" r:id="rId35"/>
    <p:sldId id="340" r:id="rId36"/>
    <p:sldId id="272" r:id="rId37"/>
    <p:sldId id="293" r:id="rId38"/>
    <p:sldId id="295" r:id="rId39"/>
    <p:sldId id="297" r:id="rId40"/>
    <p:sldId id="320" r:id="rId41"/>
    <p:sldId id="304" r:id="rId42"/>
    <p:sldId id="308" r:id="rId43"/>
    <p:sldId id="345" r:id="rId44"/>
    <p:sldId id="344" r:id="rId45"/>
    <p:sldId id="262" r:id="rId46"/>
    <p:sldId id="343" r:id="rId47"/>
    <p:sldId id="336" r:id="rId48"/>
    <p:sldId id="335" r:id="rId49"/>
    <p:sldId id="337" r:id="rId50"/>
    <p:sldId id="342" r:id="rId51"/>
    <p:sldId id="263" r:id="rId52"/>
    <p:sldId id="332" r:id="rId53"/>
    <p:sldId id="326" r:id="rId54"/>
    <p:sldId id="327" r:id="rId55"/>
    <p:sldId id="333" r:id="rId56"/>
    <p:sldId id="33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0093"/>
    <a:srgbClr val="1F003E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0A93F-9C78-4036-B8E7-B741C4FA5021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0B890619-A105-445A-AA06-7D900AD5F80A}">
      <dgm:prSet phldrT="[Text]" custT="1"/>
      <dgm:spPr/>
      <dgm:t>
        <a:bodyPr/>
        <a:lstStyle/>
        <a:p>
          <a:r>
            <a:rPr lang="en-US" sz="2800" dirty="0" smtClean="0"/>
            <a:t>Stability </a:t>
          </a:r>
          <a:endParaRPr lang="en-US" sz="2800" dirty="0"/>
        </a:p>
      </dgm:t>
    </dgm:pt>
    <dgm:pt modelId="{125CE97F-DED5-431D-BC3E-B27938CDDD21}" type="parTrans" cxnId="{AD7F8C72-168B-42EF-9C48-0BF1D85A4443}">
      <dgm:prSet/>
      <dgm:spPr/>
      <dgm:t>
        <a:bodyPr/>
        <a:lstStyle/>
        <a:p>
          <a:endParaRPr lang="en-US"/>
        </a:p>
      </dgm:t>
    </dgm:pt>
    <dgm:pt modelId="{87AACFBC-41B3-4184-9C69-B0938801BA48}" type="sibTrans" cxnId="{AD7F8C72-168B-42EF-9C48-0BF1D85A4443}">
      <dgm:prSet/>
      <dgm:spPr/>
      <dgm:t>
        <a:bodyPr/>
        <a:lstStyle/>
        <a:p>
          <a:endParaRPr lang="en-US"/>
        </a:p>
      </dgm:t>
    </dgm:pt>
    <dgm:pt modelId="{6F86D154-9B28-415C-A807-245C111D694A}">
      <dgm:prSet phldrT="[Text]" custT="1"/>
      <dgm:spPr/>
      <dgm:t>
        <a:bodyPr/>
        <a:lstStyle/>
        <a:p>
          <a:r>
            <a:rPr lang="en-US" sz="2400" dirty="0" smtClean="0"/>
            <a:t>Support </a:t>
          </a:r>
          <a:endParaRPr lang="en-US" sz="2400" dirty="0"/>
        </a:p>
      </dgm:t>
    </dgm:pt>
    <dgm:pt modelId="{37B4DCA1-F904-410D-B45D-69A454AEEDD6}" type="parTrans" cxnId="{6DC2A854-D33F-4108-9783-9F435E279D3C}">
      <dgm:prSet/>
      <dgm:spPr/>
      <dgm:t>
        <a:bodyPr/>
        <a:lstStyle/>
        <a:p>
          <a:endParaRPr lang="en-US"/>
        </a:p>
      </dgm:t>
    </dgm:pt>
    <dgm:pt modelId="{CDBFFBF7-8CB0-48F3-925E-6A62F1F8C29D}" type="sibTrans" cxnId="{6DC2A854-D33F-4108-9783-9F435E279D3C}">
      <dgm:prSet/>
      <dgm:spPr/>
      <dgm:t>
        <a:bodyPr/>
        <a:lstStyle/>
        <a:p>
          <a:endParaRPr lang="en-US"/>
        </a:p>
      </dgm:t>
    </dgm:pt>
    <dgm:pt modelId="{A4892263-A32F-424D-A4A9-211243ECEA9B}">
      <dgm:prSet phldrT="[Text]" custT="1"/>
      <dgm:spPr/>
      <dgm:t>
        <a:bodyPr/>
        <a:lstStyle/>
        <a:p>
          <a:r>
            <a:rPr lang="en-US" sz="2200" b="0" dirty="0" smtClean="0"/>
            <a:t>Retention </a:t>
          </a:r>
          <a:endParaRPr lang="en-US" sz="2200" b="0" dirty="0"/>
        </a:p>
      </dgm:t>
    </dgm:pt>
    <dgm:pt modelId="{9EA0D5D1-BD59-4CCE-B897-36088C6AB273}" type="parTrans" cxnId="{DCEBF8D6-C2D1-4E63-A39B-A64F81D00AA1}">
      <dgm:prSet/>
      <dgm:spPr/>
      <dgm:t>
        <a:bodyPr/>
        <a:lstStyle/>
        <a:p>
          <a:endParaRPr lang="en-US"/>
        </a:p>
      </dgm:t>
    </dgm:pt>
    <dgm:pt modelId="{C1A92BA1-3C4D-4F32-90A0-65FC3C42A210}" type="sibTrans" cxnId="{DCEBF8D6-C2D1-4E63-A39B-A64F81D00AA1}">
      <dgm:prSet/>
      <dgm:spPr/>
      <dgm:t>
        <a:bodyPr/>
        <a:lstStyle/>
        <a:p>
          <a:endParaRPr lang="en-US"/>
        </a:p>
      </dgm:t>
    </dgm:pt>
    <dgm:pt modelId="{7DEFA726-835D-48B9-A2DC-F529B630F5CB}" type="pres">
      <dgm:prSet presAssocID="{2470A93F-9C78-4036-B8E7-B741C4FA5021}" presName="compositeShape" presStyleCnt="0">
        <dgm:presLayoutVars>
          <dgm:chMax val="7"/>
          <dgm:dir/>
          <dgm:resizeHandles val="exact"/>
        </dgm:presLayoutVars>
      </dgm:prSet>
      <dgm:spPr/>
    </dgm:pt>
    <dgm:pt modelId="{CF7B1162-8A6F-4F6B-A873-744A976B8FD1}" type="pres">
      <dgm:prSet presAssocID="{0B890619-A105-445A-AA06-7D900AD5F80A}" presName="circ1" presStyleLbl="vennNode1" presStyleIdx="0" presStyleCnt="3"/>
      <dgm:spPr/>
      <dgm:t>
        <a:bodyPr/>
        <a:lstStyle/>
        <a:p>
          <a:endParaRPr lang="en-US"/>
        </a:p>
      </dgm:t>
    </dgm:pt>
    <dgm:pt modelId="{F059049E-1DD3-4FF2-AFB0-C6B301B80226}" type="pres">
      <dgm:prSet presAssocID="{0B890619-A105-445A-AA06-7D900AD5F8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1B077-1F17-40AB-B814-4806A453A146}" type="pres">
      <dgm:prSet presAssocID="{6F86D154-9B28-415C-A807-245C111D694A}" presName="circ2" presStyleLbl="vennNode1" presStyleIdx="1" presStyleCnt="3"/>
      <dgm:spPr/>
      <dgm:t>
        <a:bodyPr/>
        <a:lstStyle/>
        <a:p>
          <a:endParaRPr lang="en-US"/>
        </a:p>
      </dgm:t>
    </dgm:pt>
    <dgm:pt modelId="{2C7AAFE5-0C36-43B4-A0B2-278377EE49BD}" type="pres">
      <dgm:prSet presAssocID="{6F86D154-9B28-415C-A807-245C111D69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DF0CA-5AE1-4693-AED7-BCF51D47E9D9}" type="pres">
      <dgm:prSet presAssocID="{A4892263-A32F-424D-A4A9-211243ECEA9B}" presName="circ3" presStyleLbl="vennNode1" presStyleIdx="2" presStyleCnt="3" custScaleX="98381"/>
      <dgm:spPr/>
      <dgm:t>
        <a:bodyPr/>
        <a:lstStyle/>
        <a:p>
          <a:endParaRPr lang="en-US"/>
        </a:p>
      </dgm:t>
    </dgm:pt>
    <dgm:pt modelId="{71333B89-D042-464F-B4AF-D258392959A7}" type="pres">
      <dgm:prSet presAssocID="{A4892263-A32F-424D-A4A9-211243ECEA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F8C72-168B-42EF-9C48-0BF1D85A4443}" srcId="{2470A93F-9C78-4036-B8E7-B741C4FA5021}" destId="{0B890619-A105-445A-AA06-7D900AD5F80A}" srcOrd="0" destOrd="0" parTransId="{125CE97F-DED5-431D-BC3E-B27938CDDD21}" sibTransId="{87AACFBC-41B3-4184-9C69-B0938801BA48}"/>
    <dgm:cxn modelId="{4B8A4127-867E-4A8B-842F-7F45B4EDAFA6}" type="presOf" srcId="{6F86D154-9B28-415C-A807-245C111D694A}" destId="{8511B077-1F17-40AB-B814-4806A453A146}" srcOrd="0" destOrd="0" presId="urn:microsoft.com/office/officeart/2005/8/layout/venn1"/>
    <dgm:cxn modelId="{BD032E91-2FDF-43CD-BD88-108420AA299A}" type="presOf" srcId="{0B890619-A105-445A-AA06-7D900AD5F80A}" destId="{CF7B1162-8A6F-4F6B-A873-744A976B8FD1}" srcOrd="0" destOrd="0" presId="urn:microsoft.com/office/officeart/2005/8/layout/venn1"/>
    <dgm:cxn modelId="{27EE644F-EE28-41A0-BFEE-6FE3908B2962}" type="presOf" srcId="{0B890619-A105-445A-AA06-7D900AD5F80A}" destId="{F059049E-1DD3-4FF2-AFB0-C6B301B80226}" srcOrd="1" destOrd="0" presId="urn:microsoft.com/office/officeart/2005/8/layout/venn1"/>
    <dgm:cxn modelId="{6DC2A854-D33F-4108-9783-9F435E279D3C}" srcId="{2470A93F-9C78-4036-B8E7-B741C4FA5021}" destId="{6F86D154-9B28-415C-A807-245C111D694A}" srcOrd="1" destOrd="0" parTransId="{37B4DCA1-F904-410D-B45D-69A454AEEDD6}" sibTransId="{CDBFFBF7-8CB0-48F3-925E-6A62F1F8C29D}"/>
    <dgm:cxn modelId="{9D07544F-CA5C-4C44-9E6F-147FC32D38CE}" type="presOf" srcId="{2470A93F-9C78-4036-B8E7-B741C4FA5021}" destId="{7DEFA726-835D-48B9-A2DC-F529B630F5CB}" srcOrd="0" destOrd="0" presId="urn:microsoft.com/office/officeart/2005/8/layout/venn1"/>
    <dgm:cxn modelId="{1C8CF7AF-40E6-46D6-A9C7-FF6A6F2041C4}" type="presOf" srcId="{A4892263-A32F-424D-A4A9-211243ECEA9B}" destId="{71333B89-D042-464F-B4AF-D258392959A7}" srcOrd="1" destOrd="0" presId="urn:microsoft.com/office/officeart/2005/8/layout/venn1"/>
    <dgm:cxn modelId="{52F6E3AF-FB93-4F7C-A1F1-BAF9285683D5}" type="presOf" srcId="{A4892263-A32F-424D-A4A9-211243ECEA9B}" destId="{FDCDF0CA-5AE1-4693-AED7-BCF51D47E9D9}" srcOrd="0" destOrd="0" presId="urn:microsoft.com/office/officeart/2005/8/layout/venn1"/>
    <dgm:cxn modelId="{DCEBF8D6-C2D1-4E63-A39B-A64F81D00AA1}" srcId="{2470A93F-9C78-4036-B8E7-B741C4FA5021}" destId="{A4892263-A32F-424D-A4A9-211243ECEA9B}" srcOrd="2" destOrd="0" parTransId="{9EA0D5D1-BD59-4CCE-B897-36088C6AB273}" sibTransId="{C1A92BA1-3C4D-4F32-90A0-65FC3C42A210}"/>
    <dgm:cxn modelId="{B23BD268-0EA9-43EE-A9B9-6411E412EC27}" type="presOf" srcId="{6F86D154-9B28-415C-A807-245C111D694A}" destId="{2C7AAFE5-0C36-43B4-A0B2-278377EE49BD}" srcOrd="1" destOrd="0" presId="urn:microsoft.com/office/officeart/2005/8/layout/venn1"/>
    <dgm:cxn modelId="{80B61D8B-0A8C-4572-B95E-89CB6ECBE722}" type="presParOf" srcId="{7DEFA726-835D-48B9-A2DC-F529B630F5CB}" destId="{CF7B1162-8A6F-4F6B-A873-744A976B8FD1}" srcOrd="0" destOrd="0" presId="urn:microsoft.com/office/officeart/2005/8/layout/venn1"/>
    <dgm:cxn modelId="{6EEAB099-8821-4679-B906-DEA8FFA8F036}" type="presParOf" srcId="{7DEFA726-835D-48B9-A2DC-F529B630F5CB}" destId="{F059049E-1DD3-4FF2-AFB0-C6B301B80226}" srcOrd="1" destOrd="0" presId="urn:microsoft.com/office/officeart/2005/8/layout/venn1"/>
    <dgm:cxn modelId="{3DD1C70B-70CB-4E6F-80B4-01A572B31B95}" type="presParOf" srcId="{7DEFA726-835D-48B9-A2DC-F529B630F5CB}" destId="{8511B077-1F17-40AB-B814-4806A453A146}" srcOrd="2" destOrd="0" presId="urn:microsoft.com/office/officeart/2005/8/layout/venn1"/>
    <dgm:cxn modelId="{47CBBCFE-31E3-4455-A421-510DC7196E66}" type="presParOf" srcId="{7DEFA726-835D-48B9-A2DC-F529B630F5CB}" destId="{2C7AAFE5-0C36-43B4-A0B2-278377EE49BD}" srcOrd="3" destOrd="0" presId="urn:microsoft.com/office/officeart/2005/8/layout/venn1"/>
    <dgm:cxn modelId="{0BB89235-0E2F-4D6C-8257-8517288F9EB4}" type="presParOf" srcId="{7DEFA726-835D-48B9-A2DC-F529B630F5CB}" destId="{FDCDF0CA-5AE1-4693-AED7-BCF51D47E9D9}" srcOrd="4" destOrd="0" presId="urn:microsoft.com/office/officeart/2005/8/layout/venn1"/>
    <dgm:cxn modelId="{372CABCB-2046-4B67-9EFF-AE83733EC018}" type="presParOf" srcId="{7DEFA726-835D-48B9-A2DC-F529B630F5CB}" destId="{71333B89-D042-464F-B4AF-D258392959A7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C4902-6B4C-4BA0-BCE0-68AEA52B3146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ECF918-C31C-421B-8865-ABA94A5B0ECC}">
      <dgm:prSet phldrT="[Text]" custT="1"/>
      <dgm:spPr/>
      <dgm:t>
        <a:bodyPr/>
        <a:lstStyle/>
        <a:p>
          <a:r>
            <a:rPr lang="en-US" sz="3200" dirty="0" smtClean="0"/>
            <a:t>Force F </a:t>
          </a:r>
          <a:endParaRPr lang="en-US" sz="3200" dirty="0"/>
        </a:p>
      </dgm:t>
    </dgm:pt>
    <dgm:pt modelId="{C4B71882-E9D7-4D9A-A085-255898AC7282}" type="parTrans" cxnId="{05DF8BCE-E1D6-44E5-8644-150AE9040FB6}">
      <dgm:prSet/>
      <dgm:spPr/>
      <dgm:t>
        <a:bodyPr/>
        <a:lstStyle/>
        <a:p>
          <a:endParaRPr lang="en-US"/>
        </a:p>
      </dgm:t>
    </dgm:pt>
    <dgm:pt modelId="{D31298CF-2C09-4E5A-B545-76EA83EB4D3B}" type="sibTrans" cxnId="{05DF8BCE-E1D6-44E5-8644-150AE9040FB6}">
      <dgm:prSet/>
      <dgm:spPr/>
      <dgm:t>
        <a:bodyPr/>
        <a:lstStyle/>
        <a:p>
          <a:endParaRPr lang="en-US"/>
        </a:p>
      </dgm:t>
    </dgm:pt>
    <dgm:pt modelId="{4ACC52E1-1AAB-4787-87D9-37B9FA40726D}">
      <dgm:prSet phldrT="[Text]"/>
      <dgm:spPr/>
      <dgm:t>
        <a:bodyPr/>
        <a:lstStyle/>
        <a:p>
          <a:r>
            <a:rPr lang="en-US" dirty="0" smtClean="0"/>
            <a:t>Increase with increase in viscosity </a:t>
          </a:r>
          <a:endParaRPr lang="en-US" dirty="0"/>
        </a:p>
      </dgm:t>
    </dgm:pt>
    <dgm:pt modelId="{50DECB16-5F6D-4F0E-B366-3AC3A632C04F}" type="parTrans" cxnId="{586AF0C2-D5D6-4D63-ADCE-1CDB941A332F}">
      <dgm:prSet/>
      <dgm:spPr/>
      <dgm:t>
        <a:bodyPr/>
        <a:lstStyle/>
        <a:p>
          <a:endParaRPr lang="en-US"/>
        </a:p>
      </dgm:t>
    </dgm:pt>
    <dgm:pt modelId="{96D79898-D80E-4C5F-A036-830566262450}" type="sibTrans" cxnId="{586AF0C2-D5D6-4D63-ADCE-1CDB941A332F}">
      <dgm:prSet/>
      <dgm:spPr/>
      <dgm:t>
        <a:bodyPr/>
        <a:lstStyle/>
        <a:p>
          <a:endParaRPr lang="en-US"/>
        </a:p>
      </dgm:t>
    </dgm:pt>
    <dgm:pt modelId="{197D748E-4A41-4737-BE44-9A4531845E24}">
      <dgm:prSet phldrT="[Text]"/>
      <dgm:spPr/>
      <dgm:t>
        <a:bodyPr/>
        <a:lstStyle/>
        <a:p>
          <a:r>
            <a:rPr lang="en-US" dirty="0" smtClean="0"/>
            <a:t>Decrease with increase in thickness </a:t>
          </a:r>
          <a:endParaRPr lang="en-US" dirty="0"/>
        </a:p>
      </dgm:t>
    </dgm:pt>
    <dgm:pt modelId="{8975BCD5-287D-4A8E-B8BE-16DC86216580}" type="parTrans" cxnId="{EADDF2EC-03A3-4C73-8AF3-B15113ABA94A}">
      <dgm:prSet/>
      <dgm:spPr/>
      <dgm:t>
        <a:bodyPr/>
        <a:lstStyle/>
        <a:p>
          <a:endParaRPr lang="en-US"/>
        </a:p>
      </dgm:t>
    </dgm:pt>
    <dgm:pt modelId="{40EBC195-46F2-423B-9B36-AB15E8E603BF}" type="sibTrans" cxnId="{EADDF2EC-03A3-4C73-8AF3-B15113ABA94A}">
      <dgm:prSet/>
      <dgm:spPr/>
      <dgm:t>
        <a:bodyPr/>
        <a:lstStyle/>
        <a:p>
          <a:endParaRPr lang="en-US"/>
        </a:p>
      </dgm:t>
    </dgm:pt>
    <dgm:pt modelId="{96601119-D0A6-4D5C-AAF6-75C00E86AB56}">
      <dgm:prSet phldrT="[Text]"/>
      <dgm:spPr/>
      <dgm:t>
        <a:bodyPr/>
        <a:lstStyle/>
        <a:p>
          <a:r>
            <a:rPr lang="en-US" dirty="0" smtClean="0"/>
            <a:t>Increase proportionally to the area of opposing surface </a:t>
          </a:r>
          <a:endParaRPr lang="en-US" dirty="0"/>
        </a:p>
      </dgm:t>
    </dgm:pt>
    <dgm:pt modelId="{C1D36583-7171-4EC0-B63B-43EDC56ECFF2}" type="parTrans" cxnId="{760A1298-A1EC-40BA-9BBC-06205AF38EFB}">
      <dgm:prSet/>
      <dgm:spPr/>
      <dgm:t>
        <a:bodyPr/>
        <a:lstStyle/>
        <a:p>
          <a:endParaRPr lang="en-US"/>
        </a:p>
      </dgm:t>
    </dgm:pt>
    <dgm:pt modelId="{B1E7B20F-FF58-42AF-B5CB-67219F69F54B}" type="sibTrans" cxnId="{760A1298-A1EC-40BA-9BBC-06205AF38EFB}">
      <dgm:prSet/>
      <dgm:spPr/>
      <dgm:t>
        <a:bodyPr/>
        <a:lstStyle/>
        <a:p>
          <a:endParaRPr lang="en-US"/>
        </a:p>
      </dgm:t>
    </dgm:pt>
    <dgm:pt modelId="{4CB95A09-3154-41D2-9EF1-E11AC8B693C8}" type="pres">
      <dgm:prSet presAssocID="{0E1C4902-6B4C-4BA0-BCE0-68AEA52B31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31CC98-61D7-4094-A3D2-521711EB338E}" type="pres">
      <dgm:prSet presAssocID="{7BECF918-C31C-421B-8865-ABA94A5B0ECC}" presName="centerShape" presStyleLbl="node0" presStyleIdx="0" presStyleCnt="1"/>
      <dgm:spPr/>
      <dgm:t>
        <a:bodyPr/>
        <a:lstStyle/>
        <a:p>
          <a:endParaRPr lang="en-US"/>
        </a:p>
      </dgm:t>
    </dgm:pt>
    <dgm:pt modelId="{EC2A930F-13AF-4630-A40B-4EAFA352670F}" type="pres">
      <dgm:prSet presAssocID="{50DECB16-5F6D-4F0E-B366-3AC3A632C04F}" presName="parTrans" presStyleLbl="bgSibTrans2D1" presStyleIdx="0" presStyleCnt="3" custLinFactNeighborX="14047" custLinFactNeighborY="43507"/>
      <dgm:spPr/>
      <dgm:t>
        <a:bodyPr/>
        <a:lstStyle/>
        <a:p>
          <a:endParaRPr lang="en-US"/>
        </a:p>
      </dgm:t>
    </dgm:pt>
    <dgm:pt modelId="{157CF2F1-3217-4758-84D5-E8EA0F0E7DED}" type="pres">
      <dgm:prSet presAssocID="{4ACC52E1-1AAB-4787-87D9-37B9FA40726D}" presName="node" presStyleLbl="node1" presStyleIdx="0" presStyleCnt="3" custScaleX="115020" custScaleY="117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C6B44-AAAF-46F8-AC2F-59B17D73C2D3}" type="pres">
      <dgm:prSet presAssocID="{8975BCD5-287D-4A8E-B8BE-16DC86216580}" presName="parTrans" presStyleLbl="bgSibTrans2D1" presStyleIdx="1" presStyleCnt="3" custLinFactNeighborX="-839" custLinFactNeighborY="79202"/>
      <dgm:spPr/>
      <dgm:t>
        <a:bodyPr/>
        <a:lstStyle/>
        <a:p>
          <a:endParaRPr lang="en-US"/>
        </a:p>
      </dgm:t>
    </dgm:pt>
    <dgm:pt modelId="{6330B167-A802-4314-834D-647B4463ED95}" type="pres">
      <dgm:prSet presAssocID="{197D748E-4A41-4737-BE44-9A4531845E24}" presName="node" presStyleLbl="node1" presStyleIdx="1" presStyleCnt="3" custScaleX="97313" custScaleY="127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99039-FB06-4A59-ACAC-E2C2D060646C}" type="pres">
      <dgm:prSet presAssocID="{C1D36583-7171-4EC0-B63B-43EDC56ECFF2}" presName="parTrans" presStyleLbl="bgSibTrans2D1" presStyleIdx="2" presStyleCnt="3" custLinFactNeighborX="-17624" custLinFactNeighborY="43507"/>
      <dgm:spPr/>
      <dgm:t>
        <a:bodyPr/>
        <a:lstStyle/>
        <a:p>
          <a:endParaRPr lang="en-US"/>
        </a:p>
      </dgm:t>
    </dgm:pt>
    <dgm:pt modelId="{9DE5861D-6ED0-44EB-A6E5-5DD9D88419D3}" type="pres">
      <dgm:prSet presAssocID="{96601119-D0A6-4D5C-AAF6-75C00E86AB56}" presName="node" presStyleLbl="node1" presStyleIdx="2" presStyleCnt="3" custScaleX="112716" custScaleY="114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DF2EC-03A3-4C73-8AF3-B15113ABA94A}" srcId="{7BECF918-C31C-421B-8865-ABA94A5B0ECC}" destId="{197D748E-4A41-4737-BE44-9A4531845E24}" srcOrd="1" destOrd="0" parTransId="{8975BCD5-287D-4A8E-B8BE-16DC86216580}" sibTransId="{40EBC195-46F2-423B-9B36-AB15E8E603BF}"/>
    <dgm:cxn modelId="{C12F9B2B-E5AF-4D08-9B0C-E42AB6A951EE}" type="presOf" srcId="{7BECF918-C31C-421B-8865-ABA94A5B0ECC}" destId="{D931CC98-61D7-4094-A3D2-521711EB338E}" srcOrd="0" destOrd="0" presId="urn:microsoft.com/office/officeart/2005/8/layout/radial4"/>
    <dgm:cxn modelId="{2E91FAF7-565F-4194-81C6-CD29F98DCED2}" type="presOf" srcId="{0E1C4902-6B4C-4BA0-BCE0-68AEA52B3146}" destId="{4CB95A09-3154-41D2-9EF1-E11AC8B693C8}" srcOrd="0" destOrd="0" presId="urn:microsoft.com/office/officeart/2005/8/layout/radial4"/>
    <dgm:cxn modelId="{05DF8BCE-E1D6-44E5-8644-150AE9040FB6}" srcId="{0E1C4902-6B4C-4BA0-BCE0-68AEA52B3146}" destId="{7BECF918-C31C-421B-8865-ABA94A5B0ECC}" srcOrd="0" destOrd="0" parTransId="{C4B71882-E9D7-4D9A-A085-255898AC7282}" sibTransId="{D31298CF-2C09-4E5A-B545-76EA83EB4D3B}"/>
    <dgm:cxn modelId="{760A1298-A1EC-40BA-9BBC-06205AF38EFB}" srcId="{7BECF918-C31C-421B-8865-ABA94A5B0ECC}" destId="{96601119-D0A6-4D5C-AAF6-75C00E86AB56}" srcOrd="2" destOrd="0" parTransId="{C1D36583-7171-4EC0-B63B-43EDC56ECFF2}" sibTransId="{B1E7B20F-FF58-42AF-B5CB-67219F69F54B}"/>
    <dgm:cxn modelId="{5FBD72A3-27A7-4223-BF00-3D7669EA2C9E}" type="presOf" srcId="{50DECB16-5F6D-4F0E-B366-3AC3A632C04F}" destId="{EC2A930F-13AF-4630-A40B-4EAFA352670F}" srcOrd="0" destOrd="0" presId="urn:microsoft.com/office/officeart/2005/8/layout/radial4"/>
    <dgm:cxn modelId="{C8B5EF11-64FD-4D15-A57B-DDE396CE4DA3}" type="presOf" srcId="{197D748E-4A41-4737-BE44-9A4531845E24}" destId="{6330B167-A802-4314-834D-647B4463ED95}" srcOrd="0" destOrd="0" presId="urn:microsoft.com/office/officeart/2005/8/layout/radial4"/>
    <dgm:cxn modelId="{586AF0C2-D5D6-4D63-ADCE-1CDB941A332F}" srcId="{7BECF918-C31C-421B-8865-ABA94A5B0ECC}" destId="{4ACC52E1-1AAB-4787-87D9-37B9FA40726D}" srcOrd="0" destOrd="0" parTransId="{50DECB16-5F6D-4F0E-B366-3AC3A632C04F}" sibTransId="{96D79898-D80E-4C5F-A036-830566262450}"/>
    <dgm:cxn modelId="{17880120-30E6-4702-9A69-4EAF929DA89E}" type="presOf" srcId="{8975BCD5-287D-4A8E-B8BE-16DC86216580}" destId="{DFEC6B44-AAAF-46F8-AC2F-59B17D73C2D3}" srcOrd="0" destOrd="0" presId="urn:microsoft.com/office/officeart/2005/8/layout/radial4"/>
    <dgm:cxn modelId="{4008E807-0E5E-467D-A44F-5CAFA6BAA030}" type="presOf" srcId="{4ACC52E1-1AAB-4787-87D9-37B9FA40726D}" destId="{157CF2F1-3217-4758-84D5-E8EA0F0E7DED}" srcOrd="0" destOrd="0" presId="urn:microsoft.com/office/officeart/2005/8/layout/radial4"/>
    <dgm:cxn modelId="{82047D0B-BBF4-4FBC-A975-A13A93A96B4D}" type="presOf" srcId="{C1D36583-7171-4EC0-B63B-43EDC56ECFF2}" destId="{A9A99039-FB06-4A59-ACAC-E2C2D060646C}" srcOrd="0" destOrd="0" presId="urn:microsoft.com/office/officeart/2005/8/layout/radial4"/>
    <dgm:cxn modelId="{9E1935E1-AF84-4D22-A081-4CFB48EC915F}" type="presOf" srcId="{96601119-D0A6-4D5C-AAF6-75C00E86AB56}" destId="{9DE5861D-6ED0-44EB-A6E5-5DD9D88419D3}" srcOrd="0" destOrd="0" presId="urn:microsoft.com/office/officeart/2005/8/layout/radial4"/>
    <dgm:cxn modelId="{8F03BCFD-D05F-4231-8CB9-25D9D3DBCC15}" type="presParOf" srcId="{4CB95A09-3154-41D2-9EF1-E11AC8B693C8}" destId="{D931CC98-61D7-4094-A3D2-521711EB338E}" srcOrd="0" destOrd="0" presId="urn:microsoft.com/office/officeart/2005/8/layout/radial4"/>
    <dgm:cxn modelId="{A8C24CD9-8F34-4E74-AC45-6FC68BF8912D}" type="presParOf" srcId="{4CB95A09-3154-41D2-9EF1-E11AC8B693C8}" destId="{EC2A930F-13AF-4630-A40B-4EAFA352670F}" srcOrd="1" destOrd="0" presId="urn:microsoft.com/office/officeart/2005/8/layout/radial4"/>
    <dgm:cxn modelId="{A41B0F73-28FD-4585-B5B4-44613E615C08}" type="presParOf" srcId="{4CB95A09-3154-41D2-9EF1-E11AC8B693C8}" destId="{157CF2F1-3217-4758-84D5-E8EA0F0E7DED}" srcOrd="2" destOrd="0" presId="urn:microsoft.com/office/officeart/2005/8/layout/radial4"/>
    <dgm:cxn modelId="{8F0BDFA6-FDFA-4F11-A37A-43A6FCCBFFAB}" type="presParOf" srcId="{4CB95A09-3154-41D2-9EF1-E11AC8B693C8}" destId="{DFEC6B44-AAAF-46F8-AC2F-59B17D73C2D3}" srcOrd="3" destOrd="0" presId="urn:microsoft.com/office/officeart/2005/8/layout/radial4"/>
    <dgm:cxn modelId="{BD4737B9-AE4D-4C0D-9EEE-C51400BDC853}" type="presParOf" srcId="{4CB95A09-3154-41D2-9EF1-E11AC8B693C8}" destId="{6330B167-A802-4314-834D-647B4463ED95}" srcOrd="4" destOrd="0" presId="urn:microsoft.com/office/officeart/2005/8/layout/radial4"/>
    <dgm:cxn modelId="{93933423-B9C8-4692-86D9-4A3124C29489}" type="presParOf" srcId="{4CB95A09-3154-41D2-9EF1-E11AC8B693C8}" destId="{A9A99039-FB06-4A59-ACAC-E2C2D060646C}" srcOrd="5" destOrd="0" presId="urn:microsoft.com/office/officeart/2005/8/layout/radial4"/>
    <dgm:cxn modelId="{0FADFF66-3BD9-4C79-A14F-49C7E0917DA4}" type="presParOf" srcId="{4CB95A09-3154-41D2-9EF1-E11AC8B693C8}" destId="{9DE5861D-6ED0-44EB-A6E5-5DD9D88419D3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0FA5-EF88-42BD-9409-96E937C9A717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9719-B265-4071-8551-A3F624BE7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9719-B265-4071-8551-A3F624BE75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9719-B265-4071-8551-A3F624BE75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9719-B265-4071-8551-A3F624BE75C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9719-B265-4071-8551-A3F624BE75C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99719-B265-4071-8551-A3F624BE75C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2B2628-2763-480A-934E-D07BA4C47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D7159B-2466-43D7-A795-DB01298E6C34}" type="datetimeFigureOut">
              <a:rPr lang="en-US" smtClean="0"/>
              <a:pPr/>
              <a:t>13/04/2010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270063-1EC7-4D7D-99A3-F24B93FFC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990600"/>
            <a:ext cx="7406640" cy="1905000"/>
          </a:xfrm>
          <a:blipFill>
            <a:blip r:embed="rId2"/>
            <a:tile tx="0" ty="0" sx="100000" sy="100000" flip="none" algn="tl"/>
          </a:blipFill>
          <a:effectLst/>
          <a:scene3d>
            <a:camera prst="obliqueBottomLef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Retention in complete denture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48200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003E"/>
                </a:solidFill>
              </a:rPr>
              <a:t>Guided by</a:t>
            </a:r>
          </a:p>
          <a:p>
            <a:pPr algn="ctr"/>
            <a:r>
              <a:rPr lang="en-US" sz="2400" dirty="0" smtClean="0">
                <a:solidFill>
                  <a:srgbClr val="1F003E"/>
                </a:solidFill>
              </a:rPr>
              <a:t>Dr. Girish  Kubasad</a:t>
            </a:r>
            <a:endParaRPr lang="en-US" sz="2400" dirty="0">
              <a:solidFill>
                <a:srgbClr val="1F00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4648200"/>
            <a:ext cx="2590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003E"/>
                </a:solidFill>
              </a:rPr>
              <a:t>Presented by</a:t>
            </a:r>
          </a:p>
          <a:p>
            <a:pPr algn="ctr"/>
            <a:r>
              <a:rPr lang="en-US" sz="2400" dirty="0" smtClean="0">
                <a:solidFill>
                  <a:srgbClr val="1F003E"/>
                </a:solidFill>
              </a:rPr>
              <a:t>Rutuja Nirale</a:t>
            </a:r>
            <a:endParaRPr lang="en-US" sz="2400" dirty="0">
              <a:solidFill>
                <a:srgbClr val="1F0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486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Adhesion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Cohesion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Interfacial surface tension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Atmospheric pressure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Gravity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281940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  Physical</a:t>
            </a:r>
            <a:r>
              <a:rPr lang="en-US" sz="3200" b="1" dirty="0" smtClean="0"/>
              <a:t> 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934200" y="6248400"/>
            <a:ext cx="213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{JPD1958;18(3): 386}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2602992" cy="6858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1F003E"/>
                </a:solidFill>
              </a:rPr>
              <a:t>Adhesion</a:t>
            </a:r>
            <a:endParaRPr lang="en-US" dirty="0">
              <a:solidFill>
                <a:srgbClr val="1F00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66888" cy="586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Attraction between two unlike molecules.</a:t>
            </a:r>
          </a:p>
          <a:p>
            <a:endParaRPr lang="en-US" sz="2800" dirty="0" smtClean="0">
              <a:solidFill>
                <a:srgbClr val="FFFFFF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Saliva to the mucous membrane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Saliva to denture base</a:t>
            </a:r>
          </a:p>
          <a:p>
            <a:pPr>
              <a:buNone/>
            </a:pPr>
            <a:endParaRPr lang="en-US" sz="2800" dirty="0" smtClean="0">
              <a:solidFill>
                <a:srgbClr val="FFFFFF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Effectiveness of adhesion – close adaptation of denture base and fluidity of saliva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Amount of retention </a:t>
            </a:r>
            <a:r>
              <a:rPr lang="el-GR" sz="2800" dirty="0" smtClean="0">
                <a:solidFill>
                  <a:srgbClr val="FFFF00"/>
                </a:solidFill>
                <a:latin typeface="+mj-lt"/>
                <a:cs typeface="Times New Roman"/>
              </a:rPr>
              <a:t>α</a:t>
            </a:r>
            <a:r>
              <a:rPr lang="en-US" sz="28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Area covered by the denture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15476" t="18919" r="25000" b="37838"/>
          <a:stretch>
            <a:fillRect/>
          </a:stretch>
        </p:blipFill>
        <p:spPr bwMode="auto">
          <a:xfrm>
            <a:off x="3124200" y="5486400"/>
            <a:ext cx="38100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26029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Cohesion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00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Physical attraction of like molecules for each other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Responsible for maintaining the continuity of water droplet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10" descr="Adhesion1"/>
          <p:cNvPicPr>
            <a:picLocks noChangeAspect="1" noChangeArrowheads="1"/>
          </p:cNvPicPr>
          <p:nvPr/>
        </p:nvPicPr>
        <p:blipFill>
          <a:blip r:embed="rId2"/>
          <a:srcRect l="12271" t="11601" r="6615" b="6163"/>
          <a:stretch>
            <a:fillRect/>
          </a:stretch>
        </p:blipFill>
        <p:spPr>
          <a:xfrm>
            <a:off x="3200400" y="3810000"/>
            <a:ext cx="3581400" cy="246556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62200" y="64124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Bolender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37459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rgbClr val="1F003E"/>
                </a:solidFill>
              </a:rPr>
              <a:t> 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447800"/>
            <a:ext cx="7498080" cy="4800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Resistance to separation of two parallel surfaces that is imparted by a film of liquid between them.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</a:rPr>
              <a:t>Interfacial surface tension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FFFF00"/>
                </a:solidFill>
              </a:rPr>
              <a:t>Interfacial viscous tension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00400"/>
            <a:ext cx="3048000" cy="3271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5000" y="4459069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Buccal</a:t>
            </a:r>
          </a:p>
          <a:p>
            <a:r>
              <a:rPr lang="en-US" sz="1200" dirty="0" smtClean="0"/>
              <a:t>tissue</a:t>
            </a:r>
          </a:p>
          <a:p>
            <a:r>
              <a:rPr lang="en-US" sz="1200" dirty="0" smtClean="0"/>
              <a:t>compliance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4724400"/>
            <a:ext cx="76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Narrow</a:t>
            </a:r>
          </a:p>
          <a:p>
            <a:r>
              <a:rPr lang="en-US" sz="1200" dirty="0" smtClean="0"/>
              <a:t>space for</a:t>
            </a:r>
          </a:p>
          <a:p>
            <a:r>
              <a:rPr lang="en-US" sz="1200" dirty="0" smtClean="0"/>
              <a:t>viscous flow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467600" y="55626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Surface</a:t>
            </a:r>
          </a:p>
          <a:p>
            <a:r>
              <a:rPr lang="en-US" sz="1400" dirty="0" smtClean="0"/>
              <a:t>tension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086600" y="60198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Lowered</a:t>
            </a:r>
          </a:p>
          <a:p>
            <a:r>
              <a:rPr lang="en-US" sz="1200" dirty="0" smtClean="0"/>
              <a:t>pressure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64770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Bolender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"/>
            <a:ext cx="7943088" cy="6477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i="1" dirty="0" smtClean="0">
                <a:solidFill>
                  <a:srgbClr val="FFFF00"/>
                </a:solidFill>
              </a:rPr>
              <a:t>Interfacial surface tension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Dependent on the ability of the fluid to “wet” the rigid surrounding material</a:t>
            </a:r>
          </a:p>
          <a:p>
            <a:pPr lvl="0">
              <a:lnSpc>
                <a:spcPct val="200000"/>
              </a:lnSpc>
              <a:buNone/>
            </a:pPr>
            <a:endParaRPr lang="en-US" sz="2800" i="1" dirty="0" smtClean="0">
              <a:solidFill>
                <a:srgbClr val="FFFF00"/>
              </a:solidFill>
            </a:endParaRPr>
          </a:p>
          <a:p>
            <a:pPr lvl="0">
              <a:lnSpc>
                <a:spcPct val="200000"/>
              </a:lnSpc>
            </a:pPr>
            <a:endParaRPr lang="en-US" sz="2800" i="1" dirty="0" smtClean="0">
              <a:solidFill>
                <a:srgbClr val="FFFF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US" sz="2800" i="1" dirty="0" smtClean="0">
                <a:solidFill>
                  <a:srgbClr val="FFFF00"/>
                </a:solidFill>
              </a:rPr>
              <a:t>Interfacial viscous tension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Force holding two parallel plates together that is due to the viscosity of the interposed liquid.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362200"/>
            <a:ext cx="4505325" cy="16820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959198" y="2743200"/>
            <a:ext cx="2104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6E945"/>
                </a:solidFill>
                <a:cs typeface="Times New Roman" pitchFamily="18" charset="0"/>
              </a:rPr>
              <a:t>Ɵ </a:t>
            </a:r>
            <a:r>
              <a:rPr lang="en-US" b="1" dirty="0" smtClean="0">
                <a:solidFill>
                  <a:srgbClr val="C6E945"/>
                </a:solidFill>
              </a:rPr>
              <a:t>: Contact angle </a:t>
            </a:r>
          </a:p>
          <a:p>
            <a:r>
              <a:rPr lang="en-US" b="1" dirty="0" smtClean="0">
                <a:solidFill>
                  <a:srgbClr val="C6E945"/>
                </a:solidFill>
              </a:rPr>
              <a:t>of wetting</a:t>
            </a:r>
            <a:endParaRPr lang="en-IN" b="1" dirty="0">
              <a:solidFill>
                <a:srgbClr val="C6E9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943088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Bohannan</a:t>
            </a:r>
            <a:r>
              <a:rPr lang="en-US" sz="2800" b="1" dirty="0" smtClean="0">
                <a:solidFill>
                  <a:srgbClr val="FFFF00"/>
                </a:solidFill>
              </a:rPr>
              <a:t> ( 1954)</a:t>
            </a:r>
            <a:r>
              <a:rPr lang="en-US" sz="2800" dirty="0" smtClean="0">
                <a:solidFill>
                  <a:srgbClr val="FFFFFF"/>
                </a:solidFill>
              </a:rPr>
              <a:t> stated that the interfacial surface tension is inversely proportional to the thickness of moisture layer between two surfaces. This indicates that better the fit, the more the attraction 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Oslund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(1960) </a:t>
            </a:r>
            <a:r>
              <a:rPr lang="en-US" sz="2800" dirty="0" smtClean="0">
                <a:solidFill>
                  <a:srgbClr val="FFFFFF"/>
                </a:solidFill>
              </a:rPr>
              <a:t>found that the greater the surface tension of saliva of the thinner  fluid film, the greater was the retention of the denture . 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{JPD1960; 10(4) 658}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276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{JPD1954;4 (2), 232}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2514600" cy="6858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rgbClr val="1F003E"/>
                </a:solidFill>
              </a:rPr>
              <a:t>Capillarity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4507992" cy="48768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Causes liquid to rise in a capillary tube. 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Space  between denture base and oral mucosa filled with saliva acts like a capillary tube</a:t>
            </a:r>
            <a:r>
              <a:rPr lang="en-US" sz="2800" dirty="0" smtClean="0"/>
              <a:t>. </a:t>
            </a:r>
            <a:endParaRPr lang="en-US" dirty="0"/>
          </a:p>
        </p:txBody>
      </p:sp>
      <p:pic>
        <p:nvPicPr>
          <p:cNvPr id="5" name="Picture 9" descr="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3048000" cy="3352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64008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Bolender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117592" cy="7620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1F003E"/>
                </a:solidFill>
              </a:rPr>
              <a:t>Atmospheric pressure</a:t>
            </a:r>
            <a:endParaRPr lang="en-US" dirty="0">
              <a:solidFill>
                <a:srgbClr val="1F00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Introduced </a:t>
            </a:r>
            <a:r>
              <a:rPr lang="en-US" sz="2800" dirty="0" smtClean="0">
                <a:solidFill>
                  <a:srgbClr val="FFFF00"/>
                </a:solidFill>
              </a:rPr>
              <a:t>by </a:t>
            </a:r>
            <a:r>
              <a:rPr lang="en-US" sz="2800" b="1" dirty="0" smtClean="0">
                <a:solidFill>
                  <a:srgbClr val="FFFF00"/>
                </a:solidFill>
              </a:rPr>
              <a:t>Ames and the Greene brothers in 1833.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Use of functional denture borders as opposed to passive borders in the fabrication of complete dentures.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79563" y="701675"/>
            <a:ext cx="6650037" cy="3565525"/>
            <a:chOff x="1331913" y="404813"/>
            <a:chExt cx="6650037" cy="35655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913" y="404813"/>
              <a:ext cx="6650037" cy="3565525"/>
            </a:xfrm>
            <a:prstGeom prst="rect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555875" y="2349500"/>
              <a:ext cx="708025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IN" sz="2400">
                  <a:solidFill>
                    <a:schemeClr val="bg2"/>
                  </a:solidFill>
                </a:rPr>
                <a:t>Seal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27313" y="1196975"/>
              <a:ext cx="1871662" cy="8223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IN" sz="2400">
                  <a:solidFill>
                    <a:schemeClr val="bg2"/>
                  </a:solidFill>
                </a:rPr>
                <a:t>Atmospheric</a:t>
              </a:r>
            </a:p>
            <a:p>
              <a:pPr algn="l"/>
              <a:r>
                <a:rPr lang="en-IN" sz="2400">
                  <a:solidFill>
                    <a:schemeClr val="bg2"/>
                  </a:solidFill>
                </a:rPr>
                <a:t>pressure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940425" y="1557338"/>
              <a:ext cx="1565275" cy="8223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IN" sz="2400">
                  <a:solidFill>
                    <a:schemeClr val="bg2"/>
                  </a:solidFill>
                </a:rPr>
                <a:t>Lowered</a:t>
              </a:r>
            </a:p>
            <a:p>
              <a:pPr algn="l"/>
              <a:r>
                <a:rPr lang="en-IN" sz="2400">
                  <a:solidFill>
                    <a:schemeClr val="bg2"/>
                  </a:solidFill>
                </a:rPr>
                <a:t>pressure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0" y="4466272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Pressure difference created when denture is dislodged pushes the denture against the basal seat.</a:t>
            </a:r>
            <a:endParaRPr lang="en-IN" sz="24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8171688" cy="6553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Page( 1940) </a:t>
            </a:r>
            <a:r>
              <a:rPr lang="en-US" sz="2800" dirty="0" smtClean="0">
                <a:solidFill>
                  <a:srgbClr val="FFFFFF"/>
                </a:solidFill>
              </a:rPr>
              <a:t>considered atmospheric pressure unimportant in retention . He stated that most important retentive force in complete denture is in interfacial surface tension and considers that this alone is necessary to retain the denture.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Snyder </a:t>
            </a:r>
            <a:r>
              <a:rPr lang="en-US" sz="2800" b="1" dirty="0" err="1" smtClean="0">
                <a:solidFill>
                  <a:srgbClr val="FFFF00"/>
                </a:solidFill>
              </a:rPr>
              <a:t>etal</a:t>
            </a:r>
            <a:r>
              <a:rPr lang="en-US" sz="2800" b="1" dirty="0" smtClean="0">
                <a:solidFill>
                  <a:srgbClr val="FFFF00"/>
                </a:solidFill>
              </a:rPr>
              <a:t> (1945)</a:t>
            </a:r>
            <a:r>
              <a:rPr lang="en-US" sz="2800" dirty="0" smtClean="0">
                <a:solidFill>
                  <a:srgbClr val="FFFFFF"/>
                </a:solidFill>
              </a:rPr>
              <a:t> states that reduction in atmospheric pressure concomitantly reduces the retention , with 70%decrease in atmospheric pressure , there was 50% loss in retention.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7037" y="6488668"/>
            <a:ext cx="3656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{Australian Dental Journal 1993,38,3}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85800"/>
            <a:ext cx="22219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Definition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Review of literature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Factors affecting retention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Checking retention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Conclusion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Hardy and Kapur (1958)</a:t>
            </a:r>
            <a:r>
              <a:rPr lang="en-US" sz="2800" dirty="0" smtClean="0">
                <a:solidFill>
                  <a:srgbClr val="FFFFFF"/>
                </a:solidFill>
              </a:rPr>
              <a:t> mentioned that adhesion , cohesion and interfacial surface tension can aid in resisting only perpendicular forces and not horizontal and lateral. These forces can be resisted by the retention provided by the atmospheric pressure .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62484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JPD1958;18(3): 386}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2069592" cy="6858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Gravity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Force with which the earth attracts all object in its vicinity towards its center.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Retentive force for the mandibular denture and a displacing force for the maxillary denture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911" y="6183868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 1971,25,3,230}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14488" cy="5791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Saliva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Orofacial musculature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Peripheral seal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Neuromuscular and Neurosensory control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1001"/>
            <a:ext cx="40386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Physiologic factors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1764792" cy="79216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Saliva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Major factor to contribute the retention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Depends on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Viscosity of saliva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Volume of saliva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Thickness of salivary film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Saliva denture contact angle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85800"/>
            <a:ext cx="3364992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rgbClr val="C6E945"/>
                </a:solidFill>
              </a:rPr>
              <a:t>Stefan’s Law</a:t>
            </a:r>
            <a:r>
              <a:rPr lang="en-US" sz="4400" b="1" u="sng" dirty="0" smtClean="0">
                <a:solidFill>
                  <a:srgbClr val="C6E945"/>
                </a:solidFill>
              </a:rPr>
              <a:t>: </a:t>
            </a:r>
            <a:br>
              <a:rPr lang="en-US" sz="4400" b="1" u="sng" dirty="0" smtClean="0">
                <a:solidFill>
                  <a:srgbClr val="C6E945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 = (3/2)</a:t>
            </a:r>
            <a:r>
              <a:rPr lang="el-GR" dirty="0" smtClean="0">
                <a:solidFill>
                  <a:srgbClr val="FFFF00"/>
                </a:solidFill>
              </a:rPr>
              <a:t>π</a:t>
            </a:r>
            <a:r>
              <a:rPr lang="en-US" dirty="0" smtClean="0">
                <a:solidFill>
                  <a:srgbClr val="FFFF00"/>
                </a:solidFill>
              </a:rPr>
              <a:t> kr</a:t>
            </a:r>
            <a:r>
              <a:rPr lang="en-US" baseline="30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v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h3</a:t>
            </a:r>
            <a:endParaRPr lang="en-IN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057400"/>
            <a:ext cx="2286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91200" y="68580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F=force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r=radius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k=viscosity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h=thickness of liquid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v=velocity</a:t>
            </a:r>
            <a:endParaRPr lang="en-IN" sz="2400" dirty="0">
              <a:solidFill>
                <a:srgbClr val="FFFFFF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600200" y="2514600"/>
          <a:ext cx="6324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791200" y="6172201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{</a:t>
            </a:r>
            <a:r>
              <a:rPr lang="en-US" sz="1600" dirty="0" err="1" smtClean="0">
                <a:solidFill>
                  <a:srgbClr val="FFFFFF"/>
                </a:solidFill>
              </a:rPr>
              <a:t>Zarb</a:t>
            </a:r>
            <a:r>
              <a:rPr lang="en-US" sz="1600" dirty="0" smtClean="0">
                <a:solidFill>
                  <a:srgbClr val="FFFFFF"/>
                </a:solidFill>
              </a:rPr>
              <a:t> – Bolender Prosthetic treatment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 for edentulous patient 12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Edt</a:t>
            </a:r>
            <a:r>
              <a:rPr lang="en-US" sz="1600" dirty="0" smtClean="0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7866888" cy="617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Oslund</a:t>
            </a:r>
            <a:r>
              <a:rPr lang="en-US" sz="2800" dirty="0" smtClean="0">
                <a:solidFill>
                  <a:srgbClr val="FFFF00"/>
                </a:solidFill>
              </a:rPr>
              <a:t> (1960)</a:t>
            </a:r>
            <a:r>
              <a:rPr lang="en-US" sz="2800" dirty="0" smtClean="0">
                <a:solidFill>
                  <a:srgbClr val="FFFFFF"/>
                </a:solidFill>
              </a:rPr>
              <a:t> indicated an increase in retention varying from 57% to 150% after stimulation of the palatal mucous secretion 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Abdulla(1972)  </a:t>
            </a:r>
            <a:r>
              <a:rPr lang="en-US" sz="2800" dirty="0" smtClean="0">
                <a:solidFill>
                  <a:srgbClr val="FFFFFF"/>
                </a:solidFill>
              </a:rPr>
              <a:t>– Increase in the film thickness of saliva reduces the surface tension and also retention was inversely proportion to the salivary film thickness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{JPD1972: 28 (2), 141}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59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{JPD1960; 10(4) 658}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4965192" cy="6556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1F003E"/>
                </a:solidFill>
              </a:rPr>
              <a:t>Orofacial musculature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Supply supplementary retentive forces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Teeth are positioned in the neutral zone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Polished surfaces of the denture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25" r="6372" b="3743"/>
          <a:stretch>
            <a:fillRect/>
          </a:stretch>
        </p:blipFill>
        <p:spPr bwMode="auto">
          <a:xfrm>
            <a:off x="5715000" y="4191000"/>
            <a:ext cx="2743200" cy="19594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433" t="8271" r="1134" b="6261"/>
          <a:stretch>
            <a:fillRect/>
          </a:stretch>
        </p:blipFill>
        <p:spPr bwMode="auto">
          <a:xfrm>
            <a:off x="1143000" y="4191000"/>
            <a:ext cx="4345858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33600" y="6488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</a:t>
            </a:r>
            <a:r>
              <a:rPr lang="en-US" dirty="0" err="1" smtClean="0">
                <a:solidFill>
                  <a:srgbClr val="FFFFFF"/>
                </a:solidFill>
              </a:rPr>
              <a:t>Bolender</a:t>
            </a:r>
            <a:r>
              <a:rPr lang="en-US" dirty="0" smtClean="0">
                <a:solidFill>
                  <a:srgbClr val="FFFFFF"/>
                </a:solidFill>
              </a:rPr>
              <a:t>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80010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Brill et al(1959)</a:t>
            </a:r>
            <a:r>
              <a:rPr lang="en-US" sz="2800" dirty="0" smtClean="0">
                <a:solidFill>
                  <a:srgbClr val="FFFFFF"/>
                </a:solidFill>
              </a:rPr>
              <a:t> showed experimentally that the oral musculature have an appreciable effect on denture retention.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Fish (1964)</a:t>
            </a:r>
            <a:r>
              <a:rPr lang="en-US" sz="2800" dirty="0" smtClean="0">
                <a:solidFill>
                  <a:srgbClr val="FFFFFF"/>
                </a:solidFill>
              </a:rPr>
              <a:t> explained the importance of shaping the polished surfaces of the dentures.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276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 1959,  </a:t>
            </a:r>
            <a:r>
              <a:rPr lang="en-US" dirty="0" err="1" smtClean="0">
                <a:solidFill>
                  <a:srgbClr val="FFFFFF"/>
                </a:solidFill>
              </a:rPr>
              <a:t>Vol</a:t>
            </a:r>
            <a:r>
              <a:rPr lang="en-US" dirty="0" smtClean="0">
                <a:solidFill>
                  <a:srgbClr val="FFFFFF"/>
                </a:solidFill>
              </a:rPr>
              <a:t>  9 : 761 }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1200" y="5943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 JPD 1983 , 49 ,1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33649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1F003E"/>
                </a:solidFill>
              </a:rPr>
              <a:t>Peripheral seal </a:t>
            </a:r>
            <a:endParaRPr lang="en-US" dirty="0">
              <a:solidFill>
                <a:srgbClr val="1F00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274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The contact of the denture border with the underlying or adjacent tissues to prevent the passage of air or other substances                                         </a:t>
            </a:r>
            <a:r>
              <a:rPr lang="en-US" sz="2800" dirty="0" smtClean="0">
                <a:solidFill>
                  <a:srgbClr val="FFFF00"/>
                </a:solidFill>
              </a:rPr>
              <a:t>{GPT 8}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257800" y="3733800"/>
            <a:ext cx="3810001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3383101"/>
            <a:ext cx="441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Border and facial seal is effectively and efficiently maintained by draping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effect of the lip, cheek and tongue.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153400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1F003E"/>
                </a:solidFill>
              </a:rPr>
              <a:t>Neuromuscular and Neurosensory control</a:t>
            </a:r>
            <a:endParaRPr lang="en-US" sz="3600" dirty="0">
              <a:solidFill>
                <a:srgbClr val="1F00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447800"/>
            <a:ext cx="8476488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A learned biological phenomenon.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Brill </a:t>
            </a:r>
            <a:r>
              <a:rPr lang="en-US" sz="2800" b="1" dirty="0" err="1" smtClean="0">
                <a:solidFill>
                  <a:srgbClr val="FFFF00"/>
                </a:solidFill>
              </a:rPr>
              <a:t>etal</a:t>
            </a:r>
            <a:r>
              <a:rPr lang="en-US" sz="2800" b="1" dirty="0" smtClean="0">
                <a:solidFill>
                  <a:srgbClr val="FFFF00"/>
                </a:solidFill>
              </a:rPr>
              <a:t> ( 1959)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stated that normal muscle activity was dependant upon the impulses originating in proprioceptors in muscle and tendons and exteroceptors recording changes in the external environment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 1959,  </a:t>
            </a:r>
            <a:r>
              <a:rPr lang="en-US" dirty="0" err="1" smtClean="0">
                <a:solidFill>
                  <a:srgbClr val="FFFFFF"/>
                </a:solidFill>
              </a:rPr>
              <a:t>Vol</a:t>
            </a:r>
            <a:r>
              <a:rPr lang="en-US" dirty="0" smtClean="0">
                <a:solidFill>
                  <a:srgbClr val="FFFFFF"/>
                </a:solidFill>
              </a:rPr>
              <a:t>  9 : 761- 8 }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924800" cy="518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Successful integration of the prosthesis with the patient’s oral functions plus psychological acceptance of the dentures by the patient.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Denture must meet the functions of esthetic, mastication , phonetics and maintain health of underlying tissues.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28315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Anatomic Influences on Maxillary  Denture Retention –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Posterior palatal seal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Shape of palatal vault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Retrozygomatic space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096000"/>
            <a:ext cx="281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{Jacobson , JPD 1983 , 49 ,1}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DSCN0879"/>
          <p:cNvPicPr>
            <a:picLocks noChangeAspect="1" noChangeArrowheads="1"/>
          </p:cNvPicPr>
          <p:nvPr/>
        </p:nvPicPr>
        <p:blipFill>
          <a:blip r:embed="rId2" cstate="print"/>
          <a:srcRect l="52448" t="24007" r="972" b="40356"/>
          <a:stretch>
            <a:fillRect/>
          </a:stretch>
        </p:blipFill>
        <p:spPr bwMode="auto">
          <a:xfrm>
            <a:off x="6553200" y="1905000"/>
            <a:ext cx="2186387" cy="15240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" name="Picture 4" descr="DSCN0880"/>
          <p:cNvPicPr>
            <a:picLocks noChangeAspect="1" noChangeArrowheads="1"/>
          </p:cNvPicPr>
          <p:nvPr/>
        </p:nvPicPr>
        <p:blipFill>
          <a:blip r:embed="rId3" cstate="print"/>
          <a:srcRect l="56119" t="13318" b="47313"/>
          <a:stretch>
            <a:fillRect/>
          </a:stretch>
        </p:blipFill>
        <p:spPr bwMode="auto">
          <a:xfrm>
            <a:off x="6553200" y="3505200"/>
            <a:ext cx="2178659" cy="1462438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8229600" cy="55626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sz="3600" dirty="0"/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Anatomic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Influences on Mandibular Denture Retention –</a:t>
            </a:r>
          </a:p>
          <a:p>
            <a:pPr>
              <a:lnSpc>
                <a:spcPct val="140000"/>
              </a:lnSpc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Movable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floor of the mouth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Tongue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Lack of ideal ridge height </a:t>
            </a:r>
          </a:p>
          <a:p>
            <a:pPr>
              <a:lnSpc>
                <a:spcPct val="14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 l="9302" t="15504" r="18605" b="25581"/>
          <a:stretch>
            <a:fillRect/>
          </a:stretch>
        </p:blipFill>
        <p:spPr bwMode="auto">
          <a:xfrm>
            <a:off x="5943600" y="2743200"/>
            <a:ext cx="3108158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324600"/>
            <a:ext cx="281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{Jacobson , JPD 1983 , 49 ,1}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Lingual Mandibular Anatomic Influence</a:t>
            </a:r>
          </a:p>
          <a:p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Retromylohyoid space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Mylohyoid muscle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Anterior lingual border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81200" y="4038600"/>
            <a:ext cx="5241925" cy="2078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F:\retention, stability n support\images\DSCN0006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4364" t="9325" r="18260" b="4408"/>
          <a:stretch>
            <a:fillRect/>
          </a:stretch>
        </p:blipFill>
        <p:spPr bwMode="auto">
          <a:xfrm>
            <a:off x="6324600" y="1219200"/>
            <a:ext cx="2094781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324600" y="6400800"/>
            <a:ext cx="281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{Jacobson , JPD 1983 , 49 ,1}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320" y="1447800"/>
            <a:ext cx="749808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Requires adaptation of learning , muscular skill, and motivation and is related to patient expectation 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Learning</a:t>
            </a:r>
            <a:r>
              <a:rPr lang="en-US" sz="2800" dirty="0" smtClean="0">
                <a:solidFill>
                  <a:srgbClr val="FFFFFF"/>
                </a:solidFill>
              </a:rPr>
              <a:t> – acquisition of new activity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Muscular skill</a:t>
            </a:r>
            <a:r>
              <a:rPr lang="en-US" sz="2800" dirty="0" smtClean="0">
                <a:solidFill>
                  <a:srgbClr val="FFFFFF"/>
                </a:solidFill>
              </a:rPr>
              <a:t>- capacity to coordinate muscular activity so as to execute movement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4343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Psychological factors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63362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</a:t>
            </a:r>
            <a:r>
              <a:rPr lang="en-US" dirty="0" err="1" smtClean="0">
                <a:solidFill>
                  <a:srgbClr val="FFFFFF"/>
                </a:solidFill>
              </a:rPr>
              <a:t>Bolender</a:t>
            </a:r>
            <a:r>
              <a:rPr lang="en-US" dirty="0" smtClean="0">
                <a:solidFill>
                  <a:srgbClr val="FFFFFF"/>
                </a:solidFill>
              </a:rPr>
              <a:t>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153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obtain a more favorable denture bearing area.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Ridge corrective procedure: </a:t>
            </a:r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Soft tissue corrective procedure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High Frenum attachments and pendulous maxillary tuberosities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Bone corrective procedure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Shaping unfavorable bony ridges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Elimination of undesirable undercut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Resection of mylohyoid ridge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400" dirty="0" smtClean="0">
                <a:solidFill>
                  <a:srgbClr val="FFFFFF"/>
                </a:solidFill>
              </a:rPr>
              <a:t>Excision of tori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19050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Surgical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772400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Ridge extension procedure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- Vestibuloplasty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Ridge augmentation procedure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- Augmentation by bone graft , cartilage graft , alloplastic materials or combination of these 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</a:rPr>
              <a:t>Correction of  abnormal ridge relationship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- Mandibular osteotomy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- Maxillary osteotomy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- Combination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43246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Heartwell , textbook of complete dentures, 5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edition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943088" cy="4572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Undercuts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Denture adhesives or fixatives 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Rubber suction discs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Magnets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Implants  </a:t>
            </a:r>
          </a:p>
          <a:p>
            <a:pPr lvl="0"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23622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Mechanical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2526792" cy="6556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003E"/>
                </a:solidFill>
              </a:rPr>
              <a:t>Undercuts</a:t>
            </a:r>
            <a:endParaRPr lang="en-US" dirty="0">
              <a:solidFill>
                <a:srgbClr val="1F00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The contour of a cross-sectional portion of a residual ridge or dental arch that prevents the insertion of a dental prosthesis-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GPT 8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- Unilateral or bilateral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 - Labial or lingual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6" descr="pg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0666" y="4267200"/>
            <a:ext cx="2922248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11162"/>
            <a:ext cx="6553200" cy="57943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</a:rPr>
              <a:t>Common location of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undercuts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620000" cy="4525963"/>
          </a:xfrm>
        </p:spPr>
        <p:txBody>
          <a:bodyPr/>
          <a:lstStyle/>
          <a:p>
            <a:pPr marL="609600" indent="-609600">
              <a:lnSpc>
                <a:spcPct val="145000"/>
              </a:lnSpc>
              <a:buFontTx/>
              <a:buAutoNum type="arabicParenR"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Labial portion of Maxillary anterior ridge</a:t>
            </a:r>
          </a:p>
          <a:p>
            <a:pPr marL="609600" indent="-609600">
              <a:lnSpc>
                <a:spcPct val="145000"/>
              </a:lnSpc>
              <a:buFontTx/>
              <a:buAutoNum type="arabicParenR"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Buccal to the maxillary tuberosity region</a:t>
            </a:r>
          </a:p>
          <a:p>
            <a:pPr marL="609600" indent="-609600">
              <a:lnSpc>
                <a:spcPct val="145000"/>
              </a:lnSpc>
              <a:buFontTx/>
              <a:buAutoNum type="arabicParenR"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Retromylohyoid area of the lower ridge</a:t>
            </a:r>
          </a:p>
          <a:p>
            <a:pPr marL="609600" indent="-609600">
              <a:lnSpc>
                <a:spcPct val="145000"/>
              </a:lnSpc>
              <a:buFontTx/>
              <a:buAutoNum type="arabicParenR"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Labial or lingual slopes of the mandibular anterior ridge.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6248400"/>
            <a:ext cx="704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Zarb – Bolender Prosthetic treatment for edentulous patient 12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 Edt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248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</a:t>
            </a:r>
            <a:r>
              <a:rPr lang="en-US" dirty="0" err="1" smtClean="0">
                <a:solidFill>
                  <a:srgbClr val="FFFFFF"/>
                </a:solidFill>
              </a:rPr>
              <a:t>Zarb</a:t>
            </a:r>
            <a:r>
              <a:rPr lang="en-US" dirty="0" smtClean="0">
                <a:solidFill>
                  <a:srgbClr val="FFFFFF"/>
                </a:solidFill>
              </a:rPr>
              <a:t> – Bolender Prosthetic treatment for edentulous patient 12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Edt</a:t>
            </a:r>
            <a:r>
              <a:rPr lang="en-US" dirty="0" smtClean="0">
                <a:solidFill>
                  <a:srgbClr val="FFFFFF"/>
                </a:solidFill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3581400" cy="609600"/>
          </a:xfrm>
          <a:gradFill flip="none" rotWithShape="1">
            <a:gsLst>
              <a:gs pos="0">
                <a:srgbClr val="EEF236">
                  <a:tint val="66000"/>
                  <a:satMod val="160000"/>
                </a:srgbClr>
              </a:gs>
              <a:gs pos="50000">
                <a:srgbClr val="EEF236">
                  <a:tint val="44500"/>
                  <a:satMod val="160000"/>
                </a:srgbClr>
              </a:gs>
              <a:gs pos="100000">
                <a:srgbClr val="EEF236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noFill/>
          </a:ln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Denture Adhesives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772400" cy="4144963"/>
          </a:xfrm>
        </p:spPr>
        <p:txBody>
          <a:bodyPr/>
          <a:lstStyle/>
          <a:p>
            <a:pPr>
              <a:lnSpc>
                <a:spcPct val="125000"/>
              </a:lnSpc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Enhance the retention through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Increasing adhesive and cohesive properties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Eliminating voids </a:t>
            </a:r>
            <a:endParaRPr lang="en-US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1444" name="Picture 4" descr="Fixodent-Zinc-Poiso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733800"/>
            <a:ext cx="2201863" cy="25812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1445" name="Picture 5" descr="poligrip-extra-strength-d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2170113" cy="2590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76600" y="1757065"/>
          <a:ext cx="350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801394" y="152767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396686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895600" y="396686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762000"/>
            <a:ext cx="3505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/>
              <a:t>Physiologic comfort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593068"/>
            <a:ext cx="1676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Psychologic comfort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738265"/>
            <a:ext cx="1524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Longevity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640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(Jacobson , JPD 1983 , 49 ,1)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3360003"/>
            <a:ext cx="7239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Retentiveness is one of the prerequisites of success in complete denture prosthetics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Indication 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Patient with salivary dysfunction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Neurological disorders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Undergone surgical or traumatic modification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3581400" cy="579438"/>
          </a:xfrm>
          <a:gradFill flip="none" rotWithShape="1">
            <a:gsLst>
              <a:gs pos="0">
                <a:srgbClr val="EEF236">
                  <a:tint val="66000"/>
                  <a:satMod val="160000"/>
                </a:srgbClr>
              </a:gs>
              <a:gs pos="50000">
                <a:srgbClr val="EEF236">
                  <a:tint val="44500"/>
                  <a:satMod val="160000"/>
                </a:srgbClr>
              </a:gs>
              <a:gs pos="100000">
                <a:srgbClr val="EEF236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noFill/>
          </a:ln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Rubber Suction disc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38200"/>
            <a:ext cx="7924800" cy="5257800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Rubber disc is fixed into intaglio surface </a:t>
            </a:r>
          </a:p>
          <a:p>
            <a:pPr>
              <a:lnSpc>
                <a:spcPct val="135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Partial vacuum created within perimeter of this disc</a:t>
            </a:r>
          </a:p>
          <a:p>
            <a:pPr>
              <a:lnSpc>
                <a:spcPct val="135000"/>
              </a:lnSpc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Drawbacks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– Palatal perforation  </a:t>
            </a:r>
          </a:p>
          <a:p>
            <a:pPr>
              <a:lnSpc>
                <a:spcPct val="135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                      - Tissue hyperplasia  </a:t>
            </a:r>
          </a:p>
          <a:p>
            <a:pPr>
              <a:lnSpc>
                <a:spcPct val="135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                         </a:t>
            </a:r>
            <a:endParaRPr lang="en-US" sz="2800" dirty="0">
              <a:solidFill>
                <a:srgbClr val="FFFFFF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4821" name="Picture 5" descr="DSCN350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 l="27808" t="13988" r="22041" b="24277"/>
          <a:stretch>
            <a:fillRect/>
          </a:stretch>
        </p:blipFill>
        <p:spPr bwMode="auto">
          <a:xfrm>
            <a:off x="1828800" y="4419599"/>
            <a:ext cx="2667000" cy="2133601"/>
          </a:xfrm>
          <a:prstGeom prst="rect">
            <a:avLst/>
          </a:prstGeom>
          <a:noFill/>
          <a:ln w="1905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1026" name="Picture 2" descr="H:\Images\Image01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2083" t="18750" r="2083" b="26563"/>
          <a:stretch>
            <a:fillRect/>
          </a:stretch>
        </p:blipFill>
        <p:spPr bwMode="auto">
          <a:xfrm>
            <a:off x="5257800" y="4419599"/>
            <a:ext cx="2667000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65237"/>
            <a:ext cx="7924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Small magnets fixed on the maxillary and mandibular denture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Disadvantage –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Loss of effect of magnet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Soreness of mucous membrane and excessive bone resorption</a:t>
            </a:r>
          </a:p>
        </p:txBody>
      </p:sp>
      <p:pic>
        <p:nvPicPr>
          <p:cNvPr id="73733" name="Picture 5" descr="r10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1905000" cy="1905000"/>
          </a:xfrm>
          <a:prstGeom prst="rect">
            <a:avLst/>
          </a:prstGeom>
          <a:noFill/>
        </p:spPr>
      </p:pic>
      <p:pic>
        <p:nvPicPr>
          <p:cNvPr id="73735" name="Picture 7" descr="r1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800600"/>
            <a:ext cx="1905000" cy="1905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381000"/>
            <a:ext cx="1828800" cy="6556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 fontScale="900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100" dirty="0" smtClean="0">
                <a:latin typeface="Times New Roman" pitchFamily="18" charset="0"/>
              </a:rPr>
              <a:t>Magnets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Endosteal  Dental Implant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Eposteal Dental  Implant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Transosteal Dental Implant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Mucosal Insert Implant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81000"/>
            <a:ext cx="4953000" cy="6556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Implants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3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SCN6787"/>
          <p:cNvPicPr>
            <a:picLocks noChangeAspect="1" noChangeArrowheads="1"/>
          </p:cNvPicPr>
          <p:nvPr/>
        </p:nvPicPr>
        <p:blipFill>
          <a:blip r:embed="rId2" cstate="print"/>
          <a:srcRect l="2380" t="793" r="4762" b="13492"/>
          <a:stretch>
            <a:fillRect/>
          </a:stretch>
        </p:blipFill>
        <p:spPr bwMode="auto">
          <a:xfrm>
            <a:off x="6705600" y="5105400"/>
            <a:ext cx="2057400" cy="142410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TpsSc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953000"/>
            <a:ext cx="626710" cy="1676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5" descr="DSCN6778"/>
          <p:cNvPicPr>
            <a:picLocks noChangeAspect="1" noChangeArrowheads="1"/>
          </p:cNvPicPr>
          <p:nvPr/>
        </p:nvPicPr>
        <p:blipFill>
          <a:blip r:embed="rId4" cstate="print">
            <a:lum contrast="66000"/>
          </a:blip>
          <a:srcRect l="6418" t="11765" r="8556" b="19786"/>
          <a:stretch>
            <a:fillRect/>
          </a:stretch>
        </p:blipFill>
        <p:spPr bwMode="auto">
          <a:xfrm>
            <a:off x="4038600" y="5105400"/>
            <a:ext cx="2286000" cy="146304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1" y="1745989"/>
            <a:ext cx="1600200" cy="1240439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2895600"/>
            <a:ext cx="1600200" cy="1263199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N67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2000"/>
          </a:blip>
          <a:srcRect l="18520" t="11729" r="22223" b="26543"/>
          <a:stretch>
            <a:fillRect/>
          </a:stretch>
        </p:blipFill>
        <p:spPr bwMode="auto">
          <a:xfrm>
            <a:off x="3352800" y="4147269"/>
            <a:ext cx="2981961" cy="23297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371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Book Antiqua" pitchFamily="18" charset="0"/>
              </a:rPr>
              <a:t> Any metal form attached to the tissue surface of a removable dental prosthesis that mechanically engages undercuts in a surgically prepared mucosal site.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381000"/>
            <a:ext cx="4953000" cy="6556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Book Antiqua" pitchFamily="18" charset="0"/>
              </a:rPr>
              <a:t>Mucosal Inserts</a:t>
            </a:r>
            <a:r>
              <a:rPr kumimoji="0" lang="en-US" sz="43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3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40507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Checking retention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4736592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Incisor region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Canine region 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4" descr="DSCN7426"/>
          <p:cNvPicPr>
            <a:picLocks noChangeAspect="1" noChangeArrowheads="1"/>
          </p:cNvPicPr>
          <p:nvPr/>
        </p:nvPicPr>
        <p:blipFill>
          <a:blip r:embed="rId2" cstate="print"/>
          <a:srcRect l="5769" t="9563" r="7692"/>
          <a:stretch>
            <a:fillRect/>
          </a:stretch>
        </p:blipFill>
        <p:spPr bwMode="auto">
          <a:xfrm>
            <a:off x="6248400" y="2658080"/>
            <a:ext cx="2743200" cy="183772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DSCN7425"/>
          <p:cNvPicPr>
            <a:picLocks noChangeAspect="1" noChangeArrowheads="1"/>
          </p:cNvPicPr>
          <p:nvPr/>
        </p:nvPicPr>
        <p:blipFill>
          <a:blip r:embed="rId3" cstate="print"/>
          <a:srcRect l="14015" t="16254" r="15175" b="16299"/>
          <a:stretch>
            <a:fillRect/>
          </a:stretch>
        </p:blipFill>
        <p:spPr bwMode="auto">
          <a:xfrm>
            <a:off x="6248400" y="501502"/>
            <a:ext cx="2743200" cy="186069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DSCN7417"/>
          <p:cNvPicPr>
            <a:picLocks noChangeAspect="1" noChangeArrowheads="1"/>
          </p:cNvPicPr>
          <p:nvPr/>
        </p:nvPicPr>
        <p:blipFill>
          <a:blip r:embed="rId4" cstate="print"/>
          <a:srcRect l="29268" t="29268" r="26830" b="29756"/>
          <a:stretch>
            <a:fillRect/>
          </a:stretch>
        </p:blipFill>
        <p:spPr bwMode="auto">
          <a:xfrm>
            <a:off x="6248400" y="4800600"/>
            <a:ext cx="2721815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E. W. Skinner,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0"/>
            <a:ext cx="3832724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6324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JPD1951, 1(3): 229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545068"/>
            <a:ext cx="7665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Various instruments to check retention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Stig G. Son Ostlund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824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{JPD1960, 10 (4): 658}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438400"/>
            <a:ext cx="356231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Andreas Csziggr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3775044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6400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 May, 1970, 23( 5): 503}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H. D. Gesser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4343400" cy="40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{JPD 1971, 25(3): 236}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79248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Calligraphy" pitchFamily="66" charset="0"/>
              </a:rPr>
              <a:t>“Denture retention will be a subject perplexing and perpetual, until its troubles find their logical solution in understanding of its physics…”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prstDash val="solid"/>
                </a:ln>
                <a:solidFill>
                  <a:srgbClr val="FFFF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Lucida Calligraphy" pitchFamily="66" charset="0"/>
              </a:rPr>
              <a:t>R. E. Hall (1918)</a:t>
            </a:r>
            <a:endParaRPr lang="en-US" sz="2800" b="1" dirty="0">
              <a:ln>
                <a:prstDash val="solid"/>
              </a:ln>
              <a:solidFill>
                <a:srgbClr val="FFFF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British Dental Journal, Volume 189, No. 5, September 9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87880"/>
            <a:ext cx="2850231" cy="40711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243851" y="609600"/>
            <a:ext cx="2990829" cy="40392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5029200"/>
            <a:ext cx="7543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By  Dr. R. U. Thombare and Dr. Manmohit Singh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Dissertation submitted to the  Nagpur university in 2007 .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28315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66"/>
                </a:solidFill>
              </a:rPr>
              <a:t>“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</a:rPr>
              <a:t>Time will never come when dentures can be made without efforts”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C7E41A"/>
                </a:solidFill>
                <a:latin typeface="Comic Sans MS" pitchFamily="66" charset="0"/>
              </a:rPr>
              <a:t>                                           A. H. Patterson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FFFFFF"/>
                </a:solidFill>
              </a:rPr>
              <a:t>Retention is a complex phenomenon controlled by a great number of factors.</a:t>
            </a: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Incorporation of these various factors into the prosthesis through proper design and technique contributes to the success of complete dentures.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392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References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914400"/>
            <a:ext cx="8207375" cy="5943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Zarb,Bolender.Prosthodontic</a:t>
            </a:r>
            <a:r>
              <a:rPr lang="en-US" sz="2400" dirty="0">
                <a:solidFill>
                  <a:srgbClr val="FFFFFF"/>
                </a:solidFill>
              </a:rPr>
              <a:t> treatment </a:t>
            </a:r>
            <a:r>
              <a:rPr lang="en-US" sz="2400" dirty="0" smtClean="0">
                <a:solidFill>
                  <a:srgbClr val="FFFFFF"/>
                </a:solidFill>
              </a:rPr>
              <a:t>for </a:t>
            </a:r>
            <a:r>
              <a:rPr lang="en-US" sz="2400" dirty="0">
                <a:solidFill>
                  <a:srgbClr val="FFFFFF"/>
                </a:solidFill>
              </a:rPr>
              <a:t>edentulous patients 2004;Twelfth </a:t>
            </a:r>
            <a:r>
              <a:rPr lang="en-US" sz="2400" dirty="0" err="1">
                <a:solidFill>
                  <a:srgbClr val="FFFFFF"/>
                </a:solidFill>
              </a:rPr>
              <a:t>Ed:Mosby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publication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Skinner EW, Chung P. The effect of surface contact in the retention of a denture. </a:t>
            </a:r>
            <a:r>
              <a:rPr lang="en-IN" sz="2400" dirty="0" smtClean="0">
                <a:solidFill>
                  <a:srgbClr val="FFFFFF"/>
                </a:solidFill>
              </a:rPr>
              <a:t>JPD </a:t>
            </a:r>
            <a:r>
              <a:rPr lang="en-IN" sz="2400" dirty="0">
                <a:solidFill>
                  <a:srgbClr val="FFFFFF"/>
                </a:solidFill>
              </a:rPr>
              <a:t>1951;1(3):229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N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Lammie</a:t>
            </a:r>
            <a:r>
              <a:rPr lang="en-US" sz="2400" dirty="0">
                <a:solidFill>
                  <a:srgbClr val="FFFFFF"/>
                </a:solidFill>
              </a:rPr>
              <a:t> GA. The retention of complete dentures. J.A.D.A 1957;55:502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FF"/>
                </a:solidFill>
              </a:rPr>
              <a:t>Craig RG, Berry GC and Peyton FA. Physical factors related to denture retention. </a:t>
            </a:r>
            <a:r>
              <a:rPr lang="en-IN" sz="2400" dirty="0" smtClean="0">
                <a:solidFill>
                  <a:srgbClr val="FFFFFF"/>
                </a:solidFill>
              </a:rPr>
              <a:t>JPD 1960;10(3</a:t>
            </a:r>
            <a:r>
              <a:rPr lang="en-IN" sz="2400" dirty="0">
                <a:solidFill>
                  <a:srgbClr val="FFFFFF"/>
                </a:solidFill>
              </a:rPr>
              <a:t>):459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N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Stamoulis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S.Physical</a:t>
            </a:r>
            <a:r>
              <a:rPr lang="en-US" sz="2400" dirty="0">
                <a:solidFill>
                  <a:srgbClr val="FFFFFF"/>
                </a:solidFill>
              </a:rPr>
              <a:t> factors affecting the retention of complete dentures. </a:t>
            </a:r>
            <a:r>
              <a:rPr lang="en-IN" sz="2400" dirty="0" smtClean="0">
                <a:solidFill>
                  <a:srgbClr val="FFFFFF"/>
                </a:solidFill>
              </a:rPr>
              <a:t>JPD 1962;12(5</a:t>
            </a:r>
            <a:r>
              <a:rPr lang="en-IN" sz="2400" dirty="0">
                <a:solidFill>
                  <a:srgbClr val="FFFFFF"/>
                </a:solidFill>
              </a:rPr>
              <a:t>):</a:t>
            </a:r>
            <a:r>
              <a:rPr lang="en-IN" sz="2400" dirty="0" smtClean="0">
                <a:solidFill>
                  <a:srgbClr val="FFFFFF"/>
                </a:solidFill>
              </a:rPr>
              <a:t>857</a:t>
            </a:r>
          </a:p>
          <a:p>
            <a:pPr>
              <a:lnSpc>
                <a:spcPct val="80000"/>
              </a:lnSpc>
            </a:pPr>
            <a:endParaRPr lang="en-IN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FFFF"/>
                </a:solidFill>
              </a:rPr>
              <a:t>Stic</a:t>
            </a:r>
            <a:r>
              <a:rPr lang="en-US" sz="2400" dirty="0" smtClean="0">
                <a:solidFill>
                  <a:srgbClr val="FFFFFF"/>
                </a:solidFill>
              </a:rPr>
              <a:t> G:son Ostlund,  Saliva and denture retention, JPD1960 :10(4)658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K. W. Tyson, Physical factors in retention of complete upper dentures, JPD 1967 ; 18(2) 90 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IN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IN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12825" y="304800"/>
            <a:ext cx="8207375" cy="6005513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r>
              <a:rPr lang="en-US" sz="2600" dirty="0" smtClean="0">
                <a:solidFill>
                  <a:srgbClr val="FFFFFF"/>
                </a:solidFill>
              </a:rPr>
              <a:t>Irving r. Hardy, </a:t>
            </a:r>
            <a:r>
              <a:rPr lang="en-US" sz="2600" dirty="0" err="1" smtClean="0">
                <a:solidFill>
                  <a:srgbClr val="FFFFFF"/>
                </a:solidFill>
              </a:rPr>
              <a:t>krishan</a:t>
            </a:r>
            <a:r>
              <a:rPr lang="en-US" sz="2600" dirty="0" smtClean="0">
                <a:solidFill>
                  <a:srgbClr val="FFFFFF"/>
                </a:solidFill>
              </a:rPr>
              <a:t> k. Kapur, Posterior border seal-its rationale and 1mportance, JPD1958;18(3): 386</a:t>
            </a:r>
          </a:p>
          <a:p>
            <a:endParaRPr lang="en-US" sz="2600" dirty="0" smtClean="0">
              <a:solidFill>
                <a:srgbClr val="FFFFFF"/>
              </a:solidFill>
            </a:endParaRPr>
          </a:p>
          <a:p>
            <a:r>
              <a:rPr lang="en-US" sz="2600" dirty="0" smtClean="0">
                <a:solidFill>
                  <a:srgbClr val="FFFFFF"/>
                </a:solidFill>
              </a:rPr>
              <a:t>Lindstrom </a:t>
            </a:r>
            <a:r>
              <a:rPr lang="en-US" sz="2600" dirty="0">
                <a:solidFill>
                  <a:srgbClr val="FFFFFF"/>
                </a:solidFill>
              </a:rPr>
              <a:t>RE. Physical-chemical aspects of denture retention and stability: A review of literature. </a:t>
            </a:r>
            <a:r>
              <a:rPr lang="en-US" sz="2600" dirty="0" smtClean="0">
                <a:solidFill>
                  <a:srgbClr val="FFFFFF"/>
                </a:solidFill>
              </a:rPr>
              <a:t>JPD</a:t>
            </a:r>
            <a:r>
              <a:rPr lang="en-IN" sz="2600" dirty="0" smtClean="0">
                <a:solidFill>
                  <a:srgbClr val="FFFFFF"/>
                </a:solidFill>
              </a:rPr>
              <a:t>1979;42(4</a:t>
            </a:r>
            <a:r>
              <a:rPr lang="en-IN" sz="2600" dirty="0">
                <a:solidFill>
                  <a:srgbClr val="FFFFFF"/>
                </a:solidFill>
              </a:rPr>
              <a:t>):371</a:t>
            </a:r>
          </a:p>
          <a:p>
            <a:pPr>
              <a:lnSpc>
                <a:spcPct val="80000"/>
              </a:lnSpc>
            </a:pPr>
            <a:endParaRPr lang="en-IN" sz="26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</a:rPr>
              <a:t>Jacobson TE and </a:t>
            </a:r>
            <a:r>
              <a:rPr lang="en-US" sz="2600" dirty="0" err="1">
                <a:solidFill>
                  <a:srgbClr val="FFFFFF"/>
                </a:solidFill>
              </a:rPr>
              <a:t>Korl</a:t>
            </a:r>
            <a:r>
              <a:rPr lang="en-US" sz="2600" dirty="0">
                <a:solidFill>
                  <a:srgbClr val="FFFFFF"/>
                </a:solidFill>
              </a:rPr>
              <a:t> AJ. A contemporary review of the factors involved in complete denture retention, stability and support. </a:t>
            </a:r>
            <a:r>
              <a:rPr lang="en-US" sz="2600" dirty="0" smtClean="0">
                <a:solidFill>
                  <a:srgbClr val="FFFFFF"/>
                </a:solidFill>
              </a:rPr>
              <a:t>JPD</a:t>
            </a:r>
            <a:r>
              <a:rPr lang="en-IN" sz="2600" dirty="0" smtClean="0">
                <a:solidFill>
                  <a:srgbClr val="FFFFFF"/>
                </a:solidFill>
              </a:rPr>
              <a:t>1983;49(1</a:t>
            </a:r>
            <a:r>
              <a:rPr lang="en-IN" sz="2600" dirty="0">
                <a:solidFill>
                  <a:srgbClr val="FFFFFF"/>
                </a:solidFill>
              </a:rPr>
              <a:t>):5</a:t>
            </a:r>
          </a:p>
          <a:p>
            <a:pPr>
              <a:lnSpc>
                <a:spcPct val="80000"/>
              </a:lnSpc>
              <a:buNone/>
            </a:pPr>
            <a:endParaRPr lang="en-US" sz="26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</a:rPr>
              <a:t>Brien WJO. Base retention. Dent </a:t>
            </a:r>
            <a:r>
              <a:rPr lang="en-US" sz="2600" dirty="0" err="1">
                <a:solidFill>
                  <a:srgbClr val="FFFFFF"/>
                </a:solidFill>
              </a:rPr>
              <a:t>Clin</a:t>
            </a:r>
            <a:r>
              <a:rPr lang="en-US" sz="2600" dirty="0">
                <a:solidFill>
                  <a:srgbClr val="FFFFFF"/>
                </a:solidFill>
              </a:rPr>
              <a:t> N Am 1989;24(1):123</a:t>
            </a:r>
          </a:p>
          <a:p>
            <a:pPr>
              <a:lnSpc>
                <a:spcPct val="80000"/>
              </a:lnSpc>
              <a:buNone/>
            </a:pPr>
            <a:endParaRPr lang="en-IN" sz="26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 err="1">
                <a:solidFill>
                  <a:srgbClr val="FFFFFF"/>
                </a:solidFill>
              </a:rPr>
              <a:t>Murrey</a:t>
            </a:r>
            <a:r>
              <a:rPr lang="en-US" sz="2600" dirty="0">
                <a:solidFill>
                  <a:srgbClr val="FFFFFF"/>
                </a:solidFill>
              </a:rPr>
              <a:t> MD, </a:t>
            </a:r>
            <a:r>
              <a:rPr lang="en-US" sz="2600" dirty="0" err="1">
                <a:solidFill>
                  <a:srgbClr val="FFFFFF"/>
                </a:solidFill>
              </a:rPr>
              <a:t>Darwell</a:t>
            </a:r>
            <a:r>
              <a:rPr lang="en-US" sz="2600" dirty="0">
                <a:solidFill>
                  <a:srgbClr val="FFFFFF"/>
                </a:solidFill>
              </a:rPr>
              <a:t> EW. The evolution of the complete denture </a:t>
            </a:r>
            <a:r>
              <a:rPr lang="en-US" sz="2600" dirty="0" err="1">
                <a:solidFill>
                  <a:srgbClr val="FFFFFF"/>
                </a:solidFill>
              </a:rPr>
              <a:t>base.Theories</a:t>
            </a:r>
            <a:r>
              <a:rPr lang="en-US" sz="2600" dirty="0">
                <a:solidFill>
                  <a:srgbClr val="FFFFFF"/>
                </a:solidFill>
              </a:rPr>
              <a:t> of complete denture retention-A review. Part 4. </a:t>
            </a:r>
            <a:endParaRPr lang="en-US" sz="2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FFFFFF"/>
                </a:solidFill>
              </a:rPr>
              <a:t>    Aus</a:t>
            </a:r>
            <a:r>
              <a:rPr lang="en-US" sz="2600" dirty="0">
                <a:solidFill>
                  <a:srgbClr val="FFFFFF"/>
                </a:solidFill>
              </a:rPr>
              <a:t>. Dent. J. 1993;38(6):</a:t>
            </a:r>
            <a:r>
              <a:rPr lang="en-US" sz="2600" dirty="0" smtClean="0">
                <a:solidFill>
                  <a:srgbClr val="FFFFFF"/>
                </a:solidFill>
              </a:rPr>
              <a:t>450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>
              <a:solidFill>
                <a:srgbClr val="FFFFFF"/>
              </a:solidFill>
            </a:endParaRPr>
          </a:p>
          <a:p>
            <a:r>
              <a:rPr lang="en-US" sz="2600" dirty="0" smtClean="0">
                <a:solidFill>
                  <a:srgbClr val="FFFFFF"/>
                </a:solidFill>
              </a:rPr>
              <a:t>B. W. </a:t>
            </a:r>
            <a:r>
              <a:rPr lang="en-US" sz="2600" dirty="0" err="1" smtClean="0">
                <a:solidFill>
                  <a:srgbClr val="FFFFFF"/>
                </a:solidFill>
              </a:rPr>
              <a:t>Darvell</a:t>
            </a:r>
            <a:r>
              <a:rPr lang="en-US" sz="2600" dirty="0" smtClean="0">
                <a:solidFill>
                  <a:srgbClr val="FFFFFF"/>
                </a:solidFill>
              </a:rPr>
              <a:t>, R. K. F. Clark, The physical mechanisms of complete denture retention. British Dental Journal, Volume 189, No. 5, September 9 2000</a:t>
            </a:r>
            <a:endParaRPr lang="en-US" sz="26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IN" sz="22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IN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corative_holder_up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95800" cy="6858000"/>
          </a:xfrm>
        </p:spPr>
      </p:pic>
      <p:pic>
        <p:nvPicPr>
          <p:cNvPr id="5" name="Content Placeholder 3" descr="Decorative_holder_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2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981200"/>
            <a:ext cx="50292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Thank you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23743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Definition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4488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Retention is that quality inherent in the dental prosthesis acting to resist the forces of dislodgment along the path of placement.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                                                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Retention of the denture is the resistance of a denture to dislodgment.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GPT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4355592" cy="5794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Review of 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800600" cy="4038600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In 1500’s </a:t>
            </a:r>
          </a:p>
          <a:p>
            <a:pPr indent="0">
              <a:lnSpc>
                <a:spcPct val="15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Two arch-shaped templates of bone, crudely carved from an ox's femur</a:t>
            </a:r>
          </a:p>
          <a:p>
            <a:pPr indent="0">
              <a:lnSpc>
                <a:spcPct val="150000"/>
              </a:lnSpc>
              <a:buFontTx/>
              <a:buNone/>
            </a:pPr>
            <a:endParaRPr lang="en-US" sz="2800" b="1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9" descr="72093614_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676525" cy="267652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632460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{Australian Dental Journal 1993,38,3}</a:t>
            </a:r>
            <a:endParaRPr lang="en-US" sz="1600" dirty="0" smtClean="0">
              <a:solidFill>
                <a:srgbClr val="FFFFFF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9248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Fauchard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1700s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, used steel springs to hold the upper and lower dentures together.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Pfaff (1756)</a:t>
            </a: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developed more effective impression technique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   Improved the fit and shape of dentures </a:t>
            </a:r>
          </a:p>
          <a:p>
            <a:endParaRPr lang="en-US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timeline_den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2667000" cy="2200275"/>
          </a:xfrm>
          <a:prstGeom prst="rect">
            <a:avLst/>
          </a:prstGeom>
          <a:noFill/>
          <a:ln w="12700" cmpd="thinThick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Dr. Rutuja\My Documents\My Pictures\imp pictures\Spring_retained_ivory_den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0"/>
            <a:ext cx="2698898" cy="21336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410200" y="6400800"/>
            <a:ext cx="3656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{Australian Dental Journal 1993,38,3}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5574792" cy="73183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retention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38288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Physical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Physiological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Psychological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Surgical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Mechanical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6324600"/>
            <a:ext cx="386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{ Hardy and Kapur JPD1958;18(3): 386}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rgbClr val="140678"/>
      </a:lt1>
      <a:dk2>
        <a:srgbClr val="000000"/>
      </a:dk2>
      <a:lt2>
        <a:srgbClr val="002060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3001</TotalTime>
  <Words>1921</Words>
  <Application>Microsoft Office PowerPoint</Application>
  <PresentationFormat>On-screen Show (4:3)</PresentationFormat>
  <Paragraphs>329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Solstice</vt:lpstr>
      <vt:lpstr>Retention in complete denture </vt:lpstr>
      <vt:lpstr>Content </vt:lpstr>
      <vt:lpstr>Introduction </vt:lpstr>
      <vt:lpstr>Slide 4</vt:lpstr>
      <vt:lpstr>Slide 5</vt:lpstr>
      <vt:lpstr>Definition  </vt:lpstr>
      <vt:lpstr>Review of literature </vt:lpstr>
      <vt:lpstr>Slide 8</vt:lpstr>
      <vt:lpstr>Factors affecting retention </vt:lpstr>
      <vt:lpstr>Slide 10</vt:lpstr>
      <vt:lpstr>Adhesion</vt:lpstr>
      <vt:lpstr>Cohesion</vt:lpstr>
      <vt:lpstr> Surface tension</vt:lpstr>
      <vt:lpstr>Slide 14</vt:lpstr>
      <vt:lpstr>Slide 15</vt:lpstr>
      <vt:lpstr>Capillarity </vt:lpstr>
      <vt:lpstr>Atmospheric pressure</vt:lpstr>
      <vt:lpstr>Slide 18</vt:lpstr>
      <vt:lpstr>Slide 19</vt:lpstr>
      <vt:lpstr>Slide 20</vt:lpstr>
      <vt:lpstr>Gravity</vt:lpstr>
      <vt:lpstr>Slide 22</vt:lpstr>
      <vt:lpstr>Saliva </vt:lpstr>
      <vt:lpstr>Stefan’s Law:  </vt:lpstr>
      <vt:lpstr>Slide 25</vt:lpstr>
      <vt:lpstr>Orofacial musculature </vt:lpstr>
      <vt:lpstr>Slide 27</vt:lpstr>
      <vt:lpstr>Peripheral seal </vt:lpstr>
      <vt:lpstr>Neuromuscular and Neurosensory control</vt:lpstr>
      <vt:lpstr>Anatomic Influences on Maxillary  Denture Retention –</vt:lpstr>
      <vt:lpstr>Slide 31</vt:lpstr>
      <vt:lpstr>Slide 32</vt:lpstr>
      <vt:lpstr>Slide 33</vt:lpstr>
      <vt:lpstr>Slide 34</vt:lpstr>
      <vt:lpstr>Slide 35</vt:lpstr>
      <vt:lpstr>Slide 36</vt:lpstr>
      <vt:lpstr>Undercuts</vt:lpstr>
      <vt:lpstr>Common location of undercuts :</vt:lpstr>
      <vt:lpstr>Denture Adhesives </vt:lpstr>
      <vt:lpstr>Slide 40</vt:lpstr>
      <vt:lpstr>Rubber Suction disc </vt:lpstr>
      <vt:lpstr>Slide 42</vt:lpstr>
      <vt:lpstr>Slide 43</vt:lpstr>
      <vt:lpstr>Slide 44</vt:lpstr>
      <vt:lpstr>Checking retention </vt:lpstr>
      <vt:lpstr>Slide 46</vt:lpstr>
      <vt:lpstr>Slide 47</vt:lpstr>
      <vt:lpstr>Slide 48</vt:lpstr>
      <vt:lpstr>Slide 49</vt:lpstr>
      <vt:lpstr>Slide 50</vt:lpstr>
      <vt:lpstr>Conclusion </vt:lpstr>
      <vt:lpstr>Slide 52</vt:lpstr>
      <vt:lpstr>References</vt:lpstr>
      <vt:lpstr>Slide 54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Retention in complete denture </dc:title>
  <dc:creator>Dr. Rituja</dc:creator>
  <cp:lastModifiedBy>Dr. Rituja</cp:lastModifiedBy>
  <cp:revision>365</cp:revision>
  <dcterms:created xsi:type="dcterms:W3CDTF">2010-03-18T17:42:54Z</dcterms:created>
  <dcterms:modified xsi:type="dcterms:W3CDTF">2010-04-13T04:17:02Z</dcterms:modified>
</cp:coreProperties>
</file>