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47"/>
  </p:notesMasterIdLst>
  <p:sldIdLst>
    <p:sldId id="256" r:id="rId2"/>
    <p:sldId id="257" r:id="rId3"/>
    <p:sldId id="292" r:id="rId4"/>
    <p:sldId id="259" r:id="rId5"/>
    <p:sldId id="260" r:id="rId6"/>
    <p:sldId id="293" r:id="rId7"/>
    <p:sldId id="294" r:id="rId8"/>
    <p:sldId id="310" r:id="rId9"/>
    <p:sldId id="261" r:id="rId10"/>
    <p:sldId id="263" r:id="rId11"/>
    <p:sldId id="265" r:id="rId12"/>
    <p:sldId id="266" r:id="rId13"/>
    <p:sldId id="280" r:id="rId14"/>
    <p:sldId id="281" r:id="rId15"/>
    <p:sldId id="268" r:id="rId16"/>
    <p:sldId id="269" r:id="rId17"/>
    <p:sldId id="270" r:id="rId18"/>
    <p:sldId id="296" r:id="rId19"/>
    <p:sldId id="299" r:id="rId20"/>
    <p:sldId id="298" r:id="rId21"/>
    <p:sldId id="300" r:id="rId22"/>
    <p:sldId id="301" r:id="rId23"/>
    <p:sldId id="302" r:id="rId24"/>
    <p:sldId id="303" r:id="rId25"/>
    <p:sldId id="313" r:id="rId26"/>
    <p:sldId id="272" r:id="rId27"/>
    <p:sldId id="273" r:id="rId28"/>
    <p:sldId id="289" r:id="rId29"/>
    <p:sldId id="290" r:id="rId30"/>
    <p:sldId id="274" r:id="rId31"/>
    <p:sldId id="275" r:id="rId32"/>
    <p:sldId id="282" r:id="rId33"/>
    <p:sldId id="283" r:id="rId34"/>
    <p:sldId id="284" r:id="rId35"/>
    <p:sldId id="285" r:id="rId36"/>
    <p:sldId id="309" r:id="rId37"/>
    <p:sldId id="286" r:id="rId38"/>
    <p:sldId id="287" r:id="rId39"/>
    <p:sldId id="276" r:id="rId40"/>
    <p:sldId id="277" r:id="rId41"/>
    <p:sldId id="278" r:id="rId42"/>
    <p:sldId id="279" r:id="rId43"/>
    <p:sldId id="305" r:id="rId44"/>
    <p:sldId id="306" r:id="rId45"/>
    <p:sldId id="31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FF99CC"/>
    <a:srgbClr val="F9D9F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208" autoAdjust="0"/>
    <p:restoredTop sz="88007" autoAdjust="0"/>
  </p:normalViewPr>
  <p:slideViewPr>
    <p:cSldViewPr>
      <p:cViewPr varScale="1">
        <p:scale>
          <a:sx n="64" d="100"/>
          <a:sy n="64" d="100"/>
        </p:scale>
        <p:origin x="-67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0A93F-9C78-4036-B8E7-B741C4FA5021}" type="doc">
      <dgm:prSet loTypeId="urn:microsoft.com/office/officeart/2005/8/layout/venn1" loCatId="relationship" qsTypeId="urn:microsoft.com/office/officeart/2005/8/quickstyle/3d3" qsCatId="3D" csTypeId="urn:microsoft.com/office/officeart/2005/8/colors/colorful4" csCatId="colorful" phldr="1"/>
      <dgm:spPr/>
    </dgm:pt>
    <dgm:pt modelId="{0B890619-A105-445A-AA06-7D900AD5F80A}">
      <dgm:prSet phldrT="[Text]" custT="1"/>
      <dgm:spPr>
        <a:solidFill>
          <a:srgbClr val="FF0000"/>
        </a:solidFill>
      </dgm:spPr>
      <dgm:t>
        <a:bodyPr/>
        <a:lstStyle/>
        <a:p>
          <a:r>
            <a:rPr lang="en-US" sz="2800" dirty="0" smtClean="0"/>
            <a:t>Stability </a:t>
          </a:r>
          <a:endParaRPr lang="en-US" sz="2800" dirty="0"/>
        </a:p>
      </dgm:t>
    </dgm:pt>
    <dgm:pt modelId="{125CE97F-DED5-431D-BC3E-B27938CDDD21}" type="parTrans" cxnId="{AD7F8C72-168B-42EF-9C48-0BF1D85A4443}">
      <dgm:prSet/>
      <dgm:spPr/>
      <dgm:t>
        <a:bodyPr/>
        <a:lstStyle/>
        <a:p>
          <a:endParaRPr lang="en-US"/>
        </a:p>
      </dgm:t>
    </dgm:pt>
    <dgm:pt modelId="{87AACFBC-41B3-4184-9C69-B0938801BA48}" type="sibTrans" cxnId="{AD7F8C72-168B-42EF-9C48-0BF1D85A4443}">
      <dgm:prSet/>
      <dgm:spPr/>
      <dgm:t>
        <a:bodyPr/>
        <a:lstStyle/>
        <a:p>
          <a:endParaRPr lang="en-US"/>
        </a:p>
      </dgm:t>
    </dgm:pt>
    <dgm:pt modelId="{6F86D154-9B28-415C-A807-245C111D694A}">
      <dgm:prSet phldrT="[Text]" custT="1"/>
      <dgm:spPr>
        <a:solidFill>
          <a:srgbClr val="FFFF00">
            <a:alpha val="50000"/>
          </a:srgbClr>
        </a:solidFill>
      </dgm:spPr>
      <dgm:t>
        <a:bodyPr/>
        <a:lstStyle/>
        <a:p>
          <a:r>
            <a:rPr lang="en-US" sz="2400" dirty="0" smtClean="0"/>
            <a:t>Support </a:t>
          </a:r>
          <a:endParaRPr lang="en-US" sz="2400" dirty="0"/>
        </a:p>
      </dgm:t>
    </dgm:pt>
    <dgm:pt modelId="{37B4DCA1-F904-410D-B45D-69A454AEEDD6}" type="parTrans" cxnId="{6DC2A854-D33F-4108-9783-9F435E279D3C}">
      <dgm:prSet/>
      <dgm:spPr/>
      <dgm:t>
        <a:bodyPr/>
        <a:lstStyle/>
        <a:p>
          <a:endParaRPr lang="en-US"/>
        </a:p>
      </dgm:t>
    </dgm:pt>
    <dgm:pt modelId="{CDBFFBF7-8CB0-48F3-925E-6A62F1F8C29D}" type="sibTrans" cxnId="{6DC2A854-D33F-4108-9783-9F435E279D3C}">
      <dgm:prSet/>
      <dgm:spPr/>
      <dgm:t>
        <a:bodyPr/>
        <a:lstStyle/>
        <a:p>
          <a:endParaRPr lang="en-US"/>
        </a:p>
      </dgm:t>
    </dgm:pt>
    <dgm:pt modelId="{A4892263-A32F-424D-A4A9-211243ECEA9B}">
      <dgm:prSet phldrT="[Text]" custT="1"/>
      <dgm:spPr>
        <a:solidFill>
          <a:srgbClr val="FFFF00">
            <a:alpha val="50000"/>
          </a:srgbClr>
        </a:solidFill>
      </dgm:spPr>
      <dgm:t>
        <a:bodyPr/>
        <a:lstStyle/>
        <a:p>
          <a:r>
            <a:rPr lang="en-US" sz="2000" b="1" dirty="0" smtClean="0">
              <a:solidFill>
                <a:srgbClr val="FFFF00"/>
              </a:solidFill>
            </a:rPr>
            <a:t>Retention </a:t>
          </a:r>
          <a:endParaRPr lang="en-US" sz="2000" b="1" dirty="0">
            <a:solidFill>
              <a:srgbClr val="FFFF00"/>
            </a:solidFill>
          </a:endParaRPr>
        </a:p>
      </dgm:t>
    </dgm:pt>
    <dgm:pt modelId="{9EA0D5D1-BD59-4CCE-B897-36088C6AB273}" type="parTrans" cxnId="{DCEBF8D6-C2D1-4E63-A39B-A64F81D00AA1}">
      <dgm:prSet/>
      <dgm:spPr/>
      <dgm:t>
        <a:bodyPr/>
        <a:lstStyle/>
        <a:p>
          <a:endParaRPr lang="en-US"/>
        </a:p>
      </dgm:t>
    </dgm:pt>
    <dgm:pt modelId="{C1A92BA1-3C4D-4F32-90A0-65FC3C42A210}" type="sibTrans" cxnId="{DCEBF8D6-C2D1-4E63-A39B-A64F81D00AA1}">
      <dgm:prSet/>
      <dgm:spPr/>
      <dgm:t>
        <a:bodyPr/>
        <a:lstStyle/>
        <a:p>
          <a:endParaRPr lang="en-US"/>
        </a:p>
      </dgm:t>
    </dgm:pt>
    <dgm:pt modelId="{7DEFA726-835D-48B9-A2DC-F529B630F5CB}" type="pres">
      <dgm:prSet presAssocID="{2470A93F-9C78-4036-B8E7-B741C4FA5021}" presName="compositeShape" presStyleCnt="0">
        <dgm:presLayoutVars>
          <dgm:chMax val="7"/>
          <dgm:dir/>
          <dgm:resizeHandles val="exact"/>
        </dgm:presLayoutVars>
      </dgm:prSet>
      <dgm:spPr/>
    </dgm:pt>
    <dgm:pt modelId="{CF7B1162-8A6F-4F6B-A873-744A976B8FD1}" type="pres">
      <dgm:prSet presAssocID="{0B890619-A105-445A-AA06-7D900AD5F80A}" presName="circ1" presStyleLbl="vennNode1" presStyleIdx="0" presStyleCnt="3"/>
      <dgm:spPr/>
      <dgm:t>
        <a:bodyPr/>
        <a:lstStyle/>
        <a:p>
          <a:endParaRPr lang="en-US"/>
        </a:p>
      </dgm:t>
    </dgm:pt>
    <dgm:pt modelId="{F059049E-1DD3-4FF2-AFB0-C6B301B80226}" type="pres">
      <dgm:prSet presAssocID="{0B890619-A105-445A-AA06-7D900AD5F80A}" presName="circ1Tx" presStyleLbl="revTx" presStyleIdx="0" presStyleCnt="0">
        <dgm:presLayoutVars>
          <dgm:chMax val="0"/>
          <dgm:chPref val="0"/>
          <dgm:bulletEnabled val="1"/>
        </dgm:presLayoutVars>
      </dgm:prSet>
      <dgm:spPr/>
      <dgm:t>
        <a:bodyPr/>
        <a:lstStyle/>
        <a:p>
          <a:endParaRPr lang="en-US"/>
        </a:p>
      </dgm:t>
    </dgm:pt>
    <dgm:pt modelId="{8511B077-1F17-40AB-B814-4806A453A146}" type="pres">
      <dgm:prSet presAssocID="{6F86D154-9B28-415C-A807-245C111D694A}" presName="circ2" presStyleLbl="vennNode1" presStyleIdx="1" presStyleCnt="3"/>
      <dgm:spPr/>
      <dgm:t>
        <a:bodyPr/>
        <a:lstStyle/>
        <a:p>
          <a:endParaRPr lang="en-US"/>
        </a:p>
      </dgm:t>
    </dgm:pt>
    <dgm:pt modelId="{2C7AAFE5-0C36-43B4-A0B2-278377EE49BD}" type="pres">
      <dgm:prSet presAssocID="{6F86D154-9B28-415C-A807-245C111D694A}" presName="circ2Tx" presStyleLbl="revTx" presStyleIdx="0" presStyleCnt="0">
        <dgm:presLayoutVars>
          <dgm:chMax val="0"/>
          <dgm:chPref val="0"/>
          <dgm:bulletEnabled val="1"/>
        </dgm:presLayoutVars>
      </dgm:prSet>
      <dgm:spPr/>
      <dgm:t>
        <a:bodyPr/>
        <a:lstStyle/>
        <a:p>
          <a:endParaRPr lang="en-US"/>
        </a:p>
      </dgm:t>
    </dgm:pt>
    <dgm:pt modelId="{FDCDF0CA-5AE1-4693-AED7-BCF51D47E9D9}" type="pres">
      <dgm:prSet presAssocID="{A4892263-A32F-424D-A4A9-211243ECEA9B}" presName="circ3" presStyleLbl="vennNode1" presStyleIdx="2" presStyleCnt="3" custScaleX="105674" custScaleY="100336" custLinFactNeighborX="351" custLinFactNeighborY="-1286"/>
      <dgm:spPr/>
      <dgm:t>
        <a:bodyPr/>
        <a:lstStyle/>
        <a:p>
          <a:endParaRPr lang="en-US"/>
        </a:p>
      </dgm:t>
    </dgm:pt>
    <dgm:pt modelId="{71333B89-D042-464F-B4AF-D258392959A7}" type="pres">
      <dgm:prSet presAssocID="{A4892263-A32F-424D-A4A9-211243ECEA9B}" presName="circ3Tx" presStyleLbl="revTx" presStyleIdx="0" presStyleCnt="0">
        <dgm:presLayoutVars>
          <dgm:chMax val="0"/>
          <dgm:chPref val="0"/>
          <dgm:bulletEnabled val="1"/>
        </dgm:presLayoutVars>
      </dgm:prSet>
      <dgm:spPr/>
      <dgm:t>
        <a:bodyPr/>
        <a:lstStyle/>
        <a:p>
          <a:endParaRPr lang="en-US"/>
        </a:p>
      </dgm:t>
    </dgm:pt>
  </dgm:ptLst>
  <dgm:cxnLst>
    <dgm:cxn modelId="{AD7F8C72-168B-42EF-9C48-0BF1D85A4443}" srcId="{2470A93F-9C78-4036-B8E7-B741C4FA5021}" destId="{0B890619-A105-445A-AA06-7D900AD5F80A}" srcOrd="0" destOrd="0" parTransId="{125CE97F-DED5-431D-BC3E-B27938CDDD21}" sibTransId="{87AACFBC-41B3-4184-9C69-B0938801BA48}"/>
    <dgm:cxn modelId="{9905DF0D-E76A-4955-A704-07B05928C0A1}" type="presOf" srcId="{6F86D154-9B28-415C-A807-245C111D694A}" destId="{2C7AAFE5-0C36-43B4-A0B2-278377EE49BD}" srcOrd="1" destOrd="0" presId="urn:microsoft.com/office/officeart/2005/8/layout/venn1"/>
    <dgm:cxn modelId="{9972D4D8-2C0F-456E-8532-AD77CB72E1AB}" type="presOf" srcId="{2470A93F-9C78-4036-B8E7-B741C4FA5021}" destId="{7DEFA726-835D-48B9-A2DC-F529B630F5CB}" srcOrd="0" destOrd="0" presId="urn:microsoft.com/office/officeart/2005/8/layout/venn1"/>
    <dgm:cxn modelId="{6DC2A854-D33F-4108-9783-9F435E279D3C}" srcId="{2470A93F-9C78-4036-B8E7-B741C4FA5021}" destId="{6F86D154-9B28-415C-A807-245C111D694A}" srcOrd="1" destOrd="0" parTransId="{37B4DCA1-F904-410D-B45D-69A454AEEDD6}" sibTransId="{CDBFFBF7-8CB0-48F3-925E-6A62F1F8C29D}"/>
    <dgm:cxn modelId="{97BC9A23-12E1-4395-8F05-B0922262E978}" type="presOf" srcId="{6F86D154-9B28-415C-A807-245C111D694A}" destId="{8511B077-1F17-40AB-B814-4806A453A146}" srcOrd="0" destOrd="0" presId="urn:microsoft.com/office/officeart/2005/8/layout/venn1"/>
    <dgm:cxn modelId="{207A6C8E-B615-4AEE-9712-F03335EB8CEE}" type="presOf" srcId="{A4892263-A32F-424D-A4A9-211243ECEA9B}" destId="{71333B89-D042-464F-B4AF-D258392959A7}" srcOrd="1" destOrd="0" presId="urn:microsoft.com/office/officeart/2005/8/layout/venn1"/>
    <dgm:cxn modelId="{A58EA962-4065-420A-971E-DF9101CF6328}" type="presOf" srcId="{0B890619-A105-445A-AA06-7D900AD5F80A}" destId="{F059049E-1DD3-4FF2-AFB0-C6B301B80226}" srcOrd="1" destOrd="0" presId="urn:microsoft.com/office/officeart/2005/8/layout/venn1"/>
    <dgm:cxn modelId="{4C4CC154-179B-42DB-B439-16970D91F76D}" type="presOf" srcId="{0B890619-A105-445A-AA06-7D900AD5F80A}" destId="{CF7B1162-8A6F-4F6B-A873-744A976B8FD1}" srcOrd="0" destOrd="0" presId="urn:microsoft.com/office/officeart/2005/8/layout/venn1"/>
    <dgm:cxn modelId="{73854B45-483C-43C8-8C55-5C581FF2D828}" type="presOf" srcId="{A4892263-A32F-424D-A4A9-211243ECEA9B}" destId="{FDCDF0CA-5AE1-4693-AED7-BCF51D47E9D9}" srcOrd="0" destOrd="0" presId="urn:microsoft.com/office/officeart/2005/8/layout/venn1"/>
    <dgm:cxn modelId="{DCEBF8D6-C2D1-4E63-A39B-A64F81D00AA1}" srcId="{2470A93F-9C78-4036-B8E7-B741C4FA5021}" destId="{A4892263-A32F-424D-A4A9-211243ECEA9B}" srcOrd="2" destOrd="0" parTransId="{9EA0D5D1-BD59-4CCE-B897-36088C6AB273}" sibTransId="{C1A92BA1-3C4D-4F32-90A0-65FC3C42A210}"/>
    <dgm:cxn modelId="{E533267D-5D14-43FE-B69E-0E7432296C0D}" type="presParOf" srcId="{7DEFA726-835D-48B9-A2DC-F529B630F5CB}" destId="{CF7B1162-8A6F-4F6B-A873-744A976B8FD1}" srcOrd="0" destOrd="0" presId="urn:microsoft.com/office/officeart/2005/8/layout/venn1"/>
    <dgm:cxn modelId="{EE839444-55A8-4E5B-B7DB-1A47EA13ECBC}" type="presParOf" srcId="{7DEFA726-835D-48B9-A2DC-F529B630F5CB}" destId="{F059049E-1DD3-4FF2-AFB0-C6B301B80226}" srcOrd="1" destOrd="0" presId="urn:microsoft.com/office/officeart/2005/8/layout/venn1"/>
    <dgm:cxn modelId="{A026B191-6876-4604-9542-61A2A8742773}" type="presParOf" srcId="{7DEFA726-835D-48B9-A2DC-F529B630F5CB}" destId="{8511B077-1F17-40AB-B814-4806A453A146}" srcOrd="2" destOrd="0" presId="urn:microsoft.com/office/officeart/2005/8/layout/venn1"/>
    <dgm:cxn modelId="{57604C79-C74E-4807-9CE5-ACF19B3E55B6}" type="presParOf" srcId="{7DEFA726-835D-48B9-A2DC-F529B630F5CB}" destId="{2C7AAFE5-0C36-43B4-A0B2-278377EE49BD}" srcOrd="3" destOrd="0" presId="urn:microsoft.com/office/officeart/2005/8/layout/venn1"/>
    <dgm:cxn modelId="{F2C93277-8F4D-4479-9A80-58D5642817A3}" type="presParOf" srcId="{7DEFA726-835D-48B9-A2DC-F529B630F5CB}" destId="{FDCDF0CA-5AE1-4693-AED7-BCF51D47E9D9}" srcOrd="4" destOrd="0" presId="urn:microsoft.com/office/officeart/2005/8/layout/venn1"/>
    <dgm:cxn modelId="{96F18844-3A2B-46AB-88B1-0B584FE7A34B}" type="presParOf" srcId="{7DEFA726-835D-48B9-A2DC-F529B630F5CB}" destId="{71333B89-D042-464F-B4AF-D258392959A7}" srcOrd="5" destOrd="0" presId="urn:microsoft.com/office/officeart/2005/8/layout/venn1"/>
  </dgm:cxnLst>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C4CAF2-EE2B-4673-84A6-2DAD42980454}" type="datetimeFigureOut">
              <a:rPr lang="en-US" smtClean="0"/>
              <a:pPr/>
              <a:t>18/06/2010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FEF487-C514-4266-899D-E049396DFD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charset="0"/>
              </a:rPr>
              <a:t>conducted a clinical study involving the </a:t>
            </a:r>
            <a:r>
              <a:rPr lang="en-US" i="1" dirty="0" smtClean="0">
                <a:latin typeface="Arial" charset="0"/>
              </a:rPr>
              <a:t>EMG analysis of function of </a:t>
            </a:r>
            <a:r>
              <a:rPr lang="en-US" i="1" dirty="0" err="1" smtClean="0">
                <a:latin typeface="Arial" charset="0"/>
              </a:rPr>
              <a:t>buccinator</a:t>
            </a:r>
            <a:r>
              <a:rPr lang="en-US" i="1" dirty="0" smtClean="0">
                <a:latin typeface="Arial" charset="0"/>
              </a:rPr>
              <a:t> muscle and he </a:t>
            </a:r>
          </a:p>
          <a:p>
            <a:pPr>
              <a:buFont typeface="Arial" pitchFamily="34" charset="0"/>
              <a:buChar char="•"/>
            </a:pPr>
            <a:r>
              <a:rPr lang="en-US" sz="1200" i="1" dirty="0" smtClean="0">
                <a:latin typeface="Arial" charset="0"/>
              </a:rPr>
              <a:t>conducted a study on Complete mandibular denture stability when posterior teeth are placed over a basal tissue incline and concluded that </a:t>
            </a:r>
            <a:endParaRPr lang="en-US" dirty="0"/>
          </a:p>
        </p:txBody>
      </p:sp>
      <p:sp>
        <p:nvSpPr>
          <p:cNvPr id="4" name="Slide Number Placeholder 3"/>
          <p:cNvSpPr>
            <a:spLocks noGrp="1"/>
          </p:cNvSpPr>
          <p:nvPr>
            <p:ph type="sldNum" sz="quarter" idx="10"/>
          </p:nvPr>
        </p:nvSpPr>
        <p:spPr/>
        <p:txBody>
          <a:bodyPr/>
          <a:lstStyle/>
          <a:p>
            <a:fld id="{6DFEF487-C514-4266-899D-E049396DFD41}"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Arial" charset="0"/>
              </a:rPr>
              <a:t>conducted a study on </a:t>
            </a:r>
            <a:r>
              <a:rPr lang="en-US" sz="1200" b="1" dirty="0" smtClean="0">
                <a:latin typeface="Arial" charset="0"/>
              </a:rPr>
              <a:t>Effect of weight change of mandibular complete dentures on chewing and stability</a:t>
            </a:r>
            <a:r>
              <a:rPr lang="en-US" sz="1200" dirty="0" smtClean="0">
                <a:latin typeface="Arial" charset="0"/>
              </a:rPr>
              <a:t> and concluded that </a:t>
            </a:r>
            <a:endParaRPr lang="en-US" dirty="0"/>
          </a:p>
        </p:txBody>
      </p:sp>
      <p:sp>
        <p:nvSpPr>
          <p:cNvPr id="4" name="Slide Number Placeholder 3"/>
          <p:cNvSpPr>
            <a:spLocks noGrp="1"/>
          </p:cNvSpPr>
          <p:nvPr>
            <p:ph type="sldNum" sz="quarter" idx="10"/>
          </p:nvPr>
        </p:nvSpPr>
        <p:spPr/>
        <p:txBody>
          <a:bodyPr/>
          <a:lstStyle/>
          <a:p>
            <a:fld id="{6DFEF487-C514-4266-899D-E049396DFD41}"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6350"/>
            <a:ext cx="9140825" cy="6851650"/>
            <a:chOff x="0" y="4"/>
            <a:chExt cx="5758" cy="4316"/>
          </a:xfrm>
        </p:grpSpPr>
        <p:grpSp>
          <p:nvGrpSpPr>
            <p:cNvPr id="3" name="Group 3"/>
            <p:cNvGrpSpPr>
              <a:grpSpLocks/>
            </p:cNvGrpSpPr>
            <p:nvPr/>
          </p:nvGrpSpPr>
          <p:grpSpPr bwMode="auto">
            <a:xfrm>
              <a:off x="0" y="1161"/>
              <a:ext cx="5758" cy="3159"/>
              <a:chOff x="0" y="1161"/>
              <a:chExt cx="5758" cy="3159"/>
            </a:xfrm>
          </p:grpSpPr>
          <p:sp>
            <p:nvSpPr>
              <p:cNvPr id="21508"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21509"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sp>
          <p:nvSpPr>
            <p:cNvPr id="21510"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21511"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21512"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grpSp>
          <p:nvGrpSpPr>
            <p:cNvPr id="4" name="Group 9"/>
            <p:cNvGrpSpPr>
              <a:grpSpLocks/>
            </p:cNvGrpSpPr>
            <p:nvPr/>
          </p:nvGrpSpPr>
          <p:grpSpPr bwMode="auto">
            <a:xfrm>
              <a:off x="348" y="4"/>
              <a:ext cx="5410" cy="4316"/>
              <a:chOff x="348" y="4"/>
              <a:chExt cx="5410" cy="4316"/>
            </a:xfrm>
          </p:grpSpPr>
          <p:sp>
            <p:nvSpPr>
              <p:cNvPr id="21514"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21515"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21516"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21517"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21518"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21519"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21520"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smtClean="0"/>
              <a:t>Click to edit Master title style</a:t>
            </a:r>
            <a:endParaRPr lang="en-US"/>
          </a:p>
        </p:txBody>
      </p:sp>
      <p:sp>
        <p:nvSpPr>
          <p:cNvPr id="21521"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smtClean="0"/>
              <a:t>Click to edit Master subtitle style</a:t>
            </a:r>
            <a:endParaRPr lang="en-US"/>
          </a:p>
        </p:txBody>
      </p:sp>
      <p:sp>
        <p:nvSpPr>
          <p:cNvPr id="21522" name="Rectangle 18"/>
          <p:cNvSpPr>
            <a:spLocks noGrp="1" noChangeArrowheads="1"/>
          </p:cNvSpPr>
          <p:nvPr>
            <p:ph type="dt" sz="quarter" idx="2"/>
          </p:nvPr>
        </p:nvSpPr>
        <p:spPr/>
        <p:txBody>
          <a:bodyPr/>
          <a:lstStyle>
            <a:lvl1pPr>
              <a:defRPr/>
            </a:lvl1pPr>
          </a:lstStyle>
          <a:p>
            <a:fld id="{A8C35494-F032-4780-BD9E-F36A3C29E2B0}" type="datetimeFigureOut">
              <a:rPr lang="en-US" smtClean="0"/>
              <a:pPr/>
              <a:t>18/06/2010</a:t>
            </a:fld>
            <a:endParaRPr lang="en-US"/>
          </a:p>
        </p:txBody>
      </p:sp>
      <p:sp>
        <p:nvSpPr>
          <p:cNvPr id="21523" name="Rectangle 19"/>
          <p:cNvSpPr>
            <a:spLocks noGrp="1" noChangeArrowheads="1"/>
          </p:cNvSpPr>
          <p:nvPr>
            <p:ph type="ftr" sz="quarter" idx="3"/>
          </p:nvPr>
        </p:nvSpPr>
        <p:spPr>
          <a:xfrm>
            <a:off x="3352800" y="6248400"/>
            <a:ext cx="2895600" cy="457200"/>
          </a:xfrm>
        </p:spPr>
        <p:txBody>
          <a:bodyPr/>
          <a:lstStyle>
            <a:lvl1pPr>
              <a:defRPr/>
            </a:lvl1pPr>
          </a:lstStyle>
          <a:p>
            <a:endParaRPr lang="en-US"/>
          </a:p>
        </p:txBody>
      </p:sp>
      <p:sp>
        <p:nvSpPr>
          <p:cNvPr id="21524" name="Rectangle 20"/>
          <p:cNvSpPr>
            <a:spLocks noGrp="1" noChangeArrowheads="1"/>
          </p:cNvSpPr>
          <p:nvPr>
            <p:ph type="sldNum" sz="quarter" idx="4"/>
          </p:nvPr>
        </p:nvSpPr>
        <p:spPr/>
        <p:txBody>
          <a:bodyPr/>
          <a:lstStyle>
            <a:lvl1pPr>
              <a:defRPr/>
            </a:lvl1pPr>
          </a:lstStyle>
          <a:p>
            <a:fld id="{26061144-71B9-4DE4-82DA-5F0D2BF5BF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8C35494-F032-4780-BD9E-F36A3C29E2B0}" type="datetimeFigureOut">
              <a:rPr lang="en-US" smtClean="0"/>
              <a:pPr/>
              <a:t>18/06/2010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061144-71B9-4DE4-82DA-5F0D2BF5BF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8C35494-F032-4780-BD9E-F36A3C29E2B0}" type="datetimeFigureOut">
              <a:rPr lang="en-US" smtClean="0"/>
              <a:pPr/>
              <a:t>18/06/2010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061144-71B9-4DE4-82DA-5F0D2BF5BFE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248400"/>
            <a:ext cx="1905000" cy="457200"/>
          </a:xfrm>
        </p:spPr>
        <p:txBody>
          <a:bodyPr/>
          <a:lstStyle>
            <a:lvl1pPr>
              <a:defRPr/>
            </a:lvl1pPr>
          </a:lstStyle>
          <a:p>
            <a:fld id="{A8C35494-F032-4780-BD9E-F36A3C29E2B0}" type="datetimeFigureOut">
              <a:rPr lang="en-US" smtClean="0"/>
              <a:pPr/>
              <a:t>18/06/2010</a:t>
            </a:fld>
            <a:endParaRPr lang="en-US"/>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fld id="{26061144-71B9-4DE4-82DA-5F0D2BF5BFE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smtClean="0"/>
              <a:t>Click icon to add SmartArt graphic</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F22B2628-2763-480A-934E-D07BA4C478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8C35494-F032-4780-BD9E-F36A3C29E2B0}" type="datetimeFigureOut">
              <a:rPr lang="en-US" smtClean="0"/>
              <a:pPr/>
              <a:t>18/06/2010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061144-71B9-4DE4-82DA-5F0D2BF5BF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8C35494-F032-4780-BD9E-F36A3C29E2B0}" type="datetimeFigureOut">
              <a:rPr lang="en-US" smtClean="0"/>
              <a:pPr/>
              <a:t>18/06/2010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061144-71B9-4DE4-82DA-5F0D2BF5BF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8C35494-F032-4780-BD9E-F36A3C29E2B0}" type="datetimeFigureOut">
              <a:rPr lang="en-US" smtClean="0"/>
              <a:pPr/>
              <a:t>18/06/2010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061144-71B9-4DE4-82DA-5F0D2BF5BF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8C35494-F032-4780-BD9E-F36A3C29E2B0}" type="datetimeFigureOut">
              <a:rPr lang="en-US" smtClean="0"/>
              <a:pPr/>
              <a:t>18/06/2010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6061144-71B9-4DE4-82DA-5F0D2BF5BF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8C35494-F032-4780-BD9E-F36A3C29E2B0}" type="datetimeFigureOut">
              <a:rPr lang="en-US" smtClean="0"/>
              <a:pPr/>
              <a:t>18/06/2010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6061144-71B9-4DE4-82DA-5F0D2BF5BF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8C35494-F032-4780-BD9E-F36A3C29E2B0}" type="datetimeFigureOut">
              <a:rPr lang="en-US" smtClean="0"/>
              <a:pPr/>
              <a:t>18/06/2010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6061144-71B9-4DE4-82DA-5F0D2BF5BF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8C35494-F032-4780-BD9E-F36A3C29E2B0}" type="datetimeFigureOut">
              <a:rPr lang="en-US" smtClean="0"/>
              <a:pPr/>
              <a:t>18/06/2010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061144-71B9-4DE4-82DA-5F0D2BF5BF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8C35494-F032-4780-BD9E-F36A3C29E2B0}" type="datetimeFigureOut">
              <a:rPr lang="en-US" smtClean="0"/>
              <a:pPr/>
              <a:t>18/06/2010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061144-71B9-4DE4-82DA-5F0D2BF5BF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350"/>
            <a:ext cx="9140825" cy="6851650"/>
            <a:chOff x="0" y="4"/>
            <a:chExt cx="5758" cy="4316"/>
          </a:xfrm>
        </p:grpSpPr>
        <p:sp>
          <p:nvSpPr>
            <p:cNvPr id="20483"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20484"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nvGrpSpPr>
            <p:cNvPr id="3" name="Group 5"/>
            <p:cNvGrpSpPr>
              <a:grpSpLocks/>
            </p:cNvGrpSpPr>
            <p:nvPr userDrawn="1"/>
          </p:nvGrpSpPr>
          <p:grpSpPr bwMode="auto">
            <a:xfrm>
              <a:off x="0" y="4"/>
              <a:ext cx="5758" cy="4316"/>
              <a:chOff x="0" y="4"/>
              <a:chExt cx="5758" cy="4316"/>
            </a:xfrm>
          </p:grpSpPr>
          <p:sp>
            <p:nvSpPr>
              <p:cNvPr id="20486"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20487"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20488"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20489"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20490"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20491"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20492"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sp>
            <p:nvSpPr>
              <p:cNvPr id="20493"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20494"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20495"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96"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97"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fld id="{A8C35494-F032-4780-BD9E-F36A3C29E2B0}" type="datetimeFigureOut">
              <a:rPr lang="en-US" smtClean="0"/>
              <a:pPr/>
              <a:t>18/06/2010</a:t>
            </a:fld>
            <a:endParaRPr lang="en-US"/>
          </a:p>
        </p:txBody>
      </p:sp>
      <p:sp>
        <p:nvSpPr>
          <p:cNvPr id="20498"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endParaRPr lang="en-US"/>
          </a:p>
        </p:txBody>
      </p:sp>
      <p:sp>
        <p:nvSpPr>
          <p:cNvPr id="20499"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fld id="{26061144-71B9-4DE4-82DA-5F0D2BF5BFE9}"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txStyles>
    <p:title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images.google.co.in/imgres?imgurl=http://drstyger.com/images/Denture_Occlusal.JPG&amp;imgrefurl=http://drstyger.com/denture.html&amp;h=383&amp;w=430&amp;sz=18&amp;hl=en&amp;start=11&amp;um=1&amp;usg=__DXx3lB2aOpjGLf8e1djOzMS-GXE=&amp;tbnid=vID4lAa__Ta-nM:&amp;tbnh=112&amp;tbnw=126&amp;prev=/images?q=three+surfaces+of+complete+dentures&amp;ndsp=20&amp;um=1&amp;hl=en&amp;sa=N" TargetMode="External"/><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066800" y="762000"/>
            <a:ext cx="7772400" cy="1981200"/>
          </a:xfrm>
        </p:spPr>
        <p:style>
          <a:lnRef idx="1">
            <a:schemeClr val="accent3"/>
          </a:lnRef>
          <a:fillRef idx="1002">
            <a:schemeClr val="dk2"/>
          </a:fillRef>
          <a:effectRef idx="1">
            <a:schemeClr val="accent3"/>
          </a:effectRef>
          <a:fontRef idx="minor">
            <a:schemeClr val="dk1"/>
          </a:fontRef>
        </p:style>
        <p:txBody>
          <a:bodyPr>
            <a:scene3d>
              <a:camera prst="obliqueTopLeft"/>
              <a:lightRig rig="threePt" dir="t"/>
            </a:scene3d>
          </a:bodyPr>
          <a:lstStyle/>
          <a:p>
            <a:pPr algn="ctr"/>
            <a:r>
              <a:rPr lang="en-US" sz="5400" dirty="0" smtClean="0">
                <a:ln>
                  <a:solidFill>
                    <a:schemeClr val="tx2">
                      <a:lumMod val="10000"/>
                    </a:schemeClr>
                  </a:solidFill>
                </a:ln>
                <a:solidFill>
                  <a:srgbClr val="FFFF00"/>
                </a:solidFill>
                <a:effectLst>
                  <a:outerShdw blurRad="38100" dist="38100" dir="2700000" algn="tl">
                    <a:srgbClr val="000000">
                      <a:alpha val="43137"/>
                    </a:srgbClr>
                  </a:outerShdw>
                  <a:reflection blurRad="6350" stA="55000" endA="300" endPos="45500" dir="5400000" sy="-100000" algn="bl" rotWithShape="0"/>
                </a:effectLst>
                <a:latin typeface="Comic Sans MS" pitchFamily="66" charset="0"/>
              </a:rPr>
              <a:t>Stability In Complete Denture </a:t>
            </a:r>
            <a:endParaRPr lang="en-US" sz="5400" dirty="0">
              <a:ln>
                <a:solidFill>
                  <a:schemeClr val="tx2">
                    <a:lumMod val="10000"/>
                  </a:schemeClr>
                </a:solidFill>
              </a:ln>
              <a:solidFill>
                <a:srgbClr val="FFFF00"/>
              </a:solidFill>
              <a:effectLst>
                <a:outerShdw blurRad="38100" dist="38100" dir="2700000" algn="tl">
                  <a:srgbClr val="000000">
                    <a:alpha val="43137"/>
                  </a:srgbClr>
                </a:outerShdw>
                <a:reflection blurRad="6350" stA="55000" endA="300" endPos="45500" dir="5400000" sy="-100000" algn="bl" rotWithShape="0"/>
              </a:effectLst>
              <a:latin typeface="Comic Sans MS" pitchFamily="66" charset="0"/>
            </a:endParaRPr>
          </a:p>
        </p:txBody>
      </p:sp>
      <p:sp>
        <p:nvSpPr>
          <p:cNvPr id="4" name="TextBox 3"/>
          <p:cNvSpPr txBox="1"/>
          <p:nvPr/>
        </p:nvSpPr>
        <p:spPr>
          <a:xfrm>
            <a:off x="1447800" y="4648200"/>
            <a:ext cx="2971800"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400" dirty="0" smtClean="0">
                <a:solidFill>
                  <a:srgbClr val="1F003E"/>
                </a:solidFill>
              </a:rPr>
              <a:t>Guided by</a:t>
            </a:r>
          </a:p>
          <a:p>
            <a:pPr algn="ctr"/>
            <a:r>
              <a:rPr lang="en-US" sz="2400" dirty="0" smtClean="0">
                <a:solidFill>
                  <a:srgbClr val="1F003E"/>
                </a:solidFill>
              </a:rPr>
              <a:t>Dr. Girish  Kubasad</a:t>
            </a:r>
            <a:endParaRPr lang="en-US" sz="2400" dirty="0">
              <a:solidFill>
                <a:srgbClr val="1F003E"/>
              </a:solidFill>
            </a:endParaRPr>
          </a:p>
        </p:txBody>
      </p:sp>
      <p:sp>
        <p:nvSpPr>
          <p:cNvPr id="5" name="TextBox 4"/>
          <p:cNvSpPr txBox="1"/>
          <p:nvPr/>
        </p:nvSpPr>
        <p:spPr>
          <a:xfrm>
            <a:off x="6019800" y="4648200"/>
            <a:ext cx="2590800"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400" dirty="0" smtClean="0">
                <a:solidFill>
                  <a:srgbClr val="1F003E"/>
                </a:solidFill>
              </a:rPr>
              <a:t>Presented by</a:t>
            </a:r>
          </a:p>
          <a:p>
            <a:pPr algn="ctr"/>
            <a:r>
              <a:rPr lang="en-US" sz="2400" dirty="0" smtClean="0">
                <a:solidFill>
                  <a:srgbClr val="1F003E"/>
                </a:solidFill>
              </a:rPr>
              <a:t>Rutuja Nirale</a:t>
            </a:r>
            <a:endParaRPr lang="en-US" sz="2400" dirty="0">
              <a:solidFill>
                <a:srgbClr val="1F003E"/>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r>
              <a:rPr lang="en-US" sz="3600" b="1" u="sng" dirty="0" smtClean="0"/>
              <a:t>RELATIONSHIP </a:t>
            </a:r>
            <a:r>
              <a:rPr lang="en-US" sz="3600" b="1" u="sng" dirty="0"/>
              <a:t>OF THE DENTURE BASE TO THE UNDERLYING TISSUES:</a:t>
            </a:r>
            <a:r>
              <a:rPr lang="en-US" sz="3600" dirty="0"/>
              <a:t/>
            </a:r>
            <a:br>
              <a:rPr lang="en-US" sz="3600" dirty="0"/>
            </a:br>
            <a:endParaRPr lang="en-US" dirty="0"/>
          </a:p>
        </p:txBody>
      </p:sp>
      <p:sp>
        <p:nvSpPr>
          <p:cNvPr id="3" name="Content Placeholder 2"/>
          <p:cNvSpPr>
            <a:spLocks noGrp="1"/>
          </p:cNvSpPr>
          <p:nvPr>
            <p:ph idx="1"/>
          </p:nvPr>
        </p:nvSpPr>
        <p:spPr/>
        <p:txBody>
          <a:bodyPr/>
          <a:lstStyle/>
          <a:p>
            <a:pPr lvl="0">
              <a:lnSpc>
                <a:spcPct val="150000"/>
              </a:lnSpc>
            </a:pPr>
            <a:r>
              <a:rPr lang="en-US" sz="2800" dirty="0" smtClean="0"/>
              <a:t>Residual </a:t>
            </a:r>
            <a:r>
              <a:rPr lang="en-US" sz="2800" dirty="0"/>
              <a:t>ridge anatomy.</a:t>
            </a:r>
          </a:p>
          <a:p>
            <a:pPr lvl="0">
              <a:lnSpc>
                <a:spcPct val="150000"/>
              </a:lnSpc>
            </a:pPr>
            <a:r>
              <a:rPr lang="en-US" sz="2800" dirty="0"/>
              <a:t>Denture base adaptation.</a:t>
            </a:r>
          </a:p>
          <a:p>
            <a:pPr lvl="0">
              <a:lnSpc>
                <a:spcPct val="150000"/>
              </a:lnSpc>
            </a:pPr>
            <a:r>
              <a:rPr lang="en-US" sz="2800" dirty="0"/>
              <a:t>The mandibular lingual flange.</a:t>
            </a:r>
          </a:p>
          <a:p>
            <a:pPr>
              <a:lnSpc>
                <a:spcPct val="150000"/>
              </a:lnSpc>
              <a:buNone/>
            </a:pPr>
            <a:endParaRPr lang="en-US" dirty="0"/>
          </a:p>
        </p:txBody>
      </p:sp>
      <p:sp>
        <p:nvSpPr>
          <p:cNvPr id="4" name="TextBox 3"/>
          <p:cNvSpPr txBox="1"/>
          <p:nvPr/>
        </p:nvSpPr>
        <p:spPr>
          <a:xfrm>
            <a:off x="4114800" y="6248400"/>
            <a:ext cx="3810000" cy="369332"/>
          </a:xfrm>
          <a:prstGeom prst="rect">
            <a:avLst/>
          </a:prstGeom>
          <a:noFill/>
        </p:spPr>
        <p:txBody>
          <a:bodyPr wrap="square" rtlCol="0">
            <a:spAutoFit/>
          </a:bodyPr>
          <a:lstStyle/>
          <a:p>
            <a:r>
              <a:rPr lang="en-US" dirty="0" smtClean="0"/>
              <a:t> J. Prosthet. Dent. 1983  49: 165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609600"/>
            <a:ext cx="7543800" cy="4114800"/>
          </a:xfrm>
        </p:spPr>
        <p:txBody>
          <a:bodyPr/>
          <a:lstStyle/>
          <a:p>
            <a:pPr lvl="0">
              <a:buNone/>
            </a:pPr>
            <a:r>
              <a:rPr lang="en-US" u="sng" dirty="0">
                <a:solidFill>
                  <a:srgbClr val="FFFF00"/>
                </a:solidFill>
              </a:rPr>
              <a:t>RESIDUAL RIDGE ANATOMY </a:t>
            </a:r>
          </a:p>
          <a:p>
            <a:pPr>
              <a:lnSpc>
                <a:spcPct val="150000"/>
              </a:lnSpc>
            </a:pPr>
            <a:r>
              <a:rPr lang="en-US" sz="2800" dirty="0"/>
              <a:t>Ridge </a:t>
            </a:r>
            <a:r>
              <a:rPr lang="en-US" sz="2800" dirty="0" smtClean="0"/>
              <a:t>Height</a:t>
            </a:r>
          </a:p>
          <a:p>
            <a:pPr>
              <a:lnSpc>
                <a:spcPct val="150000"/>
              </a:lnSpc>
            </a:pPr>
            <a:r>
              <a:rPr lang="en-US" sz="2800" dirty="0"/>
              <a:t>Ridge </a:t>
            </a:r>
            <a:r>
              <a:rPr lang="en-US" sz="2800" dirty="0" smtClean="0"/>
              <a:t>Conformation</a:t>
            </a:r>
          </a:p>
          <a:p>
            <a:pPr>
              <a:lnSpc>
                <a:spcPct val="150000"/>
              </a:lnSpc>
            </a:pPr>
            <a:r>
              <a:rPr lang="en-US" sz="2800" dirty="0"/>
              <a:t>The Arch </a:t>
            </a:r>
            <a:r>
              <a:rPr lang="en-US" sz="2800" dirty="0" smtClean="0"/>
              <a:t>Form</a:t>
            </a:r>
          </a:p>
          <a:p>
            <a:pPr>
              <a:lnSpc>
                <a:spcPct val="150000"/>
              </a:lnSpc>
            </a:pPr>
            <a:r>
              <a:rPr lang="en-US" sz="2800" dirty="0"/>
              <a:t>Shape of the Palatal Vault</a:t>
            </a:r>
          </a:p>
        </p:txBody>
      </p:sp>
      <p:pic>
        <p:nvPicPr>
          <p:cNvPr id="4" name="Picture 3" descr="DSCN0879"/>
          <p:cNvPicPr>
            <a:picLocks noChangeAspect="1" noChangeArrowheads="1"/>
          </p:cNvPicPr>
          <p:nvPr/>
        </p:nvPicPr>
        <p:blipFill>
          <a:blip r:embed="rId2" cstate="print"/>
          <a:srcRect l="52448" t="24007" r="972" b="40356"/>
          <a:stretch>
            <a:fillRect/>
          </a:stretch>
        </p:blipFill>
        <p:spPr bwMode="auto">
          <a:xfrm>
            <a:off x="6729013" y="914400"/>
            <a:ext cx="2186387" cy="1524000"/>
          </a:xfrm>
          <a:prstGeom prst="rect">
            <a:avLst/>
          </a:prstGeom>
          <a:noFill/>
          <a:ln w="28575">
            <a:solidFill>
              <a:srgbClr val="993300"/>
            </a:solidFill>
            <a:miter lim="800000"/>
            <a:headEnd/>
            <a:tailEnd/>
          </a:ln>
        </p:spPr>
      </p:pic>
      <p:pic>
        <p:nvPicPr>
          <p:cNvPr id="5" name="Picture 4" descr="DSCN0880"/>
          <p:cNvPicPr>
            <a:picLocks noChangeAspect="1" noChangeArrowheads="1"/>
          </p:cNvPicPr>
          <p:nvPr/>
        </p:nvPicPr>
        <p:blipFill>
          <a:blip r:embed="rId3" cstate="print"/>
          <a:srcRect l="56119" t="13318" b="47313"/>
          <a:stretch>
            <a:fillRect/>
          </a:stretch>
        </p:blipFill>
        <p:spPr bwMode="auto">
          <a:xfrm>
            <a:off x="6729013" y="2590800"/>
            <a:ext cx="2178659" cy="1462438"/>
          </a:xfrm>
          <a:prstGeom prst="rect">
            <a:avLst/>
          </a:prstGeom>
          <a:noFill/>
          <a:ln w="28575">
            <a:solidFill>
              <a:srgbClr val="993300"/>
            </a:solidFill>
            <a:miter lim="800000"/>
            <a:headEnd/>
            <a:tailEnd/>
          </a:ln>
        </p:spPr>
      </p:pic>
      <p:pic>
        <p:nvPicPr>
          <p:cNvPr id="6" name="Picture 2" descr="8"/>
          <p:cNvPicPr>
            <a:picLocks noChangeAspect="1" noChangeArrowheads="1"/>
          </p:cNvPicPr>
          <p:nvPr/>
        </p:nvPicPr>
        <p:blipFill>
          <a:blip r:embed="rId4">
            <a:lum contrast="18000"/>
          </a:blip>
          <a:srcRect/>
          <a:stretch>
            <a:fillRect/>
          </a:stretch>
        </p:blipFill>
        <p:spPr bwMode="auto">
          <a:xfrm>
            <a:off x="1219200" y="4267200"/>
            <a:ext cx="7158409" cy="2124075"/>
          </a:xfrm>
          <a:prstGeom prst="rect">
            <a:avLst/>
          </a:prstGeom>
          <a:noFill/>
          <a:ln w="63500">
            <a:solidFill>
              <a:srgbClr val="CC99FF"/>
            </a:solidFill>
            <a:miter lim="800000"/>
            <a:headEnd/>
            <a:tailEnd/>
          </a:ln>
          <a:effectLst/>
        </p:spPr>
      </p:pic>
      <p:sp>
        <p:nvSpPr>
          <p:cNvPr id="7" name="TextBox 6"/>
          <p:cNvSpPr txBox="1"/>
          <p:nvPr/>
        </p:nvSpPr>
        <p:spPr>
          <a:xfrm>
            <a:off x="4114800" y="6488668"/>
            <a:ext cx="3810000" cy="369332"/>
          </a:xfrm>
          <a:prstGeom prst="rect">
            <a:avLst/>
          </a:prstGeom>
          <a:noFill/>
        </p:spPr>
        <p:txBody>
          <a:bodyPr wrap="square" rtlCol="0">
            <a:spAutoFit/>
          </a:bodyPr>
          <a:lstStyle/>
          <a:p>
            <a:r>
              <a:rPr lang="en-US" dirty="0" smtClean="0"/>
              <a:t> J. Prosthet. Dent. 1983  49: 165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066800"/>
            <a:ext cx="7543800" cy="4343400"/>
          </a:xfrm>
        </p:spPr>
        <p:txBody>
          <a:bodyPr/>
          <a:lstStyle/>
          <a:p>
            <a:pPr>
              <a:buNone/>
            </a:pPr>
            <a:r>
              <a:rPr lang="en-US" u="sng" dirty="0">
                <a:solidFill>
                  <a:srgbClr val="FFFF00"/>
                </a:solidFill>
              </a:rPr>
              <a:t>DENTURE BASE ADAPTATION</a:t>
            </a:r>
            <a:r>
              <a:rPr lang="en-US" u="sng" dirty="0" smtClean="0">
                <a:solidFill>
                  <a:srgbClr val="FFFF00"/>
                </a:solidFill>
              </a:rPr>
              <a:t>:</a:t>
            </a:r>
          </a:p>
          <a:p>
            <a:pPr>
              <a:buNone/>
            </a:pPr>
            <a:endParaRPr lang="en-US" dirty="0">
              <a:solidFill>
                <a:srgbClr val="FFFF00"/>
              </a:solidFill>
            </a:endParaRPr>
          </a:p>
          <a:p>
            <a:pPr lvl="0">
              <a:lnSpc>
                <a:spcPct val="150000"/>
              </a:lnSpc>
            </a:pPr>
            <a:r>
              <a:rPr lang="en-US" sz="2800" dirty="0"/>
              <a:t>Inflamed mucosa.</a:t>
            </a:r>
          </a:p>
          <a:p>
            <a:pPr lvl="0">
              <a:lnSpc>
                <a:spcPct val="150000"/>
              </a:lnSpc>
            </a:pPr>
            <a:r>
              <a:rPr lang="en-US" sz="2800" dirty="0"/>
              <a:t>Distorted or displaced tissues</a:t>
            </a:r>
          </a:p>
          <a:p>
            <a:pPr lvl="0">
              <a:lnSpc>
                <a:spcPct val="150000"/>
              </a:lnSpc>
            </a:pPr>
            <a:r>
              <a:rPr lang="en-US" sz="2800" dirty="0"/>
              <a:t>Hyperplastic tissue.</a:t>
            </a:r>
          </a:p>
          <a:p>
            <a:endParaRPr lang="en-US" dirty="0"/>
          </a:p>
        </p:txBody>
      </p:sp>
      <p:pic>
        <p:nvPicPr>
          <p:cNvPr id="4" name="Picture 4" descr="impression 196"/>
          <p:cNvPicPr>
            <a:picLocks noChangeAspect="1" noChangeArrowheads="1"/>
          </p:cNvPicPr>
          <p:nvPr/>
        </p:nvPicPr>
        <p:blipFill>
          <a:blip r:embed="rId2" cstate="print"/>
          <a:srcRect r="4762" b="8678"/>
          <a:stretch>
            <a:fillRect/>
          </a:stretch>
        </p:blipFill>
        <p:spPr bwMode="auto">
          <a:xfrm>
            <a:off x="4953000" y="4114800"/>
            <a:ext cx="3459027" cy="2057400"/>
          </a:xfrm>
          <a:prstGeom prst="rect">
            <a:avLst/>
          </a:prstGeom>
          <a:noFill/>
          <a:ln w="38100">
            <a:solidFill>
              <a:srgbClr val="6666FF"/>
            </a:solidFill>
            <a:miter lim="800000"/>
            <a:headEnd/>
            <a:tailEnd/>
          </a:ln>
        </p:spPr>
      </p:pic>
      <p:sp>
        <p:nvSpPr>
          <p:cNvPr id="5" name="TextBox 4"/>
          <p:cNvSpPr txBox="1"/>
          <p:nvPr/>
        </p:nvSpPr>
        <p:spPr>
          <a:xfrm>
            <a:off x="5105400" y="6412468"/>
            <a:ext cx="3810000" cy="369332"/>
          </a:xfrm>
          <a:prstGeom prst="rect">
            <a:avLst/>
          </a:prstGeom>
          <a:noFill/>
        </p:spPr>
        <p:txBody>
          <a:bodyPr wrap="square" rtlCol="0">
            <a:spAutoFit/>
          </a:bodyPr>
          <a:lstStyle/>
          <a:p>
            <a:r>
              <a:rPr lang="en-US" dirty="0" smtClean="0"/>
              <a:t> J. Prosthet. Dent. 1983  49: 165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457200"/>
            <a:ext cx="7790688" cy="5715000"/>
          </a:xfrm>
        </p:spPr>
        <p:txBody>
          <a:bodyPr/>
          <a:lstStyle/>
          <a:p>
            <a:pPr lvl="0">
              <a:buNone/>
            </a:pPr>
            <a:r>
              <a:rPr lang="en-US" u="sng" dirty="0" smtClean="0">
                <a:solidFill>
                  <a:srgbClr val="FFFF00"/>
                </a:solidFill>
              </a:rPr>
              <a:t>THE MANDIBULAR LINGUAL FLANGE :</a:t>
            </a:r>
          </a:p>
          <a:p>
            <a:pPr lvl="0">
              <a:buNone/>
            </a:pPr>
            <a:endParaRPr lang="en-US" dirty="0" smtClean="0">
              <a:solidFill>
                <a:srgbClr val="FFFF00"/>
              </a:solidFill>
              <a:latin typeface="Times New Roman" pitchFamily="18" charset="0"/>
            </a:endParaRPr>
          </a:p>
          <a:p>
            <a:r>
              <a:rPr lang="en-US" sz="2800" dirty="0" smtClean="0"/>
              <a:t>At 90° to the occlusal plane.</a:t>
            </a:r>
          </a:p>
          <a:p>
            <a:endParaRPr lang="en-US" sz="2800" dirty="0" smtClean="0"/>
          </a:p>
          <a:p>
            <a:r>
              <a:rPr lang="en-US" sz="2800" dirty="0" smtClean="0"/>
              <a:t>Effectively resists horizontal </a:t>
            </a:r>
          </a:p>
          <a:p>
            <a:pPr>
              <a:buNone/>
            </a:pPr>
            <a:r>
              <a:rPr lang="en-US" sz="2800" dirty="0" smtClean="0"/>
              <a:t>forces</a:t>
            </a:r>
            <a:r>
              <a:rPr lang="en-US" sz="2800" b="1" dirty="0" smtClean="0"/>
              <a:t>.</a:t>
            </a:r>
            <a:endParaRPr lang="en-US" sz="2400" b="1" dirty="0" smtClean="0"/>
          </a:p>
          <a:p>
            <a:endParaRPr lang="en-US" sz="2400" dirty="0">
              <a:solidFill>
                <a:srgbClr val="FFFF00"/>
              </a:solidFill>
            </a:endParaRPr>
          </a:p>
        </p:txBody>
      </p:sp>
      <p:pic>
        <p:nvPicPr>
          <p:cNvPr id="6" name="Picture 8" descr="new-2"/>
          <p:cNvPicPr>
            <a:picLocks noChangeAspect="1" noChangeArrowheads="1"/>
          </p:cNvPicPr>
          <p:nvPr/>
        </p:nvPicPr>
        <p:blipFill>
          <a:blip r:embed="rId3">
            <a:lum bright="-42000" contrast="66000"/>
          </a:blip>
          <a:srcRect/>
          <a:stretch>
            <a:fillRect/>
          </a:stretch>
        </p:blipFill>
        <p:spPr>
          <a:xfrm>
            <a:off x="6629400" y="1371600"/>
            <a:ext cx="1898650" cy="2634297"/>
          </a:xfrm>
          <a:prstGeom prst="rect">
            <a:avLst/>
          </a:prstGeom>
          <a:noFill/>
          <a:ln/>
        </p:spPr>
      </p:pic>
      <p:pic>
        <p:nvPicPr>
          <p:cNvPr id="7" name="Picture 5" descr="new-4"/>
          <p:cNvPicPr>
            <a:picLocks noChangeAspect="1" noChangeArrowheads="1"/>
          </p:cNvPicPr>
          <p:nvPr/>
        </p:nvPicPr>
        <p:blipFill>
          <a:blip r:embed="rId4">
            <a:lum bright="-12000" contrast="30000"/>
          </a:blip>
          <a:srcRect/>
          <a:stretch>
            <a:fillRect/>
          </a:stretch>
        </p:blipFill>
        <p:spPr bwMode="auto">
          <a:xfrm>
            <a:off x="4038600" y="4267200"/>
            <a:ext cx="4136754" cy="2175047"/>
          </a:xfrm>
          <a:prstGeom prst="rect">
            <a:avLst/>
          </a:prstGeom>
          <a:noFill/>
        </p:spPr>
      </p:pic>
      <p:graphicFrame>
        <p:nvGraphicFramePr>
          <p:cNvPr id="2" name="Object 2"/>
          <p:cNvGraphicFramePr>
            <a:graphicFrameLocks noChangeAspect="1"/>
          </p:cNvGraphicFramePr>
          <p:nvPr/>
        </p:nvGraphicFramePr>
        <p:xfrm>
          <a:off x="1676400" y="4267200"/>
          <a:ext cx="2004181" cy="2133600"/>
        </p:xfrm>
        <a:graphic>
          <a:graphicData uri="http://schemas.openxmlformats.org/presentationml/2006/ole">
            <p:oleObj spid="_x0000_s1026" name="CorelDRAW" r:id="rId5" imgW="6001512" imgH="5216652" progId="">
              <p:embed/>
            </p:oleObj>
          </a:graphicData>
        </a:graphic>
      </p:graphicFrame>
      <p:sp>
        <p:nvSpPr>
          <p:cNvPr id="8" name="TextBox 7"/>
          <p:cNvSpPr txBox="1"/>
          <p:nvPr/>
        </p:nvSpPr>
        <p:spPr>
          <a:xfrm>
            <a:off x="4495800" y="6412468"/>
            <a:ext cx="4495800" cy="369332"/>
          </a:xfrm>
          <a:prstGeom prst="rect">
            <a:avLst/>
          </a:prstGeom>
          <a:noFill/>
        </p:spPr>
        <p:txBody>
          <a:bodyPr wrap="square" rtlCol="0">
            <a:spAutoFit/>
          </a:bodyPr>
          <a:lstStyle/>
          <a:p>
            <a:r>
              <a:rPr lang="en-US" dirty="0" smtClean="0"/>
              <a:t> Jacobson J. Prosthet. Dent. 1983  49: 165</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u="sng" dirty="0" smtClean="0"/>
              <a:t>RELATIONSHIP OF THE EXTERNAL SURFACE AND PERIPHERY TO THE SURROUNDING ORO–FACIAL</a:t>
            </a:r>
            <a:r>
              <a:rPr lang="en-US" sz="3200" dirty="0" smtClean="0"/>
              <a:t> </a:t>
            </a:r>
            <a:r>
              <a:rPr lang="en-US" sz="3200" u="sng" dirty="0" smtClean="0"/>
              <a:t>MUSCULATURE:</a:t>
            </a:r>
            <a:endParaRPr lang="en-US" sz="3200" dirty="0"/>
          </a:p>
        </p:txBody>
      </p:sp>
      <p:sp>
        <p:nvSpPr>
          <p:cNvPr id="3" name="Content Placeholder 2"/>
          <p:cNvSpPr>
            <a:spLocks noGrp="1"/>
          </p:cNvSpPr>
          <p:nvPr>
            <p:ph idx="1"/>
          </p:nvPr>
        </p:nvSpPr>
        <p:spPr/>
        <p:txBody>
          <a:bodyPr/>
          <a:lstStyle/>
          <a:p>
            <a:pPr>
              <a:lnSpc>
                <a:spcPct val="150000"/>
              </a:lnSpc>
              <a:buNone/>
            </a:pPr>
            <a:r>
              <a:rPr lang="en-US" sz="2800" dirty="0" smtClean="0"/>
              <a:t>It facilitate stability by </a:t>
            </a:r>
          </a:p>
          <a:p>
            <a:pPr>
              <a:lnSpc>
                <a:spcPct val="150000"/>
              </a:lnSpc>
            </a:pPr>
            <a:r>
              <a:rPr lang="en-US" sz="2800" dirty="0" smtClean="0"/>
              <a:t>Permitting the action of certain groups of muscle without any interferences. </a:t>
            </a:r>
          </a:p>
          <a:p>
            <a:pPr>
              <a:lnSpc>
                <a:spcPct val="150000"/>
              </a:lnSpc>
            </a:pPr>
            <a:r>
              <a:rPr lang="en-US" sz="2800" dirty="0" smtClean="0"/>
              <a:t>Alteration in external contours lead to dynamic seating and stabilizing action </a:t>
            </a:r>
            <a:endParaRPr lang="en-US" sz="2800" dirty="0"/>
          </a:p>
        </p:txBody>
      </p:sp>
      <p:sp>
        <p:nvSpPr>
          <p:cNvPr id="4" name="TextBox 3"/>
          <p:cNvSpPr txBox="1"/>
          <p:nvPr/>
        </p:nvSpPr>
        <p:spPr>
          <a:xfrm>
            <a:off x="4495800" y="6412468"/>
            <a:ext cx="4495800" cy="369332"/>
          </a:xfrm>
          <a:prstGeom prst="rect">
            <a:avLst/>
          </a:prstGeom>
          <a:noFill/>
        </p:spPr>
        <p:txBody>
          <a:bodyPr wrap="square" rtlCol="0">
            <a:spAutoFit/>
          </a:bodyPr>
          <a:lstStyle/>
          <a:p>
            <a:r>
              <a:rPr lang="en-US" dirty="0" smtClean="0"/>
              <a:t> Jacobson J. Prosthet. Dent. 1983  49: 165</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54075"/>
            <a:ext cx="8001000" cy="1431925"/>
          </a:xfrm>
        </p:spPr>
        <p:txBody>
          <a:bodyPr>
            <a:normAutofit/>
          </a:bodyPr>
          <a:lstStyle/>
          <a:p>
            <a:r>
              <a:rPr lang="en-US" sz="2700" dirty="0"/>
              <a:t/>
            </a:r>
            <a:br>
              <a:rPr lang="en-US" sz="2700" dirty="0"/>
            </a:br>
            <a:endParaRPr lang="en-US" dirty="0"/>
          </a:p>
        </p:txBody>
      </p:sp>
      <p:sp>
        <p:nvSpPr>
          <p:cNvPr id="3" name="Content Placeholder 2"/>
          <p:cNvSpPr>
            <a:spLocks noGrp="1"/>
          </p:cNvSpPr>
          <p:nvPr>
            <p:ph idx="1"/>
          </p:nvPr>
        </p:nvSpPr>
        <p:spPr>
          <a:xfrm>
            <a:off x="1066800" y="2209800"/>
            <a:ext cx="7543800" cy="4114800"/>
          </a:xfrm>
        </p:spPr>
        <p:txBody>
          <a:bodyPr/>
          <a:lstStyle/>
          <a:p>
            <a:pPr lvl="0">
              <a:lnSpc>
                <a:spcPct val="150000"/>
              </a:lnSpc>
            </a:pPr>
            <a:r>
              <a:rPr lang="en-US" sz="2800" dirty="0"/>
              <a:t>The external surface of the denture</a:t>
            </a:r>
          </a:p>
          <a:p>
            <a:pPr lvl="0">
              <a:lnSpc>
                <a:spcPct val="150000"/>
              </a:lnSpc>
            </a:pPr>
            <a:r>
              <a:rPr lang="en-US" sz="2800" dirty="0"/>
              <a:t>Influence of oro-facial musculature</a:t>
            </a:r>
          </a:p>
          <a:p>
            <a:pPr lvl="0">
              <a:lnSpc>
                <a:spcPct val="150000"/>
              </a:lnSpc>
            </a:pPr>
            <a:r>
              <a:rPr lang="en-US" sz="2800" dirty="0"/>
              <a:t>Modiolus and associated musculature </a:t>
            </a:r>
          </a:p>
          <a:p>
            <a:pPr lvl="0">
              <a:lnSpc>
                <a:spcPct val="150000"/>
              </a:lnSpc>
            </a:pPr>
            <a:r>
              <a:rPr lang="en-US" sz="2800" dirty="0"/>
              <a:t>The neutral zone</a:t>
            </a:r>
          </a:p>
          <a:p>
            <a:endParaRPr lang="en-US" dirty="0"/>
          </a:p>
        </p:txBody>
      </p:sp>
      <p:sp>
        <p:nvSpPr>
          <p:cNvPr id="4" name="TextBox 3"/>
          <p:cNvSpPr txBox="1"/>
          <p:nvPr/>
        </p:nvSpPr>
        <p:spPr>
          <a:xfrm>
            <a:off x="4953000" y="457200"/>
            <a:ext cx="3429000" cy="646331"/>
          </a:xfrm>
          <a:prstGeom prst="rect">
            <a:avLst/>
          </a:prstGeom>
          <a:noFill/>
        </p:spPr>
        <p:txBody>
          <a:bodyPr wrap="square" rtlCol="0">
            <a:spAutoFit/>
          </a:bodyPr>
          <a:lstStyle/>
          <a:p>
            <a:r>
              <a:rPr lang="en-US" u="sng" dirty="0" smtClean="0">
                <a:solidFill>
                  <a:srgbClr val="FFFF00"/>
                </a:solidFill>
              </a:rPr>
              <a:t>RELATIONSHIP OF THE EXTERNAL……</a:t>
            </a:r>
            <a:endParaRPr lang="en-US" dirty="0">
              <a:solidFill>
                <a:srgbClr val="FFFF00"/>
              </a:solidFill>
            </a:endParaRPr>
          </a:p>
        </p:txBody>
      </p:sp>
      <p:sp>
        <p:nvSpPr>
          <p:cNvPr id="5" name="TextBox 4"/>
          <p:cNvSpPr txBox="1"/>
          <p:nvPr/>
        </p:nvSpPr>
        <p:spPr>
          <a:xfrm>
            <a:off x="4495800" y="6412468"/>
            <a:ext cx="4495800" cy="369332"/>
          </a:xfrm>
          <a:prstGeom prst="rect">
            <a:avLst/>
          </a:prstGeom>
          <a:noFill/>
        </p:spPr>
        <p:txBody>
          <a:bodyPr wrap="square" rtlCol="0">
            <a:spAutoFit/>
          </a:bodyPr>
          <a:lstStyle/>
          <a:p>
            <a:r>
              <a:rPr lang="en-US" dirty="0" smtClean="0"/>
              <a:t> Jacobson J. Prosthet. Dent. 1983  49: 165</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0"/>
            <a:ext cx="7848600" cy="4572000"/>
          </a:xfrm>
        </p:spPr>
        <p:txBody>
          <a:bodyPr/>
          <a:lstStyle/>
          <a:p>
            <a:pPr lvl="0">
              <a:buNone/>
            </a:pPr>
            <a:r>
              <a:rPr lang="en-US" sz="2800" u="sng" dirty="0" smtClean="0">
                <a:solidFill>
                  <a:srgbClr val="FFFF00"/>
                </a:solidFill>
              </a:rPr>
              <a:t>THE EXTERNAL SURFACE OF THE DENTURE :</a:t>
            </a:r>
          </a:p>
          <a:p>
            <a:pPr lvl="0">
              <a:buNone/>
            </a:pPr>
            <a:endParaRPr lang="en-US" sz="2800" dirty="0" smtClean="0">
              <a:solidFill>
                <a:srgbClr val="FFFF00"/>
              </a:solidFill>
            </a:endParaRPr>
          </a:p>
          <a:p>
            <a:pPr>
              <a:lnSpc>
                <a:spcPct val="150000"/>
              </a:lnSpc>
            </a:pPr>
            <a:r>
              <a:rPr lang="en-US" sz="2800" dirty="0" smtClean="0"/>
              <a:t> The principal factor governing complete denture stability.</a:t>
            </a:r>
          </a:p>
          <a:p>
            <a:pPr>
              <a:lnSpc>
                <a:spcPct val="150000"/>
              </a:lnSpc>
            </a:pPr>
            <a:r>
              <a:rPr lang="en-US" sz="2800" dirty="0" smtClean="0"/>
              <a:t>Lingual and buccal borders of mandibular denture and the buccal borders of maxillary denture can be made concave</a:t>
            </a:r>
            <a:endParaRPr lang="en-US" sz="2800" dirty="0"/>
          </a:p>
        </p:txBody>
      </p:sp>
      <p:pic>
        <p:nvPicPr>
          <p:cNvPr id="4" name="Picture 2"/>
          <p:cNvPicPr>
            <a:picLocks noChangeAspect="1" noChangeArrowheads="1"/>
          </p:cNvPicPr>
          <p:nvPr/>
        </p:nvPicPr>
        <p:blipFill>
          <a:blip r:embed="rId2" cstate="print"/>
          <a:srcRect l="4425" r="6372" b="3743"/>
          <a:stretch>
            <a:fillRect/>
          </a:stretch>
        </p:blipFill>
        <p:spPr bwMode="auto">
          <a:xfrm>
            <a:off x="6096000" y="4648200"/>
            <a:ext cx="2438400" cy="1741714"/>
          </a:xfrm>
          <a:prstGeom prst="rect">
            <a:avLst/>
          </a:prstGeom>
          <a:noFill/>
          <a:ln w="28575">
            <a:solidFill>
              <a:schemeClr val="tx1"/>
            </a:solidFill>
            <a:miter lim="800000"/>
            <a:headEnd/>
            <a:tailEnd/>
          </a:ln>
          <a:effectLst/>
        </p:spPr>
      </p:pic>
      <p:sp>
        <p:nvSpPr>
          <p:cNvPr id="5" name="TextBox 4"/>
          <p:cNvSpPr txBox="1"/>
          <p:nvPr/>
        </p:nvSpPr>
        <p:spPr>
          <a:xfrm>
            <a:off x="4495800" y="6412468"/>
            <a:ext cx="4495800" cy="369332"/>
          </a:xfrm>
          <a:prstGeom prst="rect">
            <a:avLst/>
          </a:prstGeom>
          <a:noFill/>
        </p:spPr>
        <p:txBody>
          <a:bodyPr wrap="square" rtlCol="0">
            <a:spAutoFit/>
          </a:bodyPr>
          <a:lstStyle/>
          <a:p>
            <a:r>
              <a:rPr lang="en-US" dirty="0" smtClean="0"/>
              <a:t> Jacobson J. Prosthet. Dent. 1983  49: 165</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838200"/>
            <a:ext cx="8382000" cy="4114800"/>
          </a:xfrm>
        </p:spPr>
        <p:txBody>
          <a:bodyPr/>
          <a:lstStyle/>
          <a:p>
            <a:pPr lvl="0">
              <a:buNone/>
            </a:pPr>
            <a:r>
              <a:rPr lang="en-US" sz="2800" u="sng" dirty="0" smtClean="0">
                <a:solidFill>
                  <a:srgbClr val="FFFF00"/>
                </a:solidFill>
              </a:rPr>
              <a:t>INFLUENCE OF ORO-FACIAL MUSCULATURE:</a:t>
            </a:r>
          </a:p>
          <a:p>
            <a:endParaRPr lang="en-US" dirty="0"/>
          </a:p>
        </p:txBody>
      </p:sp>
      <p:sp>
        <p:nvSpPr>
          <p:cNvPr id="4" name="Rectangle 3"/>
          <p:cNvSpPr/>
          <p:nvPr/>
        </p:nvSpPr>
        <p:spPr>
          <a:xfrm>
            <a:off x="1066800" y="2438400"/>
            <a:ext cx="4267200" cy="2462213"/>
          </a:xfrm>
          <a:prstGeom prst="rect">
            <a:avLst/>
          </a:prstGeom>
        </p:spPr>
        <p:txBody>
          <a:bodyPr wrap="square">
            <a:spAutoFit/>
          </a:bodyPr>
          <a:lstStyle/>
          <a:p>
            <a:r>
              <a:rPr lang="en-US" sz="2800" dirty="0" smtClean="0"/>
              <a:t>Basic geometric design </a:t>
            </a:r>
          </a:p>
          <a:p>
            <a:pPr>
              <a:lnSpc>
                <a:spcPct val="150000"/>
              </a:lnSpc>
            </a:pPr>
            <a:r>
              <a:rPr lang="en-US" sz="2800" dirty="0" smtClean="0"/>
              <a:t>– </a:t>
            </a:r>
            <a:r>
              <a:rPr lang="en-US" sz="2800" dirty="0" smtClean="0">
                <a:solidFill>
                  <a:srgbClr val="FFCC66"/>
                </a:solidFill>
              </a:rPr>
              <a:t>Triangular</a:t>
            </a:r>
          </a:p>
          <a:p>
            <a:pPr>
              <a:lnSpc>
                <a:spcPct val="150000"/>
              </a:lnSpc>
            </a:pPr>
            <a:r>
              <a:rPr lang="en-US" sz="2800" dirty="0" smtClean="0"/>
              <a:t>In frontal cross section</a:t>
            </a:r>
          </a:p>
          <a:p>
            <a:pPr>
              <a:lnSpc>
                <a:spcPct val="150000"/>
              </a:lnSpc>
            </a:pPr>
            <a:endParaRPr lang="en-US" sz="2800" dirty="0">
              <a:solidFill>
                <a:srgbClr val="FFCC66"/>
              </a:solidFill>
            </a:endParaRPr>
          </a:p>
        </p:txBody>
      </p:sp>
      <p:pic>
        <p:nvPicPr>
          <p:cNvPr id="5" name="Picture 4" descr="9"/>
          <p:cNvPicPr>
            <a:picLocks noChangeAspect="1" noChangeArrowheads="1"/>
          </p:cNvPicPr>
          <p:nvPr/>
        </p:nvPicPr>
        <p:blipFill>
          <a:blip r:embed="rId2"/>
          <a:srcRect/>
          <a:stretch>
            <a:fillRect/>
          </a:stretch>
        </p:blipFill>
        <p:spPr>
          <a:xfrm>
            <a:off x="5334000" y="2133600"/>
            <a:ext cx="3182938" cy="4176841"/>
          </a:xfrm>
          <a:prstGeom prst="rect">
            <a:avLst/>
          </a:prstGeom>
          <a:noFill/>
          <a:ln w="63500">
            <a:solidFill>
              <a:srgbClr val="CC99FF"/>
            </a:solidFill>
          </a:ln>
        </p:spPr>
      </p:pic>
      <p:sp>
        <p:nvSpPr>
          <p:cNvPr id="6" name="TextBox 5"/>
          <p:cNvSpPr txBox="1"/>
          <p:nvPr/>
        </p:nvSpPr>
        <p:spPr>
          <a:xfrm>
            <a:off x="4495800" y="6412468"/>
            <a:ext cx="4495800" cy="369332"/>
          </a:xfrm>
          <a:prstGeom prst="rect">
            <a:avLst/>
          </a:prstGeom>
          <a:noFill/>
        </p:spPr>
        <p:txBody>
          <a:bodyPr wrap="square" rtlCol="0">
            <a:spAutoFit/>
          </a:bodyPr>
          <a:lstStyle/>
          <a:p>
            <a:r>
              <a:rPr lang="en-US" dirty="0" smtClean="0"/>
              <a:t> Jacobson J. Prosthet. Dent. 1983  49: 165</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86000"/>
            <a:ext cx="4114800" cy="3810000"/>
          </a:xfrm>
        </p:spPr>
        <p:txBody>
          <a:bodyPr/>
          <a:lstStyle/>
          <a:p>
            <a:pPr>
              <a:lnSpc>
                <a:spcPct val="150000"/>
              </a:lnSpc>
            </a:pPr>
            <a:r>
              <a:rPr lang="en-US" sz="2800" dirty="0" smtClean="0"/>
              <a:t>Seating action by Tongue - Lingual flange inclined medially</a:t>
            </a:r>
          </a:p>
          <a:p>
            <a:pPr>
              <a:lnSpc>
                <a:spcPct val="150000"/>
              </a:lnSpc>
            </a:pPr>
            <a:endParaRPr lang="en-US" sz="2400" dirty="0"/>
          </a:p>
        </p:txBody>
      </p:sp>
      <p:pic>
        <p:nvPicPr>
          <p:cNvPr id="4" name="Picture 5" descr="new-6"/>
          <p:cNvPicPr>
            <a:picLocks noChangeAspect="1" noChangeArrowheads="1"/>
          </p:cNvPicPr>
          <p:nvPr/>
        </p:nvPicPr>
        <p:blipFill>
          <a:blip r:embed="rId2">
            <a:lum bright="-30000" contrast="42000"/>
          </a:blip>
          <a:srcRect/>
          <a:stretch>
            <a:fillRect/>
          </a:stretch>
        </p:blipFill>
        <p:spPr>
          <a:xfrm>
            <a:off x="5486400" y="1447800"/>
            <a:ext cx="3024164" cy="3844925"/>
          </a:xfrm>
          <a:prstGeom prst="rect">
            <a:avLst/>
          </a:prstGeom>
          <a:noFill/>
          <a:ln/>
        </p:spPr>
      </p:pic>
      <p:sp>
        <p:nvSpPr>
          <p:cNvPr id="5" name="Rectangle 4"/>
          <p:cNvSpPr/>
          <p:nvPr/>
        </p:nvSpPr>
        <p:spPr>
          <a:xfrm>
            <a:off x="1447800" y="5486400"/>
            <a:ext cx="6629400" cy="461665"/>
          </a:xfrm>
          <a:prstGeom prst="rect">
            <a:avLst/>
          </a:prstGeom>
        </p:spPr>
        <p:txBody>
          <a:bodyPr wrap="square">
            <a:spAutoFit/>
          </a:bodyPr>
          <a:lstStyle/>
          <a:p>
            <a:r>
              <a:rPr lang="en-US" sz="2400" dirty="0" smtClean="0">
                <a:solidFill>
                  <a:srgbClr val="FFFF00"/>
                </a:solidFill>
                <a:latin typeface="Arial" charset="0"/>
              </a:rPr>
              <a:t>Flanges          Concave           Positive Seating</a:t>
            </a:r>
            <a:endParaRPr lang="en-US" sz="2400" b="1" dirty="0">
              <a:solidFill>
                <a:srgbClr val="FFFF00"/>
              </a:solidFill>
              <a:latin typeface="Arial" charset="0"/>
            </a:endParaRPr>
          </a:p>
        </p:txBody>
      </p:sp>
      <p:sp>
        <p:nvSpPr>
          <p:cNvPr id="6" name="Right Arrow 5"/>
          <p:cNvSpPr/>
          <p:nvPr/>
        </p:nvSpPr>
        <p:spPr>
          <a:xfrm>
            <a:off x="2743200" y="57150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876800" y="57150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95800" y="6412468"/>
            <a:ext cx="4495800" cy="369332"/>
          </a:xfrm>
          <a:prstGeom prst="rect">
            <a:avLst/>
          </a:prstGeom>
          <a:noFill/>
        </p:spPr>
        <p:txBody>
          <a:bodyPr wrap="square" rtlCol="0">
            <a:spAutoFit/>
          </a:bodyPr>
          <a:lstStyle/>
          <a:p>
            <a:r>
              <a:rPr lang="en-US" dirty="0" smtClean="0"/>
              <a:t> Jacobson J. Prosthet. Dent. 1983  49: 165</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004" name="Group 36"/>
          <p:cNvGraphicFramePr>
            <a:graphicFrameLocks noGrp="1"/>
          </p:cNvGraphicFramePr>
          <p:nvPr/>
        </p:nvGraphicFramePr>
        <p:xfrm>
          <a:off x="838200" y="152400"/>
          <a:ext cx="8001000" cy="2438400"/>
        </p:xfrm>
        <a:graphic>
          <a:graphicData uri="http://schemas.openxmlformats.org/drawingml/2006/table">
            <a:tbl>
              <a:tblPr/>
              <a:tblGrid>
                <a:gridCol w="8001000"/>
              </a:tblGrid>
              <a:tr h="561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                                  </a:t>
                      </a:r>
                      <a:r>
                        <a:rPr kumimoji="0" lang="en-US" sz="3400" b="1" i="0" u="none" strike="noStrike" cap="none" normalizeH="0" baseline="0" dirty="0" smtClean="0">
                          <a:ln>
                            <a:noFill/>
                          </a:ln>
                          <a:solidFill>
                            <a:srgbClr val="FFFF00"/>
                          </a:solidFill>
                          <a:effectLst/>
                          <a:latin typeface="+mn-lt"/>
                          <a:cs typeface="Arial" charset="0"/>
                        </a:rPr>
                        <a:t>TONGUE</a:t>
                      </a:r>
                      <a:endParaRPr kumimoji="0" lang="en-US" sz="3400" b="0" i="0" u="none" strike="noStrike" cap="none" normalizeH="0" baseline="0" dirty="0" smtClean="0">
                        <a:ln>
                          <a:noFill/>
                        </a:ln>
                        <a:solidFill>
                          <a:srgbClr val="CCFF99"/>
                        </a:solidFill>
                        <a:effectLst/>
                        <a:latin typeface="+mn-lt"/>
                        <a:cs typeface="Arial"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cs typeface="Arial" charset="0"/>
                        </a:rPr>
                        <a:t>The tongue fills the floor of the mouth completely and lateral borders extend onto the occlusal surfaces of the mandibular teeth.</a:t>
                      </a:r>
                      <a:r>
                        <a:rPr kumimoji="0" lang="en-US" sz="3200" b="0" i="0" u="none" strike="noStrike" cap="none" normalizeH="0" baseline="0" dirty="0" smtClean="0">
                          <a:ln>
                            <a:noFill/>
                          </a:ln>
                          <a:solidFill>
                            <a:schemeClr val="tx1"/>
                          </a:solidFill>
                          <a:effectLst/>
                          <a:latin typeface="+mn-lt"/>
                        </a:rPr>
                        <a:t> </a:t>
                      </a: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83977" name="Picture 9" descr="fs0022391304005050gr1"/>
          <p:cNvPicPr>
            <a:picLocks noChangeAspect="1" noChangeArrowheads="1"/>
          </p:cNvPicPr>
          <p:nvPr/>
        </p:nvPicPr>
        <p:blipFill>
          <a:blip r:embed="rId2">
            <a:lum bright="12000" contrast="6000"/>
          </a:blip>
          <a:srcRect l="1076" r="1076"/>
          <a:stretch>
            <a:fillRect/>
          </a:stretch>
        </p:blipFill>
        <p:spPr bwMode="auto">
          <a:xfrm>
            <a:off x="1447800" y="2874666"/>
            <a:ext cx="6172200" cy="2916534"/>
          </a:xfrm>
          <a:prstGeom prst="rect">
            <a:avLst/>
          </a:prstGeom>
          <a:noFill/>
          <a:ln w="12700">
            <a:solidFill>
              <a:schemeClr val="tx1"/>
            </a:solidFill>
            <a:miter lim="800000"/>
            <a:headEnd/>
            <a:tailEnd/>
          </a:ln>
        </p:spPr>
      </p:pic>
      <p:sp>
        <p:nvSpPr>
          <p:cNvPr id="84005" name="Text Box 37"/>
          <p:cNvSpPr txBox="1">
            <a:spLocks noChangeArrowheads="1"/>
          </p:cNvSpPr>
          <p:nvPr/>
        </p:nvSpPr>
        <p:spPr bwMode="auto">
          <a:xfrm>
            <a:off x="5181600" y="5791200"/>
            <a:ext cx="2222500" cy="396875"/>
          </a:xfrm>
          <a:prstGeom prst="rect">
            <a:avLst/>
          </a:prstGeom>
          <a:noFill/>
          <a:ln w="9525">
            <a:noFill/>
            <a:miter lim="800000"/>
            <a:headEnd/>
            <a:tailEnd/>
          </a:ln>
          <a:effectLst/>
        </p:spPr>
        <p:txBody>
          <a:bodyPr wrap="none">
            <a:spAutoFit/>
          </a:bodyPr>
          <a:lstStyle/>
          <a:p>
            <a:r>
              <a:rPr lang="en-US" sz="2000" dirty="0">
                <a:solidFill>
                  <a:srgbClr val="66FFCC"/>
                </a:solidFill>
              </a:rPr>
              <a:t>With natural teeth</a:t>
            </a:r>
          </a:p>
        </p:txBody>
      </p:sp>
      <p:sp>
        <p:nvSpPr>
          <p:cNvPr id="84006" name="Text Box 38"/>
          <p:cNvSpPr txBox="1">
            <a:spLocks noChangeArrowheads="1"/>
          </p:cNvSpPr>
          <p:nvPr/>
        </p:nvSpPr>
        <p:spPr bwMode="auto">
          <a:xfrm>
            <a:off x="3276600" y="2498725"/>
            <a:ext cx="2862263" cy="396875"/>
          </a:xfrm>
          <a:prstGeom prst="rect">
            <a:avLst/>
          </a:prstGeom>
          <a:noFill/>
          <a:ln w="9525">
            <a:noFill/>
            <a:miter lim="800000"/>
            <a:headEnd/>
            <a:tailEnd/>
          </a:ln>
          <a:effectLst/>
        </p:spPr>
        <p:txBody>
          <a:bodyPr wrap="none">
            <a:spAutoFit/>
          </a:bodyPr>
          <a:lstStyle/>
          <a:p>
            <a:r>
              <a:rPr lang="en-US" sz="2000" dirty="0">
                <a:solidFill>
                  <a:srgbClr val="66FFCC"/>
                </a:solidFill>
              </a:rPr>
              <a:t>Normal Tongue position</a:t>
            </a:r>
          </a:p>
        </p:txBody>
      </p:sp>
      <p:sp>
        <p:nvSpPr>
          <p:cNvPr id="84007" name="Text Box 39"/>
          <p:cNvSpPr txBox="1">
            <a:spLocks noChangeArrowheads="1"/>
          </p:cNvSpPr>
          <p:nvPr/>
        </p:nvSpPr>
        <p:spPr bwMode="auto">
          <a:xfrm>
            <a:off x="2133600" y="5791200"/>
            <a:ext cx="2217738" cy="396875"/>
          </a:xfrm>
          <a:prstGeom prst="rect">
            <a:avLst/>
          </a:prstGeom>
          <a:noFill/>
          <a:ln w="9525">
            <a:noFill/>
            <a:miter lim="800000"/>
            <a:headEnd/>
            <a:tailEnd/>
          </a:ln>
          <a:effectLst/>
        </p:spPr>
        <p:txBody>
          <a:bodyPr wrap="none">
            <a:spAutoFit/>
          </a:bodyPr>
          <a:lstStyle/>
          <a:p>
            <a:r>
              <a:rPr lang="en-US" sz="2000" dirty="0">
                <a:solidFill>
                  <a:srgbClr val="66FFCC"/>
                </a:solidFill>
              </a:rPr>
              <a:t>Edentulous mouth</a:t>
            </a:r>
          </a:p>
        </p:txBody>
      </p:sp>
      <p:sp>
        <p:nvSpPr>
          <p:cNvPr id="7" name="TextBox 6"/>
          <p:cNvSpPr txBox="1"/>
          <p:nvPr/>
        </p:nvSpPr>
        <p:spPr>
          <a:xfrm>
            <a:off x="5334000" y="6400800"/>
            <a:ext cx="3429000" cy="369332"/>
          </a:xfrm>
          <a:prstGeom prst="rect">
            <a:avLst/>
          </a:prstGeom>
          <a:noFill/>
        </p:spPr>
        <p:txBody>
          <a:bodyPr wrap="square" rtlCol="0">
            <a:spAutoFit/>
          </a:bodyPr>
          <a:lstStyle/>
          <a:p>
            <a:r>
              <a:rPr lang="en-US" dirty="0" smtClean="0"/>
              <a:t>Wright, JPD 2004;92:509-18</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a:t>
            </a:r>
            <a:endParaRPr lang="en-US" dirty="0"/>
          </a:p>
        </p:txBody>
      </p:sp>
      <p:sp>
        <p:nvSpPr>
          <p:cNvPr id="3" name="Content Placeholder 2"/>
          <p:cNvSpPr>
            <a:spLocks noGrp="1"/>
          </p:cNvSpPr>
          <p:nvPr>
            <p:ph idx="1"/>
          </p:nvPr>
        </p:nvSpPr>
        <p:spPr/>
        <p:txBody>
          <a:bodyPr/>
          <a:lstStyle/>
          <a:p>
            <a:r>
              <a:rPr lang="en-US" dirty="0" smtClean="0"/>
              <a:t>Introduction </a:t>
            </a:r>
          </a:p>
          <a:p>
            <a:r>
              <a:rPr lang="en-US" dirty="0" smtClean="0"/>
              <a:t>Definition </a:t>
            </a:r>
          </a:p>
          <a:p>
            <a:r>
              <a:rPr lang="en-US" dirty="0" smtClean="0"/>
              <a:t>Review of literature </a:t>
            </a:r>
          </a:p>
          <a:p>
            <a:r>
              <a:rPr lang="en-US" dirty="0" smtClean="0"/>
              <a:t>Factors affecting stability </a:t>
            </a:r>
          </a:p>
          <a:p>
            <a:r>
              <a:rPr lang="en-US" dirty="0" smtClean="0"/>
              <a:t>Checking stability </a:t>
            </a:r>
          </a:p>
          <a:p>
            <a:r>
              <a:rPr lang="en-US" dirty="0" smtClean="0"/>
              <a:t>Conclusion </a:t>
            </a:r>
          </a:p>
          <a:p>
            <a:r>
              <a:rPr lang="en-US" dirty="0" smtClean="0"/>
              <a:t>References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5" name="Picture 9" descr="fs0022391304005050gr2"/>
          <p:cNvPicPr>
            <a:picLocks noChangeAspect="1" noChangeArrowheads="1"/>
          </p:cNvPicPr>
          <p:nvPr/>
        </p:nvPicPr>
        <p:blipFill>
          <a:blip r:embed="rId2"/>
          <a:srcRect/>
          <a:stretch>
            <a:fillRect/>
          </a:stretch>
        </p:blipFill>
        <p:spPr bwMode="auto">
          <a:xfrm>
            <a:off x="1371600" y="1821067"/>
            <a:ext cx="6858000" cy="3131933"/>
          </a:xfrm>
          <a:prstGeom prst="rect">
            <a:avLst/>
          </a:prstGeom>
          <a:noFill/>
          <a:ln w="19050">
            <a:solidFill>
              <a:schemeClr val="tx1"/>
            </a:solidFill>
            <a:miter lim="800000"/>
            <a:headEnd/>
            <a:tailEnd/>
          </a:ln>
        </p:spPr>
      </p:pic>
      <p:sp>
        <p:nvSpPr>
          <p:cNvPr id="86033" name="Text Box 17"/>
          <p:cNvSpPr txBox="1">
            <a:spLocks noChangeArrowheads="1"/>
          </p:cNvSpPr>
          <p:nvPr/>
        </p:nvSpPr>
        <p:spPr bwMode="auto">
          <a:xfrm>
            <a:off x="2466975" y="547687"/>
            <a:ext cx="4391025" cy="519113"/>
          </a:xfrm>
          <a:prstGeom prst="rect">
            <a:avLst/>
          </a:prstGeom>
          <a:noFill/>
          <a:ln w="9525">
            <a:noFill/>
            <a:miter lim="800000"/>
            <a:headEnd/>
            <a:tailEnd/>
          </a:ln>
          <a:effectLst/>
        </p:spPr>
        <p:txBody>
          <a:bodyPr wrap="none">
            <a:spAutoFit/>
          </a:bodyPr>
          <a:lstStyle/>
          <a:p>
            <a:r>
              <a:rPr lang="en-US" sz="2800" u="sng" dirty="0">
                <a:solidFill>
                  <a:srgbClr val="FFFF00"/>
                </a:solidFill>
              </a:rPr>
              <a:t>Retracted tongue positions</a:t>
            </a:r>
          </a:p>
        </p:txBody>
      </p:sp>
      <p:sp>
        <p:nvSpPr>
          <p:cNvPr id="86035" name="Text Box 19"/>
          <p:cNvSpPr txBox="1">
            <a:spLocks noChangeArrowheads="1"/>
          </p:cNvSpPr>
          <p:nvPr/>
        </p:nvSpPr>
        <p:spPr bwMode="auto">
          <a:xfrm>
            <a:off x="1371600" y="5334000"/>
            <a:ext cx="3249613" cy="701675"/>
          </a:xfrm>
          <a:prstGeom prst="rect">
            <a:avLst/>
          </a:prstGeom>
          <a:noFill/>
          <a:ln w="9525">
            <a:noFill/>
            <a:miter lim="800000"/>
            <a:headEnd/>
            <a:tailEnd/>
          </a:ln>
          <a:effectLst/>
        </p:spPr>
        <p:txBody>
          <a:bodyPr wrap="none">
            <a:spAutoFit/>
          </a:bodyPr>
          <a:lstStyle/>
          <a:p>
            <a:pPr algn="ctr"/>
            <a:r>
              <a:rPr lang="en-US" sz="2000" dirty="0">
                <a:solidFill>
                  <a:srgbClr val="66FFCC"/>
                </a:solidFill>
              </a:rPr>
              <a:t>Failure of the tongue to fill </a:t>
            </a:r>
          </a:p>
          <a:p>
            <a:pPr algn="ctr"/>
            <a:r>
              <a:rPr lang="en-US" sz="2000" dirty="0">
                <a:solidFill>
                  <a:srgbClr val="66FFCC"/>
                </a:solidFill>
              </a:rPr>
              <a:t>the floor of the mouth</a:t>
            </a:r>
          </a:p>
        </p:txBody>
      </p:sp>
      <p:sp>
        <p:nvSpPr>
          <p:cNvPr id="86037" name="Text Box 21"/>
          <p:cNvSpPr txBox="1">
            <a:spLocks noChangeArrowheads="1"/>
          </p:cNvSpPr>
          <p:nvPr/>
        </p:nvSpPr>
        <p:spPr bwMode="auto">
          <a:xfrm>
            <a:off x="4760913" y="5308600"/>
            <a:ext cx="3163887" cy="701675"/>
          </a:xfrm>
          <a:prstGeom prst="rect">
            <a:avLst/>
          </a:prstGeom>
          <a:noFill/>
          <a:ln w="9525">
            <a:noFill/>
            <a:miter lim="800000"/>
            <a:headEnd/>
            <a:tailEnd/>
          </a:ln>
          <a:effectLst/>
        </p:spPr>
        <p:txBody>
          <a:bodyPr wrap="none">
            <a:spAutoFit/>
          </a:bodyPr>
          <a:lstStyle/>
          <a:p>
            <a:pPr algn="ctr"/>
            <a:r>
              <a:rPr lang="en-US" sz="2000">
                <a:solidFill>
                  <a:srgbClr val="66FFCC"/>
                </a:solidFill>
              </a:rPr>
              <a:t>Lateral borders inside the </a:t>
            </a:r>
          </a:p>
          <a:p>
            <a:pPr algn="ctr"/>
            <a:r>
              <a:rPr lang="en-US" sz="2000">
                <a:solidFill>
                  <a:srgbClr val="66FFCC"/>
                </a:solidFill>
              </a:rPr>
              <a:t>mandibular posterior teeth</a:t>
            </a:r>
          </a:p>
        </p:txBody>
      </p:sp>
      <p:sp>
        <p:nvSpPr>
          <p:cNvPr id="6" name="TextBox 5"/>
          <p:cNvSpPr txBox="1"/>
          <p:nvPr/>
        </p:nvSpPr>
        <p:spPr>
          <a:xfrm>
            <a:off x="5334000" y="6400800"/>
            <a:ext cx="3429000" cy="369332"/>
          </a:xfrm>
          <a:prstGeom prst="rect">
            <a:avLst/>
          </a:prstGeom>
          <a:noFill/>
        </p:spPr>
        <p:txBody>
          <a:bodyPr wrap="square" rtlCol="0">
            <a:spAutoFit/>
          </a:bodyPr>
          <a:lstStyle/>
          <a:p>
            <a:r>
              <a:rPr lang="en-US" dirty="0" smtClean="0"/>
              <a:t>Wright, JPD 2004;92:509-18</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74" name="Group 38"/>
          <p:cNvGraphicFramePr>
            <a:graphicFrameLocks noGrp="1"/>
          </p:cNvGraphicFramePr>
          <p:nvPr/>
        </p:nvGraphicFramePr>
        <p:xfrm>
          <a:off x="1447800" y="228600"/>
          <a:ext cx="6324600" cy="1042416"/>
        </p:xfrm>
        <a:graphic>
          <a:graphicData uri="http://schemas.openxmlformats.org/drawingml/2006/table">
            <a:tbl>
              <a:tblPr/>
              <a:tblGrid>
                <a:gridCol w="6324600"/>
              </a:tblGrid>
              <a:tr h="857250">
                <a:tc>
                  <a:txBody>
                    <a:bodyPr/>
                    <a:lstStyle/>
                    <a:p>
                      <a:pPr marL="0" marR="0" lvl="0" indent="0" algn="ctr" defTabSz="914400" rtl="0" eaLnBrk="0" fontAlgn="base" latinLnBrk="0" hangingPunct="0">
                        <a:lnSpc>
                          <a:spcPct val="120000"/>
                        </a:lnSpc>
                        <a:spcBef>
                          <a:spcPct val="0"/>
                        </a:spcBef>
                        <a:spcAft>
                          <a:spcPct val="0"/>
                        </a:spcAft>
                        <a:buClrTx/>
                        <a:buSzTx/>
                        <a:buFontTx/>
                        <a:buNone/>
                        <a:tabLst/>
                      </a:pPr>
                      <a:r>
                        <a:rPr kumimoji="0" lang="en-US" sz="2800" b="0" i="0" u="none" strike="noStrike" cap="none" normalizeH="0" baseline="0" dirty="0" smtClean="0">
                          <a:ln>
                            <a:noFill/>
                          </a:ln>
                          <a:solidFill>
                            <a:srgbClr val="CCFF99"/>
                          </a:solidFill>
                          <a:effectLst/>
                          <a:latin typeface="+mn-lt"/>
                          <a:cs typeface="Arial" charset="0"/>
                        </a:rPr>
                        <a:t>Tongue exercise No. 1.</a:t>
                      </a:r>
                      <a:r>
                        <a:rPr kumimoji="0" lang="en-US" sz="2400" b="0" i="0" u="none" strike="noStrike" cap="none" normalizeH="0" baseline="0" dirty="0" smtClean="0">
                          <a:ln>
                            <a:noFill/>
                          </a:ln>
                          <a:solidFill>
                            <a:schemeClr val="tx1"/>
                          </a:solidFill>
                          <a:effectLst/>
                          <a:latin typeface="+mn-lt"/>
                          <a:cs typeface="Arial" charset="0"/>
                        </a:rPr>
                        <a:t> </a:t>
                      </a:r>
                    </a:p>
                    <a:p>
                      <a:pPr marL="0" marR="0" lvl="0" indent="0" algn="ctr" defTabSz="914400" rtl="0" eaLnBrk="0" fontAlgn="base" latinLnBrk="0" hangingPunct="0">
                        <a:lnSpc>
                          <a:spcPct val="12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cs typeface="Arial" charset="0"/>
                        </a:rPr>
                        <a:t>The tongue is thrust out and in rapidly</a:t>
                      </a:r>
                      <a:r>
                        <a:rPr kumimoji="0" lang="en-US" sz="600" b="0" i="0" u="none" strike="noStrike" cap="none" normalizeH="0" baseline="0" dirty="0" smtClean="0">
                          <a:ln>
                            <a:noFill/>
                          </a:ln>
                          <a:solidFill>
                            <a:schemeClr val="tx1"/>
                          </a:solidFill>
                          <a:effectLst/>
                          <a:latin typeface="+mn-lt"/>
                          <a:cs typeface="Arial" charset="0"/>
                        </a:rPr>
                        <a:t>.</a:t>
                      </a:r>
                      <a:r>
                        <a:rPr kumimoji="0" lang="en-US" sz="1100" b="0" i="0" u="none" strike="noStrike" cap="none" normalizeH="0" baseline="0" dirty="0" smtClean="0">
                          <a:ln>
                            <a:noFill/>
                          </a:ln>
                          <a:solidFill>
                            <a:schemeClr val="tx1"/>
                          </a:solidFill>
                          <a:effectLst/>
                          <a:latin typeface="+mn-lt"/>
                        </a:rPr>
                        <a:t> </a:t>
                      </a:r>
                      <a:endParaRPr kumimoji="0" lang="en-US" sz="2400" b="0" i="0" u="none" strike="noStrike" cap="none" normalizeH="0" baseline="0" dirty="0" smtClean="0">
                        <a:ln>
                          <a:noFill/>
                        </a:ln>
                        <a:solidFill>
                          <a:schemeClr val="tx1"/>
                        </a:solidFill>
                        <a:effectLst/>
                        <a:latin typeface="+mn-lt"/>
                      </a:endParaRP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91142" name="Picture 6" descr="fs0022391304005050gr20"/>
          <p:cNvPicPr>
            <a:picLocks noChangeAspect="1" noChangeArrowheads="1"/>
          </p:cNvPicPr>
          <p:nvPr/>
        </p:nvPicPr>
        <p:blipFill>
          <a:blip r:embed="rId2"/>
          <a:srcRect l="3572"/>
          <a:stretch>
            <a:fillRect/>
          </a:stretch>
        </p:blipFill>
        <p:spPr bwMode="auto">
          <a:xfrm>
            <a:off x="1295400" y="2209800"/>
            <a:ext cx="7086600" cy="3410700"/>
          </a:xfrm>
          <a:prstGeom prst="rect">
            <a:avLst/>
          </a:prstGeom>
          <a:noFill/>
          <a:ln w="19050">
            <a:solidFill>
              <a:schemeClr val="tx1"/>
            </a:solidFill>
            <a:miter lim="800000"/>
            <a:headEnd/>
            <a:tailEnd/>
          </a:ln>
        </p:spPr>
      </p:pic>
      <p:sp>
        <p:nvSpPr>
          <p:cNvPr id="4" name="TextBox 3"/>
          <p:cNvSpPr txBox="1"/>
          <p:nvPr/>
        </p:nvSpPr>
        <p:spPr>
          <a:xfrm>
            <a:off x="5334000" y="6400800"/>
            <a:ext cx="3429000" cy="369332"/>
          </a:xfrm>
          <a:prstGeom prst="rect">
            <a:avLst/>
          </a:prstGeom>
          <a:noFill/>
        </p:spPr>
        <p:txBody>
          <a:bodyPr wrap="square" rtlCol="0">
            <a:spAutoFit/>
          </a:bodyPr>
          <a:lstStyle/>
          <a:p>
            <a:r>
              <a:rPr lang="en-US" dirty="0" smtClean="0"/>
              <a:t>Wright, JPD 2004;92:509-18</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94" name="Group 34"/>
          <p:cNvGraphicFramePr>
            <a:graphicFrameLocks noGrp="1"/>
          </p:cNvGraphicFramePr>
          <p:nvPr/>
        </p:nvGraphicFramePr>
        <p:xfrm>
          <a:off x="914400" y="533400"/>
          <a:ext cx="7162800" cy="1042416"/>
        </p:xfrm>
        <a:graphic>
          <a:graphicData uri="http://schemas.openxmlformats.org/drawingml/2006/table">
            <a:tbl>
              <a:tblPr/>
              <a:tblGrid>
                <a:gridCol w="7162800"/>
              </a:tblGrid>
              <a:tr h="609600">
                <a:tc>
                  <a:txBody>
                    <a:bodyPr/>
                    <a:lstStyle/>
                    <a:p>
                      <a:pPr marL="0" marR="0" lvl="0" indent="0" algn="ctr" defTabSz="914400" rtl="0" eaLnBrk="0" fontAlgn="base" latinLnBrk="0" hangingPunct="0">
                        <a:lnSpc>
                          <a:spcPct val="120000"/>
                        </a:lnSpc>
                        <a:spcBef>
                          <a:spcPct val="0"/>
                        </a:spcBef>
                        <a:spcAft>
                          <a:spcPct val="0"/>
                        </a:spcAft>
                        <a:buClrTx/>
                        <a:buSzTx/>
                        <a:buFontTx/>
                        <a:buNone/>
                        <a:tabLst/>
                      </a:pPr>
                      <a:r>
                        <a:rPr kumimoji="0" lang="en-US" sz="2800" b="0" i="0" u="none" strike="noStrike" cap="none" normalizeH="0" baseline="0" dirty="0" smtClean="0">
                          <a:ln>
                            <a:noFill/>
                          </a:ln>
                          <a:solidFill>
                            <a:srgbClr val="CCFF99"/>
                          </a:solidFill>
                          <a:effectLst/>
                          <a:latin typeface="+mn-lt"/>
                          <a:cs typeface="Arial" charset="0"/>
                        </a:rPr>
                        <a:t>Tongue exercise No. 2</a:t>
                      </a:r>
                      <a:r>
                        <a:rPr kumimoji="0" lang="en-US" sz="2400" b="0" i="0" u="none" strike="noStrike" cap="none" normalizeH="0" baseline="0" dirty="0" smtClean="0">
                          <a:ln>
                            <a:noFill/>
                          </a:ln>
                          <a:solidFill>
                            <a:schemeClr val="tx1"/>
                          </a:solidFill>
                          <a:effectLst/>
                          <a:latin typeface="+mn-lt"/>
                          <a:cs typeface="Arial" charset="0"/>
                        </a:rPr>
                        <a:t>. </a:t>
                      </a:r>
                    </a:p>
                    <a:p>
                      <a:pPr marL="0" marR="0" lvl="0" indent="0" algn="ctr" defTabSz="914400" rtl="0" eaLnBrk="0" fontAlgn="base" latinLnBrk="0" hangingPunct="0">
                        <a:lnSpc>
                          <a:spcPct val="12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cs typeface="Arial" charset="0"/>
                        </a:rPr>
                        <a:t>The tongue is swung rapidly from side to side.</a:t>
                      </a:r>
                      <a:r>
                        <a:rPr kumimoji="0" lang="en-US" sz="1100" b="0" i="0" u="none" strike="noStrike" cap="none" normalizeH="0" baseline="0" dirty="0" smtClean="0">
                          <a:ln>
                            <a:noFill/>
                          </a:ln>
                          <a:solidFill>
                            <a:schemeClr val="tx1"/>
                          </a:solidFill>
                          <a:effectLst/>
                          <a:latin typeface="+mn-lt"/>
                        </a:rPr>
                        <a:t> </a:t>
                      </a:r>
                      <a:endParaRPr kumimoji="0" lang="en-US" sz="2400" b="0" i="0" u="none" strike="noStrike" cap="none" normalizeH="0" baseline="0" dirty="0" smtClean="0">
                        <a:ln>
                          <a:noFill/>
                        </a:ln>
                        <a:solidFill>
                          <a:schemeClr val="tx1"/>
                        </a:solidFill>
                        <a:effectLst/>
                        <a:latin typeface="+mn-lt"/>
                      </a:endParaRP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92166" name="Picture 6" descr="fs0022391304005050gr21"/>
          <p:cNvPicPr>
            <a:picLocks noChangeAspect="1" noChangeArrowheads="1"/>
          </p:cNvPicPr>
          <p:nvPr/>
        </p:nvPicPr>
        <p:blipFill>
          <a:blip r:embed="rId2"/>
          <a:srcRect/>
          <a:stretch>
            <a:fillRect/>
          </a:stretch>
        </p:blipFill>
        <p:spPr bwMode="auto">
          <a:xfrm>
            <a:off x="990600" y="2590800"/>
            <a:ext cx="7391400" cy="2771775"/>
          </a:xfrm>
          <a:prstGeom prst="rect">
            <a:avLst/>
          </a:prstGeom>
          <a:noFill/>
          <a:ln w="19050">
            <a:solidFill>
              <a:schemeClr val="tx1"/>
            </a:solidFill>
            <a:miter lim="800000"/>
            <a:headEnd/>
            <a:tailEnd/>
          </a:ln>
        </p:spPr>
      </p:pic>
      <p:sp>
        <p:nvSpPr>
          <p:cNvPr id="4" name="TextBox 3"/>
          <p:cNvSpPr txBox="1"/>
          <p:nvPr/>
        </p:nvSpPr>
        <p:spPr>
          <a:xfrm>
            <a:off x="5334000" y="6400800"/>
            <a:ext cx="3429000" cy="369332"/>
          </a:xfrm>
          <a:prstGeom prst="rect">
            <a:avLst/>
          </a:prstGeom>
          <a:noFill/>
        </p:spPr>
        <p:txBody>
          <a:bodyPr wrap="square" rtlCol="0">
            <a:spAutoFit/>
          </a:bodyPr>
          <a:lstStyle/>
          <a:p>
            <a:r>
              <a:rPr lang="en-US" dirty="0" smtClean="0"/>
              <a:t>Wright, JPD 2004;92:509-18</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90" name="Picture 6" descr="fs0022391304005050gr22"/>
          <p:cNvPicPr>
            <a:picLocks noChangeAspect="1" noChangeArrowheads="1"/>
          </p:cNvPicPr>
          <p:nvPr/>
        </p:nvPicPr>
        <p:blipFill>
          <a:blip r:embed="rId2"/>
          <a:srcRect/>
          <a:stretch>
            <a:fillRect/>
          </a:stretch>
        </p:blipFill>
        <p:spPr bwMode="auto">
          <a:xfrm>
            <a:off x="2743200" y="2615334"/>
            <a:ext cx="4114800" cy="3539404"/>
          </a:xfrm>
          <a:prstGeom prst="rect">
            <a:avLst/>
          </a:prstGeom>
          <a:noFill/>
          <a:ln w="19050">
            <a:solidFill>
              <a:schemeClr val="tx1"/>
            </a:solidFill>
            <a:miter lim="800000"/>
            <a:headEnd/>
            <a:tailEnd/>
          </a:ln>
        </p:spPr>
      </p:pic>
      <p:sp>
        <p:nvSpPr>
          <p:cNvPr id="93211" name="Text Box 27"/>
          <p:cNvSpPr txBox="1">
            <a:spLocks noChangeArrowheads="1"/>
          </p:cNvSpPr>
          <p:nvPr/>
        </p:nvSpPr>
        <p:spPr bwMode="auto">
          <a:xfrm>
            <a:off x="762000" y="612775"/>
            <a:ext cx="7212487" cy="1612749"/>
          </a:xfrm>
          <a:prstGeom prst="rect">
            <a:avLst/>
          </a:prstGeom>
          <a:noFill/>
          <a:ln w="9525">
            <a:noFill/>
            <a:miter lim="800000"/>
            <a:headEnd/>
            <a:tailEnd/>
          </a:ln>
          <a:effectLst/>
        </p:spPr>
        <p:txBody>
          <a:bodyPr wrap="none">
            <a:spAutoFit/>
          </a:bodyPr>
          <a:lstStyle/>
          <a:p>
            <a:pPr algn="ctr">
              <a:lnSpc>
                <a:spcPct val="130000"/>
              </a:lnSpc>
            </a:pPr>
            <a:r>
              <a:rPr lang="en-US" sz="2800" dirty="0">
                <a:solidFill>
                  <a:srgbClr val="CCFF99"/>
                </a:solidFill>
              </a:rPr>
              <a:t>Tongue exercise No. 3.</a:t>
            </a:r>
            <a:r>
              <a:rPr lang="en-US" sz="2400" dirty="0"/>
              <a:t> </a:t>
            </a:r>
          </a:p>
          <a:p>
            <a:pPr algn="ctr">
              <a:lnSpc>
                <a:spcPct val="130000"/>
              </a:lnSpc>
            </a:pPr>
            <a:r>
              <a:rPr lang="en-US" sz="2400" dirty="0" smtClean="0"/>
              <a:t>Trusting the tongue out to its most extended position </a:t>
            </a:r>
          </a:p>
          <a:p>
            <a:pPr algn="ctr">
              <a:lnSpc>
                <a:spcPct val="130000"/>
              </a:lnSpc>
            </a:pPr>
            <a:r>
              <a:rPr lang="en-US" sz="2400" dirty="0" smtClean="0"/>
              <a:t>And pulling it back quickly</a:t>
            </a:r>
            <a:endParaRPr lang="en-US" sz="2400" dirty="0"/>
          </a:p>
        </p:txBody>
      </p:sp>
      <p:sp>
        <p:nvSpPr>
          <p:cNvPr id="4" name="TextBox 3"/>
          <p:cNvSpPr txBox="1"/>
          <p:nvPr/>
        </p:nvSpPr>
        <p:spPr>
          <a:xfrm>
            <a:off x="5334000" y="6400800"/>
            <a:ext cx="3429000" cy="369332"/>
          </a:xfrm>
          <a:prstGeom prst="rect">
            <a:avLst/>
          </a:prstGeom>
          <a:noFill/>
        </p:spPr>
        <p:txBody>
          <a:bodyPr wrap="square" rtlCol="0">
            <a:spAutoFit/>
          </a:bodyPr>
          <a:lstStyle/>
          <a:p>
            <a:r>
              <a:rPr lang="en-US" dirty="0" smtClean="0"/>
              <a:t>Wright, JPD 2004;92:509-18</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33" name="Group 25"/>
          <p:cNvGraphicFramePr>
            <a:graphicFrameLocks noGrp="1"/>
          </p:cNvGraphicFramePr>
          <p:nvPr/>
        </p:nvGraphicFramePr>
        <p:xfrm>
          <a:off x="1066800" y="381000"/>
          <a:ext cx="7848600" cy="2903220"/>
        </p:xfrm>
        <a:graphic>
          <a:graphicData uri="http://schemas.openxmlformats.org/drawingml/2006/table">
            <a:tbl>
              <a:tblPr/>
              <a:tblGrid>
                <a:gridCol w="7848600"/>
              </a:tblGrid>
              <a:tr h="963613">
                <a:tc>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sz="2800" b="0" i="0" u="none" strike="noStrike" cap="none" normalizeH="0" baseline="0" dirty="0" smtClean="0">
                          <a:ln>
                            <a:noFill/>
                          </a:ln>
                          <a:solidFill>
                            <a:srgbClr val="CCFF99"/>
                          </a:solidFill>
                          <a:effectLst/>
                          <a:latin typeface="+mn-lt"/>
                          <a:cs typeface="Arial" charset="0"/>
                        </a:rPr>
                        <a:t>Tongue exercise No. 4. </a:t>
                      </a:r>
                    </a:p>
                    <a:p>
                      <a:pPr marL="0" marR="0" lvl="0" indent="0" algn="ctr"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cs typeface="Arial" charset="0"/>
                        </a:rPr>
                        <a:t>Raising the tongue to its highest position through articulation of ‘</a:t>
                      </a:r>
                      <a:r>
                        <a:rPr kumimoji="0" lang="en-US" sz="2400" b="0" i="0" u="none" strike="noStrike" cap="none" normalizeH="0" baseline="0" dirty="0" err="1" smtClean="0">
                          <a:ln>
                            <a:noFill/>
                          </a:ln>
                          <a:solidFill>
                            <a:schemeClr val="tx1"/>
                          </a:solidFill>
                          <a:effectLst/>
                          <a:latin typeface="+mn-lt"/>
                          <a:cs typeface="Arial" charset="0"/>
                        </a:rPr>
                        <a:t>eeyuh</a:t>
                      </a:r>
                      <a:r>
                        <a:rPr kumimoji="0" lang="en-US" sz="2400" b="0" i="0" u="none" strike="noStrike" cap="none" normalizeH="0" baseline="0" dirty="0" smtClean="0">
                          <a:ln>
                            <a:noFill/>
                          </a:ln>
                          <a:solidFill>
                            <a:schemeClr val="tx1"/>
                          </a:solidFill>
                          <a:effectLst/>
                          <a:latin typeface="+mn-lt"/>
                          <a:cs typeface="Arial" charset="0"/>
                        </a:rPr>
                        <a:t>’</a:t>
                      </a:r>
                      <a:endParaRPr kumimoji="0" lang="en-US" sz="2400" b="0" i="0" u="none" strike="noStrike" cap="none" normalizeH="0" baseline="0" dirty="0" smtClean="0">
                        <a:ln>
                          <a:noFill/>
                        </a:ln>
                        <a:solidFill>
                          <a:schemeClr val="tx1"/>
                        </a:solidFill>
                        <a:effectLst/>
                        <a:latin typeface="+mn-lt"/>
                      </a:endParaRPr>
                    </a:p>
                  </a:txBody>
                  <a:tcPr horzOverflow="overflow">
                    <a:lnL cap="flat">
                      <a:noFill/>
                    </a:lnL>
                    <a:lnR cap="flat">
                      <a:noFill/>
                    </a:lnR>
                    <a:lnT cap="flat">
                      <a:noFill/>
                    </a:lnT>
                    <a:lnB>
                      <a:noFill/>
                    </a:lnB>
                    <a:lnTlToBr>
                      <a:noFill/>
                    </a:lnTlToBr>
                    <a:lnBlToTr>
                      <a:noFill/>
                    </a:lnBlToTr>
                    <a:noFill/>
                  </a:tcPr>
                </a:tc>
              </a:tr>
              <a:tr h="560388">
                <a:tc>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a:t>
                      </a:r>
                      <a:r>
                        <a:rPr kumimoji="0" lang="en-US" sz="43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rPr>
                        <a:t>                        </a:t>
                      </a:r>
                    </a:p>
                  </a:txBody>
                  <a:tcPr anchor="ctr" horzOverflow="overflow">
                    <a:lnL cap="flat">
                      <a:noFill/>
                    </a:lnL>
                    <a:lnR cap="flat">
                      <a:noFill/>
                    </a:lnR>
                    <a:lnT>
                      <a:noFill/>
                    </a:lnT>
                    <a:lnB cap="flat">
                      <a:noFill/>
                    </a:lnB>
                    <a:lnTlToBr>
                      <a:noFill/>
                    </a:lnTlToBr>
                    <a:lnBlToTr>
                      <a:noFill/>
                    </a:lnBlToTr>
                    <a:noFill/>
                  </a:tcPr>
                </a:tc>
              </a:tr>
            </a:tbl>
          </a:graphicData>
        </a:graphic>
      </p:graphicFrame>
      <p:pic>
        <p:nvPicPr>
          <p:cNvPr id="94214" name="Picture 6" descr="fs0022391304005050gr23"/>
          <p:cNvPicPr>
            <a:picLocks noChangeAspect="1" noChangeArrowheads="1"/>
          </p:cNvPicPr>
          <p:nvPr/>
        </p:nvPicPr>
        <p:blipFill>
          <a:blip r:embed="rId2"/>
          <a:srcRect/>
          <a:stretch>
            <a:fillRect/>
          </a:stretch>
        </p:blipFill>
        <p:spPr bwMode="auto">
          <a:xfrm>
            <a:off x="1371600" y="3124200"/>
            <a:ext cx="6934200" cy="2530673"/>
          </a:xfrm>
          <a:prstGeom prst="rect">
            <a:avLst/>
          </a:prstGeom>
          <a:noFill/>
          <a:ln w="19050">
            <a:solidFill>
              <a:schemeClr val="tx1"/>
            </a:solidFill>
            <a:miter lim="800000"/>
            <a:headEnd/>
            <a:tailEnd/>
          </a:ln>
        </p:spPr>
      </p:pic>
      <p:sp>
        <p:nvSpPr>
          <p:cNvPr id="4" name="TextBox 3"/>
          <p:cNvSpPr txBox="1"/>
          <p:nvPr/>
        </p:nvSpPr>
        <p:spPr>
          <a:xfrm>
            <a:off x="5334000" y="6400800"/>
            <a:ext cx="3429000" cy="369332"/>
          </a:xfrm>
          <a:prstGeom prst="rect">
            <a:avLst/>
          </a:prstGeom>
          <a:noFill/>
        </p:spPr>
        <p:txBody>
          <a:bodyPr wrap="square" rtlCol="0">
            <a:spAutoFit/>
          </a:bodyPr>
          <a:lstStyle/>
          <a:p>
            <a:r>
              <a:rPr lang="en-US" dirty="0" smtClean="0"/>
              <a:t>Wright, JPD 2004;92:509-18</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28600"/>
            <a:ext cx="7848600" cy="6324600"/>
          </a:xfrm>
        </p:spPr>
        <p:txBody>
          <a:bodyPr/>
          <a:lstStyle/>
          <a:p>
            <a:pPr algn="ctr">
              <a:buNone/>
            </a:pPr>
            <a:r>
              <a:rPr lang="en-US" sz="2800" u="sng" dirty="0" smtClean="0">
                <a:solidFill>
                  <a:srgbClr val="FFFF00"/>
                </a:solidFill>
              </a:rPr>
              <a:t>MODIOLUS AND THE ASSOCIATED MUSCULATURE:</a:t>
            </a:r>
          </a:p>
          <a:p>
            <a:r>
              <a:rPr lang="en-US" sz="2400" dirty="0" smtClean="0"/>
              <a:t>A conical prominence present near the corner of the mouth </a:t>
            </a:r>
          </a:p>
          <a:p>
            <a:endParaRPr lang="en-US" sz="2400" dirty="0" smtClean="0"/>
          </a:p>
          <a:p>
            <a:r>
              <a:rPr lang="en-US" sz="2400" dirty="0" smtClean="0"/>
              <a:t>Intersection of several muscles of the cheeks and lips.</a:t>
            </a:r>
          </a:p>
          <a:p>
            <a:pPr>
              <a:buNone/>
            </a:pPr>
            <a:r>
              <a:rPr lang="en-US" sz="2400" dirty="0" smtClean="0"/>
              <a:t>	</a:t>
            </a:r>
          </a:p>
          <a:p>
            <a:pPr>
              <a:buNone/>
            </a:pPr>
            <a:r>
              <a:rPr lang="en-US" sz="2400" dirty="0" smtClean="0"/>
              <a:t>These include </a:t>
            </a:r>
          </a:p>
          <a:p>
            <a:r>
              <a:rPr lang="en-US" sz="2400" dirty="0" err="1" smtClean="0"/>
              <a:t>Orbicularis</a:t>
            </a:r>
            <a:r>
              <a:rPr lang="en-US" sz="2400" dirty="0" smtClean="0"/>
              <a:t> </a:t>
            </a:r>
            <a:r>
              <a:rPr lang="en-US" sz="2400" dirty="0" err="1" smtClean="0"/>
              <a:t>oris</a:t>
            </a:r>
            <a:r>
              <a:rPr lang="en-US" sz="2400" dirty="0" smtClean="0"/>
              <a:t>, </a:t>
            </a:r>
          </a:p>
          <a:p>
            <a:r>
              <a:rPr lang="en-US" sz="2400" dirty="0" err="1" smtClean="0"/>
              <a:t>Triangularis</a:t>
            </a:r>
            <a:r>
              <a:rPr lang="en-US" sz="2400" dirty="0" smtClean="0"/>
              <a:t>, </a:t>
            </a:r>
          </a:p>
          <a:p>
            <a:r>
              <a:rPr lang="en-US" sz="2400" dirty="0" err="1" smtClean="0"/>
              <a:t>Caninus</a:t>
            </a:r>
            <a:r>
              <a:rPr lang="en-US" sz="2400" dirty="0" smtClean="0"/>
              <a:t> </a:t>
            </a:r>
          </a:p>
          <a:p>
            <a:r>
              <a:rPr lang="en-US" sz="2400" dirty="0" err="1" smtClean="0"/>
              <a:t>Buccinator</a:t>
            </a:r>
            <a:r>
              <a:rPr lang="en-US" sz="2400" dirty="0" smtClean="0"/>
              <a:t>, </a:t>
            </a:r>
          </a:p>
          <a:p>
            <a:r>
              <a:rPr lang="en-US" sz="2400" dirty="0" err="1" smtClean="0"/>
              <a:t>Risorius</a:t>
            </a:r>
            <a:r>
              <a:rPr lang="en-US" sz="2400" dirty="0" smtClean="0"/>
              <a:t> and </a:t>
            </a:r>
          </a:p>
          <a:p>
            <a:r>
              <a:rPr lang="en-US" sz="2400" dirty="0" err="1" smtClean="0"/>
              <a:t>Zygomaticus</a:t>
            </a:r>
            <a:r>
              <a:rPr lang="en-US" sz="2400" dirty="0" smtClean="0"/>
              <a:t> major.</a:t>
            </a:r>
            <a:endParaRPr lang="en-US" sz="2800" dirty="0" smtClean="0">
              <a:solidFill>
                <a:srgbClr val="FFFF00"/>
              </a:solidFill>
            </a:endParaRPr>
          </a:p>
          <a:p>
            <a:endParaRPr lang="en-US" dirty="0"/>
          </a:p>
        </p:txBody>
      </p:sp>
      <p:pic>
        <p:nvPicPr>
          <p:cNvPr id="4" name="Picture 4" descr="TMP36"/>
          <p:cNvPicPr>
            <a:picLocks noChangeAspect="1" noChangeArrowheads="1"/>
          </p:cNvPicPr>
          <p:nvPr/>
        </p:nvPicPr>
        <p:blipFill>
          <a:blip r:embed="rId2">
            <a:grayscl/>
            <a:biLevel thresh="50000"/>
            <a:lum bright="-20000"/>
          </a:blip>
          <a:srcRect l="50450" t="16820" r="13702" b="63217"/>
          <a:stretch>
            <a:fillRect/>
          </a:stretch>
        </p:blipFill>
        <p:spPr bwMode="auto">
          <a:xfrm>
            <a:off x="5105400" y="3048000"/>
            <a:ext cx="3352800" cy="3352800"/>
          </a:xfrm>
          <a:prstGeom prst="rect">
            <a:avLst/>
          </a:prstGeom>
          <a:noFill/>
          <a:ln w="28575">
            <a:solidFill>
              <a:srgbClr val="FF99FF"/>
            </a:solidFill>
            <a:miter lim="800000"/>
            <a:headEnd/>
            <a:tailEnd/>
          </a:ln>
        </p:spPr>
      </p:pic>
      <p:sp>
        <p:nvSpPr>
          <p:cNvPr id="5" name="TextBox 4"/>
          <p:cNvSpPr txBox="1"/>
          <p:nvPr/>
        </p:nvSpPr>
        <p:spPr>
          <a:xfrm>
            <a:off x="4495800" y="6412468"/>
            <a:ext cx="4495800" cy="369332"/>
          </a:xfrm>
          <a:prstGeom prst="rect">
            <a:avLst/>
          </a:prstGeom>
          <a:noFill/>
        </p:spPr>
        <p:txBody>
          <a:bodyPr wrap="square" rtlCol="0">
            <a:spAutoFit/>
          </a:bodyPr>
          <a:lstStyle/>
          <a:p>
            <a:r>
              <a:rPr lang="en-US" dirty="0" smtClean="0"/>
              <a:t> Jacobson J. Prosthet. Dent. 1983  49: 165</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762000"/>
            <a:ext cx="7543800" cy="4114800"/>
          </a:xfrm>
        </p:spPr>
        <p:txBody>
          <a:bodyPr/>
          <a:lstStyle/>
          <a:p>
            <a:r>
              <a:rPr lang="en-US" sz="2800" u="sng" dirty="0" smtClean="0">
                <a:solidFill>
                  <a:srgbClr val="FFFF00"/>
                </a:solidFill>
              </a:rPr>
              <a:t>THE NEUTRAL ZONE:</a:t>
            </a:r>
          </a:p>
          <a:p>
            <a:endParaRPr lang="en-US" dirty="0"/>
          </a:p>
        </p:txBody>
      </p:sp>
      <p:pic>
        <p:nvPicPr>
          <p:cNvPr id="4" name="Picture 4" descr="scan0005"/>
          <p:cNvPicPr>
            <a:picLocks noChangeAspect="1" noChangeArrowheads="1"/>
          </p:cNvPicPr>
          <p:nvPr/>
        </p:nvPicPr>
        <p:blipFill>
          <a:blip r:embed="rId2">
            <a:lum bright="-6000" contrast="6000"/>
          </a:blip>
          <a:srcRect t="1680" b="874"/>
          <a:stretch>
            <a:fillRect/>
          </a:stretch>
        </p:blipFill>
        <p:spPr bwMode="auto">
          <a:xfrm>
            <a:off x="1219200" y="1447800"/>
            <a:ext cx="3429000" cy="3013364"/>
          </a:xfrm>
          <a:prstGeom prst="rect">
            <a:avLst/>
          </a:prstGeom>
          <a:noFill/>
          <a:ln w="38100">
            <a:solidFill>
              <a:srgbClr val="000000"/>
            </a:solidFill>
            <a:miter lim="800000"/>
            <a:headEnd/>
            <a:tailEnd/>
          </a:ln>
        </p:spPr>
      </p:pic>
      <p:sp>
        <p:nvSpPr>
          <p:cNvPr id="5" name="Rectangle 4"/>
          <p:cNvSpPr/>
          <p:nvPr/>
        </p:nvSpPr>
        <p:spPr>
          <a:xfrm>
            <a:off x="1066800" y="4953000"/>
            <a:ext cx="7543800" cy="1569660"/>
          </a:xfrm>
          <a:prstGeom prst="rect">
            <a:avLst/>
          </a:prstGeom>
        </p:spPr>
        <p:txBody>
          <a:bodyPr wrap="square">
            <a:spAutoFit/>
          </a:bodyPr>
          <a:lstStyle/>
          <a:p>
            <a:r>
              <a:rPr lang="en-US" sz="2400" i="1" dirty="0" smtClean="0">
                <a:solidFill>
                  <a:srgbClr val="FFFF00"/>
                </a:solidFill>
                <a:latin typeface="Times New Roman" pitchFamily="18" charset="0"/>
              </a:rPr>
              <a:t>“The most common cause of instability of lower denture is violation of the neutral zone by incorrect arrangement of teeth or incorrect form of labial and lingual flanges of the polished surface</a:t>
            </a:r>
            <a:r>
              <a:rPr lang="en-US" sz="2400" b="1" i="1" dirty="0" smtClean="0">
                <a:solidFill>
                  <a:srgbClr val="FFFF00"/>
                </a:solidFill>
                <a:latin typeface="Times New Roman" pitchFamily="18" charset="0"/>
              </a:rPr>
              <a:t> ”</a:t>
            </a:r>
            <a:endParaRPr lang="en-US" sz="2400" b="1" i="1" dirty="0">
              <a:solidFill>
                <a:srgbClr val="FFFF00"/>
              </a:solidFill>
              <a:latin typeface="Times New Roman" pitchFamily="18" charset="0"/>
            </a:endParaRPr>
          </a:p>
        </p:txBody>
      </p:sp>
      <p:pic>
        <p:nvPicPr>
          <p:cNvPr id="6" name="Picture 3"/>
          <p:cNvPicPr>
            <a:picLocks noChangeAspect="1" noChangeArrowheads="1"/>
          </p:cNvPicPr>
          <p:nvPr/>
        </p:nvPicPr>
        <p:blipFill>
          <a:blip r:embed="rId3" cstate="print"/>
          <a:srcRect l="1433" t="8271" r="1134" b="6261"/>
          <a:stretch>
            <a:fillRect/>
          </a:stretch>
        </p:blipFill>
        <p:spPr bwMode="auto">
          <a:xfrm>
            <a:off x="4795345" y="1447800"/>
            <a:ext cx="4043855"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u="sng" dirty="0" smtClean="0"/>
              <a:t>RELATIONSHIP </a:t>
            </a:r>
            <a:r>
              <a:rPr lang="en-US" sz="3200" b="1" u="sng" dirty="0"/>
              <a:t>OF OPPOSING OCCLUSAL SURFACES</a:t>
            </a:r>
            <a:r>
              <a:rPr lang="en-US" sz="3200" b="1" dirty="0"/>
              <a:t>:</a:t>
            </a:r>
            <a:r>
              <a:rPr lang="en-US" sz="3600" dirty="0"/>
              <a:t/>
            </a:r>
            <a:br>
              <a:rPr lang="en-US" sz="3600" dirty="0"/>
            </a:br>
            <a:endParaRPr lang="en-US" sz="3600" dirty="0"/>
          </a:p>
        </p:txBody>
      </p:sp>
      <p:sp>
        <p:nvSpPr>
          <p:cNvPr id="3" name="Content Placeholder 2"/>
          <p:cNvSpPr>
            <a:spLocks noGrp="1"/>
          </p:cNvSpPr>
          <p:nvPr>
            <p:ph idx="1"/>
          </p:nvPr>
        </p:nvSpPr>
        <p:spPr/>
        <p:txBody>
          <a:bodyPr/>
          <a:lstStyle/>
          <a:p>
            <a:pPr>
              <a:buNone/>
            </a:pPr>
            <a:r>
              <a:rPr lang="en-US" sz="2800" b="1" dirty="0" smtClean="0">
                <a:solidFill>
                  <a:srgbClr val="FFFF00"/>
                </a:solidFill>
              </a:rPr>
              <a:t>1. THEORIES </a:t>
            </a:r>
            <a:r>
              <a:rPr lang="en-US" sz="2800" b="1" dirty="0">
                <a:solidFill>
                  <a:srgbClr val="FFFF00"/>
                </a:solidFill>
              </a:rPr>
              <a:t>OF OCCLUSION</a:t>
            </a:r>
            <a:r>
              <a:rPr lang="en-US" sz="2800" b="1" dirty="0" smtClean="0">
                <a:solidFill>
                  <a:srgbClr val="FFFF00"/>
                </a:solidFill>
              </a:rPr>
              <a:t>:</a:t>
            </a:r>
          </a:p>
          <a:p>
            <a:pPr>
              <a:lnSpc>
                <a:spcPct val="150000"/>
              </a:lnSpc>
            </a:pPr>
            <a:r>
              <a:rPr lang="en-US" dirty="0" smtClean="0"/>
              <a:t>Balanced occlusion </a:t>
            </a:r>
          </a:p>
          <a:p>
            <a:pPr>
              <a:lnSpc>
                <a:spcPct val="150000"/>
              </a:lnSpc>
            </a:pPr>
            <a:r>
              <a:rPr lang="en-US" dirty="0" err="1" smtClean="0"/>
              <a:t>Lingualized</a:t>
            </a:r>
            <a:r>
              <a:rPr lang="en-US" dirty="0" smtClean="0"/>
              <a:t> occlusion </a:t>
            </a:r>
            <a:endParaRPr lang="en-US" dirty="0"/>
          </a:p>
          <a:p>
            <a:pPr>
              <a:lnSpc>
                <a:spcPct val="150000"/>
              </a:lnSpc>
            </a:pPr>
            <a:endParaRPr lang="en-US" dirty="0"/>
          </a:p>
        </p:txBody>
      </p:sp>
      <p:sp>
        <p:nvSpPr>
          <p:cNvPr id="4" name="TextBox 3"/>
          <p:cNvSpPr txBox="1"/>
          <p:nvPr/>
        </p:nvSpPr>
        <p:spPr>
          <a:xfrm>
            <a:off x="4495800" y="6412468"/>
            <a:ext cx="4495800" cy="369332"/>
          </a:xfrm>
          <a:prstGeom prst="rect">
            <a:avLst/>
          </a:prstGeom>
          <a:noFill/>
        </p:spPr>
        <p:txBody>
          <a:bodyPr wrap="square" rtlCol="0">
            <a:spAutoFit/>
          </a:bodyPr>
          <a:lstStyle/>
          <a:p>
            <a:r>
              <a:rPr lang="en-US" dirty="0" smtClean="0"/>
              <a:t> Jacobson J. Prosthet. Dent. 1983  49: 165</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533400"/>
            <a:ext cx="7848600" cy="5486400"/>
          </a:xfrm>
        </p:spPr>
        <p:txBody>
          <a:bodyPr/>
          <a:lstStyle/>
          <a:p>
            <a:r>
              <a:rPr lang="en-US" dirty="0" smtClean="0">
                <a:solidFill>
                  <a:srgbClr val="FFFF00"/>
                </a:solidFill>
              </a:rPr>
              <a:t>Balanced occlusion</a:t>
            </a:r>
          </a:p>
          <a:p>
            <a:pPr>
              <a:lnSpc>
                <a:spcPct val="150000"/>
              </a:lnSpc>
              <a:buNone/>
            </a:pPr>
            <a:r>
              <a:rPr lang="en-US" sz="2400" dirty="0" smtClean="0"/>
              <a:t>      </a:t>
            </a:r>
            <a:r>
              <a:rPr lang="en-US" sz="2600" dirty="0" smtClean="0"/>
              <a:t>It is the bilateral, simultaneous, anterior and posterior occlusal contact of teeth in centric and eccentric position.</a:t>
            </a:r>
          </a:p>
          <a:p>
            <a:pPr>
              <a:buNone/>
            </a:pPr>
            <a:r>
              <a:rPr lang="en-US" sz="2600" dirty="0" smtClean="0"/>
              <a:t>   </a:t>
            </a:r>
          </a:p>
          <a:p>
            <a:pPr>
              <a:buNone/>
            </a:pPr>
            <a:r>
              <a:rPr lang="en-US" sz="2600" dirty="0" smtClean="0"/>
              <a:t>This provides </a:t>
            </a:r>
          </a:p>
          <a:p>
            <a:r>
              <a:rPr lang="en-US" sz="2600" dirty="0" smtClean="0"/>
              <a:t>Multiple point of contact</a:t>
            </a:r>
          </a:p>
          <a:p>
            <a:r>
              <a:rPr lang="en-US" sz="2600" dirty="0" smtClean="0"/>
              <a:t>Reduces localized stress concentration</a:t>
            </a:r>
          </a:p>
          <a:p>
            <a:r>
              <a:rPr lang="en-US" sz="2600" dirty="0" smtClean="0"/>
              <a:t>Distributes functional occlusal forces</a:t>
            </a:r>
          </a:p>
          <a:p>
            <a:pPr>
              <a:buNone/>
            </a:pPr>
            <a:r>
              <a:rPr lang="en-US" sz="2600" dirty="0" smtClean="0"/>
              <a:t>       thus ensuring stability of prosthesis </a:t>
            </a:r>
          </a:p>
          <a:p>
            <a:endParaRPr lang="en-US" dirty="0"/>
          </a:p>
        </p:txBody>
      </p:sp>
      <p:sp>
        <p:nvSpPr>
          <p:cNvPr id="4" name="TextBox 3"/>
          <p:cNvSpPr txBox="1"/>
          <p:nvPr/>
        </p:nvSpPr>
        <p:spPr>
          <a:xfrm>
            <a:off x="4495800" y="6412468"/>
            <a:ext cx="4495800" cy="369332"/>
          </a:xfrm>
          <a:prstGeom prst="rect">
            <a:avLst/>
          </a:prstGeom>
          <a:noFill/>
        </p:spPr>
        <p:txBody>
          <a:bodyPr wrap="square" rtlCol="0">
            <a:spAutoFit/>
          </a:bodyPr>
          <a:lstStyle/>
          <a:p>
            <a:r>
              <a:rPr lang="en-US" dirty="0" smtClean="0"/>
              <a:t> Jacobson J. Prosthet. Dent. 1983  49: 165</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8001000" cy="5486400"/>
          </a:xfrm>
        </p:spPr>
        <p:txBody>
          <a:bodyPr/>
          <a:lstStyle/>
          <a:p>
            <a:r>
              <a:rPr lang="en-US" dirty="0" err="1" smtClean="0">
                <a:solidFill>
                  <a:srgbClr val="FFFF00"/>
                </a:solidFill>
              </a:rPr>
              <a:t>Lingualized</a:t>
            </a:r>
            <a:r>
              <a:rPr lang="en-US" dirty="0" smtClean="0">
                <a:solidFill>
                  <a:srgbClr val="FFFF00"/>
                </a:solidFill>
              </a:rPr>
              <a:t> occlusion</a:t>
            </a:r>
          </a:p>
          <a:p>
            <a:endParaRPr lang="en-US" dirty="0" smtClean="0"/>
          </a:p>
          <a:p>
            <a:pPr>
              <a:lnSpc>
                <a:spcPct val="150000"/>
              </a:lnSpc>
              <a:buNone/>
            </a:pPr>
            <a:r>
              <a:rPr lang="en-US" sz="2600" dirty="0" smtClean="0"/>
              <a:t>Provide both a limited range of excursive balance and a directing of forces to lingual side of the lower ridge during working side contacts. </a:t>
            </a:r>
          </a:p>
          <a:p>
            <a:pPr>
              <a:lnSpc>
                <a:spcPct val="150000"/>
              </a:lnSpc>
              <a:buNone/>
            </a:pPr>
            <a:endParaRPr lang="en-US" sz="2600" dirty="0" smtClean="0"/>
          </a:p>
          <a:p>
            <a:pPr>
              <a:lnSpc>
                <a:spcPct val="150000"/>
              </a:lnSpc>
              <a:buNone/>
            </a:pPr>
            <a:r>
              <a:rPr lang="en-US" sz="2600" dirty="0" smtClean="0"/>
              <a:t>Minimize horizontal stress and enhance denture stability by controlling the leverage induced by eccentric tooth contacts.</a:t>
            </a:r>
          </a:p>
          <a:p>
            <a:endParaRPr lang="en-US" dirty="0"/>
          </a:p>
        </p:txBody>
      </p:sp>
      <p:sp>
        <p:nvSpPr>
          <p:cNvPr id="4" name="TextBox 3"/>
          <p:cNvSpPr txBox="1"/>
          <p:nvPr/>
        </p:nvSpPr>
        <p:spPr>
          <a:xfrm>
            <a:off x="4495800" y="6412468"/>
            <a:ext cx="4495800" cy="369332"/>
          </a:xfrm>
          <a:prstGeom prst="rect">
            <a:avLst/>
          </a:prstGeom>
          <a:noFill/>
        </p:spPr>
        <p:txBody>
          <a:bodyPr wrap="square" rtlCol="0">
            <a:spAutoFit/>
          </a:bodyPr>
          <a:lstStyle/>
          <a:p>
            <a:r>
              <a:rPr lang="en-US" dirty="0" smtClean="0"/>
              <a:t> Jacobson J. Prosthet. Dent. 1983  49: 165</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8" name="Text Box 6"/>
          <p:cNvSpPr txBox="1">
            <a:spLocks noChangeArrowheads="1"/>
          </p:cNvSpPr>
          <p:nvPr/>
        </p:nvSpPr>
        <p:spPr bwMode="auto">
          <a:xfrm>
            <a:off x="3429000" y="990600"/>
            <a:ext cx="2119313" cy="944563"/>
          </a:xfrm>
          <a:prstGeom prst="rect">
            <a:avLst/>
          </a:prstGeom>
          <a:noFill/>
          <a:ln w="28575">
            <a:solidFill>
              <a:schemeClr val="tx1"/>
            </a:solidFill>
            <a:miter lim="800000"/>
            <a:headEnd/>
            <a:tailEnd/>
          </a:ln>
          <a:effectLst/>
        </p:spPr>
        <p:txBody>
          <a:bodyPr wrap="none">
            <a:spAutoFit/>
          </a:bodyPr>
          <a:lstStyle/>
          <a:p>
            <a:pPr algn="ctr"/>
            <a:r>
              <a:rPr lang="en-US"/>
              <a:t>Biological Factors</a:t>
            </a:r>
          </a:p>
          <a:p>
            <a:pPr algn="ctr"/>
            <a:r>
              <a:rPr lang="en-US"/>
              <a:t>Physical Factors</a:t>
            </a:r>
          </a:p>
          <a:p>
            <a:pPr algn="ctr"/>
            <a:r>
              <a:rPr lang="en-US"/>
              <a:t>Mechanical Factors</a:t>
            </a:r>
          </a:p>
        </p:txBody>
      </p:sp>
      <p:sp>
        <p:nvSpPr>
          <p:cNvPr id="115719" name="Text Box 7"/>
          <p:cNvSpPr txBox="1">
            <a:spLocks noChangeArrowheads="1"/>
          </p:cNvSpPr>
          <p:nvPr/>
        </p:nvSpPr>
        <p:spPr bwMode="auto">
          <a:xfrm>
            <a:off x="3429000" y="5334000"/>
            <a:ext cx="2362200" cy="395288"/>
          </a:xfrm>
          <a:prstGeom prst="rect">
            <a:avLst/>
          </a:prstGeom>
          <a:noFill/>
          <a:ln w="28575">
            <a:solidFill>
              <a:schemeClr val="tx1"/>
            </a:solidFill>
            <a:miter lim="800000"/>
            <a:headEnd/>
            <a:tailEnd/>
          </a:ln>
          <a:effectLst/>
        </p:spPr>
        <p:txBody>
          <a:bodyPr>
            <a:spAutoFit/>
          </a:bodyPr>
          <a:lstStyle/>
          <a:p>
            <a:pPr algn="ctr"/>
            <a:r>
              <a:rPr lang="en-US"/>
              <a:t>Success of Prosthesis</a:t>
            </a:r>
          </a:p>
        </p:txBody>
      </p:sp>
      <p:sp>
        <p:nvSpPr>
          <p:cNvPr id="115720" name="Text Box 8"/>
          <p:cNvSpPr txBox="1">
            <a:spLocks noChangeArrowheads="1"/>
          </p:cNvSpPr>
          <p:nvPr/>
        </p:nvSpPr>
        <p:spPr bwMode="auto">
          <a:xfrm>
            <a:off x="6858000" y="2743200"/>
            <a:ext cx="1371600" cy="395288"/>
          </a:xfrm>
          <a:prstGeom prst="rect">
            <a:avLst/>
          </a:prstGeom>
          <a:noFill/>
          <a:ln w="28575">
            <a:solidFill>
              <a:schemeClr val="tx1"/>
            </a:solidFill>
            <a:miter lim="800000"/>
            <a:headEnd/>
            <a:tailEnd/>
          </a:ln>
          <a:effectLst/>
        </p:spPr>
        <p:txBody>
          <a:bodyPr>
            <a:spAutoFit/>
          </a:bodyPr>
          <a:lstStyle/>
          <a:p>
            <a:pPr algn="ctr"/>
            <a:r>
              <a:rPr lang="en-US"/>
              <a:t>Support</a:t>
            </a:r>
          </a:p>
        </p:txBody>
      </p:sp>
      <p:sp>
        <p:nvSpPr>
          <p:cNvPr id="115721" name="Text Box 9"/>
          <p:cNvSpPr txBox="1">
            <a:spLocks noChangeArrowheads="1"/>
          </p:cNvSpPr>
          <p:nvPr/>
        </p:nvSpPr>
        <p:spPr bwMode="auto">
          <a:xfrm>
            <a:off x="6858000" y="3886200"/>
            <a:ext cx="1447800" cy="395288"/>
          </a:xfrm>
          <a:prstGeom prst="rect">
            <a:avLst/>
          </a:prstGeom>
          <a:noFill/>
          <a:ln w="28575">
            <a:solidFill>
              <a:schemeClr val="tx1"/>
            </a:solidFill>
            <a:miter lim="800000"/>
            <a:headEnd/>
            <a:tailEnd/>
          </a:ln>
          <a:effectLst/>
        </p:spPr>
        <p:txBody>
          <a:bodyPr>
            <a:spAutoFit/>
          </a:bodyPr>
          <a:lstStyle/>
          <a:p>
            <a:pPr algn="ctr"/>
            <a:r>
              <a:rPr lang="en-US"/>
              <a:t>Longevity</a:t>
            </a:r>
          </a:p>
        </p:txBody>
      </p:sp>
      <p:sp>
        <p:nvSpPr>
          <p:cNvPr id="115722" name="Text Box 10"/>
          <p:cNvSpPr txBox="1">
            <a:spLocks noChangeArrowheads="1"/>
          </p:cNvSpPr>
          <p:nvPr/>
        </p:nvSpPr>
        <p:spPr bwMode="auto">
          <a:xfrm>
            <a:off x="914400" y="2743200"/>
            <a:ext cx="1219200" cy="395288"/>
          </a:xfrm>
          <a:prstGeom prst="rect">
            <a:avLst/>
          </a:prstGeom>
          <a:noFill/>
          <a:ln w="28575">
            <a:solidFill>
              <a:schemeClr val="tx1"/>
            </a:solidFill>
            <a:miter lim="800000"/>
            <a:headEnd/>
            <a:tailEnd/>
          </a:ln>
          <a:effectLst/>
        </p:spPr>
        <p:txBody>
          <a:bodyPr>
            <a:spAutoFit/>
          </a:bodyPr>
          <a:lstStyle/>
          <a:p>
            <a:pPr algn="ctr"/>
            <a:r>
              <a:rPr lang="en-US"/>
              <a:t>Retention</a:t>
            </a:r>
          </a:p>
        </p:txBody>
      </p:sp>
      <p:sp>
        <p:nvSpPr>
          <p:cNvPr id="115723" name="Text Box 11"/>
          <p:cNvSpPr txBox="1">
            <a:spLocks noChangeArrowheads="1"/>
          </p:cNvSpPr>
          <p:nvPr/>
        </p:nvSpPr>
        <p:spPr bwMode="auto">
          <a:xfrm>
            <a:off x="685800" y="3749675"/>
            <a:ext cx="1676400" cy="669925"/>
          </a:xfrm>
          <a:prstGeom prst="rect">
            <a:avLst/>
          </a:prstGeom>
          <a:noFill/>
          <a:ln w="28575">
            <a:solidFill>
              <a:schemeClr val="tx1"/>
            </a:solidFill>
            <a:miter lim="800000"/>
            <a:headEnd/>
            <a:tailEnd/>
          </a:ln>
          <a:effectLst/>
        </p:spPr>
        <p:txBody>
          <a:bodyPr>
            <a:spAutoFit/>
          </a:bodyPr>
          <a:lstStyle/>
          <a:p>
            <a:pPr algn="ctr"/>
            <a:r>
              <a:rPr lang="en-US"/>
              <a:t>Psychological Comfort</a:t>
            </a:r>
          </a:p>
        </p:txBody>
      </p:sp>
      <p:sp>
        <p:nvSpPr>
          <p:cNvPr id="115724" name="Text Box 12"/>
          <p:cNvSpPr txBox="1">
            <a:spLocks noChangeArrowheads="1"/>
          </p:cNvSpPr>
          <p:nvPr/>
        </p:nvSpPr>
        <p:spPr bwMode="auto">
          <a:xfrm>
            <a:off x="3962400" y="2743200"/>
            <a:ext cx="1143000" cy="395288"/>
          </a:xfrm>
          <a:prstGeom prst="rect">
            <a:avLst/>
          </a:prstGeom>
          <a:noFill/>
          <a:ln w="28575">
            <a:solidFill>
              <a:schemeClr val="tx1"/>
            </a:solidFill>
            <a:miter lim="800000"/>
            <a:headEnd/>
            <a:tailEnd/>
          </a:ln>
          <a:effectLst/>
        </p:spPr>
        <p:txBody>
          <a:bodyPr>
            <a:spAutoFit/>
          </a:bodyPr>
          <a:lstStyle/>
          <a:p>
            <a:pPr algn="ctr"/>
            <a:r>
              <a:rPr lang="en-US"/>
              <a:t>Stability</a:t>
            </a:r>
          </a:p>
        </p:txBody>
      </p:sp>
      <p:sp>
        <p:nvSpPr>
          <p:cNvPr id="115726" name="Text Box 14"/>
          <p:cNvSpPr txBox="1">
            <a:spLocks noChangeArrowheads="1"/>
          </p:cNvSpPr>
          <p:nvPr/>
        </p:nvSpPr>
        <p:spPr bwMode="auto">
          <a:xfrm>
            <a:off x="3657600" y="3749675"/>
            <a:ext cx="1676400" cy="669925"/>
          </a:xfrm>
          <a:prstGeom prst="rect">
            <a:avLst/>
          </a:prstGeom>
          <a:noFill/>
          <a:ln w="28575">
            <a:solidFill>
              <a:schemeClr val="tx1"/>
            </a:solidFill>
            <a:miter lim="800000"/>
            <a:headEnd/>
            <a:tailEnd/>
          </a:ln>
          <a:effectLst/>
        </p:spPr>
        <p:txBody>
          <a:bodyPr>
            <a:spAutoFit/>
          </a:bodyPr>
          <a:lstStyle/>
          <a:p>
            <a:pPr algn="ctr"/>
            <a:r>
              <a:rPr lang="en-US"/>
              <a:t>Physiological Comfort</a:t>
            </a:r>
          </a:p>
        </p:txBody>
      </p:sp>
      <p:cxnSp>
        <p:nvCxnSpPr>
          <p:cNvPr id="115728" name="AutoShape 16"/>
          <p:cNvCxnSpPr>
            <a:cxnSpLocks noChangeShapeType="1"/>
            <a:stCxn id="115718" idx="3"/>
            <a:endCxn id="115720" idx="0"/>
          </p:cNvCxnSpPr>
          <p:nvPr/>
        </p:nvCxnSpPr>
        <p:spPr bwMode="auto">
          <a:xfrm>
            <a:off x="5562600" y="1463675"/>
            <a:ext cx="1981200" cy="1265238"/>
          </a:xfrm>
          <a:prstGeom prst="curvedConnector2">
            <a:avLst/>
          </a:prstGeom>
          <a:noFill/>
          <a:ln w="25400">
            <a:solidFill>
              <a:schemeClr val="tx1"/>
            </a:solidFill>
            <a:round/>
            <a:headEnd/>
            <a:tailEnd type="triangle" w="lg" len="lg"/>
          </a:ln>
          <a:effectLst/>
        </p:spPr>
      </p:cxnSp>
      <p:cxnSp>
        <p:nvCxnSpPr>
          <p:cNvPr id="115729" name="AutoShape 17"/>
          <p:cNvCxnSpPr>
            <a:cxnSpLocks noChangeShapeType="1"/>
            <a:stCxn id="115718" idx="1"/>
            <a:endCxn id="115722" idx="0"/>
          </p:cNvCxnSpPr>
          <p:nvPr/>
        </p:nvCxnSpPr>
        <p:spPr bwMode="auto">
          <a:xfrm rot="10800000" flipV="1">
            <a:off x="1524000" y="1463675"/>
            <a:ext cx="1890713" cy="1265238"/>
          </a:xfrm>
          <a:prstGeom prst="curvedConnector2">
            <a:avLst/>
          </a:prstGeom>
          <a:noFill/>
          <a:ln w="25400">
            <a:solidFill>
              <a:schemeClr val="tx1"/>
            </a:solidFill>
            <a:round/>
            <a:headEnd/>
            <a:tailEnd type="triangle" w="med" len="med"/>
          </a:ln>
          <a:effectLst/>
        </p:spPr>
      </p:cxnSp>
      <p:cxnSp>
        <p:nvCxnSpPr>
          <p:cNvPr id="115730" name="AutoShape 18"/>
          <p:cNvCxnSpPr>
            <a:cxnSpLocks noChangeShapeType="1"/>
            <a:stCxn id="115723" idx="2"/>
            <a:endCxn id="115719" idx="1"/>
          </p:cNvCxnSpPr>
          <p:nvPr/>
        </p:nvCxnSpPr>
        <p:spPr bwMode="auto">
          <a:xfrm rot="16200000" flipH="1">
            <a:off x="1920082" y="4037806"/>
            <a:ext cx="1098550" cy="1890713"/>
          </a:xfrm>
          <a:prstGeom prst="curvedConnector2">
            <a:avLst/>
          </a:prstGeom>
          <a:noFill/>
          <a:ln w="25400">
            <a:solidFill>
              <a:schemeClr val="tx1"/>
            </a:solidFill>
            <a:round/>
            <a:headEnd/>
            <a:tailEnd type="triangle" w="lg" len="lg"/>
          </a:ln>
          <a:effectLst/>
        </p:spPr>
      </p:cxnSp>
      <p:cxnSp>
        <p:nvCxnSpPr>
          <p:cNvPr id="115731" name="AutoShape 19"/>
          <p:cNvCxnSpPr>
            <a:cxnSpLocks noChangeShapeType="1"/>
            <a:stCxn id="115721" idx="2"/>
            <a:endCxn id="115719" idx="3"/>
          </p:cNvCxnSpPr>
          <p:nvPr/>
        </p:nvCxnSpPr>
        <p:spPr bwMode="auto">
          <a:xfrm rot="5400000">
            <a:off x="6075362" y="4025901"/>
            <a:ext cx="1236663" cy="1776412"/>
          </a:xfrm>
          <a:prstGeom prst="curvedConnector2">
            <a:avLst/>
          </a:prstGeom>
          <a:noFill/>
          <a:ln w="25400">
            <a:solidFill>
              <a:schemeClr val="tx1"/>
            </a:solidFill>
            <a:round/>
            <a:headEnd/>
            <a:tailEnd type="triangle" w="lg" len="lg"/>
          </a:ln>
          <a:effectLst/>
        </p:spPr>
      </p:cxnSp>
      <p:sp>
        <p:nvSpPr>
          <p:cNvPr id="115733" name="Line 21"/>
          <p:cNvSpPr>
            <a:spLocks noChangeShapeType="1"/>
          </p:cNvSpPr>
          <p:nvPr/>
        </p:nvSpPr>
        <p:spPr bwMode="auto">
          <a:xfrm>
            <a:off x="4495800" y="2057400"/>
            <a:ext cx="0" cy="533400"/>
          </a:xfrm>
          <a:prstGeom prst="line">
            <a:avLst/>
          </a:prstGeom>
          <a:noFill/>
          <a:ln w="25400">
            <a:solidFill>
              <a:schemeClr val="tx1"/>
            </a:solidFill>
            <a:round/>
            <a:headEnd/>
            <a:tailEnd type="triangle" w="lg" len="lg"/>
          </a:ln>
          <a:effectLst/>
        </p:spPr>
        <p:txBody>
          <a:bodyPr/>
          <a:lstStyle/>
          <a:p>
            <a:endParaRPr lang="en-US"/>
          </a:p>
        </p:txBody>
      </p:sp>
      <p:sp>
        <p:nvSpPr>
          <p:cNvPr id="115734" name="Line 22"/>
          <p:cNvSpPr>
            <a:spLocks noChangeShapeType="1"/>
          </p:cNvSpPr>
          <p:nvPr/>
        </p:nvSpPr>
        <p:spPr bwMode="auto">
          <a:xfrm>
            <a:off x="4495800" y="3200400"/>
            <a:ext cx="0" cy="533400"/>
          </a:xfrm>
          <a:prstGeom prst="line">
            <a:avLst/>
          </a:prstGeom>
          <a:noFill/>
          <a:ln w="25400">
            <a:solidFill>
              <a:schemeClr val="tx1"/>
            </a:solidFill>
            <a:round/>
            <a:headEnd/>
            <a:tailEnd type="triangle" w="lg" len="lg"/>
          </a:ln>
          <a:effectLst/>
        </p:spPr>
        <p:txBody>
          <a:bodyPr/>
          <a:lstStyle/>
          <a:p>
            <a:endParaRPr lang="en-US"/>
          </a:p>
        </p:txBody>
      </p:sp>
      <p:sp>
        <p:nvSpPr>
          <p:cNvPr id="115735" name="Line 23"/>
          <p:cNvSpPr>
            <a:spLocks noChangeShapeType="1"/>
          </p:cNvSpPr>
          <p:nvPr/>
        </p:nvSpPr>
        <p:spPr bwMode="auto">
          <a:xfrm>
            <a:off x="4495800" y="4572000"/>
            <a:ext cx="0" cy="533400"/>
          </a:xfrm>
          <a:prstGeom prst="line">
            <a:avLst/>
          </a:prstGeom>
          <a:noFill/>
          <a:ln w="25400">
            <a:solidFill>
              <a:schemeClr val="tx1"/>
            </a:solidFill>
            <a:round/>
            <a:headEnd/>
            <a:tailEnd type="triangle" w="lg" len="lg"/>
          </a:ln>
          <a:effectLst/>
        </p:spPr>
        <p:txBody>
          <a:bodyPr/>
          <a:lstStyle/>
          <a:p>
            <a:endParaRPr lang="en-US"/>
          </a:p>
        </p:txBody>
      </p:sp>
      <p:sp>
        <p:nvSpPr>
          <p:cNvPr id="115736" name="Line 24"/>
          <p:cNvSpPr>
            <a:spLocks noChangeShapeType="1"/>
          </p:cNvSpPr>
          <p:nvPr/>
        </p:nvSpPr>
        <p:spPr bwMode="auto">
          <a:xfrm>
            <a:off x="7620000" y="3276600"/>
            <a:ext cx="0" cy="533400"/>
          </a:xfrm>
          <a:prstGeom prst="line">
            <a:avLst/>
          </a:prstGeom>
          <a:noFill/>
          <a:ln w="25400">
            <a:solidFill>
              <a:schemeClr val="tx1"/>
            </a:solidFill>
            <a:round/>
            <a:headEnd/>
            <a:tailEnd type="triangle" w="lg" len="lg"/>
          </a:ln>
          <a:effectLst/>
        </p:spPr>
        <p:txBody>
          <a:bodyPr/>
          <a:lstStyle/>
          <a:p>
            <a:endParaRPr lang="en-US"/>
          </a:p>
        </p:txBody>
      </p:sp>
      <p:sp>
        <p:nvSpPr>
          <p:cNvPr id="115737" name="Line 25"/>
          <p:cNvSpPr>
            <a:spLocks noChangeShapeType="1"/>
          </p:cNvSpPr>
          <p:nvPr/>
        </p:nvSpPr>
        <p:spPr bwMode="auto">
          <a:xfrm>
            <a:off x="1447800" y="3200400"/>
            <a:ext cx="0" cy="533400"/>
          </a:xfrm>
          <a:prstGeom prst="line">
            <a:avLst/>
          </a:prstGeom>
          <a:noFill/>
          <a:ln w="25400">
            <a:solidFill>
              <a:schemeClr val="tx1"/>
            </a:solidFill>
            <a:round/>
            <a:headEnd/>
            <a:tailEnd type="triangle" w="lg" len="lg"/>
          </a:ln>
          <a:effectLst/>
        </p:spPr>
        <p:txBody>
          <a:bodyPr/>
          <a:lstStyle/>
          <a:p>
            <a:endParaRPr lang="en-US"/>
          </a:p>
        </p:txBody>
      </p:sp>
      <p:sp>
        <p:nvSpPr>
          <p:cNvPr id="19" name="Rectangle 18"/>
          <p:cNvSpPr/>
          <p:nvPr/>
        </p:nvSpPr>
        <p:spPr>
          <a:xfrm>
            <a:off x="609600" y="228600"/>
            <a:ext cx="2680927" cy="584775"/>
          </a:xfrm>
          <a:prstGeom prst="rect">
            <a:avLst/>
          </a:prstGeom>
        </p:spPr>
        <p:txBody>
          <a:bodyPr wrap="none">
            <a:spAutoFit/>
          </a:bodyPr>
          <a:lstStyle/>
          <a:p>
            <a:r>
              <a:rPr lang="en-US" sz="3200" b="1" u="sng" dirty="0" smtClean="0">
                <a:solidFill>
                  <a:srgbClr val="FFFF00"/>
                </a:solidFill>
              </a:rPr>
              <a:t>Introduction </a:t>
            </a:r>
            <a:endParaRPr lang="en-US" sz="3200" b="1" u="sng" dirty="0">
              <a:solidFill>
                <a:srgbClr val="FFFF00"/>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762000"/>
            <a:ext cx="7543800" cy="4114800"/>
          </a:xfrm>
        </p:spPr>
        <p:txBody>
          <a:bodyPr/>
          <a:lstStyle/>
          <a:p>
            <a:pPr>
              <a:buNone/>
            </a:pPr>
            <a:r>
              <a:rPr lang="en-US" sz="2800" b="1" dirty="0" smtClean="0">
                <a:solidFill>
                  <a:srgbClr val="FFFF00"/>
                </a:solidFill>
              </a:rPr>
              <a:t>2. SELECTION </a:t>
            </a:r>
            <a:r>
              <a:rPr lang="en-US" sz="2800" b="1" dirty="0">
                <a:solidFill>
                  <a:srgbClr val="FFFF00"/>
                </a:solidFill>
              </a:rPr>
              <a:t>OF ARTIFICIAL TEETH</a:t>
            </a:r>
            <a:r>
              <a:rPr lang="en-US" sz="2800" b="1" dirty="0" smtClean="0">
                <a:solidFill>
                  <a:srgbClr val="FFFF00"/>
                </a:solidFill>
              </a:rPr>
              <a:t>:</a:t>
            </a:r>
          </a:p>
          <a:p>
            <a:pPr>
              <a:buNone/>
            </a:pPr>
            <a:endParaRPr lang="en-US" b="1" dirty="0" smtClean="0">
              <a:solidFill>
                <a:srgbClr val="FFFF00"/>
              </a:solidFill>
            </a:endParaRPr>
          </a:p>
          <a:p>
            <a:pPr lvl="0">
              <a:lnSpc>
                <a:spcPct val="150000"/>
              </a:lnSpc>
            </a:pPr>
            <a:r>
              <a:rPr lang="en-US" sz="2800" dirty="0" smtClean="0"/>
              <a:t>The chosen occlusal scheme</a:t>
            </a:r>
          </a:p>
          <a:p>
            <a:pPr lvl="0">
              <a:lnSpc>
                <a:spcPct val="150000"/>
              </a:lnSpc>
            </a:pPr>
            <a:r>
              <a:rPr lang="en-US" sz="2800" dirty="0" smtClean="0"/>
              <a:t>Quality of the residual ridge i.e. Height and conformation.</a:t>
            </a:r>
          </a:p>
          <a:p>
            <a:pPr>
              <a:lnSpc>
                <a:spcPct val="150000"/>
              </a:lnSpc>
              <a:buNone/>
            </a:pPr>
            <a:endParaRPr lang="en-US" sz="2800" dirty="0">
              <a:solidFill>
                <a:srgbClr val="FFFF00"/>
              </a:solidFill>
            </a:endParaRPr>
          </a:p>
          <a:p>
            <a:endParaRPr lang="en-US" dirty="0"/>
          </a:p>
        </p:txBody>
      </p:sp>
      <p:sp>
        <p:nvSpPr>
          <p:cNvPr id="4" name="TextBox 3"/>
          <p:cNvSpPr txBox="1"/>
          <p:nvPr/>
        </p:nvSpPr>
        <p:spPr>
          <a:xfrm>
            <a:off x="5486400" y="6135469"/>
            <a:ext cx="3810000" cy="646331"/>
          </a:xfrm>
          <a:prstGeom prst="rect">
            <a:avLst/>
          </a:prstGeom>
          <a:noFill/>
        </p:spPr>
        <p:txBody>
          <a:bodyPr wrap="square" rtlCol="0">
            <a:spAutoFit/>
          </a:bodyPr>
          <a:lstStyle/>
          <a:p>
            <a:r>
              <a:rPr lang="en-US" b="1" dirty="0" smtClean="0"/>
              <a:t>Weinberg, </a:t>
            </a:r>
            <a:r>
              <a:rPr lang="en-US" dirty="0" smtClean="0"/>
              <a:t>JPD 1958:8:398-405</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838200"/>
            <a:ext cx="7924800" cy="6324600"/>
          </a:xfrm>
        </p:spPr>
        <p:txBody>
          <a:bodyPr/>
          <a:lstStyle/>
          <a:p>
            <a:pPr>
              <a:buNone/>
            </a:pPr>
            <a:r>
              <a:rPr lang="en-US" sz="2800" b="1" u="sng" dirty="0" smtClean="0">
                <a:solidFill>
                  <a:srgbClr val="FFFF00"/>
                </a:solidFill>
              </a:rPr>
              <a:t>3. THE </a:t>
            </a:r>
            <a:r>
              <a:rPr lang="en-US" sz="2800" b="1" u="sng" dirty="0">
                <a:solidFill>
                  <a:srgbClr val="FFFF00"/>
                </a:solidFill>
              </a:rPr>
              <a:t>TOOTH </a:t>
            </a:r>
            <a:r>
              <a:rPr lang="en-US" sz="2800" b="1" u="sng" dirty="0" smtClean="0">
                <a:solidFill>
                  <a:srgbClr val="FFFF00"/>
                </a:solidFill>
              </a:rPr>
              <a:t>POSITION</a:t>
            </a:r>
          </a:p>
          <a:p>
            <a:pPr>
              <a:buNone/>
            </a:pPr>
            <a:endParaRPr lang="en-US" sz="2800" b="1" dirty="0" smtClean="0">
              <a:solidFill>
                <a:srgbClr val="FFFF00"/>
              </a:solidFill>
            </a:endParaRPr>
          </a:p>
          <a:p>
            <a:pPr lvl="0">
              <a:lnSpc>
                <a:spcPct val="150000"/>
              </a:lnSpc>
            </a:pPr>
            <a:r>
              <a:rPr lang="en-US" sz="2600" dirty="0" smtClean="0"/>
              <a:t>The wider and larger the ridge and closer the teeth to the ridge to enhance the lever balance. </a:t>
            </a:r>
          </a:p>
          <a:p>
            <a:pPr lvl="0">
              <a:lnSpc>
                <a:spcPct val="150000"/>
              </a:lnSpc>
            </a:pPr>
            <a:r>
              <a:rPr lang="en-US" sz="2600" dirty="0" smtClean="0"/>
              <a:t>Wider the ridge, narrower the teeth </a:t>
            </a:r>
            <a:r>
              <a:rPr lang="en-US" sz="2600" dirty="0" err="1" smtClean="0"/>
              <a:t>bucco-lingually</a:t>
            </a:r>
            <a:r>
              <a:rPr lang="en-US" sz="2600" dirty="0" smtClean="0"/>
              <a:t> greater the balance and vice-versa.</a:t>
            </a:r>
          </a:p>
          <a:p>
            <a:pPr lvl="0">
              <a:lnSpc>
                <a:spcPct val="150000"/>
              </a:lnSpc>
            </a:pPr>
            <a:r>
              <a:rPr lang="en-US" sz="2600" dirty="0" smtClean="0"/>
              <a:t>More centered the forces of occlusion </a:t>
            </a:r>
            <a:r>
              <a:rPr lang="en-US" sz="2600" dirty="0" err="1" smtClean="0"/>
              <a:t>antero-posteriorly</a:t>
            </a:r>
            <a:r>
              <a:rPr lang="en-US" sz="2600" dirty="0" smtClean="0"/>
              <a:t> greater the stability of the base.</a:t>
            </a:r>
          </a:p>
          <a:p>
            <a:pPr>
              <a:lnSpc>
                <a:spcPct val="150000"/>
              </a:lnSpc>
              <a:buNone/>
            </a:pPr>
            <a:r>
              <a:rPr lang="en-US" sz="2600" b="1" dirty="0" smtClean="0">
                <a:solidFill>
                  <a:srgbClr val="FFFF00"/>
                </a:solidFill>
              </a:rPr>
              <a:t> </a:t>
            </a:r>
            <a:endParaRPr lang="en-US" sz="2600" dirty="0">
              <a:solidFill>
                <a:srgbClr val="FFFF00"/>
              </a:solidFill>
            </a:endParaRPr>
          </a:p>
          <a:p>
            <a:endParaRPr lang="en-US" dirty="0"/>
          </a:p>
        </p:txBody>
      </p:sp>
      <p:sp>
        <p:nvSpPr>
          <p:cNvPr id="4" name="TextBox 3"/>
          <p:cNvSpPr txBox="1"/>
          <p:nvPr/>
        </p:nvSpPr>
        <p:spPr>
          <a:xfrm>
            <a:off x="5486400" y="6135469"/>
            <a:ext cx="3810000" cy="646331"/>
          </a:xfrm>
          <a:prstGeom prst="rect">
            <a:avLst/>
          </a:prstGeom>
          <a:noFill/>
        </p:spPr>
        <p:txBody>
          <a:bodyPr wrap="square" rtlCol="0">
            <a:spAutoFit/>
          </a:bodyPr>
          <a:lstStyle/>
          <a:p>
            <a:r>
              <a:rPr lang="en-US" b="1" dirty="0" smtClean="0"/>
              <a:t>Weinberg, </a:t>
            </a:r>
            <a:r>
              <a:rPr lang="en-US" dirty="0" smtClean="0"/>
              <a:t>JPD 1958:8:398-405</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533400"/>
            <a:ext cx="7848600" cy="5715000"/>
          </a:xfrm>
        </p:spPr>
        <p:txBody>
          <a:bodyPr/>
          <a:lstStyle/>
          <a:p>
            <a:pPr>
              <a:buNone/>
            </a:pPr>
            <a:r>
              <a:rPr lang="en-US" dirty="0" smtClean="0">
                <a:solidFill>
                  <a:srgbClr val="FFFF00"/>
                </a:solidFill>
              </a:rPr>
              <a:t>Maxillary anterior tooth position </a:t>
            </a:r>
          </a:p>
          <a:p>
            <a:pPr>
              <a:lnSpc>
                <a:spcPct val="150000"/>
              </a:lnSpc>
            </a:pPr>
            <a:r>
              <a:rPr lang="en-US" sz="2800" dirty="0" smtClean="0"/>
              <a:t>Arch curvature should correspond to curvature of alveolar ridge, facial contour and maxillary lip position.</a:t>
            </a:r>
          </a:p>
          <a:p>
            <a:pPr>
              <a:lnSpc>
                <a:spcPct val="150000"/>
              </a:lnSpc>
            </a:pPr>
            <a:r>
              <a:rPr lang="en-US" sz="2800" dirty="0" smtClean="0"/>
              <a:t>Square Arch Position </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885516" y="3429000"/>
            <a:ext cx="2758422" cy="3048000"/>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1600200" y="4129976"/>
            <a:ext cx="3733800" cy="2280350"/>
          </a:xfrm>
          <a:prstGeom prst="rect">
            <a:avLst/>
          </a:prstGeom>
          <a:noFill/>
          <a:ln w="9525">
            <a:noFill/>
            <a:miter lim="800000"/>
            <a:headEnd/>
            <a:tailEnd/>
          </a:ln>
          <a:effectLst/>
        </p:spPr>
      </p:pic>
      <p:sp>
        <p:nvSpPr>
          <p:cNvPr id="6" name="TextBox 5"/>
          <p:cNvSpPr txBox="1"/>
          <p:nvPr/>
        </p:nvSpPr>
        <p:spPr>
          <a:xfrm>
            <a:off x="5486400" y="6553200"/>
            <a:ext cx="3810000" cy="646331"/>
          </a:xfrm>
          <a:prstGeom prst="rect">
            <a:avLst/>
          </a:prstGeom>
          <a:noFill/>
        </p:spPr>
        <p:txBody>
          <a:bodyPr wrap="square" rtlCol="0">
            <a:spAutoFit/>
          </a:bodyPr>
          <a:lstStyle/>
          <a:p>
            <a:r>
              <a:rPr lang="en-US" b="1" dirty="0" smtClean="0"/>
              <a:t>Weinberg, </a:t>
            </a:r>
            <a:r>
              <a:rPr lang="en-US" dirty="0" smtClean="0"/>
              <a:t>JPD 1958:8:398-405</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7924800" cy="4114800"/>
          </a:xfrm>
        </p:spPr>
        <p:txBody>
          <a:bodyPr/>
          <a:lstStyle/>
          <a:p>
            <a:pPr>
              <a:lnSpc>
                <a:spcPct val="150000"/>
              </a:lnSpc>
            </a:pPr>
            <a:r>
              <a:rPr lang="en-US" dirty="0" smtClean="0">
                <a:solidFill>
                  <a:srgbClr val="FFFF00"/>
                </a:solidFill>
              </a:rPr>
              <a:t>Normal Anterior Alveolar Resorption </a:t>
            </a:r>
          </a:p>
          <a:p>
            <a:endParaRPr lang="en-US" dirty="0"/>
          </a:p>
        </p:txBody>
      </p:sp>
      <p:pic>
        <p:nvPicPr>
          <p:cNvPr id="2051" name="Picture 3"/>
          <p:cNvPicPr>
            <a:picLocks noChangeAspect="1" noChangeArrowheads="1"/>
          </p:cNvPicPr>
          <p:nvPr/>
        </p:nvPicPr>
        <p:blipFill>
          <a:blip r:embed="rId2"/>
          <a:srcRect/>
          <a:stretch>
            <a:fillRect/>
          </a:stretch>
        </p:blipFill>
        <p:spPr bwMode="auto">
          <a:xfrm>
            <a:off x="914400" y="2286000"/>
            <a:ext cx="7391400" cy="3935867"/>
          </a:xfrm>
          <a:prstGeom prst="rect">
            <a:avLst/>
          </a:prstGeom>
          <a:noFill/>
          <a:ln w="9525">
            <a:noFill/>
            <a:miter lim="800000"/>
            <a:headEnd/>
            <a:tailEnd/>
          </a:ln>
          <a:effectLst/>
        </p:spPr>
      </p:pic>
      <p:sp>
        <p:nvSpPr>
          <p:cNvPr id="4" name="TextBox 3"/>
          <p:cNvSpPr txBox="1"/>
          <p:nvPr/>
        </p:nvSpPr>
        <p:spPr>
          <a:xfrm>
            <a:off x="5486400" y="6287869"/>
            <a:ext cx="3810000" cy="646331"/>
          </a:xfrm>
          <a:prstGeom prst="rect">
            <a:avLst/>
          </a:prstGeom>
          <a:noFill/>
        </p:spPr>
        <p:txBody>
          <a:bodyPr wrap="square" rtlCol="0">
            <a:spAutoFit/>
          </a:bodyPr>
          <a:lstStyle/>
          <a:p>
            <a:r>
              <a:rPr lang="en-US" b="1" dirty="0" smtClean="0"/>
              <a:t>Weinberg, </a:t>
            </a:r>
            <a:r>
              <a:rPr lang="en-US" dirty="0" smtClean="0"/>
              <a:t>JPD 1958:8:398-405</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FFFF00"/>
                </a:solidFill>
              </a:rPr>
              <a:t>Mandibular Anterior Tooth Position.-</a:t>
            </a:r>
          </a:p>
          <a:p>
            <a:pPr>
              <a:lnSpc>
                <a:spcPct val="200000"/>
              </a:lnSpc>
              <a:buNone/>
            </a:pPr>
            <a:r>
              <a:rPr lang="en-US" sz="2800" dirty="0" smtClean="0"/>
              <a:t>Must Conform To The Maxillary Arch</a:t>
            </a:r>
            <a:r>
              <a:rPr lang="en-US" dirty="0" smtClean="0"/>
              <a:t>.</a:t>
            </a:r>
            <a:endParaRPr lang="en-US" dirty="0"/>
          </a:p>
        </p:txBody>
      </p:sp>
      <p:sp>
        <p:nvSpPr>
          <p:cNvPr id="4" name="TextBox 3"/>
          <p:cNvSpPr txBox="1"/>
          <p:nvPr/>
        </p:nvSpPr>
        <p:spPr>
          <a:xfrm>
            <a:off x="5486400" y="6135469"/>
            <a:ext cx="3810000" cy="646331"/>
          </a:xfrm>
          <a:prstGeom prst="rect">
            <a:avLst/>
          </a:prstGeom>
          <a:noFill/>
        </p:spPr>
        <p:txBody>
          <a:bodyPr wrap="square" rtlCol="0">
            <a:spAutoFit/>
          </a:bodyPr>
          <a:lstStyle/>
          <a:p>
            <a:r>
              <a:rPr lang="en-US" b="1" dirty="0" smtClean="0"/>
              <a:t>Weinberg, </a:t>
            </a:r>
            <a:r>
              <a:rPr lang="en-US" dirty="0" smtClean="0"/>
              <a:t>JPD 1958:8:398-405</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762000"/>
            <a:ext cx="7543800" cy="5334000"/>
          </a:xfrm>
        </p:spPr>
        <p:txBody>
          <a:bodyPr/>
          <a:lstStyle/>
          <a:p>
            <a:r>
              <a:rPr lang="en-US" sz="2800" dirty="0" smtClean="0">
                <a:solidFill>
                  <a:srgbClr val="FFFF00"/>
                </a:solidFill>
              </a:rPr>
              <a:t>POSTERIOR TEETH POSITIONING </a:t>
            </a:r>
          </a:p>
          <a:p>
            <a:pPr>
              <a:buNone/>
            </a:pPr>
            <a:endParaRPr lang="en-US" dirty="0" smtClean="0">
              <a:solidFill>
                <a:srgbClr val="FFFF00"/>
              </a:solidFill>
            </a:endParaRPr>
          </a:p>
          <a:p>
            <a:endParaRPr lang="en-US" dirty="0"/>
          </a:p>
        </p:txBody>
      </p:sp>
      <p:pic>
        <p:nvPicPr>
          <p:cNvPr id="3074" name="Picture 2"/>
          <p:cNvPicPr>
            <a:picLocks noChangeAspect="1" noChangeArrowheads="1"/>
          </p:cNvPicPr>
          <p:nvPr/>
        </p:nvPicPr>
        <p:blipFill>
          <a:blip r:embed="rId2"/>
          <a:srcRect/>
          <a:stretch>
            <a:fillRect/>
          </a:stretch>
        </p:blipFill>
        <p:spPr bwMode="auto">
          <a:xfrm>
            <a:off x="685800" y="2590800"/>
            <a:ext cx="3738563" cy="3164895"/>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4572000" y="2619375"/>
            <a:ext cx="4238674" cy="3171825"/>
          </a:xfrm>
          <a:prstGeom prst="rect">
            <a:avLst/>
          </a:prstGeom>
          <a:noFill/>
          <a:ln w="9525">
            <a:noFill/>
            <a:miter lim="800000"/>
            <a:headEnd/>
            <a:tailEnd/>
          </a:ln>
          <a:effectLst/>
        </p:spPr>
      </p:pic>
      <p:sp>
        <p:nvSpPr>
          <p:cNvPr id="6" name="TextBox 5"/>
          <p:cNvSpPr txBox="1"/>
          <p:nvPr/>
        </p:nvSpPr>
        <p:spPr>
          <a:xfrm>
            <a:off x="5486400" y="6135469"/>
            <a:ext cx="3810000" cy="646331"/>
          </a:xfrm>
          <a:prstGeom prst="rect">
            <a:avLst/>
          </a:prstGeom>
          <a:noFill/>
        </p:spPr>
        <p:txBody>
          <a:bodyPr wrap="square" rtlCol="0">
            <a:spAutoFit/>
          </a:bodyPr>
          <a:lstStyle/>
          <a:p>
            <a:r>
              <a:rPr lang="en-US" b="1" dirty="0" smtClean="0"/>
              <a:t>Weinberg, </a:t>
            </a:r>
            <a:r>
              <a:rPr lang="en-US" dirty="0" smtClean="0"/>
              <a:t>JPD 1958:8:398-405</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457200"/>
            <a:ext cx="7543800" cy="5410200"/>
          </a:xfrm>
        </p:spPr>
        <p:txBody>
          <a:bodyPr/>
          <a:lstStyle/>
          <a:p>
            <a:r>
              <a:rPr lang="en-US" u="sng" dirty="0" smtClean="0">
                <a:solidFill>
                  <a:srgbClr val="FFFF00"/>
                </a:solidFill>
              </a:rPr>
              <a:t>Maxillary </a:t>
            </a:r>
          </a:p>
          <a:p>
            <a:endParaRPr lang="en-US" dirty="0"/>
          </a:p>
        </p:txBody>
      </p:sp>
      <p:pic>
        <p:nvPicPr>
          <p:cNvPr id="45058" name="Picture 2"/>
          <p:cNvPicPr>
            <a:picLocks noChangeAspect="1" noChangeArrowheads="1"/>
          </p:cNvPicPr>
          <p:nvPr/>
        </p:nvPicPr>
        <p:blipFill>
          <a:blip r:embed="rId2"/>
          <a:srcRect/>
          <a:stretch>
            <a:fillRect/>
          </a:stretch>
        </p:blipFill>
        <p:spPr bwMode="auto">
          <a:xfrm>
            <a:off x="1066800" y="1295400"/>
            <a:ext cx="7305675" cy="4712196"/>
          </a:xfrm>
          <a:prstGeom prst="rect">
            <a:avLst/>
          </a:prstGeom>
          <a:noFill/>
          <a:ln w="9525">
            <a:noFill/>
            <a:miter lim="800000"/>
            <a:headEnd/>
            <a:tailEnd/>
          </a:ln>
          <a:effectLst/>
        </p:spPr>
      </p:pic>
      <p:sp>
        <p:nvSpPr>
          <p:cNvPr id="4" name="TextBox 3"/>
          <p:cNvSpPr txBox="1"/>
          <p:nvPr/>
        </p:nvSpPr>
        <p:spPr>
          <a:xfrm>
            <a:off x="5486400" y="6135469"/>
            <a:ext cx="3810000" cy="646331"/>
          </a:xfrm>
          <a:prstGeom prst="rect">
            <a:avLst/>
          </a:prstGeom>
          <a:noFill/>
        </p:spPr>
        <p:txBody>
          <a:bodyPr wrap="square" rtlCol="0">
            <a:spAutoFit/>
          </a:bodyPr>
          <a:lstStyle/>
          <a:p>
            <a:r>
              <a:rPr lang="en-US" b="1" dirty="0" smtClean="0"/>
              <a:t>Weinberg, </a:t>
            </a:r>
            <a:r>
              <a:rPr lang="en-US" dirty="0" smtClean="0"/>
              <a:t>JPD 1958:8:398-405</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14400"/>
            <a:ext cx="7543800" cy="4114800"/>
          </a:xfrm>
        </p:spPr>
        <p:txBody>
          <a:bodyPr/>
          <a:lstStyle/>
          <a:p>
            <a:r>
              <a:rPr lang="en-US" dirty="0" smtClean="0">
                <a:solidFill>
                  <a:srgbClr val="FFFF00"/>
                </a:solidFill>
              </a:rPr>
              <a:t>Posterior mandibular tooth position</a:t>
            </a:r>
            <a:endParaRPr lang="en-US" dirty="0">
              <a:solidFill>
                <a:srgbClr val="FFFF00"/>
              </a:solidFill>
            </a:endParaRPr>
          </a:p>
        </p:txBody>
      </p:sp>
      <p:pic>
        <p:nvPicPr>
          <p:cNvPr id="4099" name="Picture 3"/>
          <p:cNvPicPr>
            <a:picLocks noChangeAspect="1" noChangeArrowheads="1"/>
          </p:cNvPicPr>
          <p:nvPr/>
        </p:nvPicPr>
        <p:blipFill>
          <a:blip r:embed="rId2"/>
          <a:srcRect b="10757"/>
          <a:stretch>
            <a:fillRect/>
          </a:stretch>
        </p:blipFill>
        <p:spPr bwMode="auto">
          <a:xfrm>
            <a:off x="1524000" y="2209800"/>
            <a:ext cx="6315075" cy="3810000"/>
          </a:xfrm>
          <a:prstGeom prst="rect">
            <a:avLst/>
          </a:prstGeom>
          <a:noFill/>
          <a:ln w="9525">
            <a:noFill/>
            <a:miter lim="800000"/>
            <a:headEnd/>
            <a:tailEnd/>
          </a:ln>
          <a:effectLst/>
        </p:spPr>
      </p:pic>
      <p:sp>
        <p:nvSpPr>
          <p:cNvPr id="4" name="TextBox 3"/>
          <p:cNvSpPr txBox="1"/>
          <p:nvPr/>
        </p:nvSpPr>
        <p:spPr>
          <a:xfrm>
            <a:off x="5486400" y="6135469"/>
            <a:ext cx="3810000" cy="646331"/>
          </a:xfrm>
          <a:prstGeom prst="rect">
            <a:avLst/>
          </a:prstGeom>
          <a:noFill/>
        </p:spPr>
        <p:txBody>
          <a:bodyPr wrap="square" rtlCol="0">
            <a:spAutoFit/>
          </a:bodyPr>
          <a:lstStyle/>
          <a:p>
            <a:r>
              <a:rPr lang="en-US" b="1" dirty="0" smtClean="0"/>
              <a:t>Weinberg, </a:t>
            </a:r>
            <a:r>
              <a:rPr lang="en-US" dirty="0" smtClean="0"/>
              <a:t>JPD 1958:8:398-405</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609600"/>
            <a:ext cx="7543800" cy="4114800"/>
          </a:xfrm>
        </p:spPr>
        <p:txBody>
          <a:bodyPr/>
          <a:lstStyle/>
          <a:p>
            <a:r>
              <a:rPr lang="en-US" dirty="0" smtClean="0">
                <a:solidFill>
                  <a:srgbClr val="FFFF00"/>
                </a:solidFill>
              </a:rPr>
              <a:t>Correct tooth position</a:t>
            </a:r>
            <a:endParaRPr lang="en-US" dirty="0">
              <a:solidFill>
                <a:srgbClr val="FFFF00"/>
              </a:solidFill>
            </a:endParaRPr>
          </a:p>
        </p:txBody>
      </p:sp>
      <p:pic>
        <p:nvPicPr>
          <p:cNvPr id="5122" name="Picture 2"/>
          <p:cNvPicPr>
            <a:picLocks noChangeAspect="1" noChangeArrowheads="1"/>
          </p:cNvPicPr>
          <p:nvPr/>
        </p:nvPicPr>
        <p:blipFill>
          <a:blip r:embed="rId2"/>
          <a:srcRect/>
          <a:stretch>
            <a:fillRect/>
          </a:stretch>
        </p:blipFill>
        <p:spPr bwMode="auto">
          <a:xfrm>
            <a:off x="1143000" y="1524000"/>
            <a:ext cx="6915150" cy="4350725"/>
          </a:xfrm>
          <a:prstGeom prst="rect">
            <a:avLst/>
          </a:prstGeom>
          <a:noFill/>
          <a:ln w="9525">
            <a:noFill/>
            <a:miter lim="800000"/>
            <a:headEnd/>
            <a:tailEnd/>
          </a:ln>
          <a:effectLst/>
        </p:spPr>
      </p:pic>
      <p:sp>
        <p:nvSpPr>
          <p:cNvPr id="4" name="TextBox 3"/>
          <p:cNvSpPr txBox="1"/>
          <p:nvPr/>
        </p:nvSpPr>
        <p:spPr>
          <a:xfrm>
            <a:off x="5486400" y="6135469"/>
            <a:ext cx="3810000" cy="646331"/>
          </a:xfrm>
          <a:prstGeom prst="rect">
            <a:avLst/>
          </a:prstGeom>
          <a:noFill/>
        </p:spPr>
        <p:txBody>
          <a:bodyPr wrap="square" rtlCol="0">
            <a:spAutoFit/>
          </a:bodyPr>
          <a:lstStyle/>
          <a:p>
            <a:r>
              <a:rPr lang="en-US" b="1" dirty="0" smtClean="0"/>
              <a:t>Weinberg, </a:t>
            </a:r>
            <a:r>
              <a:rPr lang="en-US" dirty="0" smtClean="0"/>
              <a:t>JPD 1958:8:398-405</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81000"/>
            <a:ext cx="7543800" cy="4114800"/>
          </a:xfrm>
        </p:spPr>
        <p:txBody>
          <a:bodyPr/>
          <a:lstStyle/>
          <a:p>
            <a:r>
              <a:rPr lang="en-US" b="1" dirty="0" smtClean="0">
                <a:solidFill>
                  <a:srgbClr val="FFFF00"/>
                </a:solidFill>
              </a:rPr>
              <a:t>OCCLUSAL </a:t>
            </a:r>
            <a:r>
              <a:rPr lang="en-US" b="1" dirty="0">
                <a:solidFill>
                  <a:srgbClr val="FFFF00"/>
                </a:solidFill>
              </a:rPr>
              <a:t>PLANE </a:t>
            </a:r>
            <a:r>
              <a:rPr lang="en-US" b="1" dirty="0" smtClean="0">
                <a:solidFill>
                  <a:srgbClr val="FFFF00"/>
                </a:solidFill>
              </a:rPr>
              <a:t>:</a:t>
            </a:r>
          </a:p>
          <a:p>
            <a:endParaRPr lang="en-US" b="1" dirty="0" smtClean="0">
              <a:solidFill>
                <a:srgbClr val="FFFF00"/>
              </a:solidFill>
            </a:endParaRPr>
          </a:p>
          <a:p>
            <a:r>
              <a:rPr lang="en-US" sz="2800" dirty="0" smtClean="0"/>
              <a:t>Play significant role in denture stability </a:t>
            </a:r>
            <a:endParaRPr lang="en-US" sz="2800" dirty="0"/>
          </a:p>
          <a:p>
            <a:endParaRPr lang="en-US" dirty="0"/>
          </a:p>
        </p:txBody>
      </p:sp>
      <p:pic>
        <p:nvPicPr>
          <p:cNvPr id="4" name="Picture 4" descr="DSCN0194"/>
          <p:cNvPicPr>
            <a:picLocks noChangeAspect="1" noChangeArrowheads="1"/>
          </p:cNvPicPr>
          <p:nvPr/>
        </p:nvPicPr>
        <p:blipFill>
          <a:blip r:embed="rId2" cstate="print">
            <a:lum bright="10000" contrast="40000"/>
          </a:blip>
          <a:srcRect l="23694" t="18953" r="13120" b="23775"/>
          <a:stretch>
            <a:fillRect/>
          </a:stretch>
        </p:blipFill>
        <p:spPr bwMode="auto">
          <a:xfrm>
            <a:off x="1371600" y="2286000"/>
            <a:ext cx="2648130" cy="3200400"/>
          </a:xfrm>
          <a:prstGeom prst="rect">
            <a:avLst/>
          </a:prstGeom>
          <a:noFill/>
          <a:ln w="38100">
            <a:solidFill>
              <a:srgbClr val="000000"/>
            </a:solidFill>
            <a:miter lim="800000"/>
            <a:headEnd/>
            <a:tailEnd/>
          </a:ln>
        </p:spPr>
      </p:pic>
      <p:pic>
        <p:nvPicPr>
          <p:cNvPr id="5" name="Picture 5" descr="DSCN7433"/>
          <p:cNvPicPr>
            <a:picLocks noChangeAspect="1" noChangeArrowheads="1"/>
          </p:cNvPicPr>
          <p:nvPr/>
        </p:nvPicPr>
        <p:blipFill>
          <a:blip r:embed="rId3" cstate="print"/>
          <a:srcRect l="16837" r="11224" b="25000"/>
          <a:stretch>
            <a:fillRect/>
          </a:stretch>
        </p:blipFill>
        <p:spPr bwMode="auto">
          <a:xfrm>
            <a:off x="5334000" y="2514600"/>
            <a:ext cx="3094135" cy="2419350"/>
          </a:xfrm>
          <a:prstGeom prst="rect">
            <a:avLst/>
          </a:prstGeom>
          <a:noFill/>
          <a:ln w="38100">
            <a:solidFill>
              <a:srgbClr val="000000"/>
            </a:solidFill>
            <a:miter lim="800000"/>
            <a:headEnd/>
            <a:tailEnd/>
          </a:ln>
        </p:spPr>
      </p:pic>
      <p:sp>
        <p:nvSpPr>
          <p:cNvPr id="7" name="Rectangle 6"/>
          <p:cNvSpPr/>
          <p:nvPr/>
        </p:nvSpPr>
        <p:spPr>
          <a:xfrm>
            <a:off x="609600" y="5867400"/>
            <a:ext cx="5426486" cy="461665"/>
          </a:xfrm>
          <a:prstGeom prst="rect">
            <a:avLst/>
          </a:prstGeom>
        </p:spPr>
        <p:txBody>
          <a:bodyPr wrap="none">
            <a:spAutoFit/>
          </a:bodyPr>
          <a:lstStyle/>
          <a:p>
            <a:pPr>
              <a:spcBef>
                <a:spcPct val="50000"/>
              </a:spcBef>
            </a:pPr>
            <a:r>
              <a:rPr lang="en-US" sz="2400" dirty="0" smtClean="0"/>
              <a:t>Mandibular occlusal plane set too high</a:t>
            </a:r>
            <a:endParaRPr lang="en-US" sz="2400" dirty="0"/>
          </a:p>
        </p:txBody>
      </p:sp>
      <p:sp>
        <p:nvSpPr>
          <p:cNvPr id="8" name="Line 5"/>
          <p:cNvSpPr>
            <a:spLocks noChangeShapeType="1"/>
          </p:cNvSpPr>
          <p:nvPr/>
        </p:nvSpPr>
        <p:spPr bwMode="auto">
          <a:xfrm>
            <a:off x="5943600" y="6096000"/>
            <a:ext cx="609600" cy="0"/>
          </a:xfrm>
          <a:prstGeom prst="line">
            <a:avLst/>
          </a:prstGeom>
          <a:noFill/>
          <a:ln w="38100">
            <a:solidFill>
              <a:schemeClr val="tx1"/>
            </a:solidFill>
            <a:round/>
            <a:headEnd/>
            <a:tailEnd type="triangle" w="med" len="med"/>
          </a:ln>
          <a:effectLst/>
        </p:spPr>
        <p:txBody>
          <a:bodyPr/>
          <a:lstStyle/>
          <a:p>
            <a:pPr algn="ctr"/>
            <a:endParaRPr lang="en-US" dirty="0" smtClean="0">
              <a:latin typeface="Arial" charset="0"/>
            </a:endParaRPr>
          </a:p>
          <a:p>
            <a:pPr algn="ctr"/>
            <a:r>
              <a:rPr lang="en-US" sz="2400" dirty="0" smtClean="0">
                <a:solidFill>
                  <a:srgbClr val="FFFF00"/>
                </a:solidFill>
              </a:rPr>
              <a:t>Can result in Reduced Stability</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743200" y="1447800"/>
          <a:ext cx="3733800" cy="3424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5791200" y="6400800"/>
            <a:ext cx="3048000" cy="369332"/>
          </a:xfrm>
          <a:prstGeom prst="rect">
            <a:avLst/>
          </a:prstGeom>
          <a:noFill/>
        </p:spPr>
        <p:txBody>
          <a:bodyPr wrap="square" rtlCol="0">
            <a:spAutoFit/>
          </a:bodyPr>
          <a:lstStyle/>
          <a:p>
            <a:r>
              <a:rPr lang="en-US" dirty="0" smtClean="0">
                <a:solidFill>
                  <a:srgbClr val="FFFFFF"/>
                </a:solidFill>
              </a:rPr>
              <a:t>(Jacobson , JPD 1983 , 49 ,1)</a:t>
            </a:r>
            <a:endParaRPr lang="en-US" dirty="0">
              <a:solidFill>
                <a:srgbClr val="FFFFFF"/>
              </a:solidFill>
            </a:endParaRPr>
          </a:p>
        </p:txBody>
      </p:sp>
      <p:sp>
        <p:nvSpPr>
          <p:cNvPr id="13" name="Rectangle 12"/>
          <p:cNvSpPr/>
          <p:nvPr/>
        </p:nvSpPr>
        <p:spPr>
          <a:xfrm>
            <a:off x="1676400" y="533400"/>
            <a:ext cx="7162800" cy="461665"/>
          </a:xfrm>
          <a:prstGeom prst="rect">
            <a:avLst/>
          </a:prstGeom>
        </p:spPr>
        <p:txBody>
          <a:bodyPr wrap="square">
            <a:spAutoFit/>
          </a:bodyPr>
          <a:lstStyle/>
          <a:p>
            <a:pPr>
              <a:buFontTx/>
              <a:buNone/>
            </a:pPr>
            <a:r>
              <a:rPr lang="en-US" sz="2400" dirty="0" smtClean="0">
                <a:solidFill>
                  <a:srgbClr val="FFFF00"/>
                </a:solidFill>
              </a:rPr>
              <a:t>Intertwined and interdependent phenomenon</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066800"/>
            <a:ext cx="7543800" cy="4191000"/>
          </a:xfrm>
        </p:spPr>
        <p:txBody>
          <a:bodyPr/>
          <a:lstStyle/>
          <a:p>
            <a:pPr>
              <a:buNone/>
            </a:pPr>
            <a:r>
              <a:rPr lang="en-US" sz="2800" b="1" dirty="0">
                <a:solidFill>
                  <a:srgbClr val="FFFF00"/>
                </a:solidFill>
              </a:rPr>
              <a:t>RIDGE RELATIONSHIPS </a:t>
            </a:r>
            <a:r>
              <a:rPr lang="en-US" sz="2800" b="1" dirty="0" smtClean="0">
                <a:solidFill>
                  <a:srgbClr val="FFFF00"/>
                </a:solidFill>
              </a:rPr>
              <a:t>:</a:t>
            </a:r>
          </a:p>
          <a:p>
            <a:pPr>
              <a:buNone/>
            </a:pPr>
            <a:endParaRPr lang="en-US" dirty="0">
              <a:solidFill>
                <a:srgbClr val="FFFF00"/>
              </a:solidFill>
            </a:endParaRPr>
          </a:p>
          <a:p>
            <a:pPr>
              <a:lnSpc>
                <a:spcPct val="150000"/>
              </a:lnSpc>
            </a:pPr>
            <a:r>
              <a:rPr lang="en-US" sz="2800" dirty="0" smtClean="0"/>
              <a:t>Offset ridge relation </a:t>
            </a:r>
          </a:p>
          <a:p>
            <a:pPr>
              <a:lnSpc>
                <a:spcPct val="150000"/>
              </a:lnSpc>
            </a:pPr>
            <a:r>
              <a:rPr lang="en-US" sz="2800" dirty="0" smtClean="0"/>
              <a:t>Severe posterior cross bite</a:t>
            </a:r>
          </a:p>
          <a:p>
            <a:pPr>
              <a:lnSpc>
                <a:spcPct val="150000"/>
              </a:lnSpc>
            </a:pPr>
            <a:r>
              <a:rPr lang="en-US" sz="2800" dirty="0" smtClean="0"/>
              <a:t>Class III ridge relation </a:t>
            </a:r>
          </a:p>
          <a:p>
            <a:pPr>
              <a:lnSpc>
                <a:spcPct val="150000"/>
              </a:lnSpc>
              <a:buNone/>
            </a:pPr>
            <a:endParaRPr lang="en-US" sz="2800" dirty="0"/>
          </a:p>
        </p:txBody>
      </p:sp>
      <p:pic>
        <p:nvPicPr>
          <p:cNvPr id="4" name="Picture 9" descr="Img0517"/>
          <p:cNvPicPr>
            <a:picLocks noChangeAspect="1" noChangeArrowheads="1"/>
          </p:cNvPicPr>
          <p:nvPr/>
        </p:nvPicPr>
        <p:blipFill>
          <a:blip r:embed="rId2">
            <a:lum bright="-6000" contrast="6000"/>
          </a:blip>
          <a:srcRect l="28026" t="26440" r="35352" b="31255"/>
          <a:stretch>
            <a:fillRect/>
          </a:stretch>
        </p:blipFill>
        <p:spPr>
          <a:xfrm>
            <a:off x="5943600" y="1905000"/>
            <a:ext cx="2593975" cy="2219325"/>
          </a:xfrm>
          <a:prstGeom prst="rect">
            <a:avLst/>
          </a:prstGeom>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Checking stability of the denture</a:t>
            </a:r>
            <a:r>
              <a:rPr lang="en-US" b="1" dirty="0"/>
              <a:t> :</a:t>
            </a:r>
            <a:r>
              <a:rPr lang="en-US" dirty="0"/>
              <a:t/>
            </a:r>
            <a:br>
              <a:rPr lang="en-US" dirty="0"/>
            </a:br>
            <a:endParaRPr lang="en-US" dirty="0"/>
          </a:p>
        </p:txBody>
      </p:sp>
      <p:sp>
        <p:nvSpPr>
          <p:cNvPr id="3" name="Content Placeholder 2"/>
          <p:cNvSpPr>
            <a:spLocks noGrp="1"/>
          </p:cNvSpPr>
          <p:nvPr>
            <p:ph idx="1"/>
          </p:nvPr>
        </p:nvSpPr>
        <p:spPr/>
        <p:txBody>
          <a:bodyPr/>
          <a:lstStyle/>
          <a:p>
            <a:endParaRPr lang="en-US"/>
          </a:p>
        </p:txBody>
      </p:sp>
      <p:pic>
        <p:nvPicPr>
          <p:cNvPr id="4" name="Picture 4" descr="DSCN7411"/>
          <p:cNvPicPr>
            <a:picLocks noChangeAspect="1" noChangeArrowheads="1"/>
          </p:cNvPicPr>
          <p:nvPr/>
        </p:nvPicPr>
        <p:blipFill>
          <a:blip r:embed="rId2" cstate="print"/>
          <a:srcRect l="23941" t="29466" r="22127" b="18901"/>
          <a:stretch>
            <a:fillRect/>
          </a:stretch>
        </p:blipFill>
        <p:spPr bwMode="auto">
          <a:xfrm>
            <a:off x="5291348" y="2514600"/>
            <a:ext cx="3471652" cy="2571033"/>
          </a:xfrm>
          <a:prstGeom prst="rect">
            <a:avLst/>
          </a:prstGeom>
          <a:noFill/>
          <a:ln w="38100">
            <a:solidFill>
              <a:srgbClr val="000000"/>
            </a:solidFill>
            <a:miter lim="800000"/>
            <a:headEnd/>
            <a:tailEnd/>
          </a:ln>
        </p:spPr>
      </p:pic>
      <p:pic>
        <p:nvPicPr>
          <p:cNvPr id="5" name="Picture 8" descr="DSCN7432"/>
          <p:cNvPicPr>
            <a:picLocks noChangeAspect="1" noChangeArrowheads="1"/>
          </p:cNvPicPr>
          <p:nvPr/>
        </p:nvPicPr>
        <p:blipFill>
          <a:blip r:embed="rId3" cstate="print"/>
          <a:srcRect/>
          <a:stretch>
            <a:fillRect/>
          </a:stretch>
        </p:blipFill>
        <p:spPr bwMode="auto">
          <a:xfrm>
            <a:off x="1066800" y="2533650"/>
            <a:ext cx="3429000" cy="2571750"/>
          </a:xfrm>
          <a:prstGeom prst="rect">
            <a:avLst/>
          </a:prstGeom>
          <a:noFill/>
          <a:ln w="38100">
            <a:solidFill>
              <a:srgbClr val="000000"/>
            </a:solid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CONCLUSION</a:t>
            </a:r>
            <a:endParaRPr lang="en-US" dirty="0"/>
          </a:p>
        </p:txBody>
      </p:sp>
      <p:sp>
        <p:nvSpPr>
          <p:cNvPr id="4" name="Rectangle 3"/>
          <p:cNvSpPr/>
          <p:nvPr/>
        </p:nvSpPr>
        <p:spPr>
          <a:xfrm>
            <a:off x="1066800" y="2057400"/>
            <a:ext cx="7696200" cy="3970318"/>
          </a:xfrm>
          <a:prstGeom prst="rect">
            <a:avLst/>
          </a:prstGeom>
        </p:spPr>
        <p:txBody>
          <a:bodyPr wrap="square">
            <a:spAutoFit/>
          </a:bodyPr>
          <a:lstStyle/>
          <a:p>
            <a:pPr algn="ctr">
              <a:lnSpc>
                <a:spcPct val="150000"/>
              </a:lnSpc>
              <a:spcBef>
                <a:spcPct val="50000"/>
              </a:spcBef>
            </a:pPr>
            <a:r>
              <a:rPr lang="en-US" sz="2800" i="1" dirty="0" smtClean="0">
                <a:ln>
                  <a:solidFill>
                    <a:srgbClr val="FFFF00"/>
                  </a:solidFill>
                </a:ln>
                <a:solidFill>
                  <a:srgbClr val="92D050"/>
                </a:solidFill>
                <a:latin typeface="Lucida Bright" pitchFamily="18" charset="0"/>
              </a:rPr>
              <a:t>The factors of stability in </a:t>
            </a:r>
            <a:r>
              <a:rPr lang="en-US" sz="2800" i="1" smtClean="0">
                <a:ln>
                  <a:solidFill>
                    <a:srgbClr val="FFFF00"/>
                  </a:solidFill>
                </a:ln>
                <a:solidFill>
                  <a:srgbClr val="92D050"/>
                </a:solidFill>
                <a:latin typeface="Lucida Bright" pitchFamily="18" charset="0"/>
              </a:rPr>
              <a:t>complete denture </a:t>
            </a:r>
            <a:r>
              <a:rPr lang="en-US" sz="2800" i="1" dirty="0" smtClean="0">
                <a:ln>
                  <a:solidFill>
                    <a:srgbClr val="FFFF00"/>
                  </a:solidFill>
                </a:ln>
                <a:solidFill>
                  <a:srgbClr val="92D050"/>
                </a:solidFill>
                <a:latin typeface="Lucida Bright" pitchFamily="18" charset="0"/>
              </a:rPr>
              <a:t>involve the tissue, occlusal and polished surfaces of the denture. Care must be taken  in the development of all three of these surfaces to ensure optimal stability of the final prosthesis</a:t>
            </a:r>
            <a:r>
              <a:rPr lang="en-US" sz="2800" i="1" dirty="0" smtClean="0">
                <a:ln>
                  <a:solidFill>
                    <a:srgbClr val="FFFF00"/>
                  </a:solidFill>
                </a:ln>
                <a:solidFill>
                  <a:srgbClr val="92D050"/>
                </a:solidFill>
                <a:latin typeface="Lucida Calligraphy" pitchFamily="66" charset="0"/>
              </a:rPr>
              <a:t>.</a:t>
            </a:r>
            <a:endParaRPr lang="en-US" sz="2800" i="1" dirty="0">
              <a:ln>
                <a:solidFill>
                  <a:srgbClr val="FFFF00"/>
                </a:solidFill>
              </a:ln>
              <a:solidFill>
                <a:srgbClr val="92D050"/>
              </a:solidFill>
              <a:latin typeface="Lucida Calligraphy" pitchFamily="66"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ChangeArrowheads="1"/>
          </p:cNvSpPr>
          <p:nvPr/>
        </p:nvSpPr>
        <p:spPr bwMode="auto">
          <a:xfrm>
            <a:off x="304800" y="547688"/>
            <a:ext cx="8610600" cy="6370975"/>
          </a:xfrm>
          <a:prstGeom prst="rect">
            <a:avLst/>
          </a:prstGeom>
          <a:noFill/>
          <a:ln w="9525">
            <a:noFill/>
            <a:miter lim="800000"/>
            <a:headEnd/>
            <a:tailEnd/>
          </a:ln>
          <a:effectLst/>
        </p:spPr>
        <p:txBody>
          <a:bodyPr wrap="square" anchor="ctr">
            <a:spAutoFit/>
          </a:bodyPr>
          <a:lstStyle/>
          <a:p>
            <a:pPr marL="457200" indent="-457200" algn="ctr">
              <a:tabLst>
                <a:tab pos="504825" algn="l"/>
              </a:tabLst>
            </a:pPr>
            <a:r>
              <a:rPr lang="en-US" sz="2400" b="1" u="sng" dirty="0">
                <a:solidFill>
                  <a:srgbClr val="CCFF99"/>
                </a:solidFill>
                <a:latin typeface="Arial" charset="0"/>
              </a:rPr>
              <a:t>REFERENCES</a:t>
            </a:r>
          </a:p>
          <a:p>
            <a:pPr marL="457200" indent="-457200" algn="ctr">
              <a:tabLst>
                <a:tab pos="504825" algn="l"/>
              </a:tabLst>
            </a:pPr>
            <a:endParaRPr lang="en-US" sz="2400" dirty="0">
              <a:solidFill>
                <a:srgbClr val="CCFF99"/>
              </a:solidFill>
              <a:latin typeface="Arial" charset="0"/>
            </a:endParaRPr>
          </a:p>
          <a:p>
            <a:pPr marL="457200" indent="-457200">
              <a:lnSpc>
                <a:spcPct val="150000"/>
              </a:lnSpc>
              <a:buFontTx/>
              <a:buAutoNum type="arabicPeriod"/>
              <a:tabLst>
                <a:tab pos="504825" algn="l"/>
              </a:tabLst>
            </a:pPr>
            <a:r>
              <a:rPr lang="en-US" sz="2400" b="1" dirty="0" err="1"/>
              <a:t>Zarb</a:t>
            </a:r>
            <a:r>
              <a:rPr lang="en-US" sz="2400" b="1" dirty="0"/>
              <a:t> - </a:t>
            </a:r>
            <a:r>
              <a:rPr lang="en-US" sz="2400" b="1" dirty="0" err="1"/>
              <a:t>Bolender</a:t>
            </a:r>
            <a:r>
              <a:rPr lang="en-US" sz="2400" b="1" dirty="0"/>
              <a:t> </a:t>
            </a:r>
            <a:r>
              <a:rPr lang="en-US" sz="2400" dirty="0"/>
              <a:t>: Prosthodontic treatment for edentulous            patients. Twelfth edition, 2004.</a:t>
            </a:r>
          </a:p>
          <a:p>
            <a:pPr marL="457200" indent="-457200">
              <a:lnSpc>
                <a:spcPct val="150000"/>
              </a:lnSpc>
              <a:buFontTx/>
              <a:buAutoNum type="arabicPeriod"/>
              <a:tabLst>
                <a:tab pos="504825" algn="l"/>
              </a:tabLst>
            </a:pPr>
            <a:r>
              <a:rPr lang="en-US" sz="2400" b="1" dirty="0"/>
              <a:t>Jacobson T.E.</a:t>
            </a:r>
            <a:r>
              <a:rPr lang="en-US" sz="2400" dirty="0"/>
              <a:t> : Contemporary review of factors involved     in the complete </a:t>
            </a:r>
            <a:r>
              <a:rPr lang="en-US" sz="2400" dirty="0" smtClean="0"/>
              <a:t>dentures. JPD. </a:t>
            </a:r>
            <a:r>
              <a:rPr lang="en-US" sz="2400" dirty="0"/>
              <a:t>49: 165, 1983.</a:t>
            </a:r>
          </a:p>
          <a:p>
            <a:pPr marL="457200" indent="-457200">
              <a:lnSpc>
                <a:spcPct val="150000"/>
              </a:lnSpc>
              <a:buFontTx/>
              <a:buAutoNum type="arabicPeriod"/>
              <a:tabLst>
                <a:tab pos="504825" algn="l"/>
              </a:tabLst>
            </a:pPr>
            <a:r>
              <a:rPr lang="en-US" sz="2400" b="1" dirty="0"/>
              <a:t>Corwin </a:t>
            </a:r>
            <a:r>
              <a:rPr lang="en-US" sz="2400" b="1" dirty="0" err="1"/>
              <a:t>R.Wright</a:t>
            </a:r>
            <a:r>
              <a:rPr lang="en-US" sz="2400" b="1" dirty="0"/>
              <a:t>,</a:t>
            </a:r>
            <a:r>
              <a:rPr lang="en-US" sz="2400" dirty="0"/>
              <a:t> :Evaluation of factors necessary to         develop stability in mandibular dentures. </a:t>
            </a:r>
            <a:r>
              <a:rPr lang="en-US" sz="2400" dirty="0" smtClean="0"/>
              <a:t>JPD. 92:509-518,2004</a:t>
            </a:r>
          </a:p>
          <a:p>
            <a:pPr marL="457200" indent="-457200">
              <a:lnSpc>
                <a:spcPct val="150000"/>
              </a:lnSpc>
              <a:buFontTx/>
              <a:buAutoNum type="arabicPeriod"/>
              <a:tabLst>
                <a:tab pos="504825" algn="l"/>
              </a:tabLst>
            </a:pPr>
            <a:r>
              <a:rPr lang="en-US" sz="2400" b="1" dirty="0" smtClean="0"/>
              <a:t>Wright C.R</a:t>
            </a:r>
            <a:r>
              <a:rPr lang="en-US" sz="2400" dirty="0" smtClean="0"/>
              <a:t>., Evaluation of the factors necessary to develop stability in mandibular dentures, JPD , 1966, 16, 414–430</a:t>
            </a:r>
            <a:endParaRPr lang="en-US" sz="2400" dirty="0"/>
          </a:p>
          <a:p>
            <a:pPr marL="457200" indent="-457200">
              <a:lnSpc>
                <a:spcPct val="150000"/>
              </a:lnSpc>
              <a:buFontTx/>
              <a:buAutoNum type="arabicPeriod"/>
              <a:tabLst>
                <a:tab pos="504825" algn="l"/>
              </a:tabLst>
            </a:pPr>
            <a:endParaRPr lang="en-US" sz="2400"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914400" y="828675"/>
            <a:ext cx="7924800" cy="5632311"/>
          </a:xfrm>
          <a:prstGeom prst="rect">
            <a:avLst/>
          </a:prstGeom>
          <a:noFill/>
          <a:ln w="9525">
            <a:noFill/>
            <a:miter lim="800000"/>
            <a:headEnd/>
            <a:tailEnd/>
          </a:ln>
          <a:effectLst/>
        </p:spPr>
        <p:txBody>
          <a:bodyPr wrap="square" anchor="ctr">
            <a:spAutoFit/>
          </a:bodyPr>
          <a:lstStyle/>
          <a:p>
            <a:r>
              <a:rPr lang="en-US" sz="2400" b="1" dirty="0" smtClean="0"/>
              <a:t> 5. Lawrence a. Weinberg </a:t>
            </a:r>
            <a:r>
              <a:rPr lang="en-US" sz="2400" dirty="0" smtClean="0"/>
              <a:t>, Tooth position in relation to the denture base foundation. JPD 1958:8:398-405</a:t>
            </a:r>
          </a:p>
          <a:p>
            <a:endParaRPr lang="en-US" sz="2400" dirty="0" smtClean="0"/>
          </a:p>
          <a:p>
            <a:r>
              <a:rPr lang="en-US" sz="2400" dirty="0" smtClean="0"/>
              <a:t> 6. </a:t>
            </a:r>
            <a:r>
              <a:rPr lang="en-US" sz="2400" b="1" dirty="0" smtClean="0"/>
              <a:t>Donald 0. Lundquist</a:t>
            </a:r>
            <a:r>
              <a:rPr lang="en-US" sz="2400" dirty="0" smtClean="0"/>
              <a:t>, An </a:t>
            </a:r>
            <a:r>
              <a:rPr lang="en-US" sz="2400" dirty="0" err="1" smtClean="0"/>
              <a:t>electromyographic</a:t>
            </a:r>
            <a:r>
              <a:rPr lang="en-US" sz="2400" dirty="0" smtClean="0"/>
              <a:t> analysis of the function of </a:t>
            </a:r>
            <a:r>
              <a:rPr lang="en-US" sz="2400" dirty="0" err="1" smtClean="0"/>
              <a:t>theBuccinator</a:t>
            </a:r>
            <a:r>
              <a:rPr lang="en-US" sz="2400" dirty="0" smtClean="0"/>
              <a:t> muscle as an aid to </a:t>
            </a:r>
            <a:r>
              <a:rPr lang="en-US" sz="2400" dirty="0" err="1" smtClean="0"/>
              <a:t>denturje</a:t>
            </a:r>
            <a:r>
              <a:rPr lang="en-US" sz="2400" dirty="0" smtClean="0"/>
              <a:t> retention and Stabilization, JPD 1959,9: 44-51 </a:t>
            </a:r>
            <a:endParaRPr lang="en-US" sz="2400" b="1" dirty="0" smtClean="0"/>
          </a:p>
          <a:p>
            <a:pPr marL="457200" indent="-457200">
              <a:tabLst>
                <a:tab pos="504825" algn="l"/>
              </a:tabLst>
            </a:pPr>
            <a:endParaRPr lang="en-US" sz="2400" b="1" dirty="0"/>
          </a:p>
          <a:p>
            <a:pPr marL="457200" indent="-457200">
              <a:tabLst>
                <a:tab pos="504825" algn="l"/>
              </a:tabLst>
            </a:pPr>
            <a:r>
              <a:rPr lang="en-US" sz="2400" b="1" dirty="0" smtClean="0"/>
              <a:t>7. </a:t>
            </a:r>
            <a:r>
              <a:rPr lang="en-US" sz="2400" b="1" dirty="0" err="1" smtClean="0"/>
              <a:t>Rahn</a:t>
            </a:r>
            <a:r>
              <a:rPr lang="en-US" sz="2400" b="1" dirty="0" smtClean="0"/>
              <a:t> </a:t>
            </a:r>
            <a:r>
              <a:rPr lang="en-US" sz="2400" b="1" dirty="0"/>
              <a:t>and </a:t>
            </a:r>
            <a:r>
              <a:rPr lang="en-US" sz="2400" b="1" dirty="0" err="1"/>
              <a:t>Heartwell</a:t>
            </a:r>
            <a:r>
              <a:rPr lang="en-US" sz="2400" dirty="0"/>
              <a:t> : Textbook of complete denture, 5th edition, 1993.</a:t>
            </a:r>
          </a:p>
          <a:p>
            <a:pPr marL="457200" indent="-457200">
              <a:tabLst>
                <a:tab pos="504825" algn="l"/>
              </a:tabLst>
            </a:pPr>
            <a:endParaRPr lang="en-US" sz="2400" b="1" dirty="0"/>
          </a:p>
          <a:p>
            <a:pPr marL="457200" indent="-457200">
              <a:tabLst>
                <a:tab pos="504825" algn="l"/>
              </a:tabLst>
            </a:pPr>
            <a:r>
              <a:rPr lang="en-US" sz="2400" b="1" dirty="0" smtClean="0"/>
              <a:t>8. Thomas </a:t>
            </a:r>
            <a:r>
              <a:rPr lang="en-US" sz="2400" b="1" dirty="0"/>
              <a:t>E.</a:t>
            </a:r>
            <a:r>
              <a:rPr lang="en-US" sz="2400" dirty="0"/>
              <a:t> :Stabilizing lower dentures on </a:t>
            </a:r>
            <a:r>
              <a:rPr lang="en-US" sz="2400" dirty="0" err="1"/>
              <a:t>unfavourable</a:t>
            </a:r>
            <a:r>
              <a:rPr lang="en-US" sz="2400" dirty="0"/>
              <a:t> ridges. J. </a:t>
            </a:r>
            <a:r>
              <a:rPr lang="en-US" sz="2400" dirty="0" err="1"/>
              <a:t>Prosthet</a:t>
            </a:r>
            <a:r>
              <a:rPr lang="en-US" sz="2400" dirty="0"/>
              <a:t>. Dent. 12: 420-424, 1962</a:t>
            </a:r>
            <a:r>
              <a:rPr lang="en-US" sz="2400" dirty="0" smtClean="0"/>
              <a:t>.</a:t>
            </a:r>
          </a:p>
          <a:p>
            <a:pPr marL="457200" indent="-457200">
              <a:tabLst>
                <a:tab pos="504825" algn="l"/>
              </a:tabLst>
            </a:pPr>
            <a:endParaRPr lang="en-US" sz="2400" dirty="0"/>
          </a:p>
          <a:p>
            <a:pPr marL="457200" indent="-457200">
              <a:tabLst>
                <a:tab pos="504825" algn="l"/>
              </a:tabLst>
            </a:pPr>
            <a:endParaRPr lang="en-US" sz="2400" dirty="0"/>
          </a:p>
          <a:p>
            <a:pPr marL="457200" indent="-457200">
              <a:tabLst>
                <a:tab pos="504825" algn="l"/>
              </a:tabLst>
            </a:pPr>
            <a:endParaRPr lang="en-US" sz="2400" dirty="0">
              <a:latin typeface="Arial"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9" name="Picture 2"/>
          <p:cNvPicPr>
            <a:picLocks noChangeAspect="1" noChangeArrowheads="1"/>
          </p:cNvPicPr>
          <p:nvPr/>
        </p:nvPicPr>
        <p:blipFill>
          <a:blip r:embed="rId2"/>
          <a:srcRect/>
          <a:stretch>
            <a:fillRect/>
          </a:stretch>
        </p:blipFill>
        <p:spPr bwMode="auto">
          <a:xfrm>
            <a:off x="-25400" y="-76200"/>
            <a:ext cx="9245600" cy="6934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endParaRPr lang="en-US" dirty="0"/>
          </a:p>
        </p:txBody>
      </p:sp>
      <p:sp>
        <p:nvSpPr>
          <p:cNvPr id="4" name="TextBox 3"/>
          <p:cNvSpPr txBox="1"/>
          <p:nvPr/>
        </p:nvSpPr>
        <p:spPr>
          <a:xfrm>
            <a:off x="990600" y="1371600"/>
            <a:ext cx="8001000" cy="5909310"/>
          </a:xfrm>
          <a:prstGeom prst="rect">
            <a:avLst/>
          </a:prstGeom>
          <a:noFill/>
        </p:spPr>
        <p:txBody>
          <a:bodyPr wrap="square" rtlCol="0">
            <a:spAutoFit/>
          </a:bodyPr>
          <a:lstStyle/>
          <a:p>
            <a:pPr marL="457200" indent="-457200">
              <a:lnSpc>
                <a:spcPct val="150000"/>
              </a:lnSpc>
              <a:buAutoNum type="arabicParenR"/>
            </a:pPr>
            <a:r>
              <a:rPr lang="en-US" sz="2400" dirty="0" smtClean="0"/>
              <a:t>That </a:t>
            </a:r>
            <a:r>
              <a:rPr lang="en-US" sz="2400" dirty="0"/>
              <a:t>quality of maintaining a constant </a:t>
            </a:r>
            <a:r>
              <a:rPr lang="en-US" sz="2400" dirty="0" smtClean="0"/>
              <a:t>character or</a:t>
            </a:r>
          </a:p>
          <a:p>
            <a:pPr marL="457200" indent="-457200">
              <a:lnSpc>
                <a:spcPct val="150000"/>
              </a:lnSpc>
            </a:pPr>
            <a:r>
              <a:rPr lang="en-US" sz="2400" dirty="0" smtClean="0"/>
              <a:t>position </a:t>
            </a:r>
            <a:r>
              <a:rPr lang="en-US" sz="2400" dirty="0"/>
              <a:t>in the presence of forces that threaten to disturb </a:t>
            </a:r>
            <a:r>
              <a:rPr lang="en-US" sz="2400" dirty="0" smtClean="0"/>
              <a:t>it;</a:t>
            </a:r>
          </a:p>
          <a:p>
            <a:pPr marL="457200" indent="-457200">
              <a:lnSpc>
                <a:spcPct val="150000"/>
              </a:lnSpc>
            </a:pPr>
            <a:r>
              <a:rPr lang="en-US" sz="2400" dirty="0" smtClean="0"/>
              <a:t>the </a:t>
            </a:r>
            <a:r>
              <a:rPr lang="en-US" sz="2400" dirty="0"/>
              <a:t>quality of being stable; to stand or endure </a:t>
            </a:r>
            <a:endParaRPr lang="en-US" sz="2400" dirty="0" smtClean="0"/>
          </a:p>
          <a:p>
            <a:pPr marL="457200" indent="-457200">
              <a:lnSpc>
                <a:spcPct val="150000"/>
              </a:lnSpc>
            </a:pPr>
            <a:endParaRPr lang="en-US" sz="2400" dirty="0"/>
          </a:p>
          <a:p>
            <a:pPr>
              <a:lnSpc>
                <a:spcPct val="150000"/>
              </a:lnSpc>
            </a:pPr>
            <a:r>
              <a:rPr lang="en-US" sz="2400" dirty="0"/>
              <a:t>2) The quality of a removable dental prosthesis to be </a:t>
            </a:r>
            <a:r>
              <a:rPr lang="en-US" sz="2400" dirty="0" smtClean="0"/>
              <a:t>firm,</a:t>
            </a:r>
          </a:p>
          <a:p>
            <a:pPr>
              <a:lnSpc>
                <a:spcPct val="150000"/>
              </a:lnSpc>
            </a:pPr>
            <a:r>
              <a:rPr lang="en-US" sz="2400" dirty="0" smtClean="0"/>
              <a:t>steady</a:t>
            </a:r>
            <a:r>
              <a:rPr lang="en-US" sz="2400" dirty="0"/>
              <a:t>, or constant, to resist displacement by functional horizontal or rotational stresses. </a:t>
            </a:r>
            <a:endParaRPr lang="en-US" sz="2400" dirty="0" smtClean="0"/>
          </a:p>
          <a:p>
            <a:pPr>
              <a:lnSpc>
                <a:spcPct val="150000"/>
              </a:lnSpc>
            </a:pPr>
            <a:endParaRPr lang="en-US" sz="2400" dirty="0"/>
          </a:p>
          <a:p>
            <a:pPr>
              <a:lnSpc>
                <a:spcPct val="150000"/>
              </a:lnSpc>
            </a:pPr>
            <a:r>
              <a:rPr lang="en-US" sz="2400" dirty="0"/>
              <a:t>3) Resistance to horizontal displacement of prosthesis. </a:t>
            </a:r>
          </a:p>
          <a:p>
            <a:pPr lvl="1">
              <a:lnSpc>
                <a:spcPct val="150000"/>
              </a:lnSpc>
            </a:pPr>
            <a:r>
              <a:rPr lang="en-US" sz="2400" dirty="0"/>
              <a:t>							</a:t>
            </a:r>
            <a:r>
              <a:rPr lang="en-US" sz="2000" dirty="0">
                <a:solidFill>
                  <a:srgbClr val="FFFF00"/>
                </a:solidFill>
              </a:rPr>
              <a:t>- </a:t>
            </a:r>
            <a:r>
              <a:rPr lang="en-US" sz="2000" dirty="0" smtClean="0">
                <a:solidFill>
                  <a:srgbClr val="FFFF00"/>
                </a:solidFill>
              </a:rPr>
              <a:t>  GPT8</a:t>
            </a:r>
            <a:endParaRPr lang="en-US" sz="2400" dirty="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Review of Literature</a:t>
            </a:r>
            <a:br>
              <a:rPr lang="en-US" dirty="0" smtClean="0">
                <a:solidFill>
                  <a:srgbClr val="FFFF00"/>
                </a:solidFill>
              </a:rPr>
            </a:br>
            <a:endParaRPr lang="en-US" dirty="0">
              <a:solidFill>
                <a:srgbClr val="FFFF00"/>
              </a:solidFill>
            </a:endParaRPr>
          </a:p>
        </p:txBody>
      </p:sp>
      <p:sp>
        <p:nvSpPr>
          <p:cNvPr id="4" name="Content Placeholder 3"/>
          <p:cNvSpPr>
            <a:spLocks noGrp="1"/>
          </p:cNvSpPr>
          <p:nvPr>
            <p:ph idx="1"/>
          </p:nvPr>
        </p:nvSpPr>
        <p:spPr>
          <a:xfrm>
            <a:off x="762000" y="1219200"/>
            <a:ext cx="7848600" cy="5334000"/>
          </a:xfrm>
        </p:spPr>
        <p:txBody>
          <a:bodyPr/>
          <a:lstStyle/>
          <a:p>
            <a:pPr>
              <a:lnSpc>
                <a:spcPct val="150000"/>
              </a:lnSpc>
            </a:pPr>
            <a:r>
              <a:rPr lang="en-US" sz="2400" b="1" dirty="0" smtClean="0">
                <a:solidFill>
                  <a:srgbClr val="CCFF99"/>
                </a:solidFill>
              </a:rPr>
              <a:t>Lundquist (1959)</a:t>
            </a:r>
            <a:r>
              <a:rPr lang="en-US" sz="2400" b="1" dirty="0" smtClean="0"/>
              <a:t> </a:t>
            </a:r>
            <a:r>
              <a:rPr lang="en-US" sz="2400" dirty="0" smtClean="0"/>
              <a:t>- The nature of the </a:t>
            </a:r>
            <a:r>
              <a:rPr lang="en-US" sz="2400" dirty="0" err="1" smtClean="0"/>
              <a:t>buccinator</a:t>
            </a:r>
            <a:r>
              <a:rPr lang="en-US" sz="2400" dirty="0" smtClean="0"/>
              <a:t> muscle contraction was not able to adapt to changes in the contours of the denture base and hence the denture contours should be designed to harmonize with existing </a:t>
            </a:r>
            <a:r>
              <a:rPr lang="en-US" sz="2400" dirty="0" err="1" smtClean="0"/>
              <a:t>buccinator</a:t>
            </a:r>
            <a:r>
              <a:rPr lang="en-US" sz="2400" dirty="0" smtClean="0"/>
              <a:t> muscle function </a:t>
            </a:r>
          </a:p>
          <a:p>
            <a:pPr>
              <a:lnSpc>
                <a:spcPct val="150000"/>
              </a:lnSpc>
            </a:pPr>
            <a:endParaRPr lang="en-US" sz="2400" dirty="0" smtClean="0"/>
          </a:p>
          <a:p>
            <a:pPr>
              <a:lnSpc>
                <a:spcPct val="150000"/>
              </a:lnSpc>
            </a:pPr>
            <a:r>
              <a:rPr lang="en-US" sz="2400" b="1" dirty="0" err="1" smtClean="0">
                <a:solidFill>
                  <a:srgbClr val="CCFF99"/>
                </a:solidFill>
              </a:rPr>
              <a:t>Jooste</a:t>
            </a:r>
            <a:r>
              <a:rPr lang="en-US" sz="2400" b="1" dirty="0" smtClean="0">
                <a:solidFill>
                  <a:srgbClr val="CCFF99"/>
                </a:solidFill>
              </a:rPr>
              <a:t> CH, Thomas CJ.</a:t>
            </a:r>
            <a:r>
              <a:rPr lang="en-US" sz="2400" dirty="0" smtClean="0">
                <a:solidFill>
                  <a:srgbClr val="CCFF99"/>
                </a:solidFill>
              </a:rPr>
              <a:t> (1992)</a:t>
            </a:r>
            <a:r>
              <a:rPr lang="en-US" sz="2400" dirty="0" smtClean="0"/>
              <a:t> - The </a:t>
            </a:r>
            <a:r>
              <a:rPr lang="en-US" sz="2400" dirty="0" err="1" smtClean="0"/>
              <a:t>retromylohyoid</a:t>
            </a:r>
            <a:r>
              <a:rPr lang="en-US" sz="2400" dirty="0" smtClean="0"/>
              <a:t> extension has a stabilizing effect on complete mandibular dentures</a:t>
            </a:r>
            <a:r>
              <a:rPr lang="en-US" sz="2400" dirty="0" smtClean="0">
                <a:latin typeface="Arial" charset="0"/>
              </a:rPr>
              <a:t>.</a:t>
            </a:r>
            <a:r>
              <a:rPr lang="en-US" sz="2400" dirty="0" smtClean="0"/>
              <a:t/>
            </a:r>
            <a:br>
              <a:rPr lang="en-US" sz="2400" dirty="0" smtClean="0"/>
            </a:br>
            <a:endParaRPr lang="en-US" sz="2400" dirty="0" smtClean="0"/>
          </a:p>
          <a:p>
            <a:pPr>
              <a:lnSpc>
                <a:spcPct val="150000"/>
              </a:lnSpc>
            </a:pPr>
            <a:endParaRPr lang="en-US" dirty="0" smtClean="0"/>
          </a:p>
          <a:p>
            <a:endParaRPr lang="en-US" dirty="0"/>
          </a:p>
        </p:txBody>
      </p:sp>
      <p:sp>
        <p:nvSpPr>
          <p:cNvPr id="5" name="TextBox 4"/>
          <p:cNvSpPr txBox="1"/>
          <p:nvPr/>
        </p:nvSpPr>
        <p:spPr>
          <a:xfrm>
            <a:off x="5562600" y="4038600"/>
            <a:ext cx="2667000" cy="646331"/>
          </a:xfrm>
          <a:prstGeom prst="rect">
            <a:avLst/>
          </a:prstGeom>
          <a:noFill/>
        </p:spPr>
        <p:txBody>
          <a:bodyPr wrap="square" rtlCol="0">
            <a:spAutoFit/>
          </a:bodyPr>
          <a:lstStyle/>
          <a:p>
            <a:r>
              <a:rPr lang="en-US" dirty="0" smtClean="0">
                <a:solidFill>
                  <a:srgbClr val="FFFF00"/>
                </a:solidFill>
              </a:rPr>
              <a:t>JPD 1959,9: 44-51 </a:t>
            </a:r>
            <a:endParaRPr lang="en-US" b="1" dirty="0" smtClean="0">
              <a:solidFill>
                <a:srgbClr val="FFFF00"/>
              </a:solidFill>
            </a:endParaRPr>
          </a:p>
          <a:p>
            <a:endParaRPr lang="en-US" dirty="0">
              <a:solidFill>
                <a:srgbClr val="FFFF00"/>
              </a:solidFill>
            </a:endParaRPr>
          </a:p>
        </p:txBody>
      </p:sp>
      <p:sp>
        <p:nvSpPr>
          <p:cNvPr id="6" name="TextBox 5"/>
          <p:cNvSpPr txBox="1"/>
          <p:nvPr/>
        </p:nvSpPr>
        <p:spPr>
          <a:xfrm>
            <a:off x="5715000" y="6248400"/>
            <a:ext cx="2895600" cy="381000"/>
          </a:xfrm>
          <a:prstGeom prst="rect">
            <a:avLst/>
          </a:prstGeom>
          <a:noFill/>
        </p:spPr>
        <p:txBody>
          <a:bodyPr wrap="square" rtlCol="0">
            <a:spAutoFit/>
          </a:bodyPr>
          <a:lstStyle/>
          <a:p>
            <a:r>
              <a:rPr lang="en-US" dirty="0" smtClean="0">
                <a:solidFill>
                  <a:srgbClr val="FFFF00"/>
                </a:solidFill>
              </a:rPr>
              <a:t>IJP 1992, 5: 34-38</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19200"/>
            <a:ext cx="8229600" cy="5334000"/>
          </a:xfrm>
        </p:spPr>
        <p:txBody>
          <a:bodyPr/>
          <a:lstStyle/>
          <a:p>
            <a:pPr>
              <a:lnSpc>
                <a:spcPct val="150000"/>
              </a:lnSpc>
              <a:buNone/>
            </a:pPr>
            <a:endParaRPr lang="en-US" sz="2400" dirty="0" smtClean="0">
              <a:latin typeface="Arial" charset="0"/>
            </a:endParaRPr>
          </a:p>
          <a:p>
            <a:pPr>
              <a:lnSpc>
                <a:spcPct val="150000"/>
              </a:lnSpc>
            </a:pPr>
            <a:r>
              <a:rPr lang="en-US" sz="2800" b="1" dirty="0" smtClean="0">
                <a:solidFill>
                  <a:srgbClr val="CCFF99"/>
                </a:solidFill>
              </a:rPr>
              <a:t>Ohkubo C, Hosoi T.</a:t>
            </a:r>
            <a:r>
              <a:rPr lang="en-US" sz="2800" dirty="0" smtClean="0">
                <a:solidFill>
                  <a:srgbClr val="CCFF99"/>
                </a:solidFill>
              </a:rPr>
              <a:t> (1999)</a:t>
            </a:r>
            <a:r>
              <a:rPr lang="en-US" sz="2800" dirty="0" smtClean="0"/>
              <a:t> The weight of a well-fitting mandibular complete denture did not affect jaw movements and denture stability.</a:t>
            </a:r>
          </a:p>
          <a:p>
            <a:pPr>
              <a:lnSpc>
                <a:spcPct val="150000"/>
              </a:lnSpc>
            </a:pPr>
            <a:endParaRPr lang="en-US" sz="2400" dirty="0"/>
          </a:p>
        </p:txBody>
      </p:sp>
      <p:sp>
        <p:nvSpPr>
          <p:cNvPr id="4" name="TextBox 3"/>
          <p:cNvSpPr txBox="1"/>
          <p:nvPr/>
        </p:nvSpPr>
        <p:spPr>
          <a:xfrm>
            <a:off x="6096000" y="6107668"/>
            <a:ext cx="2438400" cy="369332"/>
          </a:xfrm>
          <a:prstGeom prst="rect">
            <a:avLst/>
          </a:prstGeom>
          <a:noFill/>
        </p:spPr>
        <p:txBody>
          <a:bodyPr wrap="square" rtlCol="0">
            <a:spAutoFit/>
          </a:bodyPr>
          <a:lstStyle/>
          <a:p>
            <a:r>
              <a:rPr lang="en-US" dirty="0" smtClean="0">
                <a:solidFill>
                  <a:srgbClr val="FFFF00"/>
                </a:solidFill>
              </a:rPr>
              <a:t>JPD  1999;82:636-42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95400"/>
            <a:ext cx="7543800" cy="4648200"/>
          </a:xfrm>
        </p:spPr>
        <p:txBody>
          <a:bodyPr/>
          <a:lstStyle/>
          <a:p>
            <a:r>
              <a:rPr lang="en-US" dirty="0" smtClean="0">
                <a:solidFill>
                  <a:srgbClr val="FFFF00"/>
                </a:solidFill>
              </a:rPr>
              <a:t>BRILL ( 1907) </a:t>
            </a:r>
          </a:p>
          <a:p>
            <a:endParaRPr lang="en-US" dirty="0" smtClean="0">
              <a:solidFill>
                <a:srgbClr val="FFFF00"/>
              </a:solidFill>
            </a:endParaRPr>
          </a:p>
          <a:p>
            <a:r>
              <a:rPr lang="en-US" dirty="0" smtClean="0">
                <a:solidFill>
                  <a:srgbClr val="FFFF00"/>
                </a:solidFill>
              </a:rPr>
              <a:t>Factors of stability :</a:t>
            </a:r>
          </a:p>
          <a:p>
            <a:pPr marL="514350" indent="-514350">
              <a:lnSpc>
                <a:spcPct val="150000"/>
              </a:lnSpc>
              <a:buAutoNum type="arabicPeriod"/>
            </a:pPr>
            <a:r>
              <a:rPr lang="en-US" sz="2800" dirty="0" smtClean="0"/>
              <a:t>Maximum area of coverage </a:t>
            </a:r>
          </a:p>
          <a:p>
            <a:pPr marL="514350" indent="-514350">
              <a:lnSpc>
                <a:spcPct val="150000"/>
              </a:lnSpc>
              <a:buAutoNum type="arabicPeriod"/>
            </a:pPr>
            <a:r>
              <a:rPr lang="en-US" sz="2800" dirty="0" smtClean="0"/>
              <a:t>Intimacy of contact</a:t>
            </a:r>
          </a:p>
          <a:p>
            <a:pPr marL="514350" indent="-514350">
              <a:lnSpc>
                <a:spcPct val="150000"/>
              </a:lnSpc>
              <a:buAutoNum type="arabicPeriod"/>
            </a:pPr>
            <a:r>
              <a:rPr lang="en-US" sz="2800" dirty="0" smtClean="0"/>
              <a:t>Equalization of pressure </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62000" y="1143000"/>
            <a:ext cx="80772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lnSpc>
                <a:spcPct val="150000"/>
              </a:lnSpc>
              <a:spcBef>
                <a:spcPct val="0"/>
              </a:spcBef>
              <a:spcAft>
                <a:spcPct val="0"/>
              </a:spcAft>
              <a:tabLst>
                <a:tab pos="0" algn="l"/>
              </a:tabLst>
            </a:pPr>
            <a:r>
              <a:rPr lang="en-US" sz="2800" b="1" dirty="0" smtClean="0">
                <a:solidFill>
                  <a:srgbClr val="FFFF00"/>
                </a:solidFill>
                <a:ea typeface="Calibri" pitchFamily="34" charset="0"/>
                <a:cs typeface="Times New Roman" pitchFamily="18" charset="0"/>
              </a:rPr>
              <a:t>FISH 1948 - </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three principal factors to complete denture stability.</a:t>
            </a:r>
          </a:p>
          <a:p>
            <a:pPr lvl="0" indent="457200" algn="just" fontAlgn="base">
              <a:lnSpc>
                <a:spcPct val="150000"/>
              </a:lnSpc>
              <a:spcBef>
                <a:spcPct val="0"/>
              </a:spcBef>
              <a:spcAft>
                <a:spcPct val="0"/>
              </a:spcAft>
              <a:tabLst>
                <a:tab pos="0" algn="l"/>
              </a:tabLst>
            </a:pPr>
            <a:endParaRPr kumimoji="0" lang="en-US" sz="2400" b="0" i="0" u="none" strike="noStrike" cap="none" normalizeH="0" baseline="0" dirty="0" smtClean="0">
              <a:ln>
                <a:noFill/>
              </a:ln>
              <a:solidFill>
                <a:schemeClr val="tx1"/>
              </a:solidFill>
              <a:effectLst/>
            </a:endParaRPr>
          </a:p>
          <a:p>
            <a:pPr marL="0" marR="0" lvl="0" indent="457200" algn="just" defTabSz="914400" rtl="0" eaLnBrk="0" fontAlgn="base" latinLnBrk="0" hangingPunct="0">
              <a:lnSpc>
                <a:spcPct val="150000"/>
              </a:lnSpc>
              <a:spcBef>
                <a:spcPct val="0"/>
              </a:spcBef>
              <a:spcAft>
                <a:spcPct val="0"/>
              </a:spcAft>
              <a:buClrTx/>
              <a:buSzTx/>
              <a:buFontTx/>
              <a:buChar char="•"/>
              <a:tabLst>
                <a:tab pos="0" algn="l"/>
              </a:tabLst>
            </a:pPr>
            <a:r>
              <a:rPr kumimoji="0" lang="en-US" sz="2800" b="0" i="0" u="none" strike="noStrike" cap="none" normalizeH="0" baseline="0" dirty="0" smtClean="0">
                <a:ln>
                  <a:noFill/>
                </a:ln>
                <a:solidFill>
                  <a:schemeClr val="tx1"/>
                </a:solidFill>
                <a:effectLst/>
                <a:ea typeface="Times New Roman" pitchFamily="18" charset="0"/>
              </a:rPr>
              <a:t>The impression surface.</a:t>
            </a:r>
            <a:endParaRPr kumimoji="0" lang="en-US" sz="2800" b="0" i="0" u="none" strike="noStrike" cap="none" normalizeH="0" baseline="0" dirty="0" smtClean="0">
              <a:ln>
                <a:noFill/>
              </a:ln>
              <a:solidFill>
                <a:schemeClr val="tx1"/>
              </a:solidFill>
              <a:effectLst/>
            </a:endParaRPr>
          </a:p>
          <a:p>
            <a:pPr marL="0" marR="0" lvl="0" indent="457200" algn="just" defTabSz="914400" rtl="0" eaLnBrk="0" fontAlgn="base" latinLnBrk="0" hangingPunct="0">
              <a:lnSpc>
                <a:spcPct val="150000"/>
              </a:lnSpc>
              <a:spcBef>
                <a:spcPct val="0"/>
              </a:spcBef>
              <a:spcAft>
                <a:spcPct val="0"/>
              </a:spcAft>
              <a:buClrTx/>
              <a:buSzTx/>
              <a:buFontTx/>
              <a:buChar char="•"/>
              <a:tabLst>
                <a:tab pos="0" algn="l"/>
              </a:tabLst>
            </a:pPr>
            <a:endParaRPr kumimoji="0" lang="en-US" sz="2800" b="0" i="0" u="none" strike="noStrike" cap="none" normalizeH="0" baseline="0" dirty="0" smtClean="0">
              <a:ln>
                <a:noFill/>
              </a:ln>
              <a:solidFill>
                <a:schemeClr val="tx1"/>
              </a:solidFill>
              <a:effectLst/>
              <a:ea typeface="Times New Roman" pitchFamily="18" charset="0"/>
            </a:endParaRPr>
          </a:p>
          <a:p>
            <a:pPr marL="0" marR="0" lvl="0" indent="457200" algn="just" defTabSz="914400" rtl="0" eaLnBrk="0" fontAlgn="base" latinLnBrk="0" hangingPunct="0">
              <a:lnSpc>
                <a:spcPct val="150000"/>
              </a:lnSpc>
              <a:spcBef>
                <a:spcPct val="0"/>
              </a:spcBef>
              <a:spcAft>
                <a:spcPct val="0"/>
              </a:spcAft>
              <a:buClrTx/>
              <a:buSzTx/>
              <a:buFontTx/>
              <a:buChar char="•"/>
              <a:tabLst>
                <a:tab pos="0" algn="l"/>
              </a:tabLst>
            </a:pPr>
            <a:r>
              <a:rPr kumimoji="0" lang="en-US" sz="2800" b="0" i="0" u="none" strike="noStrike" cap="none" normalizeH="0" baseline="0" dirty="0" smtClean="0">
                <a:ln>
                  <a:noFill/>
                </a:ln>
                <a:solidFill>
                  <a:schemeClr val="tx1"/>
                </a:solidFill>
                <a:effectLst/>
                <a:ea typeface="Times New Roman" pitchFamily="18" charset="0"/>
              </a:rPr>
              <a:t>The occlusal surface.</a:t>
            </a:r>
            <a:endParaRPr kumimoji="0" lang="en-US" sz="2800" b="0" i="0" u="none" strike="noStrike" cap="none" normalizeH="0" baseline="0" dirty="0" smtClean="0">
              <a:ln>
                <a:noFill/>
              </a:ln>
              <a:solidFill>
                <a:schemeClr val="tx1"/>
              </a:solidFill>
              <a:effectLst/>
            </a:endParaRPr>
          </a:p>
          <a:p>
            <a:pPr marL="0" marR="0" lvl="0" indent="457200" algn="just" defTabSz="914400" rtl="0" eaLnBrk="0" fontAlgn="base" latinLnBrk="0" hangingPunct="0">
              <a:lnSpc>
                <a:spcPct val="150000"/>
              </a:lnSpc>
              <a:spcBef>
                <a:spcPct val="0"/>
              </a:spcBef>
              <a:spcAft>
                <a:spcPct val="0"/>
              </a:spcAft>
              <a:buClrTx/>
              <a:buSzTx/>
              <a:buFontTx/>
              <a:buChar char="•"/>
              <a:tabLst>
                <a:tab pos="0" algn="l"/>
              </a:tabLst>
            </a:pPr>
            <a:r>
              <a:rPr kumimoji="0" lang="en-US" sz="2800" b="0" i="0" u="none" strike="noStrike" cap="none" normalizeH="0" baseline="0" dirty="0" smtClean="0">
                <a:ln>
                  <a:noFill/>
                </a:ln>
                <a:solidFill>
                  <a:schemeClr val="tx1"/>
                </a:solidFill>
                <a:effectLst/>
                <a:ea typeface="Times New Roman" pitchFamily="18" charset="0"/>
              </a:rPr>
              <a:t>The polished surface. </a:t>
            </a:r>
            <a:endParaRPr kumimoji="0" lang="en-US" sz="2800" b="0" i="0" u="none" strike="noStrike" cap="none" normalizeH="0" baseline="0" dirty="0" smtClean="0">
              <a:ln>
                <a:noFill/>
              </a:ln>
              <a:solidFill>
                <a:schemeClr val="tx1"/>
              </a:solidFill>
              <a:effectLst/>
            </a:endParaRPr>
          </a:p>
        </p:txBody>
      </p:sp>
      <p:pic>
        <p:nvPicPr>
          <p:cNvPr id="4" name="Picture 6" descr="DSC01427"/>
          <p:cNvPicPr>
            <a:picLocks noChangeAspect="1" noChangeArrowheads="1"/>
          </p:cNvPicPr>
          <p:nvPr/>
        </p:nvPicPr>
        <p:blipFill>
          <a:blip r:embed="rId2"/>
          <a:srcRect l="17392" t="2899" r="17390" b="4347"/>
          <a:stretch>
            <a:fillRect/>
          </a:stretch>
        </p:blipFill>
        <p:spPr bwMode="auto">
          <a:xfrm>
            <a:off x="6392528" y="2286000"/>
            <a:ext cx="1837072" cy="1772920"/>
          </a:xfrm>
          <a:prstGeom prst="rect">
            <a:avLst/>
          </a:prstGeom>
          <a:noFill/>
          <a:ln w="19050">
            <a:solidFill>
              <a:srgbClr val="FF3300"/>
            </a:solidFill>
            <a:miter lim="800000"/>
            <a:headEnd/>
            <a:tailEnd/>
          </a:ln>
        </p:spPr>
      </p:pic>
      <p:pic>
        <p:nvPicPr>
          <p:cNvPr id="5" name="Picture 8" descr="Denture_Occlusal">
            <a:hlinkClick r:id="rId3"/>
          </p:cNvPr>
          <p:cNvPicPr>
            <a:picLocks noChangeAspect="1" noChangeArrowheads="1"/>
          </p:cNvPicPr>
          <p:nvPr/>
        </p:nvPicPr>
        <p:blipFill>
          <a:blip r:embed="rId4"/>
          <a:srcRect/>
          <a:stretch>
            <a:fillRect/>
          </a:stretch>
        </p:blipFill>
        <p:spPr bwMode="auto">
          <a:xfrm>
            <a:off x="6380629" y="4191000"/>
            <a:ext cx="1848971" cy="1676400"/>
          </a:xfrm>
          <a:prstGeom prst="rect">
            <a:avLst/>
          </a:prstGeom>
          <a:noFill/>
          <a:ln w="19050">
            <a:solidFill>
              <a:srgbClr val="FF3300"/>
            </a:solidFill>
            <a:miter lim="800000"/>
            <a:headEnd/>
            <a:tailEnd/>
          </a:ln>
        </p:spPr>
      </p:pic>
      <p:cxnSp>
        <p:nvCxnSpPr>
          <p:cNvPr id="7" name="Straight Arrow Connector 6"/>
          <p:cNvCxnSpPr/>
          <p:nvPr/>
        </p:nvCxnSpPr>
        <p:spPr>
          <a:xfrm>
            <a:off x="5029200" y="3429000"/>
            <a:ext cx="23622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800600" y="4724400"/>
            <a:ext cx="19050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800600" y="5334000"/>
            <a:ext cx="27432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14800" y="6248400"/>
            <a:ext cx="3810000" cy="369332"/>
          </a:xfrm>
          <a:prstGeom prst="rect">
            <a:avLst/>
          </a:prstGeom>
          <a:noFill/>
        </p:spPr>
        <p:txBody>
          <a:bodyPr wrap="square" rtlCol="0">
            <a:spAutoFit/>
          </a:bodyPr>
          <a:lstStyle/>
          <a:p>
            <a:r>
              <a:rPr lang="en-US" dirty="0" smtClean="0"/>
              <a:t> J. Prosthet. Dent. 1983  49: 165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6">
  <a:themeElements>
    <a:clrScheme name="Custom 9">
      <a:dk1>
        <a:srgbClr val="000099"/>
      </a:dk1>
      <a:lt1>
        <a:srgbClr val="FFFFFF"/>
      </a:lt1>
      <a:dk2>
        <a:srgbClr val="000066"/>
      </a:dk2>
      <a:lt2>
        <a:srgbClr val="E5E500"/>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Theme6</Template>
  <TotalTime>1358</TotalTime>
  <Words>1409</Words>
  <Application>Microsoft Office PowerPoint</Application>
  <PresentationFormat>On-screen Show (4:3)</PresentationFormat>
  <Paragraphs>233</Paragraphs>
  <Slides>45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Theme6</vt:lpstr>
      <vt:lpstr>CorelDRAW</vt:lpstr>
      <vt:lpstr>Stability In Complete Denture </vt:lpstr>
      <vt:lpstr>Content </vt:lpstr>
      <vt:lpstr>Slide 3</vt:lpstr>
      <vt:lpstr>Slide 4</vt:lpstr>
      <vt:lpstr>Definition: </vt:lpstr>
      <vt:lpstr>Review of Literature </vt:lpstr>
      <vt:lpstr>Slide 7</vt:lpstr>
      <vt:lpstr>Slide 8</vt:lpstr>
      <vt:lpstr>Slide 9</vt:lpstr>
      <vt:lpstr>  RELATIONSHIP OF THE DENTURE BASE TO THE UNDERLYING TISSUES: </vt:lpstr>
      <vt:lpstr>Slide 11</vt:lpstr>
      <vt:lpstr>Slide 12</vt:lpstr>
      <vt:lpstr>Slide 13</vt:lpstr>
      <vt:lpstr>RELATIONSHIP OF THE EXTERNAL SURFACE AND PERIPHERY TO THE SURROUNDING ORO–FACIAL MUSCULATURE:</vt:lpstr>
      <vt:lpstr> </vt:lpstr>
      <vt:lpstr>Slide 16</vt:lpstr>
      <vt:lpstr>Slide 17</vt:lpstr>
      <vt:lpstr>Slide 18</vt:lpstr>
      <vt:lpstr>Slide 19</vt:lpstr>
      <vt:lpstr>Slide 20</vt:lpstr>
      <vt:lpstr>Slide 21</vt:lpstr>
      <vt:lpstr>Slide 22</vt:lpstr>
      <vt:lpstr>Slide 23</vt:lpstr>
      <vt:lpstr>Slide 24</vt:lpstr>
      <vt:lpstr>Slide 25</vt:lpstr>
      <vt:lpstr>Slide 26</vt:lpstr>
      <vt:lpstr>RELATIONSHIP OF OPPOSING OCCLUSAL SURFACES: </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Checking stability of the denture : </vt:lpstr>
      <vt:lpstr>CONCLUSION</vt:lpstr>
      <vt:lpstr>Slide 43</vt:lpstr>
      <vt:lpstr>Slide 44</vt:lpstr>
      <vt:lpstr>Slide 45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Stability in complete denture </dc:title>
  <dc:creator>Dr. Rituja</dc:creator>
  <cp:lastModifiedBy>Dr. Rituja</cp:lastModifiedBy>
  <cp:revision>120</cp:revision>
  <dcterms:created xsi:type="dcterms:W3CDTF">2010-04-24T14:40:58Z</dcterms:created>
  <dcterms:modified xsi:type="dcterms:W3CDTF">2010-06-18T04:19:56Z</dcterms:modified>
</cp:coreProperties>
</file>