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80" r:id="rId3"/>
    <p:sldId id="282" r:id="rId4"/>
    <p:sldId id="293" r:id="rId5"/>
    <p:sldId id="294" r:id="rId6"/>
    <p:sldId id="257" r:id="rId7"/>
    <p:sldId id="284" r:id="rId8"/>
    <p:sldId id="285" r:id="rId9"/>
    <p:sldId id="295" r:id="rId10"/>
    <p:sldId id="261" r:id="rId11"/>
    <p:sldId id="296" r:id="rId12"/>
    <p:sldId id="262" r:id="rId13"/>
    <p:sldId id="297" r:id="rId14"/>
    <p:sldId id="263" r:id="rId15"/>
    <p:sldId id="298" r:id="rId16"/>
    <p:sldId id="299" r:id="rId17"/>
    <p:sldId id="264" r:id="rId18"/>
    <p:sldId id="265" r:id="rId19"/>
    <p:sldId id="300" r:id="rId20"/>
    <p:sldId id="310" r:id="rId21"/>
    <p:sldId id="302" r:id="rId22"/>
    <p:sldId id="266" r:id="rId23"/>
    <p:sldId id="286" r:id="rId24"/>
    <p:sldId id="287" r:id="rId25"/>
    <p:sldId id="303" r:id="rId26"/>
    <p:sldId id="288" r:id="rId27"/>
    <p:sldId id="267" r:id="rId28"/>
    <p:sldId id="289" r:id="rId29"/>
    <p:sldId id="290" r:id="rId30"/>
    <p:sldId id="268" r:id="rId31"/>
    <p:sldId id="291" r:id="rId32"/>
    <p:sldId id="269" r:id="rId33"/>
    <p:sldId id="304" r:id="rId34"/>
    <p:sldId id="305" r:id="rId35"/>
    <p:sldId id="270" r:id="rId36"/>
    <p:sldId id="271" r:id="rId37"/>
    <p:sldId id="306" r:id="rId38"/>
    <p:sldId id="311" r:id="rId39"/>
    <p:sldId id="308" r:id="rId40"/>
    <p:sldId id="30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316" autoAdjust="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013D0-212B-414B-B15F-561E1252C202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</dgm:pt>
    <dgm:pt modelId="{87888F82-2026-42BC-AE3F-2B38B04AE16D}">
      <dgm:prSet phldrT="[Text]"/>
      <dgm:spPr/>
      <dgm:t>
        <a:bodyPr/>
        <a:lstStyle/>
        <a:p>
          <a:r>
            <a:rPr lang="en-US" dirty="0" smtClean="0"/>
            <a:t>Retention </a:t>
          </a:r>
          <a:endParaRPr lang="en-US" dirty="0"/>
        </a:p>
      </dgm:t>
    </dgm:pt>
    <dgm:pt modelId="{E9DA9E5E-1422-4928-9FF2-7BE8D79616D4}" type="parTrans" cxnId="{67C49050-DBE7-4BB0-814C-90597D28C98A}">
      <dgm:prSet/>
      <dgm:spPr/>
      <dgm:t>
        <a:bodyPr/>
        <a:lstStyle/>
        <a:p>
          <a:endParaRPr lang="en-US"/>
        </a:p>
      </dgm:t>
    </dgm:pt>
    <dgm:pt modelId="{89961EB0-348E-472E-8ECA-F94C9E54C05E}" type="sibTrans" cxnId="{67C49050-DBE7-4BB0-814C-90597D28C98A}">
      <dgm:prSet/>
      <dgm:spPr/>
      <dgm:t>
        <a:bodyPr/>
        <a:lstStyle/>
        <a:p>
          <a:endParaRPr lang="en-US"/>
        </a:p>
      </dgm:t>
    </dgm:pt>
    <dgm:pt modelId="{A5F92785-C3B9-45D6-A1AA-A5DDD1C2B7EE}">
      <dgm:prSet phldrT="[Text]" custT="1"/>
      <dgm:spPr/>
      <dgm:t>
        <a:bodyPr/>
        <a:lstStyle/>
        <a:p>
          <a:r>
            <a:rPr lang="en-US" sz="3200" dirty="0" smtClean="0"/>
            <a:t>Support </a:t>
          </a:r>
          <a:endParaRPr lang="en-US" sz="3200" dirty="0"/>
        </a:p>
      </dgm:t>
    </dgm:pt>
    <dgm:pt modelId="{8D1C680B-1B84-4A16-B879-3FDA9006A225}" type="parTrans" cxnId="{02C784BB-2E58-409D-8742-67407144AAD8}">
      <dgm:prSet/>
      <dgm:spPr/>
      <dgm:t>
        <a:bodyPr/>
        <a:lstStyle/>
        <a:p>
          <a:endParaRPr lang="en-US"/>
        </a:p>
      </dgm:t>
    </dgm:pt>
    <dgm:pt modelId="{D5D636FB-AFCB-4E75-B527-77B718D44FCF}" type="sibTrans" cxnId="{02C784BB-2E58-409D-8742-67407144AAD8}">
      <dgm:prSet/>
      <dgm:spPr/>
      <dgm:t>
        <a:bodyPr/>
        <a:lstStyle/>
        <a:p>
          <a:endParaRPr lang="en-US"/>
        </a:p>
      </dgm:t>
    </dgm:pt>
    <dgm:pt modelId="{1AFE9913-1F55-4971-9B6E-104124AD124B}">
      <dgm:prSet phldrT="[Text]"/>
      <dgm:spPr/>
      <dgm:t>
        <a:bodyPr/>
        <a:lstStyle/>
        <a:p>
          <a:r>
            <a:rPr lang="en-US" dirty="0" smtClean="0"/>
            <a:t>Stability </a:t>
          </a:r>
          <a:endParaRPr lang="en-US" dirty="0"/>
        </a:p>
      </dgm:t>
    </dgm:pt>
    <dgm:pt modelId="{9798C27B-48E3-45B1-A62B-F2C59CEB0BBF}" type="parTrans" cxnId="{D7414B07-B0D8-4DB3-B062-2AF8E070B07D}">
      <dgm:prSet/>
      <dgm:spPr/>
      <dgm:t>
        <a:bodyPr/>
        <a:lstStyle/>
        <a:p>
          <a:endParaRPr lang="en-US"/>
        </a:p>
      </dgm:t>
    </dgm:pt>
    <dgm:pt modelId="{4EB29131-E4B5-40E7-9107-FB1E8781DA28}" type="sibTrans" cxnId="{D7414B07-B0D8-4DB3-B062-2AF8E070B07D}">
      <dgm:prSet/>
      <dgm:spPr/>
      <dgm:t>
        <a:bodyPr/>
        <a:lstStyle/>
        <a:p>
          <a:endParaRPr lang="en-US"/>
        </a:p>
      </dgm:t>
    </dgm:pt>
    <dgm:pt modelId="{7982D93D-3080-4942-BC6D-19D4AFAFDAC0}" type="pres">
      <dgm:prSet presAssocID="{9BE013D0-212B-414B-B15F-561E1252C202}" presName="compositeShape" presStyleCnt="0">
        <dgm:presLayoutVars>
          <dgm:chMax val="7"/>
          <dgm:dir/>
          <dgm:resizeHandles val="exact"/>
        </dgm:presLayoutVars>
      </dgm:prSet>
      <dgm:spPr/>
    </dgm:pt>
    <dgm:pt modelId="{FA9B8B65-D82F-4478-88D2-9FE781A8FCF3}" type="pres">
      <dgm:prSet presAssocID="{87888F82-2026-42BC-AE3F-2B38B04AE16D}" presName="circ1" presStyleLbl="vennNode1" presStyleIdx="0" presStyleCnt="3"/>
      <dgm:spPr/>
      <dgm:t>
        <a:bodyPr/>
        <a:lstStyle/>
        <a:p>
          <a:endParaRPr lang="en-US"/>
        </a:p>
      </dgm:t>
    </dgm:pt>
    <dgm:pt modelId="{E5FAD55F-E0CB-4E87-892E-D8829A019975}" type="pres">
      <dgm:prSet presAssocID="{87888F82-2026-42BC-AE3F-2B38B04AE16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9BE51-D9E4-48C0-9568-9D8A9EDA0F15}" type="pres">
      <dgm:prSet presAssocID="{A5F92785-C3B9-45D6-A1AA-A5DDD1C2B7EE}" presName="circ2" presStyleLbl="vennNode1" presStyleIdx="1" presStyleCnt="3" custScaleX="117697" custScaleY="106882"/>
      <dgm:spPr/>
      <dgm:t>
        <a:bodyPr/>
        <a:lstStyle/>
        <a:p>
          <a:endParaRPr lang="en-US"/>
        </a:p>
      </dgm:t>
    </dgm:pt>
    <dgm:pt modelId="{CE06CF52-F9CE-4B08-BEEF-2F0ED745A6E6}" type="pres">
      <dgm:prSet presAssocID="{A5F92785-C3B9-45D6-A1AA-A5DDD1C2B7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412EA-1125-4F66-8C96-7F06882E06D0}" type="pres">
      <dgm:prSet presAssocID="{1AFE9913-1F55-4971-9B6E-104124AD124B}" presName="circ3" presStyleLbl="vennNode1" presStyleIdx="2" presStyleCnt="3"/>
      <dgm:spPr/>
      <dgm:t>
        <a:bodyPr/>
        <a:lstStyle/>
        <a:p>
          <a:endParaRPr lang="en-US"/>
        </a:p>
      </dgm:t>
    </dgm:pt>
    <dgm:pt modelId="{2E4BC6D5-23D5-475D-A629-CE137998E3DB}" type="pres">
      <dgm:prSet presAssocID="{1AFE9913-1F55-4971-9B6E-104124AD124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6A2771-F3F7-4FC5-B260-5DCCC6689985}" type="presOf" srcId="{87888F82-2026-42BC-AE3F-2B38B04AE16D}" destId="{FA9B8B65-D82F-4478-88D2-9FE781A8FCF3}" srcOrd="0" destOrd="0" presId="urn:microsoft.com/office/officeart/2005/8/layout/venn1"/>
    <dgm:cxn modelId="{716484C2-B8E8-462F-8BEB-6AA2B723DEB1}" type="presOf" srcId="{87888F82-2026-42BC-AE3F-2B38B04AE16D}" destId="{E5FAD55F-E0CB-4E87-892E-D8829A019975}" srcOrd="1" destOrd="0" presId="urn:microsoft.com/office/officeart/2005/8/layout/venn1"/>
    <dgm:cxn modelId="{02C784BB-2E58-409D-8742-67407144AAD8}" srcId="{9BE013D0-212B-414B-B15F-561E1252C202}" destId="{A5F92785-C3B9-45D6-A1AA-A5DDD1C2B7EE}" srcOrd="1" destOrd="0" parTransId="{8D1C680B-1B84-4A16-B879-3FDA9006A225}" sibTransId="{D5D636FB-AFCB-4E75-B527-77B718D44FCF}"/>
    <dgm:cxn modelId="{3B574494-CB39-4454-8481-2F7657CE39D2}" type="presOf" srcId="{A5F92785-C3B9-45D6-A1AA-A5DDD1C2B7EE}" destId="{CE06CF52-F9CE-4B08-BEEF-2F0ED745A6E6}" srcOrd="1" destOrd="0" presId="urn:microsoft.com/office/officeart/2005/8/layout/venn1"/>
    <dgm:cxn modelId="{138451D2-CD24-44D8-9470-52B95FB9B627}" type="presOf" srcId="{A5F92785-C3B9-45D6-A1AA-A5DDD1C2B7EE}" destId="{F689BE51-D9E4-48C0-9568-9D8A9EDA0F15}" srcOrd="0" destOrd="0" presId="urn:microsoft.com/office/officeart/2005/8/layout/venn1"/>
    <dgm:cxn modelId="{1DEC3BAF-97E8-4A3D-AF59-0482381D5A14}" type="presOf" srcId="{9BE013D0-212B-414B-B15F-561E1252C202}" destId="{7982D93D-3080-4942-BC6D-19D4AFAFDAC0}" srcOrd="0" destOrd="0" presId="urn:microsoft.com/office/officeart/2005/8/layout/venn1"/>
    <dgm:cxn modelId="{7FA9B1C3-5656-4D42-A96A-2E2739244DD3}" type="presOf" srcId="{1AFE9913-1F55-4971-9B6E-104124AD124B}" destId="{256412EA-1125-4F66-8C96-7F06882E06D0}" srcOrd="0" destOrd="0" presId="urn:microsoft.com/office/officeart/2005/8/layout/venn1"/>
    <dgm:cxn modelId="{67C49050-DBE7-4BB0-814C-90597D28C98A}" srcId="{9BE013D0-212B-414B-B15F-561E1252C202}" destId="{87888F82-2026-42BC-AE3F-2B38B04AE16D}" srcOrd="0" destOrd="0" parTransId="{E9DA9E5E-1422-4928-9FF2-7BE8D79616D4}" sibTransId="{89961EB0-348E-472E-8ECA-F94C9E54C05E}"/>
    <dgm:cxn modelId="{D7414B07-B0D8-4DB3-B062-2AF8E070B07D}" srcId="{9BE013D0-212B-414B-B15F-561E1252C202}" destId="{1AFE9913-1F55-4971-9B6E-104124AD124B}" srcOrd="2" destOrd="0" parTransId="{9798C27B-48E3-45B1-A62B-F2C59CEB0BBF}" sibTransId="{4EB29131-E4B5-40E7-9107-FB1E8781DA28}"/>
    <dgm:cxn modelId="{BCF0EEEC-99E2-45E2-814A-143C07F1EABF}" type="presOf" srcId="{1AFE9913-1F55-4971-9B6E-104124AD124B}" destId="{2E4BC6D5-23D5-475D-A629-CE137998E3DB}" srcOrd="1" destOrd="0" presId="urn:microsoft.com/office/officeart/2005/8/layout/venn1"/>
    <dgm:cxn modelId="{BC4B9E7D-C49D-445D-9B12-40467BAC2E9E}" type="presParOf" srcId="{7982D93D-3080-4942-BC6D-19D4AFAFDAC0}" destId="{FA9B8B65-D82F-4478-88D2-9FE781A8FCF3}" srcOrd="0" destOrd="0" presId="urn:microsoft.com/office/officeart/2005/8/layout/venn1"/>
    <dgm:cxn modelId="{538BCAAE-977B-456F-8ADE-A107591B5E7D}" type="presParOf" srcId="{7982D93D-3080-4942-BC6D-19D4AFAFDAC0}" destId="{E5FAD55F-E0CB-4E87-892E-D8829A019975}" srcOrd="1" destOrd="0" presId="urn:microsoft.com/office/officeart/2005/8/layout/venn1"/>
    <dgm:cxn modelId="{ECAA0BEA-944E-489F-B81B-9294CDBDCD44}" type="presParOf" srcId="{7982D93D-3080-4942-BC6D-19D4AFAFDAC0}" destId="{F689BE51-D9E4-48C0-9568-9D8A9EDA0F15}" srcOrd="2" destOrd="0" presId="urn:microsoft.com/office/officeart/2005/8/layout/venn1"/>
    <dgm:cxn modelId="{3510F063-A675-402F-A044-E6F3717CA918}" type="presParOf" srcId="{7982D93D-3080-4942-BC6D-19D4AFAFDAC0}" destId="{CE06CF52-F9CE-4B08-BEEF-2F0ED745A6E6}" srcOrd="3" destOrd="0" presId="urn:microsoft.com/office/officeart/2005/8/layout/venn1"/>
    <dgm:cxn modelId="{833E1FFB-7CEF-48D1-84F0-A99CC1177144}" type="presParOf" srcId="{7982D93D-3080-4942-BC6D-19D4AFAFDAC0}" destId="{256412EA-1125-4F66-8C96-7F06882E06D0}" srcOrd="4" destOrd="0" presId="urn:microsoft.com/office/officeart/2005/8/layout/venn1"/>
    <dgm:cxn modelId="{B5876884-ECF4-4301-8AA8-C7C6C560711F}" type="presParOf" srcId="{7982D93D-3080-4942-BC6D-19D4AFAFDAC0}" destId="{2E4BC6D5-23D5-475D-A629-CE137998E3DB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978A27-C345-40B9-ACDA-58EA18833EF1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ABF11F-7CCE-49FB-A034-06608862EE3F}">
      <dgm:prSet phldrT="[Text]"/>
      <dgm:spPr/>
      <dgm:t>
        <a:bodyPr/>
        <a:lstStyle/>
        <a:p>
          <a:r>
            <a:rPr lang="en-US" dirty="0" smtClean="0"/>
            <a:t>Periodontal ligaments </a:t>
          </a:r>
          <a:endParaRPr lang="en-US" dirty="0"/>
        </a:p>
      </dgm:t>
    </dgm:pt>
    <dgm:pt modelId="{DCAA8E9B-9D54-47CD-A2AF-4B232524CDAA}" type="parTrans" cxnId="{A56D4977-B4CB-4554-A70A-F16CAC71C510}">
      <dgm:prSet/>
      <dgm:spPr/>
      <dgm:t>
        <a:bodyPr/>
        <a:lstStyle/>
        <a:p>
          <a:endParaRPr lang="en-US"/>
        </a:p>
      </dgm:t>
    </dgm:pt>
    <dgm:pt modelId="{10D997CC-487D-4ED5-BF4A-AA65DF54C193}" type="sibTrans" cxnId="{A56D4977-B4CB-4554-A70A-F16CAC71C510}">
      <dgm:prSet/>
      <dgm:spPr/>
      <dgm:t>
        <a:bodyPr/>
        <a:lstStyle/>
        <a:p>
          <a:endParaRPr lang="en-US"/>
        </a:p>
      </dgm:t>
    </dgm:pt>
    <dgm:pt modelId="{97D7347D-C610-4047-9D47-88536A7E42E8}">
      <dgm:prSet phldrT="[Text]"/>
      <dgm:spPr/>
      <dgm:t>
        <a:bodyPr/>
        <a:lstStyle/>
        <a:p>
          <a:r>
            <a:rPr lang="en-US" dirty="0" smtClean="0"/>
            <a:t>Tissues supporting complete dentures </a:t>
          </a:r>
          <a:endParaRPr lang="en-US" dirty="0"/>
        </a:p>
      </dgm:t>
    </dgm:pt>
    <dgm:pt modelId="{40C1329A-4B41-43AC-B4AD-FD8E183922A1}" type="parTrans" cxnId="{9C7EA21B-0F9A-418C-AAF7-C9CB476C0752}">
      <dgm:prSet/>
      <dgm:spPr/>
      <dgm:t>
        <a:bodyPr/>
        <a:lstStyle/>
        <a:p>
          <a:endParaRPr lang="en-US"/>
        </a:p>
      </dgm:t>
    </dgm:pt>
    <dgm:pt modelId="{F99A0467-B369-439A-901E-01235A39F2B3}" type="sibTrans" cxnId="{9C7EA21B-0F9A-418C-AAF7-C9CB476C0752}">
      <dgm:prSet/>
      <dgm:spPr/>
      <dgm:t>
        <a:bodyPr/>
        <a:lstStyle/>
        <a:p>
          <a:endParaRPr lang="en-US"/>
        </a:p>
      </dgm:t>
    </dgm:pt>
    <dgm:pt modelId="{2BF4ED55-99F8-4344-BF14-88523A65EEE2}" type="pres">
      <dgm:prSet presAssocID="{74978A27-C345-40B9-ACDA-58EA18833E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2AFE7-9F33-43B4-B4A9-00E314720991}" type="pres">
      <dgm:prSet presAssocID="{42ABF11F-7CCE-49FB-A034-06608862EE3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1D273-A8C5-45F1-8297-301D1995B737}" type="pres">
      <dgm:prSet presAssocID="{97D7347D-C610-4047-9D47-88536A7E42E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D4977-B4CB-4554-A70A-F16CAC71C510}" srcId="{74978A27-C345-40B9-ACDA-58EA18833EF1}" destId="{42ABF11F-7CCE-49FB-A034-06608862EE3F}" srcOrd="0" destOrd="0" parTransId="{DCAA8E9B-9D54-47CD-A2AF-4B232524CDAA}" sibTransId="{10D997CC-487D-4ED5-BF4A-AA65DF54C193}"/>
    <dgm:cxn modelId="{B7D9E71F-A467-4C10-8EF7-2979B75DA3B6}" type="presOf" srcId="{42ABF11F-7CCE-49FB-A034-06608862EE3F}" destId="{1452AFE7-9F33-43B4-B4A9-00E314720991}" srcOrd="0" destOrd="0" presId="urn:microsoft.com/office/officeart/2005/8/layout/arrow1"/>
    <dgm:cxn modelId="{9C7EA21B-0F9A-418C-AAF7-C9CB476C0752}" srcId="{74978A27-C345-40B9-ACDA-58EA18833EF1}" destId="{97D7347D-C610-4047-9D47-88536A7E42E8}" srcOrd="1" destOrd="0" parTransId="{40C1329A-4B41-43AC-B4AD-FD8E183922A1}" sibTransId="{F99A0467-B369-439A-901E-01235A39F2B3}"/>
    <dgm:cxn modelId="{F13FDF31-E605-4A25-B999-A72595D864C1}" type="presOf" srcId="{97D7347D-C610-4047-9D47-88536A7E42E8}" destId="{F471D273-A8C5-45F1-8297-301D1995B737}" srcOrd="0" destOrd="0" presId="urn:microsoft.com/office/officeart/2005/8/layout/arrow1"/>
    <dgm:cxn modelId="{F58D1F06-605E-42C1-8E5F-2C8DCB790E9E}" type="presOf" srcId="{74978A27-C345-40B9-ACDA-58EA18833EF1}" destId="{2BF4ED55-99F8-4344-BF14-88523A65EEE2}" srcOrd="0" destOrd="0" presId="urn:microsoft.com/office/officeart/2005/8/layout/arrow1"/>
    <dgm:cxn modelId="{AFA98095-9AC4-4DF2-AA1B-532659A0E6FC}" type="presParOf" srcId="{2BF4ED55-99F8-4344-BF14-88523A65EEE2}" destId="{1452AFE7-9F33-43B4-B4A9-00E314720991}" srcOrd="0" destOrd="0" presId="urn:microsoft.com/office/officeart/2005/8/layout/arrow1"/>
    <dgm:cxn modelId="{8BA957F4-DAA7-41E2-AFED-88F5E406EC8D}" type="presParOf" srcId="{2BF4ED55-99F8-4344-BF14-88523A65EEE2}" destId="{F471D273-A8C5-45F1-8297-301D1995B737}" srcOrd="1" destOrd="0" presId="urn:microsoft.com/office/officeart/2005/8/layout/arrow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4D6F1-93A8-4B2B-9495-F5CB538D54AF}" type="datetimeFigureOut">
              <a:rPr lang="en-US" smtClean="0"/>
              <a:pPr/>
              <a:t>23/07/2010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DD2C1-723D-4D19-A6C0-E99920EA4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with minimal tissue ward movement &amp; base settling.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and  promote optimal function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D2C1-723D-4D19-A6C0-E99920EA42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D2C1-723D-4D19-A6C0-E99920EA42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that the occlusal forces can correctly oppose to one another at initial closure &amp; under functional loading.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D2C1-723D-4D19-A6C0-E99920EA42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1200" dirty="0" smtClean="0"/>
              <a:t>The supporting alveolar bone may differ in its response to  stress as compared to basal residual ridge bone.</a:t>
            </a:r>
          </a:p>
          <a:p>
            <a:pPr>
              <a:lnSpc>
                <a:spcPct val="13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1200" dirty="0" smtClean="0"/>
              <a:t>Response of bone to stress is related to local anatomic and physiologic variations within and between individuals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D2C1-723D-4D19-A6C0-E99920EA42A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03461D-EB61-49E6-8877-E3997330BC02}" type="datetimeFigureOut">
              <a:rPr lang="en-US" smtClean="0"/>
              <a:pPr/>
              <a:t>23/07/2010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DEA3BC-C69D-468B-8746-4763F2B71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461D-EB61-49E6-8877-E3997330BC02}" type="datetimeFigureOut">
              <a:rPr lang="en-US" smtClean="0"/>
              <a:pPr/>
              <a:t>23/07/2010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EA3BC-C69D-468B-8746-4763F2B71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03461D-EB61-49E6-8877-E3997330BC02}" type="datetimeFigureOut">
              <a:rPr lang="en-US" smtClean="0"/>
              <a:pPr/>
              <a:t>23/07/2010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DEA3BC-C69D-468B-8746-4763F2B71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461D-EB61-49E6-8877-E3997330BC02}" type="datetimeFigureOut">
              <a:rPr lang="en-US" smtClean="0"/>
              <a:pPr/>
              <a:t>23/07/2010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EA3BC-C69D-468B-8746-4763F2B71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03461D-EB61-49E6-8877-E3997330BC02}" type="datetimeFigureOut">
              <a:rPr lang="en-US" smtClean="0"/>
              <a:pPr/>
              <a:t>23/07/2010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DEA3BC-C69D-468B-8746-4763F2B71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461D-EB61-49E6-8877-E3997330BC02}" type="datetimeFigureOut">
              <a:rPr lang="en-US" smtClean="0"/>
              <a:pPr/>
              <a:t>23/07/2010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EA3BC-C69D-468B-8746-4763F2B71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461D-EB61-49E6-8877-E3997330BC02}" type="datetimeFigureOut">
              <a:rPr lang="en-US" smtClean="0"/>
              <a:pPr/>
              <a:t>23/07/2010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EA3BC-C69D-468B-8746-4763F2B71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461D-EB61-49E6-8877-E3997330BC02}" type="datetimeFigureOut">
              <a:rPr lang="en-US" smtClean="0"/>
              <a:pPr/>
              <a:t>23/07/2010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EA3BC-C69D-468B-8746-4763F2B71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03461D-EB61-49E6-8877-E3997330BC02}" type="datetimeFigureOut">
              <a:rPr lang="en-US" smtClean="0"/>
              <a:pPr/>
              <a:t>23/07/2010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EA3BC-C69D-468B-8746-4763F2B71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461D-EB61-49E6-8877-E3997330BC02}" type="datetimeFigureOut">
              <a:rPr lang="en-US" smtClean="0"/>
              <a:pPr/>
              <a:t>23/07/2010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EA3BC-C69D-468B-8746-4763F2B71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3461D-EB61-49E6-8877-E3997330BC02}" type="datetimeFigureOut">
              <a:rPr lang="en-US" smtClean="0"/>
              <a:pPr/>
              <a:t>23/07/2010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EA3BC-C69D-468B-8746-4763F2B7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03461D-EB61-49E6-8877-E3997330BC02}" type="datetimeFigureOut">
              <a:rPr lang="en-US" smtClean="0"/>
              <a:pPr/>
              <a:t>23/07/2010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DEA3BC-C69D-468B-8746-4763F2B71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68425"/>
            <a:ext cx="8458200" cy="1222375"/>
          </a:xfrm>
        </p:spPr>
        <p:txBody>
          <a:bodyPr/>
          <a:lstStyle/>
          <a:p>
            <a:pPr algn="ctr"/>
            <a:r>
              <a:rPr lang="en-US" sz="4800" dirty="0" smtClean="0"/>
              <a:t>Support </a:t>
            </a:r>
            <a:br>
              <a:rPr lang="en-US" sz="4800" dirty="0" smtClean="0"/>
            </a:br>
            <a:r>
              <a:rPr lang="en-US" sz="4800" dirty="0" smtClean="0"/>
              <a:t>in complete denture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2678020" cy="838200"/>
          </a:xfrm>
        </p:spPr>
        <p:txBody>
          <a:bodyPr/>
          <a:lstStyle/>
          <a:p>
            <a:pPr algn="l"/>
            <a:r>
              <a:rPr lang="en-US" dirty="0" smtClean="0"/>
              <a:t>Guided by </a:t>
            </a:r>
          </a:p>
          <a:p>
            <a:pPr algn="l"/>
            <a:r>
              <a:rPr lang="en-US" dirty="0" smtClean="0"/>
              <a:t>Dr . </a:t>
            </a:r>
            <a:r>
              <a:rPr lang="en-US" dirty="0" err="1" smtClean="0"/>
              <a:t>Girish</a:t>
            </a:r>
            <a:r>
              <a:rPr lang="en-US" dirty="0" smtClean="0"/>
              <a:t> </a:t>
            </a:r>
            <a:r>
              <a:rPr lang="en-US" dirty="0" err="1" smtClean="0"/>
              <a:t>Kubasad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313580" y="4800600"/>
            <a:ext cx="2678020" cy="83820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Presented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200" dirty="0" err="1" smtClean="0">
                <a:solidFill>
                  <a:srgbClr val="FFFFFF"/>
                </a:solidFill>
              </a:rPr>
              <a:t>Rutuja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</a:rPr>
              <a:t>Nirale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is achieved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/>
          <a:lstStyle/>
          <a:p>
            <a:pPr lvl="2">
              <a:lnSpc>
                <a:spcPct val="200000"/>
              </a:lnSpc>
            </a:pPr>
            <a:r>
              <a:rPr lang="en-US" sz="2400" dirty="0" smtClean="0"/>
              <a:t>Through impression procedures</a:t>
            </a:r>
          </a:p>
          <a:p>
            <a:pPr lvl="2">
              <a:lnSpc>
                <a:spcPct val="200000"/>
              </a:lnSpc>
            </a:pPr>
            <a:r>
              <a:rPr lang="en-US" sz="2400" dirty="0" smtClean="0"/>
              <a:t>Directing occlusal forces towards resistant tissues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62484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8016"/>
            <a:ext cx="8305800" cy="4181784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Contour and quality of the residual ridge .</a:t>
            </a:r>
          </a:p>
          <a:p>
            <a:pPr marL="514350" indent="-514350">
              <a:lnSpc>
                <a:spcPct val="20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Extent of residual ridge coverage by denture base.</a:t>
            </a:r>
          </a:p>
          <a:p>
            <a:pPr marL="514350" indent="-514350">
              <a:lnSpc>
                <a:spcPct val="20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Type and accuracy of the impression registration .</a:t>
            </a:r>
          </a:p>
          <a:p>
            <a:pPr marL="514350" indent="-514350">
              <a:lnSpc>
                <a:spcPct val="20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Total occlusal load applied.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Effective support is realized when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153400" cy="5007936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smtClean="0"/>
              <a:t>Selective loading of tissues resistant to resorption during function.</a:t>
            </a:r>
          </a:p>
          <a:p>
            <a:pPr lvl="2">
              <a:lnSpc>
                <a:spcPct val="150000"/>
              </a:lnSpc>
            </a:pPr>
            <a:endParaRPr lang="en-US" sz="2400" dirty="0" smtClean="0"/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Tissues capable of resisting vertical displacement, make firm contact with denture base.</a:t>
            </a:r>
          </a:p>
          <a:p>
            <a:pPr lvl="2">
              <a:lnSpc>
                <a:spcPct val="150000"/>
              </a:lnSpc>
            </a:pPr>
            <a:endParaRPr lang="en-US" sz="2400" dirty="0" smtClean="0"/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Compensate for varying tissue resiliency for uniform denture base movement.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91200" y="6488668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239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Snowshoe principle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305800" cy="4465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v"/>
            </a:pPr>
            <a:r>
              <a:rPr lang="en-US" sz="2400" dirty="0" smtClean="0"/>
              <a:t> Broader denture bearing area decreases the stress per unit area under the denture base.</a:t>
            </a:r>
          </a:p>
          <a:p>
            <a:pPr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v"/>
            </a:pPr>
            <a:r>
              <a:rPr lang="en-US" sz="2400" dirty="0" smtClean="0"/>
              <a:t>Gives a constant occlusal force, decreases tissue displacement ,reduces denture base movement</a:t>
            </a:r>
            <a:endParaRPr lang="en-US" sz="2400" dirty="0"/>
          </a:p>
        </p:txBody>
      </p:sp>
      <p:pic>
        <p:nvPicPr>
          <p:cNvPr id="1026" name="Picture 2" descr="F:\retention, stability n support\support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05325"/>
            <a:ext cx="50673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NATURE OF SUPPORTING TISSUES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2800" dirty="0" smtClean="0"/>
              <a:t>Soft tissues</a:t>
            </a:r>
          </a:p>
          <a:p>
            <a:pPr lvl="2">
              <a:lnSpc>
                <a:spcPct val="200000"/>
              </a:lnSpc>
            </a:pPr>
            <a:r>
              <a:rPr lang="en-US" sz="2400" dirty="0" smtClean="0"/>
              <a:t>Firmly bound to cortex</a:t>
            </a:r>
          </a:p>
          <a:p>
            <a:pPr lvl="2">
              <a:lnSpc>
                <a:spcPct val="200000"/>
              </a:lnSpc>
            </a:pPr>
            <a:r>
              <a:rPr lang="en-US" sz="2400" dirty="0" smtClean="0"/>
              <a:t>Covered by keratinized mucosa</a:t>
            </a:r>
          </a:p>
          <a:p>
            <a:pPr lvl="2">
              <a:lnSpc>
                <a:spcPct val="200000"/>
              </a:lnSpc>
            </a:pPr>
            <a:r>
              <a:rPr lang="en-US" sz="2400" dirty="0" smtClean="0"/>
              <a:t>Resilient </a:t>
            </a:r>
            <a:r>
              <a:rPr lang="en-US" sz="2400" dirty="0" err="1" smtClean="0"/>
              <a:t>submucosa</a:t>
            </a:r>
            <a:endParaRPr lang="en-US" sz="2400" dirty="0" smtClean="0"/>
          </a:p>
          <a:p>
            <a:pPr lvl="2">
              <a:lnSpc>
                <a:spcPct val="200000"/>
              </a:lnSpc>
            </a:pPr>
            <a:endParaRPr lang="en-US" sz="2400" dirty="0" smtClean="0"/>
          </a:p>
          <a:p>
            <a:pPr>
              <a:lnSpc>
                <a:spcPct val="200000"/>
              </a:lnSpc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943600" y="63246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Strategy of using soft tissue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239000" cy="24384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Mouth tissues should support the denture rather than  hold  the denture by suspension.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A denture may be supported , suspended, sustained by mucosal base in 3 ways;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924800" cy="48463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dirty="0" smtClean="0"/>
              <a:t>A denture is </a:t>
            </a:r>
            <a:r>
              <a:rPr lang="en-US" dirty="0" smtClean="0">
                <a:solidFill>
                  <a:srgbClr val="0099CC"/>
                </a:solidFill>
              </a:rPr>
              <a:t>supported</a:t>
            </a:r>
            <a:r>
              <a:rPr lang="en-US" dirty="0" smtClean="0"/>
              <a:t> ; when the force is </a:t>
            </a:r>
            <a:r>
              <a:rPr lang="en-US" dirty="0" err="1" smtClean="0"/>
              <a:t>basewise</a:t>
            </a:r>
            <a:r>
              <a:rPr lang="en-US" dirty="0" smtClean="0"/>
              <a:t> and perpendicular, resulting in compressive loads.</a:t>
            </a:r>
          </a:p>
          <a:p>
            <a:pPr>
              <a:lnSpc>
                <a:spcPct val="16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endParaRPr lang="en-US" dirty="0" smtClean="0"/>
          </a:p>
          <a:p>
            <a:pPr>
              <a:lnSpc>
                <a:spcPct val="16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dirty="0" smtClean="0"/>
              <a:t>A denture is </a:t>
            </a:r>
            <a:r>
              <a:rPr lang="en-US" dirty="0" smtClean="0">
                <a:solidFill>
                  <a:srgbClr val="0099CC"/>
                </a:solidFill>
              </a:rPr>
              <a:t>suspended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; when the force is </a:t>
            </a:r>
            <a:r>
              <a:rPr lang="en-US" dirty="0" err="1" smtClean="0"/>
              <a:t>counterbasewise</a:t>
            </a:r>
            <a:r>
              <a:rPr lang="en-US" dirty="0" smtClean="0"/>
              <a:t>, resulting in tensile loads.</a:t>
            </a:r>
          </a:p>
          <a:p>
            <a:pPr>
              <a:lnSpc>
                <a:spcPct val="16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endParaRPr lang="en-US" dirty="0" smtClean="0"/>
          </a:p>
          <a:p>
            <a:pPr>
              <a:lnSpc>
                <a:spcPct val="16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dirty="0" smtClean="0"/>
              <a:t>A denture is </a:t>
            </a:r>
            <a:r>
              <a:rPr lang="en-US" dirty="0" smtClean="0">
                <a:solidFill>
                  <a:srgbClr val="0099CC"/>
                </a:solidFill>
              </a:rPr>
              <a:t>sustained</a:t>
            </a:r>
            <a:r>
              <a:rPr lang="en-US" dirty="0" smtClean="0"/>
              <a:t> ; when the force is </a:t>
            </a:r>
            <a:r>
              <a:rPr lang="en-US" dirty="0" err="1" smtClean="0"/>
              <a:t>basewise</a:t>
            </a:r>
            <a:r>
              <a:rPr lang="en-US" dirty="0" smtClean="0"/>
              <a:t> in one area &amp; </a:t>
            </a:r>
            <a:r>
              <a:rPr lang="en-US" dirty="0" err="1" smtClean="0"/>
              <a:t>counterbasewise</a:t>
            </a:r>
            <a:r>
              <a:rPr lang="en-US" dirty="0" smtClean="0"/>
              <a:t> in another area.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7543800" cy="304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Minimizing the pressure in most susceptible area and directing the forces towards relatively resistant to resorption can help to maintain healthy residual ridges 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847671"/>
            <a:ext cx="61722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Cortical bone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Regions of muscle attachments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63246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factor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Intrinsic bone factor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Related to local anatomic and physiologic variation within and between individuals.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62484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Local responds to force by remodeling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Wolff's law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8305800" cy="29718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0099CC"/>
              </a:buClr>
              <a:buSzTx/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13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7924800" cy="25853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Bone models and remodels in response to the mechanical stresses it experiences so as to produce a minimal structure change that is 'adapted' to its applied stresses.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Introduction </a:t>
            </a:r>
          </a:p>
          <a:p>
            <a:r>
              <a:rPr lang="en-US" sz="2400" dirty="0" smtClean="0">
                <a:latin typeface="+mj-lt"/>
              </a:rPr>
              <a:t>Definition </a:t>
            </a:r>
          </a:p>
          <a:p>
            <a:r>
              <a:rPr lang="en-US" sz="2400" dirty="0" smtClean="0">
                <a:latin typeface="+mj-lt"/>
              </a:rPr>
              <a:t>Types of support </a:t>
            </a:r>
          </a:p>
          <a:p>
            <a:r>
              <a:rPr lang="en-US" sz="2400" dirty="0" smtClean="0">
                <a:latin typeface="+mj-lt"/>
              </a:rPr>
              <a:t>Snowshoe principle</a:t>
            </a:r>
          </a:p>
          <a:p>
            <a:r>
              <a:rPr lang="en-US" sz="2400" dirty="0" smtClean="0">
                <a:latin typeface="+mj-lt"/>
              </a:rPr>
              <a:t>Nature of supporting tissue </a:t>
            </a:r>
          </a:p>
          <a:p>
            <a:r>
              <a:rPr lang="en-US" sz="2400" dirty="0" smtClean="0">
                <a:latin typeface="+mj-lt"/>
              </a:rPr>
              <a:t>Anatomic considerations of denture-bearing area</a:t>
            </a:r>
          </a:p>
          <a:p>
            <a:r>
              <a:rPr lang="en-US" sz="2400" dirty="0" smtClean="0">
                <a:latin typeface="+mj-lt"/>
              </a:rPr>
              <a:t>Relief regions </a:t>
            </a:r>
          </a:p>
          <a:p>
            <a:r>
              <a:rPr lang="en-US" sz="2400" dirty="0" smtClean="0">
                <a:latin typeface="+mj-lt"/>
              </a:rPr>
              <a:t>Summary </a:t>
            </a:r>
          </a:p>
          <a:p>
            <a:r>
              <a:rPr lang="en-US" sz="2400" dirty="0" smtClean="0">
                <a:latin typeface="+mj-lt"/>
              </a:rPr>
              <a:t>Conclusion </a:t>
            </a:r>
          </a:p>
          <a:p>
            <a:r>
              <a:rPr lang="en-US" sz="2400" dirty="0" smtClean="0">
                <a:latin typeface="+mj-lt"/>
              </a:rPr>
              <a:t>References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05800" cy="569373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2400" dirty="0" smtClean="0"/>
              <a:t>Pressure tension concept:</a:t>
            </a:r>
          </a:p>
          <a:p>
            <a:pPr>
              <a:lnSpc>
                <a:spcPct val="130000"/>
              </a:lnSpc>
              <a:buClr>
                <a:srgbClr val="0099CC"/>
              </a:buClr>
              <a:buSzTx/>
              <a:buFont typeface="Wingdings" pitchFamily="2" charset="2"/>
              <a:buNone/>
            </a:pPr>
            <a:r>
              <a:rPr lang="en-US" sz="2400" dirty="0" smtClean="0"/>
              <a:t>   pressure stimulates resorption ; tension maintains the integrity or deposition.</a:t>
            </a:r>
          </a:p>
          <a:p>
            <a:pPr>
              <a:lnSpc>
                <a:spcPct val="130000"/>
              </a:lnSpc>
              <a:buClr>
                <a:srgbClr val="0099CC"/>
              </a:buClr>
              <a:buSzTx/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13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2400" dirty="0" smtClean="0"/>
              <a:t>Cortical bone more resistant to resorption.</a:t>
            </a:r>
          </a:p>
          <a:p>
            <a:pPr>
              <a:lnSpc>
                <a:spcPct val="13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endParaRPr lang="en-US" sz="2400" dirty="0" smtClean="0"/>
          </a:p>
          <a:p>
            <a:pPr>
              <a:lnSpc>
                <a:spcPct val="13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2400" dirty="0" smtClean="0"/>
              <a:t>Muscle fiber attachments ensure tension on bone. This minimizes resorptive changes.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0" y="63246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Anatomic consideration of the denture bearing area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AS EDWARDS &amp; BOUCHER NOTED</a:t>
            </a:r>
            <a:r>
              <a:rPr lang="en-US" sz="2400" dirty="0" smtClean="0"/>
              <a:t>;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“Since the success of the complete denture depends largely on the relation of the dentures to anatomic structures which support and limit them, familiarity with the location </a:t>
            </a:r>
            <a:r>
              <a:rPr lang="en-US" sz="2400" dirty="0" smtClean="0"/>
              <a:t>and </a:t>
            </a:r>
            <a:r>
              <a:rPr lang="en-US" sz="2400" dirty="0" smtClean="0"/>
              <a:t>character of these structures is essential.”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Mandibular Anatomic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239000" cy="484632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US" sz="3200" dirty="0" err="1" smtClean="0"/>
              <a:t>Mandibular</a:t>
            </a:r>
            <a:endParaRPr lang="en-US" sz="3200" dirty="0" smtClean="0"/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 Primary stress bearing areas</a:t>
            </a:r>
          </a:p>
          <a:p>
            <a:pPr lvl="3">
              <a:lnSpc>
                <a:spcPct val="150000"/>
              </a:lnSpc>
            </a:pPr>
            <a:r>
              <a:rPr lang="en-US" sz="2400" dirty="0" err="1" smtClean="0"/>
              <a:t>Buccal</a:t>
            </a:r>
            <a:r>
              <a:rPr lang="en-US" sz="2400" dirty="0" smtClean="0"/>
              <a:t> shelf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/>
              <a:t>Pear shaped pad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Secondary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/>
              <a:t>Ridge crest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Remaining region 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/>
              <a:t>Not useful for support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9736" t="24949" r="55769" b="26639"/>
          <a:stretch>
            <a:fillRect/>
          </a:stretch>
        </p:blipFill>
        <p:spPr bwMode="auto">
          <a:xfrm>
            <a:off x="4876800" y="3124200"/>
            <a:ext cx="36576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0" y="63246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/>
          <a:lstStyle/>
          <a:p>
            <a:pPr lvl="3">
              <a:lnSpc>
                <a:spcPct val="150000"/>
              </a:lnSpc>
              <a:buNone/>
            </a:pPr>
            <a:r>
              <a:rPr lang="en-US" sz="2800" u="sng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Buccal</a:t>
            </a:r>
            <a:r>
              <a:rPr lang="en-US" sz="28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shelf</a:t>
            </a:r>
          </a:p>
          <a:p>
            <a:pPr lvl="3">
              <a:lnSpc>
                <a:spcPct val="150000"/>
              </a:lnSpc>
            </a:pPr>
            <a:endParaRPr lang="en-US" sz="2400" dirty="0" smtClean="0"/>
          </a:p>
          <a:p>
            <a:pPr lvl="3">
              <a:lnSpc>
                <a:spcPct val="150000"/>
              </a:lnSpc>
            </a:pPr>
            <a:endParaRPr lang="en-US" sz="2400" dirty="0" smtClean="0"/>
          </a:p>
          <a:p>
            <a:pPr lvl="3">
              <a:lnSpc>
                <a:spcPct val="150000"/>
              </a:lnSpc>
            </a:pPr>
            <a:endParaRPr lang="en-US" sz="2400" dirty="0" smtClean="0"/>
          </a:p>
          <a:p>
            <a:pPr lvl="3">
              <a:lnSpc>
                <a:spcPct val="150000"/>
              </a:lnSpc>
            </a:pPr>
            <a:endParaRPr lang="en-US" sz="2400" dirty="0" smtClean="0"/>
          </a:p>
        </p:txBody>
      </p:sp>
      <p:pic>
        <p:nvPicPr>
          <p:cNvPr id="5" name="Picture 2" descr="H:\DCIM\104NIKON\DSCN0058.JPG"/>
          <p:cNvPicPr>
            <a:picLocks noChangeAspect="1" noChangeArrowheads="1"/>
          </p:cNvPicPr>
          <p:nvPr/>
        </p:nvPicPr>
        <p:blipFill>
          <a:blip r:embed="rId2">
            <a:grayscl/>
            <a:lum bright="20000" contrast="40000"/>
          </a:blip>
          <a:srcRect l="36218" t="34369" r="27959" b="30328"/>
          <a:stretch>
            <a:fillRect/>
          </a:stretch>
        </p:blipFill>
        <p:spPr bwMode="auto">
          <a:xfrm rot="5400000">
            <a:off x="5410200" y="1295400"/>
            <a:ext cx="3505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719078"/>
            <a:ext cx="502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0099CC"/>
              </a:buClr>
            </a:pPr>
            <a:endParaRPr lang="en-US" dirty="0" smtClean="0"/>
          </a:p>
          <a:p>
            <a:pPr>
              <a:lnSpc>
                <a:spcPct val="200000"/>
              </a:lnSpc>
              <a:buClr>
                <a:srgbClr val="0099CC"/>
              </a:buClr>
              <a:buFont typeface="Wingdings" pitchFamily="2" charset="2"/>
              <a:buChar char="ü"/>
            </a:pPr>
            <a:r>
              <a:rPr lang="en-US" sz="2400" dirty="0" smtClean="0"/>
              <a:t>Cortical bone.</a:t>
            </a:r>
          </a:p>
          <a:p>
            <a:pPr>
              <a:lnSpc>
                <a:spcPct val="200000"/>
              </a:lnSpc>
              <a:buClr>
                <a:srgbClr val="0099CC"/>
              </a:buClr>
              <a:buFont typeface="Wingdings" pitchFamily="2" charset="2"/>
              <a:buChar char="ü"/>
            </a:pPr>
            <a:r>
              <a:rPr lang="en-US" sz="2400" dirty="0" smtClean="0"/>
              <a:t> Lies at right  angles to vertical occlusal forces</a:t>
            </a:r>
            <a:endParaRPr lang="en-US" sz="2400" dirty="0"/>
          </a:p>
        </p:txBody>
      </p:sp>
      <p:pic>
        <p:nvPicPr>
          <p:cNvPr id="6" name="Picture 5" descr="image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038600"/>
            <a:ext cx="3030538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Oval 6"/>
          <p:cNvSpPr/>
          <p:nvPr/>
        </p:nvSpPr>
        <p:spPr>
          <a:xfrm>
            <a:off x="3505200" y="4267200"/>
            <a:ext cx="3810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6412468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A.R.Tencate;Oral</a:t>
            </a:r>
            <a:r>
              <a:rPr lang="en-US" dirty="0" smtClean="0">
                <a:latin typeface="Comic Sans MS" pitchFamily="66" charset="0"/>
              </a:rPr>
              <a:t> histology development structures and function.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97161" y="61722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04800"/>
            <a:ext cx="4343400" cy="3962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Primary stress bearing area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4846320"/>
          </a:xfrm>
        </p:spPr>
        <p:txBody>
          <a:bodyPr/>
          <a:lstStyle/>
          <a:p>
            <a:pPr lvl="3">
              <a:lnSpc>
                <a:spcPct val="150000"/>
              </a:lnSpc>
              <a:buNone/>
            </a:pPr>
            <a:r>
              <a:rPr lang="en-US" sz="28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Pear shaped pad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 b="36171"/>
          <a:stretch>
            <a:fillRect/>
          </a:stretch>
        </p:blipFill>
        <p:spPr bwMode="auto">
          <a:xfrm>
            <a:off x="5374470" y="1524000"/>
            <a:ext cx="2930597" cy="2131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/>
        </p:spPr>
      </p:pic>
      <p:pic>
        <p:nvPicPr>
          <p:cNvPr id="2051" name="Picture 3" descr="PA110409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  <a:grayscl/>
          </a:blip>
          <a:srcRect l="9000" t="9776" r="8501" b="17882"/>
          <a:stretch>
            <a:fillRect/>
          </a:stretch>
        </p:blipFill>
        <p:spPr bwMode="auto">
          <a:xfrm>
            <a:off x="5438295" y="4267200"/>
            <a:ext cx="2943705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2025538"/>
            <a:ext cx="487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Clr>
                <a:srgbClr val="0099CC"/>
              </a:buClr>
              <a:buFont typeface="Wingdings" pitchFamily="2" charset="2"/>
              <a:buChar char="ü"/>
            </a:pPr>
            <a:r>
              <a:rPr lang="en-US" sz="2000" dirty="0" smtClean="0"/>
              <a:t>Distal extent of keratinized </a:t>
            </a:r>
            <a:r>
              <a:rPr lang="en-US" sz="2000" dirty="0" err="1" smtClean="0"/>
              <a:t>masticatory</a:t>
            </a:r>
            <a:r>
              <a:rPr lang="en-US" sz="2000" dirty="0" smtClean="0"/>
              <a:t> mucosa</a:t>
            </a:r>
          </a:p>
          <a:p>
            <a:pPr>
              <a:lnSpc>
                <a:spcPct val="140000"/>
              </a:lnSpc>
              <a:buClr>
                <a:srgbClr val="0099CC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>
              <a:lnSpc>
                <a:spcPct val="140000"/>
              </a:lnSpc>
              <a:buClr>
                <a:srgbClr val="0099CC"/>
              </a:buClr>
              <a:buFont typeface="Wingdings" pitchFamily="2" charset="2"/>
              <a:buChar char="ü"/>
            </a:pPr>
            <a:r>
              <a:rPr lang="en-US" sz="2000" dirty="0" smtClean="0"/>
              <a:t>Formed by scaring of extracted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molar and its retromolar papilla.</a:t>
            </a:r>
          </a:p>
          <a:p>
            <a:pPr>
              <a:lnSpc>
                <a:spcPct val="140000"/>
              </a:lnSpc>
              <a:buClr>
                <a:srgbClr val="0099CC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>
              <a:lnSpc>
                <a:spcPct val="140000"/>
              </a:lnSpc>
              <a:buClr>
                <a:srgbClr val="0099CC"/>
              </a:buClr>
              <a:buFont typeface="Wingdings" pitchFamily="2" charset="2"/>
              <a:buChar char="ü"/>
            </a:pPr>
            <a:r>
              <a:rPr lang="en-US" sz="2000" dirty="0" smtClean="0"/>
              <a:t>Denture short of this region </a:t>
            </a:r>
          </a:p>
          <a:p>
            <a:pPr>
              <a:lnSpc>
                <a:spcPct val="140000"/>
              </a:lnSpc>
              <a:buClr>
                <a:srgbClr val="0099CC"/>
              </a:buClr>
              <a:buFont typeface="Wingdings" pitchFamily="2" charset="2"/>
              <a:buNone/>
            </a:pPr>
            <a:r>
              <a:rPr lang="en-US" sz="2000" dirty="0" smtClean="0"/>
              <a:t>    rapid resorption – settling of denture     base.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638800" y="63246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686800" cy="5998536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Retromolar pad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buClr>
                <a:srgbClr val="0099CC"/>
              </a:buClr>
              <a:buFont typeface="Wingdings" pitchFamily="2" charset="2"/>
              <a:buChar char="ü"/>
            </a:pPr>
            <a:r>
              <a:rPr lang="en-US" sz="2200" dirty="0" smtClean="0"/>
              <a:t>Triangular soft pad of tissue at distal end of lower ridge.</a:t>
            </a:r>
          </a:p>
          <a:p>
            <a:pPr>
              <a:lnSpc>
                <a:spcPct val="120000"/>
              </a:lnSpc>
              <a:buClr>
                <a:srgbClr val="0099CC"/>
              </a:buClr>
              <a:buFont typeface="Wingdings" pitchFamily="2" charset="2"/>
              <a:buChar char="ü"/>
            </a:pPr>
            <a:endParaRPr lang="en-US" sz="2200" dirty="0" smtClean="0"/>
          </a:p>
          <a:p>
            <a:pPr>
              <a:lnSpc>
                <a:spcPct val="120000"/>
              </a:lnSpc>
              <a:buClr>
                <a:srgbClr val="0099CC"/>
              </a:buClr>
              <a:buFont typeface="Wingdings" pitchFamily="2" charset="2"/>
              <a:buChar char="ü"/>
            </a:pPr>
            <a:r>
              <a:rPr lang="en-US" sz="2200" dirty="0" smtClean="0"/>
              <a:t>Mucosa is composed of;</a:t>
            </a:r>
          </a:p>
          <a:p>
            <a:pPr>
              <a:lnSpc>
                <a:spcPct val="120000"/>
              </a:lnSpc>
              <a:buClr>
                <a:srgbClr val="0099CC"/>
              </a:buClr>
              <a:buFont typeface="Wingdings" pitchFamily="2" charset="2"/>
              <a:buNone/>
            </a:pPr>
            <a:r>
              <a:rPr lang="en-US" sz="2200" dirty="0" smtClean="0"/>
              <a:t>    Thin, </a:t>
            </a:r>
            <a:r>
              <a:rPr lang="en-US" sz="2200" dirty="0" err="1" smtClean="0"/>
              <a:t>nonkeratinized</a:t>
            </a:r>
            <a:r>
              <a:rPr lang="en-US" sz="2200" dirty="0" smtClean="0"/>
              <a:t> epithelium</a:t>
            </a:r>
          </a:p>
          <a:p>
            <a:pPr>
              <a:lnSpc>
                <a:spcPct val="120000"/>
              </a:lnSpc>
              <a:buClr>
                <a:srgbClr val="0099CC"/>
              </a:buClr>
              <a:buFont typeface="Wingdings" pitchFamily="2" charset="2"/>
              <a:buNone/>
            </a:pPr>
            <a:r>
              <a:rPr lang="en-US" sz="2200" dirty="0" smtClean="0"/>
              <a:t>     Loose alveolar tissue</a:t>
            </a:r>
          </a:p>
          <a:p>
            <a:pPr>
              <a:lnSpc>
                <a:spcPct val="120000"/>
              </a:lnSpc>
              <a:buClr>
                <a:srgbClr val="0099CC"/>
              </a:buClr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120000"/>
              </a:lnSpc>
              <a:buClr>
                <a:srgbClr val="0099CC"/>
              </a:buClr>
              <a:buFont typeface="Wingdings" pitchFamily="2" charset="2"/>
              <a:buChar char="ü"/>
            </a:pPr>
            <a:r>
              <a:rPr lang="en-US" sz="2200" dirty="0" smtClean="0"/>
              <a:t>Submucosa-glandular tissue</a:t>
            </a:r>
          </a:p>
          <a:p>
            <a:pPr>
              <a:lnSpc>
                <a:spcPct val="120000"/>
              </a:lnSpc>
              <a:buClr>
                <a:srgbClr val="0099CC"/>
              </a:buClr>
              <a:buFont typeface="Wingdings" pitchFamily="2" charset="2"/>
              <a:buNone/>
            </a:pPr>
            <a:r>
              <a:rPr lang="en-US" sz="2200" dirty="0" smtClean="0"/>
              <a:t>    fibers –</a:t>
            </a:r>
            <a:r>
              <a:rPr lang="en-US" sz="2200" dirty="0" err="1" smtClean="0"/>
              <a:t>buccinator</a:t>
            </a:r>
            <a:r>
              <a:rPr lang="en-US" sz="2200" dirty="0" smtClean="0"/>
              <a:t> superior, constrictor  </a:t>
            </a:r>
            <a:r>
              <a:rPr lang="en-US" sz="2200" dirty="0" err="1" smtClean="0"/>
              <a:t>temporalis</a:t>
            </a:r>
            <a:r>
              <a:rPr lang="en-US" sz="2200" dirty="0" smtClean="0"/>
              <a:t> </a:t>
            </a:r>
            <a:r>
              <a:rPr lang="en-US" sz="2200" dirty="0" err="1" smtClean="0"/>
              <a:t>muscle,pterygomandibular</a:t>
            </a:r>
            <a:r>
              <a:rPr lang="en-US" sz="2200" dirty="0" smtClean="0"/>
              <a:t> </a:t>
            </a:r>
            <a:r>
              <a:rPr lang="en-US" sz="2200" dirty="0" err="1" smtClean="0"/>
              <a:t>raphe</a:t>
            </a:r>
            <a:endParaRPr lang="en-US" sz="2200" dirty="0" smtClean="0"/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G:\My seminars\LAndmarks\imgres_files\dirmod_data\0509_Strong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86000"/>
            <a:ext cx="3150974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  <p:sp>
        <p:nvSpPr>
          <p:cNvPr id="5" name="Oval 4"/>
          <p:cNvSpPr/>
          <p:nvPr/>
        </p:nvSpPr>
        <p:spPr>
          <a:xfrm>
            <a:off x="8229600" y="2362200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00" y="63246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Secondary stress bearing area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/>
          </a:bodyPr>
          <a:lstStyle/>
          <a:p>
            <a:pPr lvl="3">
              <a:lnSpc>
                <a:spcPct val="150000"/>
              </a:lnSpc>
            </a:pPr>
            <a:r>
              <a:rPr lang="en-US" sz="28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Ridge crest</a:t>
            </a:r>
          </a:p>
          <a:p>
            <a:pPr marL="571500" indent="-571500">
              <a:lnSpc>
                <a:spcPct val="160000"/>
              </a:lnSpc>
              <a:buClr>
                <a:srgbClr val="0099CC"/>
              </a:buClr>
              <a:buSzTx/>
              <a:buFont typeface="Wingdings" pitchFamily="2" charset="2"/>
              <a:buNone/>
            </a:pPr>
            <a:r>
              <a:rPr lang="en-US" sz="2400" dirty="0" smtClean="0"/>
              <a:t>           - Cancellous bone</a:t>
            </a:r>
          </a:p>
          <a:p>
            <a:pPr marL="571500" indent="-571500">
              <a:lnSpc>
                <a:spcPct val="160000"/>
              </a:lnSpc>
              <a:buClr>
                <a:srgbClr val="0099CC"/>
              </a:buClr>
              <a:buSzTx/>
              <a:buFont typeface="Wingdings" pitchFamily="2" charset="2"/>
              <a:buNone/>
            </a:pPr>
            <a:r>
              <a:rPr lang="en-US" sz="2400" dirty="0" smtClean="0"/>
              <a:t>           - Less keratinized alveolar </a:t>
            </a:r>
          </a:p>
          <a:p>
            <a:pPr marL="571500" indent="-571500">
              <a:lnSpc>
                <a:spcPct val="160000"/>
              </a:lnSpc>
              <a:buClr>
                <a:srgbClr val="0099CC"/>
              </a:buClr>
              <a:buSzTx/>
              <a:buFont typeface="Wingdings" pitchFamily="2" charset="2"/>
              <a:buNone/>
            </a:pPr>
            <a:r>
              <a:rPr lang="en-US" sz="2400" dirty="0" smtClean="0"/>
              <a:t>           mucosa </a:t>
            </a:r>
            <a:endParaRPr lang="en-US" sz="2800" u="sng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sz="28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H:\DCIM\104NIKON\DSCN0057.JPG"/>
          <p:cNvPicPr>
            <a:picLocks noChangeAspect="1" noChangeArrowheads="1"/>
          </p:cNvPicPr>
          <p:nvPr/>
        </p:nvPicPr>
        <p:blipFill>
          <a:blip r:embed="rId2">
            <a:grayscl/>
            <a:lum bright="20000" contrast="40000"/>
          </a:blip>
          <a:srcRect l="27610" t="28840" r="33590" b="32096"/>
          <a:stretch>
            <a:fillRect/>
          </a:stretch>
        </p:blipFill>
        <p:spPr bwMode="auto">
          <a:xfrm rot="5400000">
            <a:off x="5029200" y="1828799"/>
            <a:ext cx="3733799" cy="2819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  <p:pic>
        <p:nvPicPr>
          <p:cNvPr id="5" name="Picture 4" descr="image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180113"/>
            <a:ext cx="3200400" cy="2351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Maxillary Anatomic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sz="2400" dirty="0" smtClean="0"/>
              <a:t>Maxillary 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 Primary stress bearing areas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/>
              <a:t>Horizontal portion of hard palate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Secondary stress bearing area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/>
              <a:t>Crest of ridge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Remaining portion 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/>
              <a:t>Not contributory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51282" t="15130" r="8974" b="48936"/>
          <a:stretch>
            <a:fillRect/>
          </a:stretch>
        </p:blipFill>
        <p:spPr bwMode="auto">
          <a:xfrm>
            <a:off x="5638800" y="3581400"/>
            <a:ext cx="33528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5638800" y="63246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20040"/>
            <a:ext cx="5029200" cy="365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Primary stress bearing area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264"/>
            <a:ext cx="7239000" cy="5007936"/>
          </a:xfrm>
        </p:spPr>
        <p:txBody>
          <a:bodyPr/>
          <a:lstStyle/>
          <a:p>
            <a:pPr marL="274320" lvl="3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24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Horizontal portion of hard palate</a:t>
            </a:r>
          </a:p>
          <a:p>
            <a:pPr marL="274320" lvl="3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Epithelium keratinized </a:t>
            </a:r>
          </a:p>
          <a:p>
            <a:pPr>
              <a:defRPr/>
            </a:pPr>
            <a:r>
              <a:rPr lang="en-US" sz="2400" dirty="0" smtClean="0"/>
              <a:t> Submucosa thick and resilient</a:t>
            </a:r>
          </a:p>
          <a:p>
            <a:pPr>
              <a:defRPr/>
            </a:pPr>
            <a:r>
              <a:rPr lang="en-US" sz="2400" dirty="0" smtClean="0"/>
              <a:t> Bone compact in nature</a:t>
            </a:r>
            <a:endParaRPr lang="en-IN" sz="2400" dirty="0" smtClean="0"/>
          </a:p>
          <a:p>
            <a:pPr marL="274320" lvl="3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2" descr="I:\DCIM\102MSDCF\DSC00601.JPG"/>
          <p:cNvPicPr>
            <a:picLocks noChangeAspect="1" noChangeArrowheads="1"/>
          </p:cNvPicPr>
          <p:nvPr/>
        </p:nvPicPr>
        <p:blipFill>
          <a:blip r:embed="rId2">
            <a:lum bright="30000" contrast="30000"/>
          </a:blip>
          <a:srcRect l="4750" t="22063" r="10249" b="7625"/>
          <a:stretch>
            <a:fillRect/>
          </a:stretch>
        </p:blipFill>
        <p:spPr bwMode="auto">
          <a:xfrm>
            <a:off x="5257800" y="3200400"/>
            <a:ext cx="2824479" cy="311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  <p:pic>
        <p:nvPicPr>
          <p:cNvPr id="6" name="Picture 3" descr="I:\DCIM\102MSDCF\DSC00603.JPG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 l="6250" t="14063" r="9375" b="16406"/>
          <a:stretch>
            <a:fillRect/>
          </a:stretch>
        </p:blipFill>
        <p:spPr bwMode="auto">
          <a:xfrm>
            <a:off x="1752600" y="3200400"/>
            <a:ext cx="2836297" cy="3117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  <p:sp>
        <p:nvSpPr>
          <p:cNvPr id="7" name="Rectangle 6"/>
          <p:cNvSpPr/>
          <p:nvPr/>
        </p:nvSpPr>
        <p:spPr>
          <a:xfrm>
            <a:off x="5711361" y="6412468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5486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Secondary stress bearing area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3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400" dirty="0" smtClean="0"/>
              <a:t>Crest of ridge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          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Tx/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 dirty="0" smtClean="0">
                <a:latin typeface="+mj-lt"/>
              </a:rPr>
              <a:t>The thick </a:t>
            </a:r>
            <a:r>
              <a:rPr lang="en-US" sz="2400" dirty="0" err="1" smtClean="0">
                <a:latin typeface="+mj-lt"/>
              </a:rPr>
              <a:t>submucosal</a:t>
            </a:r>
            <a:r>
              <a:rPr lang="en-US" sz="2400" dirty="0" smtClean="0">
                <a:latin typeface="+mj-lt"/>
              </a:rPr>
              <a:t> layer,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Tx/>
              <a:buNone/>
            </a:pPr>
            <a:endParaRPr lang="en-US" sz="2400" dirty="0" smtClean="0">
              <a:latin typeface="+mj-lt"/>
            </a:endParaRP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Tx/>
              <a:buFont typeface="Wingdings" pitchFamily="2" charset="2"/>
              <a:buChar char="ü"/>
            </a:pPr>
            <a:r>
              <a:rPr lang="en-US" sz="2400" dirty="0" smtClean="0">
                <a:latin typeface="+mj-lt"/>
              </a:rPr>
              <a:t>keratinized,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Tx/>
              <a:buFont typeface="Wingdings" pitchFamily="2" charset="2"/>
              <a:buChar char="ü"/>
            </a:pPr>
            <a:endParaRPr lang="en-US" sz="2400" dirty="0" smtClean="0">
              <a:latin typeface="+mj-lt"/>
            </a:endParaRP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</a:pPr>
            <a:r>
              <a:rPr lang="en-US" sz="2400" dirty="0" smtClean="0">
                <a:latin typeface="+mj-lt"/>
              </a:rPr>
              <a:t>Cancellous bone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3" descr="I:\DCIM\102MSDCF\DSC00600.JPG"/>
          <p:cNvPicPr>
            <a:picLocks noChangeAspect="1" noChangeArrowheads="1"/>
          </p:cNvPicPr>
          <p:nvPr/>
        </p:nvPicPr>
        <p:blipFill>
          <a:blip r:embed="rId2">
            <a:lum bright="40000" contrast="30000"/>
          </a:blip>
          <a:srcRect l="3999" t="16063" r="21001" b="6686"/>
          <a:stretch>
            <a:fillRect/>
          </a:stretch>
        </p:blipFill>
        <p:spPr bwMode="auto">
          <a:xfrm>
            <a:off x="5181600" y="1828800"/>
            <a:ext cx="2786062" cy="382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5638800" y="63246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3048000"/>
          <a:ext cx="7315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803737"/>
            <a:ext cx="7239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/>
              <a:t>Incorporation of certain biological and physical factors are necessary to ensure optimal complete denture support.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81000"/>
            <a:ext cx="5181600" cy="6248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Anatomic consideration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484632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3000" dirty="0" smtClean="0">
                <a:solidFill>
                  <a:srgbClr val="FFC000"/>
                </a:solidFill>
              </a:rPr>
              <a:t>Relief </a:t>
            </a:r>
            <a:r>
              <a:rPr lang="en-US" sz="3000" dirty="0" smtClean="0">
                <a:solidFill>
                  <a:srgbClr val="FFC000"/>
                </a:solidFill>
              </a:rPr>
              <a:t>area </a:t>
            </a:r>
            <a:endParaRPr lang="en-US" sz="3000" dirty="0" smtClean="0"/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Tissues susceptible to resorption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Thin mucosa over hard bone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Mucosa overlying neurovascular bundles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4" name="Picture 4" descr="scan0027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11364" t="3156" r="9091" b="2170"/>
          <a:stretch>
            <a:fillRect/>
          </a:stretch>
        </p:blipFill>
        <p:spPr bwMode="auto">
          <a:xfrm>
            <a:off x="2819400" y="4343400"/>
            <a:ext cx="2667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239000" cy="5846136"/>
          </a:xfrm>
        </p:spPr>
        <p:txBody>
          <a:bodyPr/>
          <a:lstStyle/>
          <a:p>
            <a:r>
              <a:rPr lang="en-US" u="sng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Midpalatine</a:t>
            </a:r>
            <a:r>
              <a:rPr lang="en-US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suture and incisive papilla</a:t>
            </a:r>
          </a:p>
          <a:p>
            <a:endParaRPr lang="en-US" dirty="0" smtClean="0"/>
          </a:p>
          <a:p>
            <a:r>
              <a:rPr lang="en-US" dirty="0" smtClean="0"/>
              <a:t>Submucosa is extremely thin and non resilient</a:t>
            </a:r>
            <a:endParaRPr lang="en-US" dirty="0"/>
          </a:p>
        </p:txBody>
      </p:sp>
      <p:pic>
        <p:nvPicPr>
          <p:cNvPr id="5" name="Picture 2" descr="H:\DCIM\104NIKON\DSCN0055.JPG"/>
          <p:cNvPicPr>
            <a:picLocks noChangeAspect="1" noChangeArrowheads="1"/>
          </p:cNvPicPr>
          <p:nvPr/>
        </p:nvPicPr>
        <p:blipFill>
          <a:blip r:embed="rId2">
            <a:grayscl/>
            <a:lum bright="30000" contrast="40000"/>
          </a:blip>
          <a:srcRect l="36584" t="35351" r="35338" b="28840"/>
          <a:stretch>
            <a:fillRect/>
          </a:stretch>
        </p:blipFill>
        <p:spPr bwMode="auto">
          <a:xfrm rot="5400000">
            <a:off x="4585478" y="3567922"/>
            <a:ext cx="2885210" cy="2759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/>
        </p:spPr>
      </p:pic>
      <p:pic>
        <p:nvPicPr>
          <p:cNvPr id="2050" name="Picture 2" descr="cd3"/>
          <p:cNvPicPr>
            <a:picLocks noChangeAspect="1" noChangeArrowheads="1"/>
          </p:cNvPicPr>
          <p:nvPr/>
        </p:nvPicPr>
        <p:blipFill>
          <a:blip r:embed="rId3">
            <a:grayscl/>
            <a:lum contrast="40000"/>
          </a:blip>
          <a:srcRect l="5853" t="61476" r="49756" b="14573"/>
          <a:stretch>
            <a:fillRect/>
          </a:stretch>
        </p:blipFill>
        <p:spPr bwMode="auto">
          <a:xfrm>
            <a:off x="838200" y="3505200"/>
            <a:ext cx="2971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239000" cy="1143000"/>
          </a:xfrm>
        </p:spPr>
        <p:txBody>
          <a:bodyPr/>
          <a:lstStyle/>
          <a:p>
            <a:r>
              <a:rPr lang="en-US" dirty="0" smtClean="0"/>
              <a:t>Practical consideration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001000" cy="501998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2200" dirty="0" smtClean="0"/>
              <a:t>Principle of impression making – maximal extension of denture bearing area</a:t>
            </a:r>
          </a:p>
          <a:p>
            <a:pPr>
              <a:lnSpc>
                <a:spcPct val="16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endParaRPr lang="en-US" sz="2200" dirty="0" smtClean="0"/>
          </a:p>
          <a:p>
            <a:pPr>
              <a:lnSpc>
                <a:spcPct val="16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endParaRPr lang="en-US" sz="2200" dirty="0" smtClean="0"/>
          </a:p>
          <a:p>
            <a:pPr>
              <a:lnSpc>
                <a:spcPct val="16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2200" dirty="0" smtClean="0"/>
              <a:t>Tissues vary </a:t>
            </a:r>
            <a:r>
              <a:rPr lang="en-US" sz="2200" dirty="0" smtClean="0"/>
              <a:t>in their ability to tolerate pressure and transmit it according to their anatomic location and </a:t>
            </a:r>
            <a:r>
              <a:rPr lang="en-US" sz="2200" dirty="0" err="1" smtClean="0"/>
              <a:t>histologic</a:t>
            </a:r>
            <a:r>
              <a:rPr lang="en-US" sz="2200" dirty="0" smtClean="0"/>
              <a:t> make up.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0" y="63246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001000" cy="579120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2200" dirty="0" smtClean="0"/>
              <a:t>Desirable impression technique – mild displacement of more resilient tissues</a:t>
            </a:r>
          </a:p>
          <a:p>
            <a:pPr marL="571500" indent="-571500"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endParaRPr lang="en-US" sz="2200" dirty="0" smtClean="0"/>
          </a:p>
          <a:p>
            <a:pPr marL="571500" indent="-571500"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endParaRPr lang="en-US" sz="2200" dirty="0" smtClean="0"/>
          </a:p>
          <a:p>
            <a:pPr marL="571500" indent="-571500"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2200" dirty="0" smtClean="0"/>
              <a:t>Equalized pressure distribution minimizes localized pressure concentration which otherwise would lead to:</a:t>
            </a:r>
          </a:p>
          <a:p>
            <a:pPr marL="571500" indent="-571500"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None/>
            </a:pPr>
            <a:r>
              <a:rPr lang="en-US" sz="2200" dirty="0" smtClean="0"/>
              <a:t>        Pressure induced resorption</a:t>
            </a:r>
          </a:p>
          <a:p>
            <a:pPr marL="571500" indent="-571500"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None/>
            </a:pPr>
            <a:r>
              <a:rPr lang="en-US" sz="2200" dirty="0" smtClean="0"/>
              <a:t>        Mucosal irritation</a:t>
            </a:r>
          </a:p>
          <a:p>
            <a:pPr marL="571500" indent="-571500"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None/>
            </a:pPr>
            <a:r>
              <a:rPr lang="en-US" sz="2200" dirty="0" smtClean="0"/>
              <a:t>        Base instability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0" y="63246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239000" cy="1143000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10600" cy="50079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  <a:buClr>
                <a:srgbClr val="0099CC"/>
              </a:buClr>
              <a:buFont typeface="Wingdings" pitchFamily="2" charset="2"/>
              <a:buChar char="v"/>
            </a:pPr>
            <a:r>
              <a:rPr lang="en-US" sz="2800" dirty="0" smtClean="0"/>
              <a:t>Dentist must base their technique on understanding  the biologic aspects of  relationship between denture </a:t>
            </a:r>
            <a:r>
              <a:rPr lang="en-US" sz="2800" dirty="0" smtClean="0"/>
              <a:t>base and </a:t>
            </a:r>
            <a:r>
              <a:rPr lang="en-US" sz="2800" dirty="0" smtClean="0"/>
              <a:t>supporting tissue.</a:t>
            </a:r>
          </a:p>
          <a:p>
            <a:pPr>
              <a:lnSpc>
                <a:spcPct val="140000"/>
              </a:lnSpc>
              <a:buClr>
                <a:srgbClr val="0099CC"/>
              </a:buClr>
              <a:buFont typeface="Wingdings" pitchFamily="2" charset="2"/>
              <a:buChar char="v"/>
            </a:pPr>
            <a:endParaRPr lang="en-US" sz="2800" dirty="0" smtClean="0"/>
          </a:p>
          <a:p>
            <a:pPr>
              <a:lnSpc>
                <a:spcPct val="140000"/>
              </a:lnSpc>
              <a:buClr>
                <a:srgbClr val="0099CC"/>
              </a:buClr>
              <a:buFont typeface="Wingdings" pitchFamily="2" charset="2"/>
              <a:buChar char="v"/>
            </a:pPr>
            <a:r>
              <a:rPr lang="en-US" sz="2800" dirty="0" smtClean="0"/>
              <a:t>Anatomic regions providing primary support should make positive contact with denture base under functional loading .</a:t>
            </a:r>
          </a:p>
          <a:p>
            <a:pPr>
              <a:lnSpc>
                <a:spcPct val="140000"/>
              </a:lnSpc>
              <a:buClr>
                <a:srgbClr val="0099CC"/>
              </a:buClr>
              <a:buFont typeface="Wingdings" pitchFamily="2" charset="2"/>
              <a:buChar char="v"/>
            </a:pPr>
            <a:endParaRPr lang="en-US" sz="2800" dirty="0" smtClean="0"/>
          </a:p>
          <a:p>
            <a:pPr>
              <a:lnSpc>
                <a:spcPct val="140000"/>
              </a:lnSpc>
              <a:buClr>
                <a:srgbClr val="0099CC"/>
              </a:buClr>
              <a:buFont typeface="Wingdings" pitchFamily="2" charset="2"/>
              <a:buChar char="v"/>
            </a:pPr>
            <a:r>
              <a:rPr lang="en-US" sz="2800" dirty="0" smtClean="0"/>
              <a:t>Areas unable to tolerate stress should be relived of excessive contact with denture base.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305800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Impression   techniques , materials and associated procedures should be selected to effect the relationship of the denture base to the underlying tissue that will promote effective and physiologic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support for complete dentures.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924800" cy="484632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1.A.R.Tencate;Oral histology development structures and function. 4</a:t>
            </a:r>
            <a:r>
              <a:rPr lang="en-US" sz="2400" baseline="30000" dirty="0" smtClean="0">
                <a:latin typeface="Comic Sans MS" pitchFamily="66" charset="0"/>
              </a:rPr>
              <a:t>th</a:t>
            </a:r>
            <a:r>
              <a:rPr lang="en-US" sz="2400" dirty="0" smtClean="0">
                <a:latin typeface="Comic Sans MS" pitchFamily="66" charset="0"/>
              </a:rPr>
              <a:t> edition.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2.Bouchers ;  </a:t>
            </a:r>
            <a:r>
              <a:rPr lang="en-US" sz="2400" dirty="0" err="1" smtClean="0">
                <a:latin typeface="Comic Sans MS" pitchFamily="66" charset="0"/>
              </a:rPr>
              <a:t>Prosthodontic</a:t>
            </a:r>
            <a:r>
              <a:rPr lang="en-US" sz="2400" dirty="0" smtClean="0">
                <a:latin typeface="Comic Sans MS" pitchFamily="66" charset="0"/>
              </a:rPr>
              <a:t> treatment for edentulous patients. 9</a:t>
            </a:r>
            <a:r>
              <a:rPr lang="en-US" sz="2400" baseline="30000" dirty="0" smtClean="0">
                <a:latin typeface="Comic Sans MS" pitchFamily="66" charset="0"/>
              </a:rPr>
              <a:t>th</a:t>
            </a:r>
            <a:r>
              <a:rPr lang="en-US" sz="2400" dirty="0" smtClean="0">
                <a:latin typeface="Comic Sans MS" pitchFamily="66" charset="0"/>
              </a:rPr>
              <a:t>  &amp;  11</a:t>
            </a:r>
            <a:r>
              <a:rPr lang="en-US" sz="2400" baseline="30000" dirty="0" smtClean="0">
                <a:latin typeface="Comic Sans MS" pitchFamily="66" charset="0"/>
              </a:rPr>
              <a:t>th</a:t>
            </a:r>
            <a:r>
              <a:rPr lang="en-US" sz="2400" dirty="0" smtClean="0">
                <a:latin typeface="Comic Sans MS" pitchFamily="66" charset="0"/>
              </a:rPr>
              <a:t> edition.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3.Claud.M.Fraleign –Improvement of tissues for the support of complete dentures.JPD 1959;9;746.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4.Charles M </a:t>
            </a:r>
            <a:r>
              <a:rPr lang="en-US" sz="2400" dirty="0" err="1" smtClean="0">
                <a:latin typeface="Comic Sans MS" pitchFamily="66" charset="0"/>
              </a:rPr>
              <a:t>Heartwell</a:t>
            </a:r>
            <a:r>
              <a:rPr lang="en-US" sz="2400" dirty="0" smtClean="0">
                <a:latin typeface="Comic Sans MS" pitchFamily="66" charset="0"/>
              </a:rPr>
              <a:t> ;  syllabus of complete dentures.5</a:t>
            </a:r>
            <a:r>
              <a:rPr lang="en-US" sz="2400" baseline="30000" dirty="0" smtClean="0">
                <a:latin typeface="Comic Sans MS" pitchFamily="66" charset="0"/>
              </a:rPr>
              <a:t>th</a:t>
            </a:r>
            <a:r>
              <a:rPr lang="en-US" sz="2400" dirty="0" smtClean="0">
                <a:latin typeface="Comic Sans MS" pitchFamily="66" charset="0"/>
              </a:rPr>
              <a:t> edition.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924800" cy="5693736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3100" dirty="0" smtClean="0"/>
              <a:t>5.Donald .</a:t>
            </a:r>
            <a:r>
              <a:rPr lang="en-US" sz="3100" dirty="0" err="1" smtClean="0"/>
              <a:t>E.Van</a:t>
            </a:r>
            <a:r>
              <a:rPr lang="en-US" sz="3100" dirty="0" smtClean="0"/>
              <a:t>. </a:t>
            </a:r>
            <a:r>
              <a:rPr lang="en-US" sz="3100" dirty="0" err="1" smtClean="0"/>
              <a:t>Scotter</a:t>
            </a:r>
            <a:r>
              <a:rPr lang="en-US" sz="3100" dirty="0" smtClean="0"/>
              <a:t>,- The nature of supporting tissue for complete dentures. JPD 1965;15;285.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sz="3100" dirty="0" smtClean="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3100" dirty="0" smtClean="0"/>
              <a:t>6.Frank.R.P-Analysis of pressure produced during maxillary impression procedures.JPD 1969 22:400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7. C. P. Oven ,Fundamental of removable partial denture.  </a:t>
            </a:r>
          </a:p>
          <a:p>
            <a:pPr>
              <a:buNone/>
            </a:pPr>
            <a:endParaRPr lang="en-US" sz="3100" dirty="0" smtClean="0"/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3100" dirty="0" smtClean="0"/>
              <a:t>8. </a:t>
            </a:r>
            <a:r>
              <a:rPr lang="en-US" sz="3100" dirty="0" err="1" smtClean="0"/>
              <a:t>M.M.Devan</a:t>
            </a:r>
            <a:r>
              <a:rPr lang="en-US" sz="3100" dirty="0" smtClean="0"/>
              <a:t> –Basic principles for impression making JPD;1952;2;26.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3100" dirty="0" smtClean="0"/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3100" dirty="0" smtClean="0"/>
              <a:t>9. T.E.JACOBSON.”A contemporary review of the factors involved in complete denture part 111; support ; JPD 1983;49;306.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3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457200"/>
            <a:ext cx="553324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Review of literature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458200" cy="495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99CC"/>
              </a:buClr>
            </a:pPr>
            <a:r>
              <a:rPr lang="en-US" sz="2400" dirty="0" smtClean="0">
                <a:latin typeface="Comic Sans MS" pitchFamily="66" charset="0"/>
              </a:rPr>
              <a:t>FRANK</a:t>
            </a:r>
            <a:r>
              <a:rPr lang="en-US" sz="2400" dirty="0" smtClean="0"/>
              <a:t>, conducted a study to determine the effect of tray modifications &amp; selection of impression materials on pressures exerted on the denture supporting tissues .</a:t>
            </a:r>
          </a:p>
          <a:p>
            <a:pPr>
              <a:lnSpc>
                <a:spcPct val="110000"/>
              </a:lnSpc>
              <a:buClr>
                <a:srgbClr val="0099CC"/>
              </a:buClr>
            </a:pPr>
            <a:endParaRPr lang="en-US" sz="2400" dirty="0" smtClean="0"/>
          </a:p>
          <a:p>
            <a:pPr>
              <a:lnSpc>
                <a:spcPct val="110000"/>
              </a:lnSpc>
              <a:buClr>
                <a:srgbClr val="0099CC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99CC"/>
                </a:solidFill>
                <a:latin typeface="Comic Sans MS" pitchFamily="66" charset="0"/>
              </a:rPr>
              <a:t>Conclusion:</a:t>
            </a:r>
          </a:p>
          <a:p>
            <a:pPr>
              <a:lnSpc>
                <a:spcPct val="110000"/>
              </a:lnSpc>
              <a:buClr>
                <a:srgbClr val="0099CC"/>
              </a:buClr>
            </a:pPr>
            <a:r>
              <a:rPr lang="en-US" sz="2400" dirty="0" smtClean="0"/>
              <a:t>More pressures were measured at the crest of the ridge than on the palate when no relief was used.</a:t>
            </a:r>
          </a:p>
          <a:p>
            <a:pPr>
              <a:lnSpc>
                <a:spcPct val="110000"/>
              </a:lnSpc>
              <a:buClr>
                <a:srgbClr val="0099CC"/>
              </a:buClr>
            </a:pPr>
            <a:endParaRPr lang="en-US" sz="2400" dirty="0" smtClean="0"/>
          </a:p>
          <a:p>
            <a:pPr>
              <a:lnSpc>
                <a:spcPct val="110000"/>
              </a:lnSpc>
              <a:buClr>
                <a:srgbClr val="0099CC"/>
              </a:buClr>
            </a:pPr>
            <a:r>
              <a:rPr lang="en-US" sz="2400" dirty="0" smtClean="0"/>
              <a:t>Use of escape vents or relief was equally effective in decreasing pressures &amp; equalizing the pressures on the ridge crest ,palatal area.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If the dentures and their supporting tissues are to coexist for a reasonable length of time ,the </a:t>
            </a:r>
            <a:r>
              <a:rPr lang="en-US" sz="2400" dirty="0" err="1" smtClean="0"/>
              <a:t>prosthodontist</a:t>
            </a:r>
            <a:r>
              <a:rPr lang="en-US" sz="2400" dirty="0" smtClean="0"/>
              <a:t> must fully understand the anatomy of supporting and limiting structures involved.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 changes its external shape and internal (</a:t>
            </a:r>
            <a:r>
              <a:rPr lang="en-US" dirty="0" err="1" smtClean="0"/>
              <a:t>cancellous</a:t>
            </a:r>
            <a:r>
              <a:rPr lang="en-US" dirty="0" smtClean="0"/>
              <a:t>) architecture in response to stresses acting on it.</a:t>
            </a:r>
          </a:p>
          <a:p>
            <a:endParaRPr lang="en-US" dirty="0" smtClean="0"/>
          </a:p>
          <a:p>
            <a:r>
              <a:rPr lang="en-US" dirty="0" smtClean="0"/>
              <a:t>bone models and remodels in response to the mechanical stresses it experiences so as to produce a minimal-weight structure that is 'adapted' to its applied stresses.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 denture support 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924800" cy="4846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2800" dirty="0" smtClean="0"/>
              <a:t>Resistance to vertical movement of the denture base towards tissue.</a:t>
            </a:r>
          </a:p>
          <a:p>
            <a:pPr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endParaRPr lang="en-US" sz="2800" dirty="0" smtClean="0"/>
          </a:p>
          <a:p>
            <a:pPr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2800" dirty="0" smtClean="0"/>
              <a:t>Counteracts forces towards ridges.</a:t>
            </a:r>
          </a:p>
          <a:p>
            <a:pPr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endParaRPr lang="en-US" sz="2800" dirty="0" smtClean="0"/>
          </a:p>
          <a:p>
            <a:pPr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2800" dirty="0" smtClean="0"/>
              <a:t>Maintain established - occlusal relation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0" y="6488668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467600" cy="5638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dirty="0" smtClean="0"/>
              <a:t>	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Resistance to the vertical movement of the denture base toward the ridge. </a:t>
            </a:r>
          </a:p>
          <a:p>
            <a:pPr lvl="0">
              <a:lnSpc>
                <a:spcPct val="150000"/>
              </a:lnSpc>
            </a:pPr>
            <a:endParaRPr lang="en-US" sz="2400" dirty="0" smtClean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Relationship of the denture base and the underlying tissue surface under varying degrees and types of function.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According to Boucher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resistance to the vertical forces of mastication, occlusal forces and other forces applied in a direction towards the denture bearing area.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7239000" cy="1143000"/>
          </a:xfrm>
        </p:spPr>
        <p:txBody>
          <a:bodyPr/>
          <a:lstStyle/>
          <a:p>
            <a:r>
              <a:rPr lang="en-US" u="sng" dirty="0" smtClean="0"/>
              <a:t>Definition 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3974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GPT 8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43800" y="1828800"/>
            <a:ext cx="1223962" cy="504825"/>
          </a:xfrm>
          <a:prstGeom prst="rect">
            <a:avLst/>
          </a:prstGeom>
          <a:solidFill>
            <a:schemeClr val="folHlink"/>
          </a:solidFill>
          <a:ln w="57150" cap="sq" algn="ctr">
            <a:solidFill>
              <a:schemeClr val="bg2"/>
            </a:solidFill>
            <a:miter lim="800000"/>
            <a:headEnd type="none" w="sm" len="sm"/>
            <a:tailEnd type="none" w="lg" len="med"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rgbClr val="3333CC"/>
                </a:solidFill>
              </a:rPr>
              <a:t>DENTURE</a:t>
            </a:r>
          </a:p>
          <a:p>
            <a:r>
              <a:rPr lang="en-US" sz="1400" dirty="0">
                <a:solidFill>
                  <a:srgbClr val="3333CC"/>
                </a:solidFill>
              </a:rPr>
              <a:t>BASE</a:t>
            </a:r>
            <a:endParaRPr lang="en-IN" sz="1400" dirty="0">
              <a:solidFill>
                <a:srgbClr val="3333CC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43800" y="2438400"/>
            <a:ext cx="1223962" cy="504825"/>
          </a:xfrm>
          <a:prstGeom prst="rect">
            <a:avLst/>
          </a:prstGeom>
          <a:solidFill>
            <a:schemeClr val="folHlink"/>
          </a:solidFill>
          <a:ln w="57150" cap="sq" algn="ctr">
            <a:solidFill>
              <a:schemeClr val="bg2"/>
            </a:solidFill>
            <a:miter lim="800000"/>
            <a:headEnd type="none" w="sm" len="sm"/>
            <a:tailEnd type="none" w="lg" len="med"/>
          </a:ln>
          <a:effectLst/>
        </p:spPr>
        <p:txBody>
          <a:bodyPr wrap="none" anchor="ctr"/>
          <a:lstStyle/>
          <a:p>
            <a:r>
              <a:rPr lang="en-IN" sz="1400" dirty="0" smtClean="0">
                <a:solidFill>
                  <a:srgbClr val="3333CC"/>
                </a:solidFill>
              </a:rPr>
              <a:t>UNDERLYING</a:t>
            </a:r>
          </a:p>
          <a:p>
            <a:r>
              <a:rPr lang="en-IN" sz="1400" dirty="0" smtClean="0">
                <a:solidFill>
                  <a:srgbClr val="3333CC"/>
                </a:solidFill>
              </a:rPr>
              <a:t> TISSUES </a:t>
            </a:r>
            <a:endParaRPr lang="en-IN" sz="1400" dirty="0">
              <a:solidFill>
                <a:srgbClr val="3333CC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7925594" y="3352006"/>
            <a:ext cx="609600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887494" y="1408906"/>
            <a:ext cx="533400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228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Vertical Masticatory forces 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3657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Support 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32560"/>
          </a:xfrm>
        </p:spPr>
        <p:txBody>
          <a:bodyPr>
            <a:normAutofit/>
          </a:bodyPr>
          <a:lstStyle/>
          <a:p>
            <a:r>
              <a:rPr lang="en-US" dirty="0" smtClean="0"/>
              <a:t>Mechanisms of complete denture support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04816"/>
            <a:ext cx="7239000" cy="90518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Basic problem lies in treatment of edentulous patients???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352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609600"/>
          <a:ext cx="6553200" cy="355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4419600"/>
            <a:ext cx="754380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sz="2400" dirty="0" smtClean="0"/>
              <a:t>Entire support area of an arch of teeth –  45 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  <a:p>
            <a:pPr>
              <a:lnSpc>
                <a:spcPct val="170000"/>
              </a:lnSpc>
              <a:buNone/>
            </a:pPr>
            <a:r>
              <a:rPr lang="en-US" sz="2400" dirty="0" smtClean="0"/>
              <a:t>Maxillary – 22.96 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  <a:p>
            <a:pPr>
              <a:lnSpc>
                <a:spcPct val="170000"/>
              </a:lnSpc>
              <a:buNone/>
            </a:pPr>
            <a:r>
              <a:rPr lang="en-US" sz="2400" dirty="0" smtClean="0"/>
              <a:t>Mandibular – 12.25 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905000" y="6488668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1600" dirty="0" err="1" smtClean="0">
                <a:latin typeface="Comic Sans MS" pitchFamily="66" charset="0"/>
              </a:rPr>
              <a:t>Bouchers</a:t>
            </a:r>
            <a:r>
              <a:rPr lang="en-US" sz="1600" dirty="0" smtClean="0">
                <a:latin typeface="Comic Sans MS" pitchFamily="66" charset="0"/>
              </a:rPr>
              <a:t> ;  </a:t>
            </a:r>
            <a:r>
              <a:rPr lang="en-US" sz="1600" dirty="0" err="1" smtClean="0">
                <a:latin typeface="Comic Sans MS" pitchFamily="66" charset="0"/>
              </a:rPr>
              <a:t>Prosthodontic</a:t>
            </a:r>
            <a:r>
              <a:rPr lang="en-US" sz="1600" dirty="0" smtClean="0">
                <a:latin typeface="Comic Sans MS" pitchFamily="66" charset="0"/>
              </a:rPr>
              <a:t> treatment for edentulous patients  12</a:t>
            </a:r>
            <a:r>
              <a:rPr lang="en-US" sz="1600" baseline="30000" dirty="0" smtClean="0">
                <a:latin typeface="Comic Sans MS" pitchFamily="66" charset="0"/>
              </a:rPr>
              <a:t>th</a:t>
            </a:r>
            <a:r>
              <a:rPr lang="en-US" sz="1600" dirty="0" smtClean="0">
                <a:latin typeface="Comic Sans MS" pitchFamily="66" charset="0"/>
              </a:rPr>
              <a:t> edition.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239000" cy="1143000"/>
          </a:xfrm>
        </p:spPr>
        <p:txBody>
          <a:bodyPr/>
          <a:lstStyle/>
          <a:p>
            <a:r>
              <a:rPr lang="en-US" dirty="0" smtClean="0"/>
              <a:t>Types of 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Considered in two point of view </a:t>
            </a:r>
          </a:p>
          <a:p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2400" dirty="0" smtClean="0"/>
              <a:t>1.Dentures should conform to the underlying tissues.</a:t>
            </a:r>
          </a:p>
          <a:p>
            <a:pPr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endParaRPr lang="en-US" sz="2400" dirty="0" smtClean="0"/>
          </a:p>
          <a:p>
            <a:pPr>
              <a:lnSpc>
                <a:spcPct val="150000"/>
              </a:lnSpc>
              <a:buClr>
                <a:srgbClr val="0099CC"/>
              </a:buClr>
              <a:buSzTx/>
              <a:buFont typeface="Wingdings" pitchFamily="2" charset="2"/>
              <a:buChar char="ü"/>
            </a:pPr>
            <a:r>
              <a:rPr lang="en-US" sz="2400" dirty="0" smtClean="0"/>
              <a:t>2.The denture should maintain this contacts for a period of time.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9800" y="6248400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JPD 1983;49;306.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8">
      <a:dk1>
        <a:sysClr val="windowText" lastClr="000000"/>
      </a:dk1>
      <a:lt1>
        <a:sysClr val="window" lastClr="FFFFFF"/>
      </a:lt1>
      <a:dk2>
        <a:srgbClr val="000060"/>
      </a:dk2>
      <a:lt2>
        <a:srgbClr val="800080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1284</TotalTime>
  <Words>1346</Words>
  <Application>Microsoft Office PowerPoint</Application>
  <PresentationFormat>On-screen Show (4:3)</PresentationFormat>
  <Paragraphs>250</Paragraphs>
  <Slides>40</Slides>
  <Notes>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Opulent</vt:lpstr>
      <vt:lpstr>Support  in complete denture </vt:lpstr>
      <vt:lpstr>Contents </vt:lpstr>
      <vt:lpstr>Introduction </vt:lpstr>
      <vt:lpstr>Slide 4</vt:lpstr>
      <vt:lpstr>Complete denture support is </vt:lpstr>
      <vt:lpstr>Definition </vt:lpstr>
      <vt:lpstr>Mechanisms of complete denture support </vt:lpstr>
      <vt:lpstr>Slide 8</vt:lpstr>
      <vt:lpstr>Types of support </vt:lpstr>
      <vt:lpstr>Support is achieved  </vt:lpstr>
      <vt:lpstr>Factors affecting support </vt:lpstr>
      <vt:lpstr>Effective support is realized when  </vt:lpstr>
      <vt:lpstr>Snowshoe principle </vt:lpstr>
      <vt:lpstr>NATURE OF SUPPORTING TISSUES </vt:lpstr>
      <vt:lpstr>Strategy of using soft tissue </vt:lpstr>
      <vt:lpstr>A denture may be supported , suspended, sustained by mucosal base in 3 ways;</vt:lpstr>
      <vt:lpstr>Hard tissues</vt:lpstr>
      <vt:lpstr>Bone factor </vt:lpstr>
      <vt:lpstr>Local responds to force by remodeling  Wolff's law </vt:lpstr>
      <vt:lpstr>Slide 20</vt:lpstr>
      <vt:lpstr>Anatomic consideration of the denture bearing area </vt:lpstr>
      <vt:lpstr>Mandibular Anatomic consideration</vt:lpstr>
      <vt:lpstr>Slide 23</vt:lpstr>
      <vt:lpstr>Primary stress bearing area</vt:lpstr>
      <vt:lpstr>Slide 25</vt:lpstr>
      <vt:lpstr>Secondary stress bearing area</vt:lpstr>
      <vt:lpstr>Maxillary Anatomic consideration</vt:lpstr>
      <vt:lpstr>Primary stress bearing area</vt:lpstr>
      <vt:lpstr>Secondary stress bearing area</vt:lpstr>
      <vt:lpstr>Anatomic consideration </vt:lpstr>
      <vt:lpstr>Slide 31</vt:lpstr>
      <vt:lpstr>Practical consideration </vt:lpstr>
      <vt:lpstr>Slide 33</vt:lpstr>
      <vt:lpstr>Summary </vt:lpstr>
      <vt:lpstr>Conclusion </vt:lpstr>
      <vt:lpstr>References </vt:lpstr>
      <vt:lpstr>Slide 37</vt:lpstr>
      <vt:lpstr>Slide 38</vt:lpstr>
      <vt:lpstr>Review of literature </vt:lpstr>
      <vt:lpstr>Slide 40</vt:lpstr>
    </vt:vector>
  </TitlesOfParts>
  <Company>A VUONG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in complete denture </dc:title>
  <dc:creator>AZURE</dc:creator>
  <cp:lastModifiedBy>AZURE</cp:lastModifiedBy>
  <cp:revision>127</cp:revision>
  <dcterms:created xsi:type="dcterms:W3CDTF">2010-07-07T12:55:01Z</dcterms:created>
  <dcterms:modified xsi:type="dcterms:W3CDTF">2010-07-23T02:38:19Z</dcterms:modified>
</cp:coreProperties>
</file>