
<file path=[Content_Types].xml><?xml version="1.0" encoding="utf-8"?>
<Types xmlns="http://schemas.openxmlformats.org/package/2006/content-types">
  <Default Extension="jfif" ContentType="image/jpe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58" r:id="rId1"/>
  </p:sldMasterIdLst>
  <p:notesMasterIdLst>
    <p:notesMasterId r:id="rId92"/>
  </p:notesMasterIdLst>
  <p:handoutMasterIdLst>
    <p:handoutMasterId r:id="rId93"/>
  </p:handoutMasterIdLst>
  <p:sldIdLst>
    <p:sldId id="380" r:id="rId2"/>
    <p:sldId id="373" r:id="rId3"/>
    <p:sldId id="382" r:id="rId4"/>
    <p:sldId id="383" r:id="rId5"/>
    <p:sldId id="390" r:id="rId6"/>
    <p:sldId id="370" r:id="rId7"/>
    <p:sldId id="386" r:id="rId8"/>
    <p:sldId id="387" r:id="rId9"/>
    <p:sldId id="389" r:id="rId10"/>
    <p:sldId id="419" r:id="rId11"/>
    <p:sldId id="257" r:id="rId12"/>
    <p:sldId id="391" r:id="rId13"/>
    <p:sldId id="258" r:id="rId14"/>
    <p:sldId id="261" r:id="rId15"/>
    <p:sldId id="351" r:id="rId16"/>
    <p:sldId id="365" r:id="rId17"/>
    <p:sldId id="262" r:id="rId18"/>
    <p:sldId id="341" r:id="rId19"/>
    <p:sldId id="267" r:id="rId20"/>
    <p:sldId id="268" r:id="rId21"/>
    <p:sldId id="395" r:id="rId22"/>
    <p:sldId id="393" r:id="rId23"/>
    <p:sldId id="275" r:id="rId24"/>
    <p:sldId id="397" r:id="rId25"/>
    <p:sldId id="396" r:id="rId26"/>
    <p:sldId id="398" r:id="rId27"/>
    <p:sldId id="343" r:id="rId28"/>
    <p:sldId id="399" r:id="rId29"/>
    <p:sldId id="400" r:id="rId30"/>
    <p:sldId id="276" r:id="rId31"/>
    <p:sldId id="277" r:id="rId32"/>
    <p:sldId id="278" r:id="rId33"/>
    <p:sldId id="279" r:id="rId34"/>
    <p:sldId id="366" r:id="rId35"/>
    <p:sldId id="280" r:id="rId36"/>
    <p:sldId id="344" r:id="rId37"/>
    <p:sldId id="281" r:id="rId38"/>
    <p:sldId id="282" r:id="rId39"/>
    <p:sldId id="283" r:id="rId40"/>
    <p:sldId id="285" r:id="rId41"/>
    <p:sldId id="286" r:id="rId42"/>
    <p:sldId id="345" r:id="rId43"/>
    <p:sldId id="289" r:id="rId44"/>
    <p:sldId id="291" r:id="rId45"/>
    <p:sldId id="350" r:id="rId46"/>
    <p:sldId id="296" r:id="rId47"/>
    <p:sldId id="368" r:id="rId48"/>
    <p:sldId id="347" r:id="rId49"/>
    <p:sldId id="301" r:id="rId50"/>
    <p:sldId id="302" r:id="rId51"/>
    <p:sldId id="401" r:id="rId52"/>
    <p:sldId id="348" r:id="rId53"/>
    <p:sldId id="305" r:id="rId54"/>
    <p:sldId id="402" r:id="rId55"/>
    <p:sldId id="406" r:id="rId56"/>
    <p:sldId id="403" r:id="rId57"/>
    <p:sldId id="404" r:id="rId58"/>
    <p:sldId id="405" r:id="rId59"/>
    <p:sldId id="307" r:id="rId60"/>
    <p:sldId id="407" r:id="rId61"/>
    <p:sldId id="413" r:id="rId62"/>
    <p:sldId id="414" r:id="rId63"/>
    <p:sldId id="308" r:id="rId64"/>
    <p:sldId id="309" r:id="rId65"/>
    <p:sldId id="409" r:id="rId66"/>
    <p:sldId id="311" r:id="rId67"/>
    <p:sldId id="410" r:id="rId68"/>
    <p:sldId id="411" r:id="rId69"/>
    <p:sldId id="412" r:id="rId70"/>
    <p:sldId id="312" r:id="rId71"/>
    <p:sldId id="313" r:id="rId72"/>
    <p:sldId id="314" r:id="rId73"/>
    <p:sldId id="315" r:id="rId74"/>
    <p:sldId id="316" r:id="rId75"/>
    <p:sldId id="416" r:id="rId76"/>
    <p:sldId id="417" r:id="rId77"/>
    <p:sldId id="418" r:id="rId78"/>
    <p:sldId id="318" r:id="rId79"/>
    <p:sldId id="319" r:id="rId80"/>
    <p:sldId id="337" r:id="rId81"/>
    <p:sldId id="323" r:id="rId82"/>
    <p:sldId id="324" r:id="rId83"/>
    <p:sldId id="325" r:id="rId84"/>
    <p:sldId id="326" r:id="rId85"/>
    <p:sldId id="327" r:id="rId86"/>
    <p:sldId id="355" r:id="rId87"/>
    <p:sldId id="356" r:id="rId88"/>
    <p:sldId id="357" r:id="rId89"/>
    <p:sldId id="358" r:id="rId90"/>
    <p:sldId id="415"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0C252-59D1-4E6B-8F76-CF31586F5983}" v="4" dt="2022-07-12T09:50:37.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varScale="1">
        <p:scale>
          <a:sx n="65" d="100"/>
          <a:sy n="65" d="100"/>
        </p:scale>
        <p:origin x="1348" y="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3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al shigli" userId="e69d091f69b34de2" providerId="LiveId" clId="{3B10C252-59D1-4E6B-8F76-CF31586F5983}"/>
    <pc:docChg chg="custSel addSld delSld modSld">
      <pc:chgData name="kamal shigli" userId="e69d091f69b34de2" providerId="LiveId" clId="{3B10C252-59D1-4E6B-8F76-CF31586F5983}" dt="2022-07-12T12:01:16.481" v="95" actId="47"/>
      <pc:docMkLst>
        <pc:docMk/>
      </pc:docMkLst>
      <pc:sldChg chg="modSp mod">
        <pc:chgData name="kamal shigli" userId="e69d091f69b34de2" providerId="LiveId" clId="{3B10C252-59D1-4E6B-8F76-CF31586F5983}" dt="2022-07-05T11:33:01.462" v="80" actId="20577"/>
        <pc:sldMkLst>
          <pc:docMk/>
          <pc:sldMk cId="0" sldId="280"/>
        </pc:sldMkLst>
        <pc:spChg chg="mod">
          <ac:chgData name="kamal shigli" userId="e69d091f69b34de2" providerId="LiveId" clId="{3B10C252-59D1-4E6B-8F76-CF31586F5983}" dt="2022-07-05T11:33:01.462" v="80" actId="20577"/>
          <ac:spMkLst>
            <pc:docMk/>
            <pc:sldMk cId="0" sldId="280"/>
            <ac:spMk id="161794" creationId="{C8D08295-49F9-4C7D-A132-22CEB90DA99B}"/>
          </ac:spMkLst>
        </pc:spChg>
      </pc:sldChg>
      <pc:sldChg chg="modSp mod">
        <pc:chgData name="kamal shigli" userId="e69d091f69b34de2" providerId="LiveId" clId="{3B10C252-59D1-4E6B-8F76-CF31586F5983}" dt="2022-07-05T08:18:38.552" v="3" actId="20577"/>
        <pc:sldMkLst>
          <pc:docMk/>
          <pc:sldMk cId="0" sldId="343"/>
        </pc:sldMkLst>
        <pc:spChg chg="mod">
          <ac:chgData name="kamal shigli" userId="e69d091f69b34de2" providerId="LiveId" clId="{3B10C252-59D1-4E6B-8F76-CF31586F5983}" dt="2022-07-05T08:18:38.552" v="3" actId="20577"/>
          <ac:spMkLst>
            <pc:docMk/>
            <pc:sldMk cId="0" sldId="343"/>
            <ac:spMk id="3" creationId="{39E16F5E-4621-4F83-A75E-3CB1C6DFCD8F}"/>
          </ac:spMkLst>
        </pc:spChg>
      </pc:sldChg>
      <pc:sldChg chg="addSp delSp modSp new del mod modAnim">
        <pc:chgData name="kamal shigli" userId="e69d091f69b34de2" providerId="LiveId" clId="{3B10C252-59D1-4E6B-8F76-CF31586F5983}" dt="2022-07-12T12:01:16.481" v="95" actId="47"/>
        <pc:sldMkLst>
          <pc:docMk/>
          <pc:sldMk cId="343211542" sldId="419"/>
        </pc:sldMkLst>
        <pc:spChg chg="del">
          <ac:chgData name="kamal shigli" userId="e69d091f69b34de2" providerId="LiveId" clId="{3B10C252-59D1-4E6B-8F76-CF31586F5983}" dt="2022-07-12T09:49:18.140" v="88"/>
          <ac:spMkLst>
            <pc:docMk/>
            <pc:sldMk cId="343211542" sldId="419"/>
            <ac:spMk id="3" creationId="{A5B681C9-6170-3274-0503-B8D73B384854}"/>
          </ac:spMkLst>
        </pc:spChg>
        <pc:spChg chg="del mod">
          <ac:chgData name="kamal shigli" userId="e69d091f69b34de2" providerId="LiveId" clId="{3B10C252-59D1-4E6B-8F76-CF31586F5983}" dt="2022-07-12T09:48:46.036" v="83" actId="478"/>
          <ac:spMkLst>
            <pc:docMk/>
            <pc:sldMk cId="343211542" sldId="419"/>
            <ac:spMk id="5" creationId="{50E16B18-3642-E279-9F30-AE5F49BC42C3}"/>
          </ac:spMkLst>
        </pc:spChg>
        <pc:picChg chg="add mod">
          <ac:chgData name="kamal shigli" userId="e69d091f69b34de2" providerId="LiveId" clId="{3B10C252-59D1-4E6B-8F76-CF31586F5983}" dt="2022-07-12T09:49:18.140" v="88"/>
          <ac:picMkLst>
            <pc:docMk/>
            <pc:sldMk cId="343211542" sldId="419"/>
            <ac:picMk id="6" creationId="{9784AB9A-B27D-3905-B2BC-CB779C12C808}"/>
          </ac:picMkLst>
        </pc:picChg>
      </pc:sldChg>
      <pc:sldChg chg="addSp delSp modSp new del mod modAnim">
        <pc:chgData name="kamal shigli" userId="e69d091f69b34de2" providerId="LiveId" clId="{3B10C252-59D1-4E6B-8F76-CF31586F5983}" dt="2022-07-12T12:01:14.171" v="94" actId="47"/>
        <pc:sldMkLst>
          <pc:docMk/>
          <pc:sldMk cId="2731851743" sldId="420"/>
        </pc:sldMkLst>
        <pc:spChg chg="del">
          <ac:chgData name="kamal shigli" userId="e69d091f69b34de2" providerId="LiveId" clId="{3B10C252-59D1-4E6B-8F76-CF31586F5983}" dt="2022-07-12T09:49:00.231" v="87"/>
          <ac:spMkLst>
            <pc:docMk/>
            <pc:sldMk cId="2731851743" sldId="420"/>
            <ac:spMk id="3" creationId="{5133DD30-27C0-1C01-2B0A-B6515ACC86F6}"/>
          </ac:spMkLst>
        </pc:spChg>
        <pc:spChg chg="del mod">
          <ac:chgData name="kamal shigli" userId="e69d091f69b34de2" providerId="LiveId" clId="{3B10C252-59D1-4E6B-8F76-CF31586F5983}" dt="2022-07-12T09:48:56.261" v="86" actId="478"/>
          <ac:spMkLst>
            <pc:docMk/>
            <pc:sldMk cId="2731851743" sldId="420"/>
            <ac:spMk id="5" creationId="{2199BC40-6CCA-A1DE-1744-B6000B726128}"/>
          </ac:spMkLst>
        </pc:spChg>
        <pc:picChg chg="add mod">
          <ac:chgData name="kamal shigli" userId="e69d091f69b34de2" providerId="LiveId" clId="{3B10C252-59D1-4E6B-8F76-CF31586F5983}" dt="2022-07-12T09:49:00.231" v="87"/>
          <ac:picMkLst>
            <pc:docMk/>
            <pc:sldMk cId="2731851743" sldId="420"/>
            <ac:picMk id="6" creationId="{C1060552-DD63-ED70-5A59-D99AE90EC2B0}"/>
          </ac:picMkLst>
        </pc:picChg>
      </pc:sldChg>
      <pc:sldChg chg="addSp delSp modSp new del mod modAnim">
        <pc:chgData name="kamal shigli" userId="e69d091f69b34de2" providerId="LiveId" clId="{3B10C252-59D1-4E6B-8F76-CF31586F5983}" dt="2022-07-12T12:01:12.099" v="93" actId="47"/>
        <pc:sldMkLst>
          <pc:docMk/>
          <pc:sldMk cId="4060890745" sldId="421"/>
        </pc:sldMkLst>
        <pc:spChg chg="del">
          <ac:chgData name="kamal shigli" userId="e69d091f69b34de2" providerId="LiveId" clId="{3B10C252-59D1-4E6B-8F76-CF31586F5983}" dt="2022-07-12T09:50:37.437" v="92"/>
          <ac:spMkLst>
            <pc:docMk/>
            <pc:sldMk cId="4060890745" sldId="421"/>
            <ac:spMk id="3" creationId="{70C94A85-E29C-CE24-E06F-D0AF5529A37A}"/>
          </ac:spMkLst>
        </pc:spChg>
        <pc:spChg chg="del mod">
          <ac:chgData name="kamal shigli" userId="e69d091f69b34de2" providerId="LiveId" clId="{3B10C252-59D1-4E6B-8F76-CF31586F5983}" dt="2022-07-12T09:50:27.468" v="91" actId="478"/>
          <ac:spMkLst>
            <pc:docMk/>
            <pc:sldMk cId="4060890745" sldId="421"/>
            <ac:spMk id="5" creationId="{3A612826-89EE-4948-61D3-88C0C0D2AE18}"/>
          </ac:spMkLst>
        </pc:spChg>
        <pc:picChg chg="add mod">
          <ac:chgData name="kamal shigli" userId="e69d091f69b34de2" providerId="LiveId" clId="{3B10C252-59D1-4E6B-8F76-CF31586F5983}" dt="2022-07-12T09:50:37.437" v="92"/>
          <ac:picMkLst>
            <pc:docMk/>
            <pc:sldMk cId="4060890745" sldId="421"/>
            <ac:picMk id="6" creationId="{986453B7-AACF-678F-1E68-FAF6235E9C3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088060-64E6-467C-A4AA-C531B9B551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5114C46-B25E-4C76-9907-A67E03EC2CF6}">
      <dgm:prSet/>
      <dgm:spPr/>
      <dgm:t>
        <a:bodyPr/>
        <a:lstStyle/>
        <a:p>
          <a:r>
            <a:rPr lang="en-US"/>
            <a:t>Most useful as an adjunct to high- volume evacuation</a:t>
          </a:r>
        </a:p>
      </dgm:t>
    </dgm:pt>
    <dgm:pt modelId="{6B31DF9E-8A2B-4CB7-9ED8-A3221568A114}" type="parTrans" cxnId="{46EF2D88-9F5F-41C2-8BBE-665685F51A58}">
      <dgm:prSet/>
      <dgm:spPr/>
      <dgm:t>
        <a:bodyPr/>
        <a:lstStyle/>
        <a:p>
          <a:endParaRPr lang="en-US"/>
        </a:p>
      </dgm:t>
    </dgm:pt>
    <dgm:pt modelId="{F7B82347-886D-48F5-A7B2-5B00764318E0}" type="sibTrans" cxnId="{46EF2D88-9F5F-41C2-8BBE-665685F51A58}">
      <dgm:prSet/>
      <dgm:spPr/>
      <dgm:t>
        <a:bodyPr/>
        <a:lstStyle/>
        <a:p>
          <a:endParaRPr lang="en-US"/>
        </a:p>
      </dgm:t>
    </dgm:pt>
    <dgm:pt modelId="{4AC1A732-E12A-41FE-AB58-AE883D3FD98B}">
      <dgm:prSet/>
      <dgm:spPr/>
      <dgm:t>
        <a:bodyPr/>
        <a:lstStyle/>
        <a:p>
          <a:r>
            <a:rPr lang="en-US" dirty="0"/>
            <a:t>Used for </a:t>
          </a:r>
          <a:r>
            <a:rPr lang="en-US" dirty="0" smtClean="0"/>
            <a:t>maxillary </a:t>
          </a:r>
          <a:r>
            <a:rPr lang="en-US" dirty="0"/>
            <a:t>arch</a:t>
          </a:r>
        </a:p>
      </dgm:t>
    </dgm:pt>
    <dgm:pt modelId="{07D7541A-EC87-40AE-A722-5D266319B119}" type="parTrans" cxnId="{59340A57-EFDA-43B8-8C17-9BF069EBB363}">
      <dgm:prSet/>
      <dgm:spPr/>
      <dgm:t>
        <a:bodyPr/>
        <a:lstStyle/>
        <a:p>
          <a:endParaRPr lang="en-US"/>
        </a:p>
      </dgm:t>
    </dgm:pt>
    <dgm:pt modelId="{DB16114A-16B1-477B-82E3-D5CD24FE8EFD}" type="sibTrans" cxnId="{59340A57-EFDA-43B8-8C17-9BF069EBB363}">
      <dgm:prSet/>
      <dgm:spPr/>
      <dgm:t>
        <a:bodyPr/>
        <a:lstStyle/>
        <a:p>
          <a:endParaRPr lang="en-US"/>
        </a:p>
      </dgm:t>
    </dgm:pt>
    <dgm:pt modelId="{4AEDD1D7-F755-4DD8-817D-28016DAF9407}">
      <dgm:prSet/>
      <dgm:spPr/>
      <dgm:t>
        <a:bodyPr/>
        <a:lstStyle/>
        <a:p>
          <a:r>
            <a:rPr lang="en-US" dirty="0" smtClean="0"/>
            <a:t>Placed </a:t>
          </a:r>
          <a:r>
            <a:rPr lang="en-US" dirty="0"/>
            <a:t>in the corner of the mouth opposite quadrant being treated</a:t>
          </a:r>
        </a:p>
      </dgm:t>
    </dgm:pt>
    <dgm:pt modelId="{C8DD2B1F-5BA3-4280-914A-A45645ABDB51}" type="parTrans" cxnId="{F90C4551-A424-4DBB-9715-C3C611147D24}">
      <dgm:prSet/>
      <dgm:spPr/>
      <dgm:t>
        <a:bodyPr/>
        <a:lstStyle/>
        <a:p>
          <a:endParaRPr lang="en-US"/>
        </a:p>
      </dgm:t>
    </dgm:pt>
    <dgm:pt modelId="{633CA525-7588-4D9C-9821-7E7AFA9C2010}" type="sibTrans" cxnId="{F90C4551-A424-4DBB-9715-C3C611147D24}">
      <dgm:prSet/>
      <dgm:spPr/>
      <dgm:t>
        <a:bodyPr/>
        <a:lstStyle/>
        <a:p>
          <a:endParaRPr lang="en-US"/>
        </a:p>
      </dgm:t>
    </dgm:pt>
    <dgm:pt modelId="{607CA9F9-AA74-4C39-BEAA-6B28976F3F66}">
      <dgm:prSet/>
      <dgm:spPr/>
      <dgm:t>
        <a:bodyPr/>
        <a:lstStyle/>
        <a:p>
          <a:r>
            <a:rPr lang="en-US"/>
            <a:t>Can be used for mandibular arch along with cotton rolls</a:t>
          </a:r>
        </a:p>
      </dgm:t>
    </dgm:pt>
    <dgm:pt modelId="{24D409AA-EB49-4C34-9218-040601AA9D35}" type="parTrans" cxnId="{133EF9AA-601E-4AA7-B34A-9512E2B93241}">
      <dgm:prSet/>
      <dgm:spPr/>
      <dgm:t>
        <a:bodyPr/>
        <a:lstStyle/>
        <a:p>
          <a:endParaRPr lang="en-US"/>
        </a:p>
      </dgm:t>
    </dgm:pt>
    <dgm:pt modelId="{8A82B85B-506F-4E30-ADE8-168109C3C9AF}" type="sibTrans" cxnId="{133EF9AA-601E-4AA7-B34A-9512E2B93241}">
      <dgm:prSet/>
      <dgm:spPr/>
      <dgm:t>
        <a:bodyPr/>
        <a:lstStyle/>
        <a:p>
          <a:endParaRPr lang="en-US"/>
        </a:p>
      </dgm:t>
    </dgm:pt>
    <dgm:pt modelId="{747035EB-1CC0-403D-9431-AAA3F8A9B019}" type="pres">
      <dgm:prSet presAssocID="{FD088060-64E6-467C-A4AA-C531B9B551B2}" presName="linear" presStyleCnt="0">
        <dgm:presLayoutVars>
          <dgm:animLvl val="lvl"/>
          <dgm:resizeHandles val="exact"/>
        </dgm:presLayoutVars>
      </dgm:prSet>
      <dgm:spPr/>
      <dgm:t>
        <a:bodyPr/>
        <a:lstStyle/>
        <a:p>
          <a:endParaRPr lang="en-US"/>
        </a:p>
      </dgm:t>
    </dgm:pt>
    <dgm:pt modelId="{43FE08DE-96F9-4B71-9958-E72790BA08B7}" type="pres">
      <dgm:prSet presAssocID="{E5114C46-B25E-4C76-9907-A67E03EC2CF6}" presName="parentText" presStyleLbl="node1" presStyleIdx="0" presStyleCnt="4">
        <dgm:presLayoutVars>
          <dgm:chMax val="0"/>
          <dgm:bulletEnabled val="1"/>
        </dgm:presLayoutVars>
      </dgm:prSet>
      <dgm:spPr/>
      <dgm:t>
        <a:bodyPr/>
        <a:lstStyle/>
        <a:p>
          <a:endParaRPr lang="en-US"/>
        </a:p>
      </dgm:t>
    </dgm:pt>
    <dgm:pt modelId="{589227BD-889F-4361-91ED-4A5549A820E5}" type="pres">
      <dgm:prSet presAssocID="{F7B82347-886D-48F5-A7B2-5B00764318E0}" presName="spacer" presStyleCnt="0"/>
      <dgm:spPr/>
    </dgm:pt>
    <dgm:pt modelId="{44A49A73-9F6E-41CA-B4C0-0C8E7B19943F}" type="pres">
      <dgm:prSet presAssocID="{4AC1A732-E12A-41FE-AB58-AE883D3FD98B}" presName="parentText" presStyleLbl="node1" presStyleIdx="1" presStyleCnt="4">
        <dgm:presLayoutVars>
          <dgm:chMax val="0"/>
          <dgm:bulletEnabled val="1"/>
        </dgm:presLayoutVars>
      </dgm:prSet>
      <dgm:spPr/>
      <dgm:t>
        <a:bodyPr/>
        <a:lstStyle/>
        <a:p>
          <a:endParaRPr lang="en-US"/>
        </a:p>
      </dgm:t>
    </dgm:pt>
    <dgm:pt modelId="{E7B0D2C0-A646-43AB-96A4-EDA88C065F75}" type="pres">
      <dgm:prSet presAssocID="{DB16114A-16B1-477B-82E3-D5CD24FE8EFD}" presName="spacer" presStyleCnt="0"/>
      <dgm:spPr/>
    </dgm:pt>
    <dgm:pt modelId="{19C8EAE1-EEA5-44D8-8F51-9B1170834DEE}" type="pres">
      <dgm:prSet presAssocID="{4AEDD1D7-F755-4DD8-817D-28016DAF9407}" presName="parentText" presStyleLbl="node1" presStyleIdx="2" presStyleCnt="4">
        <dgm:presLayoutVars>
          <dgm:chMax val="0"/>
          <dgm:bulletEnabled val="1"/>
        </dgm:presLayoutVars>
      </dgm:prSet>
      <dgm:spPr/>
      <dgm:t>
        <a:bodyPr/>
        <a:lstStyle/>
        <a:p>
          <a:endParaRPr lang="en-US"/>
        </a:p>
      </dgm:t>
    </dgm:pt>
    <dgm:pt modelId="{37B427D9-7F80-4FB4-B2B9-852ED8CB858E}" type="pres">
      <dgm:prSet presAssocID="{633CA525-7588-4D9C-9821-7E7AFA9C2010}" presName="spacer" presStyleCnt="0"/>
      <dgm:spPr/>
    </dgm:pt>
    <dgm:pt modelId="{D3E0DE61-3158-41FA-9D59-3064554FDCE6}" type="pres">
      <dgm:prSet presAssocID="{607CA9F9-AA74-4C39-BEAA-6B28976F3F66}" presName="parentText" presStyleLbl="node1" presStyleIdx="3" presStyleCnt="4">
        <dgm:presLayoutVars>
          <dgm:chMax val="0"/>
          <dgm:bulletEnabled val="1"/>
        </dgm:presLayoutVars>
      </dgm:prSet>
      <dgm:spPr/>
      <dgm:t>
        <a:bodyPr/>
        <a:lstStyle/>
        <a:p>
          <a:endParaRPr lang="en-US"/>
        </a:p>
      </dgm:t>
    </dgm:pt>
  </dgm:ptLst>
  <dgm:cxnLst>
    <dgm:cxn modelId="{46EF2D88-9F5F-41C2-8BBE-665685F51A58}" srcId="{FD088060-64E6-467C-A4AA-C531B9B551B2}" destId="{E5114C46-B25E-4C76-9907-A67E03EC2CF6}" srcOrd="0" destOrd="0" parTransId="{6B31DF9E-8A2B-4CB7-9ED8-A3221568A114}" sibTransId="{F7B82347-886D-48F5-A7B2-5B00764318E0}"/>
    <dgm:cxn modelId="{477C122E-5EC0-4BA4-B9EB-EAF80B77FD25}" type="presOf" srcId="{E5114C46-B25E-4C76-9907-A67E03EC2CF6}" destId="{43FE08DE-96F9-4B71-9958-E72790BA08B7}" srcOrd="0" destOrd="0" presId="urn:microsoft.com/office/officeart/2005/8/layout/vList2"/>
    <dgm:cxn modelId="{133EF9AA-601E-4AA7-B34A-9512E2B93241}" srcId="{FD088060-64E6-467C-A4AA-C531B9B551B2}" destId="{607CA9F9-AA74-4C39-BEAA-6B28976F3F66}" srcOrd="3" destOrd="0" parTransId="{24D409AA-EB49-4C34-9218-040601AA9D35}" sibTransId="{8A82B85B-506F-4E30-ADE8-168109C3C9AF}"/>
    <dgm:cxn modelId="{59340A57-EFDA-43B8-8C17-9BF069EBB363}" srcId="{FD088060-64E6-467C-A4AA-C531B9B551B2}" destId="{4AC1A732-E12A-41FE-AB58-AE883D3FD98B}" srcOrd="1" destOrd="0" parTransId="{07D7541A-EC87-40AE-A722-5D266319B119}" sibTransId="{DB16114A-16B1-477B-82E3-D5CD24FE8EFD}"/>
    <dgm:cxn modelId="{DB5D1B78-7BDB-491D-B4D2-5F9DC0CFC5E8}" type="presOf" srcId="{4AC1A732-E12A-41FE-AB58-AE883D3FD98B}" destId="{44A49A73-9F6E-41CA-B4C0-0C8E7B19943F}" srcOrd="0" destOrd="0" presId="urn:microsoft.com/office/officeart/2005/8/layout/vList2"/>
    <dgm:cxn modelId="{B7267602-C786-4DAB-AB66-02CD464FA7E2}" type="presOf" srcId="{4AEDD1D7-F755-4DD8-817D-28016DAF9407}" destId="{19C8EAE1-EEA5-44D8-8F51-9B1170834DEE}" srcOrd="0" destOrd="0" presId="urn:microsoft.com/office/officeart/2005/8/layout/vList2"/>
    <dgm:cxn modelId="{9DDDBF91-9BD5-41DA-B2ED-856F2EB1D8DB}" type="presOf" srcId="{607CA9F9-AA74-4C39-BEAA-6B28976F3F66}" destId="{D3E0DE61-3158-41FA-9D59-3064554FDCE6}" srcOrd="0" destOrd="0" presId="urn:microsoft.com/office/officeart/2005/8/layout/vList2"/>
    <dgm:cxn modelId="{F90C4551-A424-4DBB-9715-C3C611147D24}" srcId="{FD088060-64E6-467C-A4AA-C531B9B551B2}" destId="{4AEDD1D7-F755-4DD8-817D-28016DAF9407}" srcOrd="2" destOrd="0" parTransId="{C8DD2B1F-5BA3-4280-914A-A45645ABDB51}" sibTransId="{633CA525-7588-4D9C-9821-7E7AFA9C2010}"/>
    <dgm:cxn modelId="{FB9C1418-C0FA-47AF-A778-AC05B37B468D}" type="presOf" srcId="{FD088060-64E6-467C-A4AA-C531B9B551B2}" destId="{747035EB-1CC0-403D-9431-AAA3F8A9B019}" srcOrd="0" destOrd="0" presId="urn:microsoft.com/office/officeart/2005/8/layout/vList2"/>
    <dgm:cxn modelId="{2D09F618-3407-42B3-BA89-57967CD9CAE4}" type="presParOf" srcId="{747035EB-1CC0-403D-9431-AAA3F8A9B019}" destId="{43FE08DE-96F9-4B71-9958-E72790BA08B7}" srcOrd="0" destOrd="0" presId="urn:microsoft.com/office/officeart/2005/8/layout/vList2"/>
    <dgm:cxn modelId="{42831B65-1743-46E2-BB2D-EF641E75FF9B}" type="presParOf" srcId="{747035EB-1CC0-403D-9431-AAA3F8A9B019}" destId="{589227BD-889F-4361-91ED-4A5549A820E5}" srcOrd="1" destOrd="0" presId="urn:microsoft.com/office/officeart/2005/8/layout/vList2"/>
    <dgm:cxn modelId="{E0FE63AC-13C2-4A83-8F4D-FCD721C7B73F}" type="presParOf" srcId="{747035EB-1CC0-403D-9431-AAA3F8A9B019}" destId="{44A49A73-9F6E-41CA-B4C0-0C8E7B19943F}" srcOrd="2" destOrd="0" presId="urn:microsoft.com/office/officeart/2005/8/layout/vList2"/>
    <dgm:cxn modelId="{9AEB3C0B-9C5A-437B-AF02-40EE0B9B7E3B}" type="presParOf" srcId="{747035EB-1CC0-403D-9431-AAA3F8A9B019}" destId="{E7B0D2C0-A646-43AB-96A4-EDA88C065F75}" srcOrd="3" destOrd="0" presId="urn:microsoft.com/office/officeart/2005/8/layout/vList2"/>
    <dgm:cxn modelId="{41A65BB1-FF25-4E15-B247-C111994A2A1B}" type="presParOf" srcId="{747035EB-1CC0-403D-9431-AAA3F8A9B019}" destId="{19C8EAE1-EEA5-44D8-8F51-9B1170834DEE}" srcOrd="4" destOrd="0" presId="urn:microsoft.com/office/officeart/2005/8/layout/vList2"/>
    <dgm:cxn modelId="{AC21CBCB-1C62-4CFF-AC74-0F8DD5864AA1}" type="presParOf" srcId="{747035EB-1CC0-403D-9431-AAA3F8A9B019}" destId="{37B427D9-7F80-4FB4-B2B9-852ED8CB858E}" srcOrd="5" destOrd="0" presId="urn:microsoft.com/office/officeart/2005/8/layout/vList2"/>
    <dgm:cxn modelId="{4D02D37E-7C3C-408B-B519-CE9912B8F0AA}" type="presParOf" srcId="{747035EB-1CC0-403D-9431-AAA3F8A9B019}" destId="{D3E0DE61-3158-41FA-9D59-3064554FDCE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E08DE-96F9-4B71-9958-E72790BA08B7}">
      <dsp:nvSpPr>
        <dsp:cNvPr id="0" name=""/>
        <dsp:cNvSpPr/>
      </dsp:nvSpPr>
      <dsp:spPr>
        <a:xfrm>
          <a:off x="0" y="49215"/>
          <a:ext cx="3657600" cy="10392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Most useful as an adjunct to high- volume evacuation</a:t>
          </a:r>
        </a:p>
      </dsp:txBody>
      <dsp:txXfrm>
        <a:off x="50732" y="99947"/>
        <a:ext cx="3556136" cy="937788"/>
      </dsp:txXfrm>
    </dsp:sp>
    <dsp:sp modelId="{44A49A73-9F6E-41CA-B4C0-0C8E7B19943F}">
      <dsp:nvSpPr>
        <dsp:cNvPr id="0" name=""/>
        <dsp:cNvSpPr/>
      </dsp:nvSpPr>
      <dsp:spPr>
        <a:xfrm>
          <a:off x="0" y="1143187"/>
          <a:ext cx="3657600" cy="10392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Used for </a:t>
          </a:r>
          <a:r>
            <a:rPr lang="en-US" sz="1900" kern="1200" dirty="0" smtClean="0"/>
            <a:t>maxillary </a:t>
          </a:r>
          <a:r>
            <a:rPr lang="en-US" sz="1900" kern="1200" dirty="0"/>
            <a:t>arch</a:t>
          </a:r>
        </a:p>
      </dsp:txBody>
      <dsp:txXfrm>
        <a:off x="50732" y="1193919"/>
        <a:ext cx="3556136" cy="937788"/>
      </dsp:txXfrm>
    </dsp:sp>
    <dsp:sp modelId="{19C8EAE1-EEA5-44D8-8F51-9B1170834DEE}">
      <dsp:nvSpPr>
        <dsp:cNvPr id="0" name=""/>
        <dsp:cNvSpPr/>
      </dsp:nvSpPr>
      <dsp:spPr>
        <a:xfrm>
          <a:off x="0" y="2237160"/>
          <a:ext cx="3657600" cy="10392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Placed </a:t>
          </a:r>
          <a:r>
            <a:rPr lang="en-US" sz="1900" kern="1200" dirty="0"/>
            <a:t>in the corner of the mouth opposite quadrant being treated</a:t>
          </a:r>
        </a:p>
      </dsp:txBody>
      <dsp:txXfrm>
        <a:off x="50732" y="2287892"/>
        <a:ext cx="3556136" cy="937788"/>
      </dsp:txXfrm>
    </dsp:sp>
    <dsp:sp modelId="{D3E0DE61-3158-41FA-9D59-3064554FDCE6}">
      <dsp:nvSpPr>
        <dsp:cNvPr id="0" name=""/>
        <dsp:cNvSpPr/>
      </dsp:nvSpPr>
      <dsp:spPr>
        <a:xfrm>
          <a:off x="0" y="3331132"/>
          <a:ext cx="3657600" cy="10392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Can be used for mandibular arch along with cotton rolls</a:t>
          </a:r>
        </a:p>
      </dsp:txBody>
      <dsp:txXfrm>
        <a:off x="50732" y="3381864"/>
        <a:ext cx="3556136" cy="9377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726BB-DA60-4893-8BAB-5117A9D87C3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r>
              <a:rPr lang="en-US"/>
              <a:t>GINGIVAL RETRACTION</a:t>
            </a:r>
          </a:p>
        </p:txBody>
      </p:sp>
      <p:sp>
        <p:nvSpPr>
          <p:cNvPr id="3" name="Date Placeholder 2">
            <a:extLst>
              <a:ext uri="{FF2B5EF4-FFF2-40B4-BE49-F238E27FC236}">
                <a16:creationId xmlns:a16="http://schemas.microsoft.com/office/drawing/2014/main" id="{1A9837D8-AEF8-4888-9838-4A81FD9D1C8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6EA3B1E-315E-49D5-BA4D-7AC13379E0DC}" type="datetimeFigureOut">
              <a:rPr lang="en-US"/>
              <a:pPr>
                <a:defRPr/>
              </a:pPr>
              <a:t>2/20/2023</a:t>
            </a:fld>
            <a:endParaRPr lang="en-US"/>
          </a:p>
        </p:txBody>
      </p:sp>
      <p:sp>
        <p:nvSpPr>
          <p:cNvPr id="4" name="Footer Placeholder 3">
            <a:extLst>
              <a:ext uri="{FF2B5EF4-FFF2-40B4-BE49-F238E27FC236}">
                <a16:creationId xmlns:a16="http://schemas.microsoft.com/office/drawing/2014/main" id="{D9E43A7F-8172-469D-AAA2-F92640CCA53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4DB4E047-9ABD-40DB-8C31-B80E67E0B3D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15DA426-B30D-4725-8ACF-BAB95993218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B126BA-03C9-4822-974E-790D6BAD77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r>
              <a:rPr lang="en-US"/>
              <a:t>GINGIVAL RETRACTION</a:t>
            </a:r>
          </a:p>
        </p:txBody>
      </p:sp>
      <p:sp>
        <p:nvSpPr>
          <p:cNvPr id="3" name="Date Placeholder 2">
            <a:extLst>
              <a:ext uri="{FF2B5EF4-FFF2-40B4-BE49-F238E27FC236}">
                <a16:creationId xmlns:a16="http://schemas.microsoft.com/office/drawing/2014/main" id="{DBFF1B0F-131B-4127-ADF8-DB31FBAEB38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076D9A72-A0E2-4EE8-A6EE-C056BAFED36A}" type="datetimeFigureOut">
              <a:rPr lang="en-US"/>
              <a:pPr>
                <a:defRPr/>
              </a:pPr>
              <a:t>2/20/2023</a:t>
            </a:fld>
            <a:endParaRPr lang="en-US"/>
          </a:p>
        </p:txBody>
      </p:sp>
      <p:sp>
        <p:nvSpPr>
          <p:cNvPr id="4" name="Slide Image Placeholder 3">
            <a:extLst>
              <a:ext uri="{FF2B5EF4-FFF2-40B4-BE49-F238E27FC236}">
                <a16:creationId xmlns:a16="http://schemas.microsoft.com/office/drawing/2014/main" id="{8551D0FB-FFF0-428B-A8E3-B8B440444D2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0E4A414-D7EF-466D-8D73-248D2CAF738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8602269-AC09-445D-92EE-4CC2DC7C257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F657441-EDF0-4D52-AAF7-AD204A95EFF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90C95DC-0AE8-486C-A6CB-DC69827CEFBE}" type="slidenum">
              <a:rPr lang="en-US" altLang="en-US"/>
              <a:pPr/>
              <a:t>‹#›</a:t>
            </a:fld>
            <a:endParaRPr lang="en-US" alt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BBD75323-BB92-4603-86D9-85A699A1DA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07F77DF0-EF6D-4D26-8E61-AD97393E5C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24" name="Slide Number Placeholder 3">
            <a:extLst>
              <a:ext uri="{FF2B5EF4-FFF2-40B4-BE49-F238E27FC236}">
                <a16:creationId xmlns:a16="http://schemas.microsoft.com/office/drawing/2014/main" id="{12C4DB16-049F-4E0B-AC6D-BA58F5EF37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AE9C5F-BD29-4A79-B97B-4C792899027C}" type="slidenum">
              <a:rPr lang="en-US" altLang="en-US"/>
              <a:pPr eaLnBrk="1" hangingPunct="1"/>
              <a:t>41</a:t>
            </a:fld>
            <a:endParaRPr lang="en-US" altLang="en-US"/>
          </a:p>
        </p:txBody>
      </p:sp>
      <p:sp>
        <p:nvSpPr>
          <p:cNvPr id="81925" name="Footer Placeholder 4">
            <a:extLst>
              <a:ext uri="{FF2B5EF4-FFF2-40B4-BE49-F238E27FC236}">
                <a16:creationId xmlns:a16="http://schemas.microsoft.com/office/drawing/2014/main" id="{747AA932-2751-4A64-BC17-00B8C5B6F109}"/>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926" name="Header Placeholder 5">
            <a:extLst>
              <a:ext uri="{FF2B5EF4-FFF2-40B4-BE49-F238E27FC236}">
                <a16:creationId xmlns:a16="http://schemas.microsoft.com/office/drawing/2014/main" id="{8235D933-B2E0-40D4-83A5-8070F5ABCDB2}"/>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GINGIVAL RETRACTION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p:nvPr>
        </p:nvSpPr>
        <p:spPr/>
        <p:txBody>
          <a:bodyPr/>
          <a:lstStyle/>
          <a:p>
            <a:pPr>
              <a:defRPr/>
            </a:pPr>
            <a:r>
              <a:rPr lang="en-US"/>
              <a:t>GINGIVAL RETRACTION</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490C95DC-0AE8-486C-A6CB-DC69827CEFBE}" type="slidenum">
              <a:rPr lang="en-US" altLang="en-US" smtClean="0"/>
              <a:pPr/>
              <a:t>64</a:t>
            </a:fld>
            <a:endParaRPr lang="en-US" altLang="en-US"/>
          </a:p>
        </p:txBody>
      </p:sp>
    </p:spTree>
    <p:extLst>
      <p:ext uri="{BB962C8B-B14F-4D97-AF65-F5344CB8AC3E}">
        <p14:creationId xmlns:p14="http://schemas.microsoft.com/office/powerpoint/2010/main" val="2915480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CF88A-516D-4055-9F8E-4611743282E4}"/>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4FD5F92B-AD33-4539-B97A-53374E08C03E}"/>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4CDC994E-CD8A-4DE5-82D0-F869DA9459D6}"/>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CC59FE18-EA81-4C15-B2D5-F75F2B1FBBF8}"/>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Straight Connector 9">
            <a:extLst>
              <a:ext uri="{FF2B5EF4-FFF2-40B4-BE49-F238E27FC236}">
                <a16:creationId xmlns:a16="http://schemas.microsoft.com/office/drawing/2014/main" id="{A3D2AF2C-C656-4BCA-919C-5A82FE1619E7}"/>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1" name="Straight Connector 10">
            <a:extLst>
              <a:ext uri="{FF2B5EF4-FFF2-40B4-BE49-F238E27FC236}">
                <a16:creationId xmlns:a16="http://schemas.microsoft.com/office/drawing/2014/main" id="{C198B2B6-A653-48D7-AF92-3492521B715D}"/>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2" name="Straight Connector 11">
            <a:extLst>
              <a:ext uri="{FF2B5EF4-FFF2-40B4-BE49-F238E27FC236}">
                <a16:creationId xmlns:a16="http://schemas.microsoft.com/office/drawing/2014/main" id="{945C087A-D248-400E-970A-80D20D55D739}"/>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3" name="Straight Connector 12">
            <a:extLst>
              <a:ext uri="{FF2B5EF4-FFF2-40B4-BE49-F238E27FC236}">
                <a16:creationId xmlns:a16="http://schemas.microsoft.com/office/drawing/2014/main" id="{4378560D-00F6-4FA6-A5E6-215835698829}"/>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4" name="Straight Connector 13">
            <a:extLst>
              <a:ext uri="{FF2B5EF4-FFF2-40B4-BE49-F238E27FC236}">
                <a16:creationId xmlns:a16="http://schemas.microsoft.com/office/drawing/2014/main" id="{6EB510E9-153B-4813-922E-EC16360B64A0}"/>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5" name="Straight Connector 14">
            <a:extLst>
              <a:ext uri="{FF2B5EF4-FFF2-40B4-BE49-F238E27FC236}">
                <a16:creationId xmlns:a16="http://schemas.microsoft.com/office/drawing/2014/main" id="{90864B24-A6F1-4B9D-9B89-622CD64C225C}"/>
              </a:ext>
            </a:extLst>
          </p:cNvPr>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6" name="Rectangle 15">
            <a:extLst>
              <a:ext uri="{FF2B5EF4-FFF2-40B4-BE49-F238E27FC236}">
                <a16:creationId xmlns:a16="http://schemas.microsoft.com/office/drawing/2014/main" id="{8E30DE8A-67F5-446F-A39B-5A3AF816B910}"/>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 16">
            <a:extLst>
              <a:ext uri="{FF2B5EF4-FFF2-40B4-BE49-F238E27FC236}">
                <a16:creationId xmlns:a16="http://schemas.microsoft.com/office/drawing/2014/main" id="{E626AF66-37DD-41FE-87EF-2BC5726D5CFE}"/>
              </a:ext>
            </a:extLst>
          </p:cNvPr>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 17">
            <a:extLst>
              <a:ext uri="{FF2B5EF4-FFF2-40B4-BE49-F238E27FC236}">
                <a16:creationId xmlns:a16="http://schemas.microsoft.com/office/drawing/2014/main" id="{504460B0-302B-46F0-BB2C-91061C8985F9}"/>
              </a:ext>
            </a:extLst>
          </p:cNvPr>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Oval 18">
            <a:extLst>
              <a:ext uri="{FF2B5EF4-FFF2-40B4-BE49-F238E27FC236}">
                <a16:creationId xmlns:a16="http://schemas.microsoft.com/office/drawing/2014/main" id="{26E325C0-65EE-4630-9F70-6A7CCE45CBF6}"/>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Oval 19">
            <a:extLst>
              <a:ext uri="{FF2B5EF4-FFF2-40B4-BE49-F238E27FC236}">
                <a16:creationId xmlns:a16="http://schemas.microsoft.com/office/drawing/2014/main" id="{D0C15AE6-95D7-400A-9EC8-C8B5AD6E1017}"/>
              </a:ext>
            </a:extLst>
          </p:cNvPr>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Oval 20">
            <a:extLst>
              <a:ext uri="{FF2B5EF4-FFF2-40B4-BE49-F238E27FC236}">
                <a16:creationId xmlns:a16="http://schemas.microsoft.com/office/drawing/2014/main" id="{DE90CFF4-61E4-4173-B46D-CE9924CED175}"/>
              </a:ext>
            </a:extLst>
          </p:cNvPr>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67B79D51-1216-4E13-B868-FD4C52856E93}"/>
              </a:ext>
            </a:extLst>
          </p:cNvPr>
          <p:cNvSpPr>
            <a:spLocks noGrp="1"/>
          </p:cNvSpPr>
          <p:nvPr>
            <p:ph type="dt" sz="half" idx="10"/>
          </p:nvPr>
        </p:nvSpPr>
        <p:spPr bwMode="auto">
          <a:xfrm rot="5400000">
            <a:off x="7764463" y="1174750"/>
            <a:ext cx="2286000" cy="381000"/>
          </a:xfrm>
        </p:spPr>
        <p:txBody>
          <a:bodyPr/>
          <a:lstStyle>
            <a:lvl1pPr>
              <a:defRPr/>
            </a:lvl1pPr>
          </a:lstStyle>
          <a:p>
            <a:pPr>
              <a:defRPr/>
            </a:pPr>
            <a:fld id="{12C9F147-A87C-4D5A-AF6C-0513DD76FCC9}" type="datetime1">
              <a:rPr lang="en-US"/>
              <a:pPr>
                <a:defRPr/>
              </a:pPr>
              <a:t>2/20/2023</a:t>
            </a:fld>
            <a:endParaRPr lang="en-US"/>
          </a:p>
        </p:txBody>
      </p:sp>
      <p:sp>
        <p:nvSpPr>
          <p:cNvPr id="23" name="Footer Placeholder 16">
            <a:extLst>
              <a:ext uri="{FF2B5EF4-FFF2-40B4-BE49-F238E27FC236}">
                <a16:creationId xmlns:a16="http://schemas.microsoft.com/office/drawing/2014/main" id="{FF4EA307-F7FB-4CD2-B745-6B3B123502EF}"/>
              </a:ext>
            </a:extLst>
          </p:cNvPr>
          <p:cNvSpPr>
            <a:spLocks noGrp="1"/>
          </p:cNvSpPr>
          <p:nvPr>
            <p:ph type="ftr" sz="quarter" idx="11"/>
          </p:nvPr>
        </p:nvSpPr>
        <p:spPr bwMode="auto">
          <a:xfrm rot="5400000">
            <a:off x="7077076" y="4181475"/>
            <a:ext cx="3657600" cy="384175"/>
          </a:xfrm>
        </p:spPr>
        <p:txBody>
          <a:bodyPr/>
          <a:lstStyle>
            <a:lvl1pPr>
              <a:defRPr/>
            </a:lvl1pPr>
          </a:lstStyle>
          <a:p>
            <a:pPr>
              <a:defRPr/>
            </a:pPr>
            <a:r>
              <a:rPr lang="en-US"/>
              <a:t>DR.ASHISH </a:t>
            </a:r>
          </a:p>
        </p:txBody>
      </p:sp>
      <p:sp>
        <p:nvSpPr>
          <p:cNvPr id="24" name="Slide Number Placeholder 28">
            <a:extLst>
              <a:ext uri="{FF2B5EF4-FFF2-40B4-BE49-F238E27FC236}">
                <a16:creationId xmlns:a16="http://schemas.microsoft.com/office/drawing/2014/main" id="{8A43A956-135F-4742-87E9-AE8D00897E37}"/>
              </a:ext>
            </a:extLst>
          </p:cNvPr>
          <p:cNvSpPr>
            <a:spLocks noGrp="1"/>
          </p:cNvSpPr>
          <p:nvPr>
            <p:ph type="sldNum" sz="quarter" idx="12"/>
          </p:nvPr>
        </p:nvSpPr>
        <p:spPr bwMode="auto">
          <a:xfrm>
            <a:off x="1325563" y="4929188"/>
            <a:ext cx="609600" cy="517525"/>
          </a:xfrm>
        </p:spPr>
        <p:txBody>
          <a:bodyPr/>
          <a:lstStyle>
            <a:lvl1pPr>
              <a:defRPr/>
            </a:lvl1pPr>
          </a:lstStyle>
          <a:p>
            <a:fld id="{ABBE647E-7075-454A-9053-5CF0C6342067}" type="slidenum">
              <a:rPr lang="en-US" altLang="en-US"/>
              <a:pPr/>
              <a:t>‹#›</a:t>
            </a:fld>
            <a:endParaRPr lang="en-US" altLang="en-US"/>
          </a:p>
        </p:txBody>
      </p:sp>
    </p:spTree>
    <p:extLst>
      <p:ext uri="{BB962C8B-B14F-4D97-AF65-F5344CB8AC3E}">
        <p14:creationId xmlns:p14="http://schemas.microsoft.com/office/powerpoint/2010/main" val="680567993"/>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DDCA179-3107-49E2-B3EE-4CE3DE2047CC}"/>
              </a:ext>
            </a:extLst>
          </p:cNvPr>
          <p:cNvSpPr>
            <a:spLocks noGrp="1"/>
          </p:cNvSpPr>
          <p:nvPr>
            <p:ph type="dt" sz="half" idx="10"/>
          </p:nvPr>
        </p:nvSpPr>
        <p:spPr/>
        <p:txBody>
          <a:bodyPr/>
          <a:lstStyle>
            <a:lvl1pPr>
              <a:defRPr/>
            </a:lvl1pPr>
          </a:lstStyle>
          <a:p>
            <a:pPr>
              <a:defRPr/>
            </a:pPr>
            <a:fld id="{482588A0-2805-4841-BAD7-1EB4C0FE1FD3}" type="datetime1">
              <a:rPr lang="en-US"/>
              <a:pPr>
                <a:defRPr/>
              </a:pPr>
              <a:t>2/20/2023</a:t>
            </a:fld>
            <a:endParaRPr lang="en-US"/>
          </a:p>
        </p:txBody>
      </p:sp>
      <p:sp>
        <p:nvSpPr>
          <p:cNvPr id="5" name="Footer Placeholder 2">
            <a:extLst>
              <a:ext uri="{FF2B5EF4-FFF2-40B4-BE49-F238E27FC236}">
                <a16:creationId xmlns:a16="http://schemas.microsoft.com/office/drawing/2014/main" id="{224333BC-100F-495F-AE99-092072F0753B}"/>
              </a:ext>
            </a:extLst>
          </p:cNvPr>
          <p:cNvSpPr>
            <a:spLocks noGrp="1"/>
          </p:cNvSpPr>
          <p:nvPr>
            <p:ph type="ftr" sz="quarter" idx="11"/>
          </p:nvPr>
        </p:nvSpPr>
        <p:spPr/>
        <p:txBody>
          <a:bodyPr/>
          <a:lstStyle>
            <a:lvl1pPr>
              <a:defRPr/>
            </a:lvl1pPr>
          </a:lstStyle>
          <a:p>
            <a:pPr>
              <a:defRPr/>
            </a:pPr>
            <a:r>
              <a:rPr lang="en-US"/>
              <a:t>DR.ASHISH </a:t>
            </a:r>
          </a:p>
        </p:txBody>
      </p:sp>
      <p:sp>
        <p:nvSpPr>
          <p:cNvPr id="6" name="Slide Number Placeholder 22">
            <a:extLst>
              <a:ext uri="{FF2B5EF4-FFF2-40B4-BE49-F238E27FC236}">
                <a16:creationId xmlns:a16="http://schemas.microsoft.com/office/drawing/2014/main" id="{962C3C07-5189-4BE3-8140-10A24F2E5C23}"/>
              </a:ext>
            </a:extLst>
          </p:cNvPr>
          <p:cNvSpPr>
            <a:spLocks noGrp="1"/>
          </p:cNvSpPr>
          <p:nvPr>
            <p:ph type="sldNum" sz="quarter" idx="12"/>
          </p:nvPr>
        </p:nvSpPr>
        <p:spPr/>
        <p:txBody>
          <a:bodyPr/>
          <a:lstStyle>
            <a:lvl1pPr>
              <a:defRPr/>
            </a:lvl1pPr>
          </a:lstStyle>
          <a:p>
            <a:fld id="{40C76907-4A1A-444D-B36E-9E351DD0F21D}" type="slidenum">
              <a:rPr lang="en-US" altLang="en-US"/>
              <a:pPr/>
              <a:t>‹#›</a:t>
            </a:fld>
            <a:endParaRPr lang="en-US" altLang="en-US"/>
          </a:p>
        </p:txBody>
      </p:sp>
    </p:spTree>
    <p:extLst>
      <p:ext uri="{BB962C8B-B14F-4D97-AF65-F5344CB8AC3E}">
        <p14:creationId xmlns:p14="http://schemas.microsoft.com/office/powerpoint/2010/main" val="391504372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E30CD02-C0CF-4070-918E-04C2285E4477}"/>
              </a:ext>
            </a:extLst>
          </p:cNvPr>
          <p:cNvSpPr>
            <a:spLocks noGrp="1"/>
          </p:cNvSpPr>
          <p:nvPr>
            <p:ph type="dt" sz="half" idx="10"/>
          </p:nvPr>
        </p:nvSpPr>
        <p:spPr/>
        <p:txBody>
          <a:bodyPr/>
          <a:lstStyle>
            <a:lvl1pPr>
              <a:defRPr/>
            </a:lvl1pPr>
          </a:lstStyle>
          <a:p>
            <a:pPr>
              <a:defRPr/>
            </a:pPr>
            <a:fld id="{39BCB8FC-79E6-4E7F-AA8D-9BD4F2C91A39}" type="datetime1">
              <a:rPr lang="en-US"/>
              <a:pPr>
                <a:defRPr/>
              </a:pPr>
              <a:t>2/20/2023</a:t>
            </a:fld>
            <a:endParaRPr lang="en-US"/>
          </a:p>
        </p:txBody>
      </p:sp>
      <p:sp>
        <p:nvSpPr>
          <p:cNvPr id="5" name="Footer Placeholder 2">
            <a:extLst>
              <a:ext uri="{FF2B5EF4-FFF2-40B4-BE49-F238E27FC236}">
                <a16:creationId xmlns:a16="http://schemas.microsoft.com/office/drawing/2014/main" id="{E2B17ED6-133E-41E8-8E91-FDD4382F28A1}"/>
              </a:ext>
            </a:extLst>
          </p:cNvPr>
          <p:cNvSpPr>
            <a:spLocks noGrp="1"/>
          </p:cNvSpPr>
          <p:nvPr>
            <p:ph type="ftr" sz="quarter" idx="11"/>
          </p:nvPr>
        </p:nvSpPr>
        <p:spPr/>
        <p:txBody>
          <a:bodyPr/>
          <a:lstStyle>
            <a:lvl1pPr>
              <a:defRPr/>
            </a:lvl1pPr>
          </a:lstStyle>
          <a:p>
            <a:pPr>
              <a:defRPr/>
            </a:pPr>
            <a:r>
              <a:rPr lang="en-US"/>
              <a:t>DR.ASHISH </a:t>
            </a:r>
          </a:p>
        </p:txBody>
      </p:sp>
      <p:sp>
        <p:nvSpPr>
          <p:cNvPr id="6" name="Slide Number Placeholder 22">
            <a:extLst>
              <a:ext uri="{FF2B5EF4-FFF2-40B4-BE49-F238E27FC236}">
                <a16:creationId xmlns:a16="http://schemas.microsoft.com/office/drawing/2014/main" id="{C58021B7-316F-4556-9329-22A559A2699F}"/>
              </a:ext>
            </a:extLst>
          </p:cNvPr>
          <p:cNvSpPr>
            <a:spLocks noGrp="1"/>
          </p:cNvSpPr>
          <p:nvPr>
            <p:ph type="sldNum" sz="quarter" idx="12"/>
          </p:nvPr>
        </p:nvSpPr>
        <p:spPr/>
        <p:txBody>
          <a:bodyPr/>
          <a:lstStyle>
            <a:lvl1pPr>
              <a:defRPr/>
            </a:lvl1pPr>
          </a:lstStyle>
          <a:p>
            <a:fld id="{8A0C030E-A381-4AD3-AA78-6232E2E33558}" type="slidenum">
              <a:rPr lang="en-US" altLang="en-US"/>
              <a:pPr/>
              <a:t>‹#›</a:t>
            </a:fld>
            <a:endParaRPr lang="en-US" altLang="en-US"/>
          </a:p>
        </p:txBody>
      </p:sp>
    </p:spTree>
    <p:extLst>
      <p:ext uri="{BB962C8B-B14F-4D97-AF65-F5344CB8AC3E}">
        <p14:creationId xmlns:p14="http://schemas.microsoft.com/office/powerpoint/2010/main" val="345336866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0479754A-3658-4F0D-B34D-4EB710405253}"/>
              </a:ext>
            </a:extLst>
          </p:cNvPr>
          <p:cNvSpPr>
            <a:spLocks noGrp="1"/>
          </p:cNvSpPr>
          <p:nvPr>
            <p:ph type="dt" sz="half" idx="10"/>
          </p:nvPr>
        </p:nvSpPr>
        <p:spPr/>
        <p:txBody>
          <a:bodyPr rtlCol="0"/>
          <a:lstStyle>
            <a:lvl1pPr>
              <a:defRPr/>
            </a:lvl1pPr>
          </a:lstStyle>
          <a:p>
            <a:pPr>
              <a:defRPr/>
            </a:pPr>
            <a:fld id="{05885A69-A048-460E-AD58-169E98DE582F}" type="datetime1">
              <a:rPr lang="en-US"/>
              <a:pPr>
                <a:defRPr/>
              </a:pPr>
              <a:t>2/20/2023</a:t>
            </a:fld>
            <a:endParaRPr lang="en-US"/>
          </a:p>
        </p:txBody>
      </p:sp>
      <p:sp>
        <p:nvSpPr>
          <p:cNvPr id="5" name="Slide Number Placeholder 8">
            <a:extLst>
              <a:ext uri="{FF2B5EF4-FFF2-40B4-BE49-F238E27FC236}">
                <a16:creationId xmlns:a16="http://schemas.microsoft.com/office/drawing/2014/main" id="{08B0549F-150C-441D-A3FE-DA5C3E228B75}"/>
              </a:ext>
            </a:extLst>
          </p:cNvPr>
          <p:cNvSpPr>
            <a:spLocks noGrp="1"/>
          </p:cNvSpPr>
          <p:nvPr>
            <p:ph type="sldNum" sz="quarter" idx="11"/>
          </p:nvPr>
        </p:nvSpPr>
        <p:spPr/>
        <p:txBody>
          <a:bodyPr/>
          <a:lstStyle>
            <a:lvl1pPr>
              <a:defRPr/>
            </a:lvl1pPr>
          </a:lstStyle>
          <a:p>
            <a:fld id="{D275E421-8AC5-4C88-BBEE-BE943CE5615A}" type="slidenum">
              <a:rPr lang="en-US" altLang="en-US"/>
              <a:pPr/>
              <a:t>‹#›</a:t>
            </a:fld>
            <a:endParaRPr lang="en-US" altLang="en-US"/>
          </a:p>
        </p:txBody>
      </p:sp>
      <p:sp>
        <p:nvSpPr>
          <p:cNvPr id="6" name="Footer Placeholder 9">
            <a:extLst>
              <a:ext uri="{FF2B5EF4-FFF2-40B4-BE49-F238E27FC236}">
                <a16:creationId xmlns:a16="http://schemas.microsoft.com/office/drawing/2014/main" id="{1673B897-4F0C-42C2-B169-612CB269608A}"/>
              </a:ext>
            </a:extLst>
          </p:cNvPr>
          <p:cNvSpPr>
            <a:spLocks noGrp="1"/>
          </p:cNvSpPr>
          <p:nvPr>
            <p:ph type="ftr" sz="quarter" idx="12"/>
          </p:nvPr>
        </p:nvSpPr>
        <p:spPr/>
        <p:txBody>
          <a:bodyPr rtlCol="0"/>
          <a:lstStyle>
            <a:lvl1pPr>
              <a:defRPr/>
            </a:lvl1pPr>
          </a:lstStyle>
          <a:p>
            <a:pPr>
              <a:defRPr/>
            </a:pPr>
            <a:r>
              <a:rPr lang="en-US"/>
              <a:t>DR.ASHISH </a:t>
            </a:r>
          </a:p>
        </p:txBody>
      </p:sp>
    </p:spTree>
    <p:extLst>
      <p:ext uri="{BB962C8B-B14F-4D97-AF65-F5344CB8AC3E}">
        <p14:creationId xmlns:p14="http://schemas.microsoft.com/office/powerpoint/2010/main" val="31157285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5BAC4B-8A6B-4855-BCB2-6C7AC5FBF4A6}"/>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94FF604F-110E-4864-BCC2-AEDCFB3E74AF}"/>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B68FE452-39E7-4560-98CB-DF11A0866930}"/>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7756C44E-7578-4530-8937-6520ADA62670}"/>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Straight Connector 7">
            <a:extLst>
              <a:ext uri="{FF2B5EF4-FFF2-40B4-BE49-F238E27FC236}">
                <a16:creationId xmlns:a16="http://schemas.microsoft.com/office/drawing/2014/main" id="{A5224D4C-7E25-4E23-94F8-A83D92C24B54}"/>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Arial" charset="0"/>
            </a:endParaRPr>
          </a:p>
        </p:txBody>
      </p:sp>
      <p:sp>
        <p:nvSpPr>
          <p:cNvPr id="9" name="Straight Connector 8">
            <a:extLst>
              <a:ext uri="{FF2B5EF4-FFF2-40B4-BE49-F238E27FC236}">
                <a16:creationId xmlns:a16="http://schemas.microsoft.com/office/drawing/2014/main" id="{62DE53E2-B08D-451B-8AFC-59D71E9A105A}"/>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0" name="Straight Connector 9">
            <a:extLst>
              <a:ext uri="{FF2B5EF4-FFF2-40B4-BE49-F238E27FC236}">
                <a16:creationId xmlns:a16="http://schemas.microsoft.com/office/drawing/2014/main" id="{CFEC5445-1643-4001-A776-9CF80322C102}"/>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1" name="Straight Connector 10">
            <a:extLst>
              <a:ext uri="{FF2B5EF4-FFF2-40B4-BE49-F238E27FC236}">
                <a16:creationId xmlns:a16="http://schemas.microsoft.com/office/drawing/2014/main" id="{C2C26669-95A9-4314-92D9-805FEA2762E3}"/>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2" name="Straight Connector 11">
            <a:extLst>
              <a:ext uri="{FF2B5EF4-FFF2-40B4-BE49-F238E27FC236}">
                <a16:creationId xmlns:a16="http://schemas.microsoft.com/office/drawing/2014/main" id="{3DDD8A4C-9CE3-4235-936A-D3180F09B49B}"/>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13" name="Rectangle 12">
            <a:extLst>
              <a:ext uri="{FF2B5EF4-FFF2-40B4-BE49-F238E27FC236}">
                <a16:creationId xmlns:a16="http://schemas.microsoft.com/office/drawing/2014/main" id="{662AE1E3-A4BE-4ACE-9FDC-7C5B6B2D7DE5}"/>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Oval 13">
            <a:extLst>
              <a:ext uri="{FF2B5EF4-FFF2-40B4-BE49-F238E27FC236}">
                <a16:creationId xmlns:a16="http://schemas.microsoft.com/office/drawing/2014/main" id="{ED203EB3-BF50-4E3B-BBB5-6BD3C98204B6}"/>
              </a:ext>
            </a:extLst>
          </p:cNvPr>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Oval 14">
            <a:extLst>
              <a:ext uri="{FF2B5EF4-FFF2-40B4-BE49-F238E27FC236}">
                <a16:creationId xmlns:a16="http://schemas.microsoft.com/office/drawing/2014/main" id="{81F6FD23-F744-4E30-8C70-1142F5B30047}"/>
              </a:ext>
            </a:extLst>
          </p:cNvPr>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Oval 15">
            <a:extLst>
              <a:ext uri="{FF2B5EF4-FFF2-40B4-BE49-F238E27FC236}">
                <a16:creationId xmlns:a16="http://schemas.microsoft.com/office/drawing/2014/main" id="{19E1FC99-C40C-4F7C-9448-9ECA978EC4D2}"/>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 16">
            <a:extLst>
              <a:ext uri="{FF2B5EF4-FFF2-40B4-BE49-F238E27FC236}">
                <a16:creationId xmlns:a16="http://schemas.microsoft.com/office/drawing/2014/main" id="{34541E1C-6169-47C5-B787-8F14873407FA}"/>
              </a:ext>
            </a:extLst>
          </p:cNvPr>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 17">
            <a:extLst>
              <a:ext uri="{FF2B5EF4-FFF2-40B4-BE49-F238E27FC236}">
                <a16:creationId xmlns:a16="http://schemas.microsoft.com/office/drawing/2014/main" id="{3680C62F-2A06-46CF-A5F5-B1C7E8B8B893}"/>
              </a:ext>
            </a:extLst>
          </p:cNvPr>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Straight Connector 18">
            <a:extLst>
              <a:ext uri="{FF2B5EF4-FFF2-40B4-BE49-F238E27FC236}">
                <a16:creationId xmlns:a16="http://schemas.microsoft.com/office/drawing/2014/main" id="{165093C6-65B9-4F9B-AEEF-C2DD9AA42BEB}"/>
              </a:ext>
            </a:extLst>
          </p:cNvPr>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2538061E-FD55-4764-B566-DAD490B8327F}"/>
              </a:ext>
            </a:extLst>
          </p:cNvPr>
          <p:cNvSpPr>
            <a:spLocks noGrp="1"/>
          </p:cNvSpPr>
          <p:nvPr>
            <p:ph type="dt" sz="half" idx="10"/>
          </p:nvPr>
        </p:nvSpPr>
        <p:spPr bwMode="auto">
          <a:xfrm rot="5400000">
            <a:off x="7762875" y="1169988"/>
            <a:ext cx="2286000" cy="381000"/>
          </a:xfrm>
        </p:spPr>
        <p:txBody>
          <a:bodyPr/>
          <a:lstStyle>
            <a:lvl1pPr>
              <a:defRPr/>
            </a:lvl1pPr>
          </a:lstStyle>
          <a:p>
            <a:pPr>
              <a:defRPr/>
            </a:pPr>
            <a:fld id="{9AF997F9-39F7-4422-AABA-746A6D4CBDDC}" type="datetime1">
              <a:rPr lang="en-US"/>
              <a:pPr>
                <a:defRPr/>
              </a:pPr>
              <a:t>2/20/2023</a:t>
            </a:fld>
            <a:endParaRPr lang="en-US"/>
          </a:p>
        </p:txBody>
      </p:sp>
      <p:sp>
        <p:nvSpPr>
          <p:cNvPr id="21" name="Footer Placeholder 4">
            <a:extLst>
              <a:ext uri="{FF2B5EF4-FFF2-40B4-BE49-F238E27FC236}">
                <a16:creationId xmlns:a16="http://schemas.microsoft.com/office/drawing/2014/main" id="{C58DA0A0-5DBE-4684-9DBD-872A932FCE60}"/>
              </a:ext>
            </a:extLst>
          </p:cNvPr>
          <p:cNvSpPr>
            <a:spLocks noGrp="1"/>
          </p:cNvSpPr>
          <p:nvPr>
            <p:ph type="ftr" sz="quarter" idx="11"/>
          </p:nvPr>
        </p:nvSpPr>
        <p:spPr bwMode="auto">
          <a:xfrm rot="5400000">
            <a:off x="7077076" y="4178300"/>
            <a:ext cx="3657600" cy="384175"/>
          </a:xfrm>
        </p:spPr>
        <p:txBody>
          <a:bodyPr/>
          <a:lstStyle>
            <a:lvl1pPr>
              <a:defRPr/>
            </a:lvl1pPr>
          </a:lstStyle>
          <a:p>
            <a:pPr>
              <a:defRPr/>
            </a:pPr>
            <a:r>
              <a:rPr lang="en-US"/>
              <a:t>DR.ASHISH </a:t>
            </a:r>
          </a:p>
        </p:txBody>
      </p:sp>
      <p:sp>
        <p:nvSpPr>
          <p:cNvPr id="22" name="Slide Number Placeholder 5">
            <a:extLst>
              <a:ext uri="{FF2B5EF4-FFF2-40B4-BE49-F238E27FC236}">
                <a16:creationId xmlns:a16="http://schemas.microsoft.com/office/drawing/2014/main" id="{D97E36E2-2899-416F-8715-B95BD591FD6E}"/>
              </a:ext>
            </a:extLst>
          </p:cNvPr>
          <p:cNvSpPr>
            <a:spLocks noGrp="1"/>
          </p:cNvSpPr>
          <p:nvPr>
            <p:ph type="sldNum" sz="quarter" idx="12"/>
          </p:nvPr>
        </p:nvSpPr>
        <p:spPr bwMode="auto">
          <a:xfrm>
            <a:off x="1339850" y="4929188"/>
            <a:ext cx="609600" cy="517525"/>
          </a:xfrm>
        </p:spPr>
        <p:txBody>
          <a:bodyPr/>
          <a:lstStyle>
            <a:lvl1pPr>
              <a:defRPr/>
            </a:lvl1pPr>
          </a:lstStyle>
          <a:p>
            <a:fld id="{FE1DCB56-83AA-42FD-85FB-679BDE0D904E}" type="slidenum">
              <a:rPr lang="en-US" altLang="en-US"/>
              <a:pPr/>
              <a:t>‹#›</a:t>
            </a:fld>
            <a:endParaRPr lang="en-US" altLang="en-US"/>
          </a:p>
        </p:txBody>
      </p:sp>
    </p:spTree>
    <p:extLst>
      <p:ext uri="{BB962C8B-B14F-4D97-AF65-F5344CB8AC3E}">
        <p14:creationId xmlns:p14="http://schemas.microsoft.com/office/powerpoint/2010/main" val="428613577"/>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6F3A2FD8-6484-49AC-9C23-9DB9E57E4E68}"/>
              </a:ext>
            </a:extLst>
          </p:cNvPr>
          <p:cNvSpPr>
            <a:spLocks noGrp="1"/>
          </p:cNvSpPr>
          <p:nvPr>
            <p:ph type="dt" sz="half" idx="10"/>
          </p:nvPr>
        </p:nvSpPr>
        <p:spPr/>
        <p:txBody>
          <a:bodyPr/>
          <a:lstStyle>
            <a:lvl1pPr>
              <a:defRPr/>
            </a:lvl1pPr>
          </a:lstStyle>
          <a:p>
            <a:pPr>
              <a:defRPr/>
            </a:pPr>
            <a:fld id="{3D7A3587-B88E-41B5-AA42-37CBD81C7EF0}" type="datetime1">
              <a:rPr lang="en-US"/>
              <a:pPr>
                <a:defRPr/>
              </a:pPr>
              <a:t>2/20/2023</a:t>
            </a:fld>
            <a:endParaRPr lang="en-US"/>
          </a:p>
        </p:txBody>
      </p:sp>
      <p:sp>
        <p:nvSpPr>
          <p:cNvPr id="6" name="Footer Placeholder 2">
            <a:extLst>
              <a:ext uri="{FF2B5EF4-FFF2-40B4-BE49-F238E27FC236}">
                <a16:creationId xmlns:a16="http://schemas.microsoft.com/office/drawing/2014/main" id="{1A106472-F1F2-48A2-B2C9-9A22D2676E22}"/>
              </a:ext>
            </a:extLst>
          </p:cNvPr>
          <p:cNvSpPr>
            <a:spLocks noGrp="1"/>
          </p:cNvSpPr>
          <p:nvPr>
            <p:ph type="ftr" sz="quarter" idx="11"/>
          </p:nvPr>
        </p:nvSpPr>
        <p:spPr/>
        <p:txBody>
          <a:bodyPr/>
          <a:lstStyle>
            <a:lvl1pPr>
              <a:defRPr/>
            </a:lvl1pPr>
          </a:lstStyle>
          <a:p>
            <a:pPr>
              <a:defRPr/>
            </a:pPr>
            <a:r>
              <a:rPr lang="en-US"/>
              <a:t>DR.ASHISH </a:t>
            </a:r>
          </a:p>
        </p:txBody>
      </p:sp>
      <p:sp>
        <p:nvSpPr>
          <p:cNvPr id="7" name="Slide Number Placeholder 22">
            <a:extLst>
              <a:ext uri="{FF2B5EF4-FFF2-40B4-BE49-F238E27FC236}">
                <a16:creationId xmlns:a16="http://schemas.microsoft.com/office/drawing/2014/main" id="{6A5E4CDF-55BA-487A-B3D7-951242840408}"/>
              </a:ext>
            </a:extLst>
          </p:cNvPr>
          <p:cNvSpPr>
            <a:spLocks noGrp="1"/>
          </p:cNvSpPr>
          <p:nvPr>
            <p:ph type="sldNum" sz="quarter" idx="12"/>
          </p:nvPr>
        </p:nvSpPr>
        <p:spPr/>
        <p:txBody>
          <a:bodyPr/>
          <a:lstStyle>
            <a:lvl1pPr>
              <a:defRPr/>
            </a:lvl1pPr>
          </a:lstStyle>
          <a:p>
            <a:fld id="{CFDDCD70-50C9-4FD8-9C51-3B5B265613DF}" type="slidenum">
              <a:rPr lang="en-US" altLang="en-US"/>
              <a:pPr/>
              <a:t>‹#›</a:t>
            </a:fld>
            <a:endParaRPr lang="en-US" altLang="en-US"/>
          </a:p>
        </p:txBody>
      </p:sp>
    </p:spTree>
    <p:extLst>
      <p:ext uri="{BB962C8B-B14F-4D97-AF65-F5344CB8AC3E}">
        <p14:creationId xmlns:p14="http://schemas.microsoft.com/office/powerpoint/2010/main" val="59337344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a:extLst>
              <a:ext uri="{FF2B5EF4-FFF2-40B4-BE49-F238E27FC236}">
                <a16:creationId xmlns:a16="http://schemas.microsoft.com/office/drawing/2014/main" id="{E7086FAF-D479-44D0-BB0F-A762D7EBAED0}"/>
              </a:ext>
            </a:extLst>
          </p:cNvPr>
          <p:cNvSpPr>
            <a:spLocks noGrp="1"/>
          </p:cNvSpPr>
          <p:nvPr>
            <p:ph type="dt" sz="half" idx="10"/>
          </p:nvPr>
        </p:nvSpPr>
        <p:spPr/>
        <p:txBody>
          <a:bodyPr/>
          <a:lstStyle>
            <a:lvl1pPr>
              <a:defRPr/>
            </a:lvl1pPr>
          </a:lstStyle>
          <a:p>
            <a:pPr>
              <a:defRPr/>
            </a:pPr>
            <a:fld id="{C7DE6E4A-B8C3-4F43-ACBF-8C01539986EF}" type="datetime1">
              <a:rPr lang="en-US"/>
              <a:pPr>
                <a:defRPr/>
              </a:pPr>
              <a:t>2/20/2023</a:t>
            </a:fld>
            <a:endParaRPr lang="en-US"/>
          </a:p>
        </p:txBody>
      </p:sp>
      <p:sp>
        <p:nvSpPr>
          <p:cNvPr id="8" name="Footer Placeholder 2">
            <a:extLst>
              <a:ext uri="{FF2B5EF4-FFF2-40B4-BE49-F238E27FC236}">
                <a16:creationId xmlns:a16="http://schemas.microsoft.com/office/drawing/2014/main" id="{C3B62288-07FE-4E98-B9DD-36B4C46C06A5}"/>
              </a:ext>
            </a:extLst>
          </p:cNvPr>
          <p:cNvSpPr>
            <a:spLocks noGrp="1"/>
          </p:cNvSpPr>
          <p:nvPr>
            <p:ph type="ftr" sz="quarter" idx="11"/>
          </p:nvPr>
        </p:nvSpPr>
        <p:spPr/>
        <p:txBody>
          <a:bodyPr/>
          <a:lstStyle>
            <a:lvl1pPr>
              <a:defRPr/>
            </a:lvl1pPr>
          </a:lstStyle>
          <a:p>
            <a:pPr>
              <a:defRPr/>
            </a:pPr>
            <a:r>
              <a:rPr lang="en-US"/>
              <a:t>DR.ASHISH </a:t>
            </a:r>
          </a:p>
        </p:txBody>
      </p:sp>
      <p:sp>
        <p:nvSpPr>
          <p:cNvPr id="9" name="Slide Number Placeholder 22">
            <a:extLst>
              <a:ext uri="{FF2B5EF4-FFF2-40B4-BE49-F238E27FC236}">
                <a16:creationId xmlns:a16="http://schemas.microsoft.com/office/drawing/2014/main" id="{7D95F0C5-A3AF-4CA0-B014-DDA73350AE37}"/>
              </a:ext>
            </a:extLst>
          </p:cNvPr>
          <p:cNvSpPr>
            <a:spLocks noGrp="1"/>
          </p:cNvSpPr>
          <p:nvPr>
            <p:ph type="sldNum" sz="quarter" idx="12"/>
          </p:nvPr>
        </p:nvSpPr>
        <p:spPr/>
        <p:txBody>
          <a:bodyPr/>
          <a:lstStyle>
            <a:lvl1pPr>
              <a:defRPr/>
            </a:lvl1pPr>
          </a:lstStyle>
          <a:p>
            <a:fld id="{24912A13-FB06-4590-BB61-D96FA001D73A}" type="slidenum">
              <a:rPr lang="en-US" altLang="en-US"/>
              <a:pPr/>
              <a:t>‹#›</a:t>
            </a:fld>
            <a:endParaRPr lang="en-US" altLang="en-US"/>
          </a:p>
        </p:txBody>
      </p:sp>
    </p:spTree>
    <p:extLst>
      <p:ext uri="{BB962C8B-B14F-4D97-AF65-F5344CB8AC3E}">
        <p14:creationId xmlns:p14="http://schemas.microsoft.com/office/powerpoint/2010/main" val="190578880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25E41D13-96FE-4E12-8B71-F8521830D0C4}"/>
              </a:ext>
            </a:extLst>
          </p:cNvPr>
          <p:cNvSpPr>
            <a:spLocks noGrp="1"/>
          </p:cNvSpPr>
          <p:nvPr>
            <p:ph type="dt" sz="half" idx="10"/>
          </p:nvPr>
        </p:nvSpPr>
        <p:spPr/>
        <p:txBody>
          <a:bodyPr rtlCol="0"/>
          <a:lstStyle>
            <a:lvl1pPr>
              <a:defRPr/>
            </a:lvl1pPr>
          </a:lstStyle>
          <a:p>
            <a:pPr>
              <a:defRPr/>
            </a:pPr>
            <a:fld id="{836D12CF-D0F4-4B7B-83B8-D800B59BCABA}" type="datetime1">
              <a:rPr lang="en-US"/>
              <a:pPr>
                <a:defRPr/>
              </a:pPr>
              <a:t>2/20/2023</a:t>
            </a:fld>
            <a:endParaRPr lang="en-US"/>
          </a:p>
        </p:txBody>
      </p:sp>
      <p:sp>
        <p:nvSpPr>
          <p:cNvPr id="4" name="Slide Number Placeholder 6">
            <a:extLst>
              <a:ext uri="{FF2B5EF4-FFF2-40B4-BE49-F238E27FC236}">
                <a16:creationId xmlns:a16="http://schemas.microsoft.com/office/drawing/2014/main" id="{0BA63E59-BCCB-4EBE-852A-157697EE2E01}"/>
              </a:ext>
            </a:extLst>
          </p:cNvPr>
          <p:cNvSpPr>
            <a:spLocks noGrp="1"/>
          </p:cNvSpPr>
          <p:nvPr>
            <p:ph type="sldNum" sz="quarter" idx="11"/>
          </p:nvPr>
        </p:nvSpPr>
        <p:spPr/>
        <p:txBody>
          <a:bodyPr/>
          <a:lstStyle>
            <a:lvl1pPr>
              <a:defRPr/>
            </a:lvl1pPr>
          </a:lstStyle>
          <a:p>
            <a:fld id="{8274D21D-0312-4992-B340-8ABF0A157E63}" type="slidenum">
              <a:rPr lang="en-US" altLang="en-US"/>
              <a:pPr/>
              <a:t>‹#›</a:t>
            </a:fld>
            <a:endParaRPr lang="en-US" altLang="en-US"/>
          </a:p>
        </p:txBody>
      </p:sp>
      <p:sp>
        <p:nvSpPr>
          <p:cNvPr id="5" name="Footer Placeholder 7">
            <a:extLst>
              <a:ext uri="{FF2B5EF4-FFF2-40B4-BE49-F238E27FC236}">
                <a16:creationId xmlns:a16="http://schemas.microsoft.com/office/drawing/2014/main" id="{BA034973-5671-4F13-BE7C-654D531B06F8}"/>
              </a:ext>
            </a:extLst>
          </p:cNvPr>
          <p:cNvSpPr>
            <a:spLocks noGrp="1"/>
          </p:cNvSpPr>
          <p:nvPr>
            <p:ph type="ftr" sz="quarter" idx="12"/>
          </p:nvPr>
        </p:nvSpPr>
        <p:spPr/>
        <p:txBody>
          <a:bodyPr rtlCol="0"/>
          <a:lstStyle>
            <a:lvl1pPr>
              <a:defRPr/>
            </a:lvl1pPr>
          </a:lstStyle>
          <a:p>
            <a:pPr>
              <a:defRPr/>
            </a:pPr>
            <a:r>
              <a:rPr lang="en-US"/>
              <a:t>DR.ASHISH </a:t>
            </a:r>
          </a:p>
        </p:txBody>
      </p:sp>
    </p:spTree>
    <p:extLst>
      <p:ext uri="{BB962C8B-B14F-4D97-AF65-F5344CB8AC3E}">
        <p14:creationId xmlns:p14="http://schemas.microsoft.com/office/powerpoint/2010/main" val="239884841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24F21547-F0F2-4537-976A-04A128DA9704}"/>
              </a:ext>
            </a:extLst>
          </p:cNvPr>
          <p:cNvSpPr>
            <a:spLocks noGrp="1"/>
          </p:cNvSpPr>
          <p:nvPr>
            <p:ph type="dt" sz="half" idx="10"/>
          </p:nvPr>
        </p:nvSpPr>
        <p:spPr/>
        <p:txBody>
          <a:bodyPr/>
          <a:lstStyle>
            <a:lvl1pPr>
              <a:defRPr/>
            </a:lvl1pPr>
          </a:lstStyle>
          <a:p>
            <a:pPr>
              <a:defRPr/>
            </a:pPr>
            <a:fld id="{EBEBD540-D258-4DC9-978D-3B070D2F67C5}" type="datetime1">
              <a:rPr lang="en-US"/>
              <a:pPr>
                <a:defRPr/>
              </a:pPr>
              <a:t>2/20/2023</a:t>
            </a:fld>
            <a:endParaRPr lang="en-US"/>
          </a:p>
        </p:txBody>
      </p:sp>
      <p:sp>
        <p:nvSpPr>
          <p:cNvPr id="3" name="Footer Placeholder 2">
            <a:extLst>
              <a:ext uri="{FF2B5EF4-FFF2-40B4-BE49-F238E27FC236}">
                <a16:creationId xmlns:a16="http://schemas.microsoft.com/office/drawing/2014/main" id="{85CEEC2F-75CC-4D68-8609-116E8422312F}"/>
              </a:ext>
            </a:extLst>
          </p:cNvPr>
          <p:cNvSpPr>
            <a:spLocks noGrp="1"/>
          </p:cNvSpPr>
          <p:nvPr>
            <p:ph type="ftr" sz="quarter" idx="11"/>
          </p:nvPr>
        </p:nvSpPr>
        <p:spPr/>
        <p:txBody>
          <a:bodyPr/>
          <a:lstStyle>
            <a:lvl1pPr>
              <a:defRPr/>
            </a:lvl1pPr>
          </a:lstStyle>
          <a:p>
            <a:pPr>
              <a:defRPr/>
            </a:pPr>
            <a:r>
              <a:rPr lang="en-US"/>
              <a:t>DR.ASHISH </a:t>
            </a:r>
          </a:p>
        </p:txBody>
      </p:sp>
      <p:sp>
        <p:nvSpPr>
          <p:cNvPr id="4" name="Slide Number Placeholder 22">
            <a:extLst>
              <a:ext uri="{FF2B5EF4-FFF2-40B4-BE49-F238E27FC236}">
                <a16:creationId xmlns:a16="http://schemas.microsoft.com/office/drawing/2014/main" id="{8A7E0135-A7FC-47AC-BE72-9404935B5D7F}"/>
              </a:ext>
            </a:extLst>
          </p:cNvPr>
          <p:cNvSpPr>
            <a:spLocks noGrp="1"/>
          </p:cNvSpPr>
          <p:nvPr>
            <p:ph type="sldNum" sz="quarter" idx="12"/>
          </p:nvPr>
        </p:nvSpPr>
        <p:spPr/>
        <p:txBody>
          <a:bodyPr/>
          <a:lstStyle>
            <a:lvl1pPr>
              <a:defRPr/>
            </a:lvl1pPr>
          </a:lstStyle>
          <a:p>
            <a:fld id="{189D852E-02FE-4100-8DB2-6EA02E58B000}" type="slidenum">
              <a:rPr lang="en-US" altLang="en-US"/>
              <a:pPr/>
              <a:t>‹#›</a:t>
            </a:fld>
            <a:endParaRPr lang="en-US" altLang="en-US"/>
          </a:p>
        </p:txBody>
      </p:sp>
    </p:spTree>
    <p:extLst>
      <p:ext uri="{BB962C8B-B14F-4D97-AF65-F5344CB8AC3E}">
        <p14:creationId xmlns:p14="http://schemas.microsoft.com/office/powerpoint/2010/main" val="95515806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611010-05DF-4CD0-8F3A-1D914249A6C9}"/>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Arial" charset="0"/>
            </a:endParaRPr>
          </a:p>
        </p:txBody>
      </p:sp>
      <p:sp>
        <p:nvSpPr>
          <p:cNvPr id="6" name="Straight Connector 5">
            <a:extLst>
              <a:ext uri="{FF2B5EF4-FFF2-40B4-BE49-F238E27FC236}">
                <a16:creationId xmlns:a16="http://schemas.microsoft.com/office/drawing/2014/main" id="{D13EA518-9CA6-4805-9F41-B40A19613917}"/>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Arial" charset="0"/>
            </a:endParaRPr>
          </a:p>
        </p:txBody>
      </p:sp>
      <p:sp>
        <p:nvSpPr>
          <p:cNvPr id="7" name="Straight Connector 6">
            <a:extLst>
              <a:ext uri="{FF2B5EF4-FFF2-40B4-BE49-F238E27FC236}">
                <a16:creationId xmlns:a16="http://schemas.microsoft.com/office/drawing/2014/main" id="{13E2E9C6-B3C1-421F-96A1-BFBEBFFD46F9}"/>
              </a:ext>
            </a:extLst>
          </p:cNvPr>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latin typeface="Arial" charset="0"/>
            </a:endParaRPr>
          </a:p>
        </p:txBody>
      </p:sp>
      <p:sp>
        <p:nvSpPr>
          <p:cNvPr id="8" name="Straight Connector 7">
            <a:extLst>
              <a:ext uri="{FF2B5EF4-FFF2-40B4-BE49-F238E27FC236}">
                <a16:creationId xmlns:a16="http://schemas.microsoft.com/office/drawing/2014/main" id="{48327453-294B-4090-9A71-394D9FA4C23E}"/>
              </a:ext>
            </a:extLst>
          </p:cNvPr>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latin typeface="Arial" charset="0"/>
            </a:endParaRPr>
          </a:p>
        </p:txBody>
      </p:sp>
      <p:sp>
        <p:nvSpPr>
          <p:cNvPr id="9" name="Rectangle 8">
            <a:extLst>
              <a:ext uri="{FF2B5EF4-FFF2-40B4-BE49-F238E27FC236}">
                <a16:creationId xmlns:a16="http://schemas.microsoft.com/office/drawing/2014/main" id="{79227667-B919-4AD8-966F-19A2D948E137}"/>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Straight Connector 9">
            <a:extLst>
              <a:ext uri="{FF2B5EF4-FFF2-40B4-BE49-F238E27FC236}">
                <a16:creationId xmlns:a16="http://schemas.microsoft.com/office/drawing/2014/main" id="{9B3166AF-4E56-4961-AD68-37FC67650EDC}"/>
              </a:ext>
            </a:extLst>
          </p:cNvPr>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latin typeface="Arial" charset="0"/>
            </a:endParaRPr>
          </a:p>
        </p:txBody>
      </p:sp>
      <p:sp>
        <p:nvSpPr>
          <p:cNvPr id="11" name="Oval 10">
            <a:extLst>
              <a:ext uri="{FF2B5EF4-FFF2-40B4-BE49-F238E27FC236}">
                <a16:creationId xmlns:a16="http://schemas.microsoft.com/office/drawing/2014/main" id="{8D5EC0B4-914D-4903-A7E4-13F19AAA7F39}"/>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8431BFDF-B618-4E5C-96C6-6AC60799B10C}"/>
              </a:ext>
            </a:extLst>
          </p:cNvPr>
          <p:cNvSpPr>
            <a:spLocks noGrp="1"/>
          </p:cNvSpPr>
          <p:nvPr>
            <p:ph type="dt" sz="half" idx="10"/>
          </p:nvPr>
        </p:nvSpPr>
        <p:spPr/>
        <p:txBody>
          <a:bodyPr rtlCol="0"/>
          <a:lstStyle>
            <a:lvl1pPr>
              <a:defRPr/>
            </a:lvl1pPr>
          </a:lstStyle>
          <a:p>
            <a:pPr>
              <a:defRPr/>
            </a:pPr>
            <a:fld id="{3AB1DA47-35AA-46DE-9B8D-6DFC79FC7C16}" type="datetime1">
              <a:rPr lang="en-US"/>
              <a:pPr>
                <a:defRPr/>
              </a:pPr>
              <a:t>2/20/2023</a:t>
            </a:fld>
            <a:endParaRPr lang="en-US"/>
          </a:p>
        </p:txBody>
      </p:sp>
      <p:sp>
        <p:nvSpPr>
          <p:cNvPr id="13" name="Slide Number Placeholder 21">
            <a:extLst>
              <a:ext uri="{FF2B5EF4-FFF2-40B4-BE49-F238E27FC236}">
                <a16:creationId xmlns:a16="http://schemas.microsoft.com/office/drawing/2014/main" id="{9E37982F-9D3B-4166-B1F8-028399375B6B}"/>
              </a:ext>
            </a:extLst>
          </p:cNvPr>
          <p:cNvSpPr>
            <a:spLocks noGrp="1"/>
          </p:cNvSpPr>
          <p:nvPr>
            <p:ph type="sldNum" sz="quarter" idx="11"/>
          </p:nvPr>
        </p:nvSpPr>
        <p:spPr/>
        <p:txBody>
          <a:bodyPr/>
          <a:lstStyle>
            <a:lvl1pPr>
              <a:defRPr/>
            </a:lvl1pPr>
          </a:lstStyle>
          <a:p>
            <a:fld id="{8CCBCA83-6574-4A80-9E49-3BA456AEFEA3}" type="slidenum">
              <a:rPr lang="en-US" altLang="en-US"/>
              <a:pPr/>
              <a:t>‹#›</a:t>
            </a:fld>
            <a:endParaRPr lang="en-US" altLang="en-US"/>
          </a:p>
        </p:txBody>
      </p:sp>
      <p:sp>
        <p:nvSpPr>
          <p:cNvPr id="14" name="Footer Placeholder 22">
            <a:extLst>
              <a:ext uri="{FF2B5EF4-FFF2-40B4-BE49-F238E27FC236}">
                <a16:creationId xmlns:a16="http://schemas.microsoft.com/office/drawing/2014/main" id="{458D8C6E-F401-49F8-9F30-BFAE62285E56}"/>
              </a:ext>
            </a:extLst>
          </p:cNvPr>
          <p:cNvSpPr>
            <a:spLocks noGrp="1"/>
          </p:cNvSpPr>
          <p:nvPr>
            <p:ph type="ftr" sz="quarter" idx="12"/>
          </p:nvPr>
        </p:nvSpPr>
        <p:spPr/>
        <p:txBody>
          <a:bodyPr rtlCol="0"/>
          <a:lstStyle>
            <a:lvl1pPr>
              <a:defRPr/>
            </a:lvl1pPr>
          </a:lstStyle>
          <a:p>
            <a:pPr>
              <a:defRPr/>
            </a:pPr>
            <a:r>
              <a:rPr lang="en-US"/>
              <a:t>DR.ASHISH </a:t>
            </a:r>
          </a:p>
        </p:txBody>
      </p:sp>
    </p:spTree>
    <p:extLst>
      <p:ext uri="{BB962C8B-B14F-4D97-AF65-F5344CB8AC3E}">
        <p14:creationId xmlns:p14="http://schemas.microsoft.com/office/powerpoint/2010/main" val="584546153"/>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9C266F50-F09B-4784-901C-B95E2E1FA95C}"/>
              </a:ext>
            </a:extLst>
          </p:cNvPr>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6" name="Oval 5">
            <a:extLst>
              <a:ext uri="{FF2B5EF4-FFF2-40B4-BE49-F238E27FC236}">
                <a16:creationId xmlns:a16="http://schemas.microsoft.com/office/drawing/2014/main" id="{35A24EB7-046E-4F67-AD18-D904AB9CB4BC}"/>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Straight Connector 6">
            <a:extLst>
              <a:ext uri="{FF2B5EF4-FFF2-40B4-BE49-F238E27FC236}">
                <a16:creationId xmlns:a16="http://schemas.microsoft.com/office/drawing/2014/main" id="{4C6FF116-AAC6-4A54-B58F-FCB224FF8E5F}"/>
              </a:ext>
            </a:extLst>
          </p:cNvPr>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8" name="Rectangle 7">
            <a:extLst>
              <a:ext uri="{FF2B5EF4-FFF2-40B4-BE49-F238E27FC236}">
                <a16:creationId xmlns:a16="http://schemas.microsoft.com/office/drawing/2014/main" id="{861D25CD-D292-4AC2-8207-DBB4B3FC5138}"/>
              </a:ext>
            </a:extLst>
          </p:cNvPr>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traight Connector 8">
            <a:extLst>
              <a:ext uri="{FF2B5EF4-FFF2-40B4-BE49-F238E27FC236}">
                <a16:creationId xmlns:a16="http://schemas.microsoft.com/office/drawing/2014/main" id="{F70164EC-D67D-4C54-8606-1B4C327DC5D5}"/>
              </a:ext>
            </a:extLst>
          </p:cNvPr>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latin typeface="Arial" charset="0"/>
            </a:endParaRPr>
          </a:p>
        </p:txBody>
      </p:sp>
      <p:sp>
        <p:nvSpPr>
          <p:cNvPr id="10" name="Straight Connector 9">
            <a:extLst>
              <a:ext uri="{FF2B5EF4-FFF2-40B4-BE49-F238E27FC236}">
                <a16:creationId xmlns:a16="http://schemas.microsoft.com/office/drawing/2014/main" id="{3F9002CC-E345-4BE4-9E05-894F32E73DAF}"/>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Arial" charset="0"/>
            </a:endParaRPr>
          </a:p>
        </p:txBody>
      </p:sp>
      <p:sp>
        <p:nvSpPr>
          <p:cNvPr id="11" name="Straight Connector 10">
            <a:extLst>
              <a:ext uri="{FF2B5EF4-FFF2-40B4-BE49-F238E27FC236}">
                <a16:creationId xmlns:a16="http://schemas.microsoft.com/office/drawing/2014/main" id="{35BED748-62DB-4FA0-8D17-6B8538146EA1}"/>
              </a:ext>
            </a:extLst>
          </p:cNvPr>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latin typeface="Arial" charset="0"/>
            </a:endParaRPr>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a:extLst>
              <a:ext uri="{FF2B5EF4-FFF2-40B4-BE49-F238E27FC236}">
                <a16:creationId xmlns:a16="http://schemas.microsoft.com/office/drawing/2014/main" id="{7BE2AA5D-C7B1-4BB7-9665-E851679700FA}"/>
              </a:ext>
            </a:extLst>
          </p:cNvPr>
          <p:cNvSpPr>
            <a:spLocks noGrp="1"/>
          </p:cNvSpPr>
          <p:nvPr>
            <p:ph type="dt" sz="half" idx="10"/>
          </p:nvPr>
        </p:nvSpPr>
        <p:spPr/>
        <p:txBody>
          <a:bodyPr rtlCol="0"/>
          <a:lstStyle>
            <a:lvl1pPr>
              <a:defRPr/>
            </a:lvl1pPr>
          </a:lstStyle>
          <a:p>
            <a:pPr>
              <a:defRPr/>
            </a:pPr>
            <a:fld id="{C103DED7-ABB5-4FD3-93D7-FD13371A5AEE}" type="datetime1">
              <a:rPr lang="en-US"/>
              <a:pPr>
                <a:defRPr/>
              </a:pPr>
              <a:t>2/20/2023</a:t>
            </a:fld>
            <a:endParaRPr lang="en-US"/>
          </a:p>
        </p:txBody>
      </p:sp>
      <p:sp>
        <p:nvSpPr>
          <p:cNvPr id="13" name="Slide Number Placeholder 17">
            <a:extLst>
              <a:ext uri="{FF2B5EF4-FFF2-40B4-BE49-F238E27FC236}">
                <a16:creationId xmlns:a16="http://schemas.microsoft.com/office/drawing/2014/main" id="{E3577659-69B8-4223-A66E-557C2B31BECE}"/>
              </a:ext>
            </a:extLst>
          </p:cNvPr>
          <p:cNvSpPr>
            <a:spLocks noGrp="1"/>
          </p:cNvSpPr>
          <p:nvPr>
            <p:ph type="sldNum" sz="quarter" idx="11"/>
          </p:nvPr>
        </p:nvSpPr>
        <p:spPr/>
        <p:txBody>
          <a:bodyPr/>
          <a:lstStyle>
            <a:lvl1pPr>
              <a:defRPr/>
            </a:lvl1pPr>
          </a:lstStyle>
          <a:p>
            <a:fld id="{968BF4BB-69E8-4440-B579-D586C723C547}" type="slidenum">
              <a:rPr lang="en-US" altLang="en-US"/>
              <a:pPr/>
              <a:t>‹#›</a:t>
            </a:fld>
            <a:endParaRPr lang="en-US" altLang="en-US"/>
          </a:p>
        </p:txBody>
      </p:sp>
      <p:sp>
        <p:nvSpPr>
          <p:cNvPr id="14" name="Footer Placeholder 20">
            <a:extLst>
              <a:ext uri="{FF2B5EF4-FFF2-40B4-BE49-F238E27FC236}">
                <a16:creationId xmlns:a16="http://schemas.microsoft.com/office/drawing/2014/main" id="{626D2C1F-8170-4EC9-BBAC-FEB8C04FB0B6}"/>
              </a:ext>
            </a:extLst>
          </p:cNvPr>
          <p:cNvSpPr>
            <a:spLocks noGrp="1"/>
          </p:cNvSpPr>
          <p:nvPr>
            <p:ph type="ftr" sz="quarter" idx="12"/>
          </p:nvPr>
        </p:nvSpPr>
        <p:spPr/>
        <p:txBody>
          <a:bodyPr rtlCol="0"/>
          <a:lstStyle>
            <a:lvl1pPr>
              <a:defRPr/>
            </a:lvl1pPr>
          </a:lstStyle>
          <a:p>
            <a:pPr>
              <a:defRPr/>
            </a:pPr>
            <a:r>
              <a:rPr lang="en-US"/>
              <a:t>DR.ASHISH </a:t>
            </a:r>
          </a:p>
        </p:txBody>
      </p:sp>
    </p:spTree>
    <p:extLst>
      <p:ext uri="{BB962C8B-B14F-4D97-AF65-F5344CB8AC3E}">
        <p14:creationId xmlns:p14="http://schemas.microsoft.com/office/powerpoint/2010/main" val="217298885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03516585-850F-4806-9EA3-2597124217B0}"/>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Arial" charset="0"/>
            </a:endParaRPr>
          </a:p>
        </p:txBody>
      </p:sp>
      <p:sp>
        <p:nvSpPr>
          <p:cNvPr id="22" name="Title Placeholder 21">
            <a:extLst>
              <a:ext uri="{FF2B5EF4-FFF2-40B4-BE49-F238E27FC236}">
                <a16:creationId xmlns:a16="http://schemas.microsoft.com/office/drawing/2014/main" id="{8F435CC6-ED27-4324-9876-DC1531609B24}"/>
              </a:ext>
            </a:extLst>
          </p:cNvPr>
          <p:cNvSpPr>
            <a:spLocks noGrp="1"/>
          </p:cNvSpPr>
          <p:nvPr>
            <p:ph type="title"/>
          </p:nvPr>
        </p:nvSpPr>
        <p:spPr>
          <a:xfrm>
            <a:off x="457200" y="274638"/>
            <a:ext cx="7467600" cy="1143000"/>
          </a:xfrm>
          <a:prstGeom prst="rect">
            <a:avLst/>
          </a:prstGeom>
        </p:spPr>
        <p:txBody>
          <a:bodyPr vert="horz" anchor="b">
            <a:normAutofit/>
          </a:bodyPr>
          <a:lstStyle/>
          <a:p>
            <a:r>
              <a:rPr lang="en-US"/>
              <a:t>Click to edit Master title style</a:t>
            </a:r>
          </a:p>
        </p:txBody>
      </p:sp>
      <p:sp>
        <p:nvSpPr>
          <p:cNvPr id="4100" name="Text Placeholder 12">
            <a:extLst>
              <a:ext uri="{FF2B5EF4-FFF2-40B4-BE49-F238E27FC236}">
                <a16:creationId xmlns:a16="http://schemas.microsoft.com/office/drawing/2014/main" id="{8CFDD551-B366-4E33-B9C5-8A9DB3145271}"/>
              </a:ext>
            </a:extLst>
          </p:cNvPr>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9FC0B003-4672-4596-B8F4-705117A0CCFB}"/>
              </a:ext>
            </a:extLst>
          </p:cNvPr>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charset="0"/>
              </a:defRPr>
            </a:lvl1pPr>
          </a:lstStyle>
          <a:p>
            <a:pPr>
              <a:defRPr/>
            </a:pPr>
            <a:fld id="{641BF3B6-94F4-4587-B961-CA01DD2A5D62}" type="datetime1">
              <a:rPr lang="en-US"/>
              <a:pPr>
                <a:defRPr/>
              </a:pPr>
              <a:t>2/20/2023</a:t>
            </a:fld>
            <a:endParaRPr lang="en-US"/>
          </a:p>
        </p:txBody>
      </p:sp>
      <p:sp>
        <p:nvSpPr>
          <p:cNvPr id="3" name="Footer Placeholder 2">
            <a:extLst>
              <a:ext uri="{FF2B5EF4-FFF2-40B4-BE49-F238E27FC236}">
                <a16:creationId xmlns:a16="http://schemas.microsoft.com/office/drawing/2014/main" id="{C0090B8A-2D51-422B-AD07-BC5F9D7DAB9B}"/>
              </a:ext>
            </a:extLst>
          </p:cNvPr>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charset="0"/>
              </a:defRPr>
            </a:lvl1pPr>
          </a:lstStyle>
          <a:p>
            <a:pPr>
              <a:defRPr/>
            </a:pPr>
            <a:r>
              <a:rPr lang="en-US"/>
              <a:t>DR.ASHISH </a:t>
            </a:r>
          </a:p>
        </p:txBody>
      </p:sp>
      <p:sp>
        <p:nvSpPr>
          <p:cNvPr id="7" name="Straight Connector 6">
            <a:extLst>
              <a:ext uri="{FF2B5EF4-FFF2-40B4-BE49-F238E27FC236}">
                <a16:creationId xmlns:a16="http://schemas.microsoft.com/office/drawing/2014/main" id="{14A060A6-1698-4E4F-BC21-B7A954549A12}"/>
              </a:ext>
            </a:extLst>
          </p:cNvPr>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charset="0"/>
            </a:endParaRPr>
          </a:p>
        </p:txBody>
      </p:sp>
      <p:sp>
        <p:nvSpPr>
          <p:cNvPr id="9" name="Straight Connector 8">
            <a:extLst>
              <a:ext uri="{FF2B5EF4-FFF2-40B4-BE49-F238E27FC236}">
                <a16:creationId xmlns:a16="http://schemas.microsoft.com/office/drawing/2014/main" id="{38E84FDD-C9EB-4439-AE31-8CA1D9FB9C69}"/>
              </a:ext>
            </a:extLst>
          </p:cNvPr>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latin typeface="Arial" charset="0"/>
            </a:endParaRPr>
          </a:p>
        </p:txBody>
      </p:sp>
      <p:sp>
        <p:nvSpPr>
          <p:cNvPr id="10" name="Rectangle 9">
            <a:extLst>
              <a:ext uri="{FF2B5EF4-FFF2-40B4-BE49-F238E27FC236}">
                <a16:creationId xmlns:a16="http://schemas.microsoft.com/office/drawing/2014/main" id="{116B664C-7946-42D5-93FA-A21A8D73BA6B}"/>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Straight Connector 10">
            <a:extLst>
              <a:ext uri="{FF2B5EF4-FFF2-40B4-BE49-F238E27FC236}">
                <a16:creationId xmlns:a16="http://schemas.microsoft.com/office/drawing/2014/main" id="{C32114BA-A586-4464-9C65-E1202626A88A}"/>
              </a:ext>
            </a:extLst>
          </p:cNvPr>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latin typeface="Arial" charset="0"/>
            </a:endParaRPr>
          </a:p>
        </p:txBody>
      </p:sp>
      <p:sp>
        <p:nvSpPr>
          <p:cNvPr id="12" name="Oval 11">
            <a:extLst>
              <a:ext uri="{FF2B5EF4-FFF2-40B4-BE49-F238E27FC236}">
                <a16:creationId xmlns:a16="http://schemas.microsoft.com/office/drawing/2014/main" id="{1F53C3DE-D8E0-46D3-8CCD-5AD1D8753495}"/>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lide Number Placeholder 22">
            <a:extLst>
              <a:ext uri="{FF2B5EF4-FFF2-40B4-BE49-F238E27FC236}">
                <a16:creationId xmlns:a16="http://schemas.microsoft.com/office/drawing/2014/main" id="{68ACB65F-C398-4160-86D9-5DD1846E7FC3}"/>
              </a:ext>
            </a:extLst>
          </p:cNvPr>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fld id="{09C38DF5-739C-4707-B16B-084CD8C7FDE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12" r:id="rId4"/>
    <p:sldLayoutId id="2147484613" r:id="rId5"/>
    <p:sldLayoutId id="2147484620" r:id="rId6"/>
    <p:sldLayoutId id="2147484614" r:id="rId7"/>
    <p:sldLayoutId id="2147484621" r:id="rId8"/>
    <p:sldLayoutId id="2147484622" r:id="rId9"/>
    <p:sldLayoutId id="2147484615" r:id="rId10"/>
    <p:sldLayoutId id="2147484616" r:id="rId11"/>
  </p:sldLayoutIdLst>
  <p:transition>
    <p:random/>
  </p:transition>
  <p:hf hd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oleObject" Target="../embeddings/oleObject2.bin"/><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fif"/><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70.jpeg"/></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12.jfif"/><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965FED-C74B-4442-9ABE-6F8FE3DE7219}"/>
              </a:ext>
            </a:extLst>
          </p:cNvPr>
          <p:cNvSpPr>
            <a:spLocks noGrp="1"/>
          </p:cNvSpPr>
          <p:nvPr>
            <p:ph type="sldNum" sz="quarter" idx="12"/>
          </p:nvPr>
        </p:nvSpPr>
        <p:spPr/>
        <p:txBody>
          <a:bodyPr/>
          <a:lstStyle/>
          <a:p>
            <a:fld id="{189D852E-02FE-4100-8DB2-6EA02E58B000}" type="slidenum">
              <a:rPr lang="en-US" altLang="en-US" smtClean="0"/>
              <a:pPr/>
              <a:t>1</a:t>
            </a:fld>
            <a:endParaRPr lang="en-US" altLang="en-US"/>
          </a:p>
        </p:txBody>
      </p:sp>
      <p:sp>
        <p:nvSpPr>
          <p:cNvPr id="4" name="TextBox 3">
            <a:extLst>
              <a:ext uri="{FF2B5EF4-FFF2-40B4-BE49-F238E27FC236}">
                <a16:creationId xmlns:a16="http://schemas.microsoft.com/office/drawing/2014/main" id="{1B67CCC6-5D35-479F-9D23-BB6B082D8577}"/>
              </a:ext>
            </a:extLst>
          </p:cNvPr>
          <p:cNvSpPr txBox="1"/>
          <p:nvPr/>
        </p:nvSpPr>
        <p:spPr>
          <a:xfrm>
            <a:off x="381000" y="1600200"/>
            <a:ext cx="8077200" cy="1754326"/>
          </a:xfrm>
          <a:prstGeom prst="rect">
            <a:avLst/>
          </a:prstGeom>
          <a:noFill/>
        </p:spPr>
        <p:txBody>
          <a:bodyPr wrap="square" rtlCol="0">
            <a:spAutoFit/>
          </a:bodyPr>
          <a:lstStyle/>
          <a:p>
            <a:pPr algn="ctr"/>
            <a:r>
              <a:rPr lang="en-IN"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FLUID CONTROL</a:t>
            </a:r>
          </a:p>
          <a:p>
            <a:pPr algn="ctr"/>
            <a:r>
              <a:rPr lang="en-IN"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&amp; </a:t>
            </a:r>
          </a:p>
          <a:p>
            <a:pPr algn="ctr"/>
            <a:r>
              <a:rPr lang="en-IN"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SOFT TISSUE MANAGEMENT</a:t>
            </a:r>
            <a:endParaRPr lang="en-IN"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035442"/>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44CA-B37C-4D67-B945-0D7B86400091}"/>
              </a:ext>
            </a:extLst>
          </p:cNvPr>
          <p:cNvSpPr>
            <a:spLocks noGrp="1"/>
          </p:cNvSpPr>
          <p:nvPr>
            <p:ph type="title"/>
          </p:nvPr>
        </p:nvSpPr>
        <p:spPr/>
        <p:txBody>
          <a:bodyPr/>
          <a:lstStyle/>
          <a:p>
            <a:r>
              <a:rPr lang="en-US" altLang="en-US" dirty="0" smtClean="0">
                <a:solidFill>
                  <a:srgbClr val="FF0000"/>
                </a:solidFill>
                <a:latin typeface="Times New Roman" panose="02020603050405020304" pitchFamily="18" charset="0"/>
                <a:cs typeface="Times New Roman" panose="02020603050405020304" pitchFamily="18" charset="0"/>
              </a:rPr>
              <a:t>5. </a:t>
            </a:r>
            <a:r>
              <a:rPr lang="en-US" altLang="en-US" dirty="0" err="1" smtClean="0">
                <a:solidFill>
                  <a:srgbClr val="FF0000"/>
                </a:solidFill>
                <a:latin typeface="Times New Roman" panose="02020603050405020304" pitchFamily="18" charset="0"/>
                <a:cs typeface="Times New Roman" panose="02020603050405020304" pitchFamily="18" charset="0"/>
              </a:rPr>
              <a:t>Antisialagogues</a:t>
            </a:r>
            <a:endParaRPr lang="en-IN" dirty="0"/>
          </a:p>
        </p:txBody>
      </p:sp>
      <p:sp>
        <p:nvSpPr>
          <p:cNvPr id="6" name="Slide Number Placeholder 5">
            <a:extLst>
              <a:ext uri="{FF2B5EF4-FFF2-40B4-BE49-F238E27FC236}">
                <a16:creationId xmlns:a16="http://schemas.microsoft.com/office/drawing/2014/main" id="{6CD43F52-FD3D-4B50-B7C8-D277D2234999}"/>
              </a:ext>
            </a:extLst>
          </p:cNvPr>
          <p:cNvSpPr>
            <a:spLocks noGrp="1"/>
          </p:cNvSpPr>
          <p:nvPr>
            <p:ph type="sldNum" sz="quarter" idx="12"/>
          </p:nvPr>
        </p:nvSpPr>
        <p:spPr/>
        <p:txBody>
          <a:bodyPr/>
          <a:lstStyle/>
          <a:p>
            <a:fld id="{CFDDCD70-50C9-4FD8-9C51-3B5B265613DF}" type="slidenum">
              <a:rPr lang="en-US" altLang="en-US" smtClean="0"/>
              <a:pPr/>
              <a:t>10</a:t>
            </a:fld>
            <a:endParaRPr lang="en-US" altLang="en-US"/>
          </a:p>
        </p:txBody>
      </p:sp>
      <p:sp>
        <p:nvSpPr>
          <p:cNvPr id="5" name="TextBox 4"/>
          <p:cNvSpPr txBox="1"/>
          <p:nvPr/>
        </p:nvSpPr>
        <p:spPr>
          <a:xfrm flipH="1">
            <a:off x="381000" y="1981200"/>
            <a:ext cx="8077199" cy="3416320"/>
          </a:xfrm>
          <a:prstGeom prst="rect">
            <a:avLst/>
          </a:prstGeom>
          <a:noFill/>
        </p:spPr>
        <p:txBody>
          <a:bodyPr wrap="square" rtlCol="0">
            <a:spAutoFit/>
          </a:bodyPr>
          <a:lstStyle/>
          <a:p>
            <a:r>
              <a:rPr lang="en-US" b="1" dirty="0" err="1" smtClean="0"/>
              <a:t>i</a:t>
            </a:r>
            <a:r>
              <a:rPr lang="en-US" b="1" dirty="0" smtClean="0"/>
              <a:t>) 50mg </a:t>
            </a:r>
            <a:r>
              <a:rPr lang="en-US" b="1" dirty="0" err="1" smtClean="0"/>
              <a:t>Methantheline</a:t>
            </a:r>
            <a:r>
              <a:rPr lang="en-US" b="1" dirty="0" smtClean="0"/>
              <a:t> </a:t>
            </a:r>
            <a:r>
              <a:rPr lang="en-US" b="1" dirty="0"/>
              <a:t>bromide (</a:t>
            </a:r>
            <a:r>
              <a:rPr lang="en-US" b="1" dirty="0" err="1"/>
              <a:t>Banthine</a:t>
            </a:r>
            <a:r>
              <a:rPr lang="en-US" b="1" dirty="0"/>
              <a:t>) and </a:t>
            </a:r>
            <a:r>
              <a:rPr lang="en-US" b="1" dirty="0" smtClean="0"/>
              <a:t>15mg </a:t>
            </a:r>
            <a:r>
              <a:rPr lang="en-US" b="1" dirty="0" err="1" smtClean="0"/>
              <a:t>propantheline</a:t>
            </a:r>
            <a:r>
              <a:rPr lang="en-US" b="1" dirty="0" smtClean="0"/>
              <a:t> </a:t>
            </a:r>
            <a:r>
              <a:rPr lang="en-US" b="1" dirty="0"/>
              <a:t>bromide (Pro-</a:t>
            </a:r>
            <a:r>
              <a:rPr lang="en-US" b="1" dirty="0" err="1"/>
              <a:t>Banthine</a:t>
            </a:r>
            <a:r>
              <a:rPr lang="en-US" b="1" dirty="0" smtClean="0"/>
              <a:t>)</a:t>
            </a:r>
          </a:p>
          <a:p>
            <a:endParaRPr lang="en-US" dirty="0"/>
          </a:p>
          <a:p>
            <a:pPr marL="285750" indent="-285750">
              <a:buFont typeface="Arial" panose="020B0604020202020204" pitchFamily="34" charset="0"/>
              <a:buChar char="•"/>
            </a:pPr>
            <a:r>
              <a:rPr lang="en-US" dirty="0" smtClean="0"/>
              <a:t>gastrointestinal </a:t>
            </a:r>
            <a:r>
              <a:rPr lang="en-US" dirty="0"/>
              <a:t>anticholinergics </a:t>
            </a:r>
            <a:endParaRPr lang="en-US" dirty="0" smtClean="0"/>
          </a:p>
          <a:p>
            <a:pPr marL="285750" indent="-285750">
              <a:buFont typeface="Arial" panose="020B0604020202020204" pitchFamily="34" charset="0"/>
              <a:buChar char="•"/>
            </a:pPr>
            <a:r>
              <a:rPr lang="en-US" dirty="0" smtClean="0"/>
              <a:t>act </a:t>
            </a:r>
            <a:r>
              <a:rPr lang="en-US" dirty="0"/>
              <a:t>on the smooth muscles of the gastrointestinal, urinary, and biliary tracts, </a:t>
            </a:r>
            <a:r>
              <a:rPr lang="en-US" dirty="0" smtClean="0"/>
              <a:t>dry </a:t>
            </a:r>
            <a:r>
              <a:rPr lang="en-US" dirty="0"/>
              <a:t>mouth as a side </a:t>
            </a:r>
            <a:r>
              <a:rPr lang="en-US" dirty="0" smtClean="0"/>
              <a:t>effect</a:t>
            </a:r>
          </a:p>
          <a:p>
            <a:pPr marL="285750" indent="-285750">
              <a:buFont typeface="Arial" panose="020B0604020202020204" pitchFamily="34" charset="0"/>
              <a:buChar char="•"/>
            </a:pPr>
            <a:r>
              <a:rPr lang="en-US" dirty="0" smtClean="0"/>
              <a:t>Effects- drowsiness, </a:t>
            </a:r>
            <a:r>
              <a:rPr lang="en-US" dirty="0"/>
              <a:t>blurred vision </a:t>
            </a:r>
            <a:r>
              <a:rPr lang="en-US" dirty="0" smtClean="0"/>
              <a:t>&amp; unpleasant</a:t>
            </a:r>
            <a:r>
              <a:rPr lang="en-US" dirty="0"/>
              <a:t>, bitter </a:t>
            </a:r>
            <a:r>
              <a:rPr lang="en-US" dirty="0" smtClean="0"/>
              <a:t>aftertaste</a:t>
            </a:r>
          </a:p>
          <a:p>
            <a:pPr marL="285750" indent="-285750">
              <a:buFont typeface="Arial" panose="020B0604020202020204" pitchFamily="34" charset="0"/>
              <a:buChar char="•"/>
            </a:pPr>
            <a:endParaRPr lang="en-US" dirty="0"/>
          </a:p>
          <a:p>
            <a:r>
              <a:rPr lang="en-US" b="1" dirty="0"/>
              <a:t>ii) </a:t>
            </a:r>
            <a:r>
              <a:rPr lang="en-US" b="1" dirty="0" smtClean="0"/>
              <a:t>0.2mg clonidine </a:t>
            </a:r>
            <a:r>
              <a:rPr lang="en-US" b="1" dirty="0"/>
              <a:t>hydrochloride </a:t>
            </a:r>
            <a:endParaRPr lang="en-US" b="1" dirty="0" smtClean="0"/>
          </a:p>
          <a:p>
            <a:endParaRPr lang="en-US" dirty="0"/>
          </a:p>
          <a:p>
            <a:r>
              <a:rPr lang="en-US" dirty="0" smtClean="0"/>
              <a:t>antihyperten</a:t>
            </a:r>
            <a:r>
              <a:rPr lang="en-US" dirty="0"/>
              <a:t>s</a:t>
            </a:r>
            <a:r>
              <a:rPr lang="en-US" dirty="0" smtClean="0"/>
              <a:t>ive agent</a:t>
            </a:r>
          </a:p>
          <a:p>
            <a:r>
              <a:rPr lang="en-US" dirty="0" smtClean="0"/>
              <a:t>side effect- </a:t>
            </a:r>
            <a:r>
              <a:rPr lang="en-US" dirty="0"/>
              <a:t>besides a dry mouth, </a:t>
            </a:r>
            <a:r>
              <a:rPr lang="en-US" dirty="0" smtClean="0"/>
              <a:t>drowsiness</a:t>
            </a:r>
            <a:endParaRPr lang="en-US" dirty="0"/>
          </a:p>
        </p:txBody>
      </p:sp>
    </p:spTree>
    <p:extLst>
      <p:ext uri="{BB962C8B-B14F-4D97-AF65-F5344CB8AC3E}">
        <p14:creationId xmlns:p14="http://schemas.microsoft.com/office/powerpoint/2010/main" val="262960818"/>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6F2BB35-B1D2-49F2-B811-CF82B3487CC3}"/>
              </a:ext>
            </a:extLst>
          </p:cNvPr>
          <p:cNvSpPr>
            <a:spLocks noGrp="1" noChangeArrowheads="1"/>
          </p:cNvSpPr>
          <p:nvPr>
            <p:ph type="ctrTitle"/>
          </p:nvPr>
        </p:nvSpPr>
        <p:spPr>
          <a:xfrm>
            <a:off x="2587752" y="1981200"/>
            <a:ext cx="7851648" cy="1828800"/>
          </a:xfrm>
          <a:effectLst>
            <a:outerShdw blurRad="50800" dist="38100" algn="l" rotWithShape="0">
              <a:prstClr val="black">
                <a:alpha val="40000"/>
              </a:prstClr>
            </a:outerShdw>
            <a:reflection blurRad="6350" stA="52000" endA="300" endPos="35000" dir="5400000" sy="-100000" algn="bl" rotWithShape="0"/>
            <a:softEdge rad="63500"/>
          </a:effectLst>
          <a:scene3d>
            <a:camera prst="orthographicFront"/>
            <a:lightRig rig="freezing" dir="t">
              <a:rot lat="0" lon="0" rev="5640000"/>
            </a:lightRig>
          </a:scene3d>
          <a:sp3d>
            <a:bevelT prst="relaxedInset"/>
          </a:sp3d>
        </p:spPr>
        <p:txBody>
          <a:bodyPr>
            <a:noAutofit/>
          </a:bodyPr>
          <a:lstStyle/>
          <a:p>
            <a:pPr eaLnBrk="1" fontAlgn="auto" hangingPunct="1">
              <a:spcAft>
                <a:spcPts val="0"/>
              </a:spcAft>
              <a:defRPr/>
            </a:pPr>
            <a:r>
              <a:rPr lang="en-US" sz="8000" i="1" dirty="0">
                <a:ln w="12700">
                  <a:solidFill>
                    <a:schemeClr val="tx1"/>
                  </a:solidFill>
                  <a:prstDash val="solid"/>
                </a:ln>
                <a:solidFill>
                  <a:schemeClr val="accent3"/>
                </a:solidFill>
                <a:effectLst>
                  <a:outerShdw blurRad="50800" dist="38100" dir="16200000" rotWithShape="0">
                    <a:prstClr val="black">
                      <a:alpha val="40000"/>
                    </a:prstClr>
                  </a:outerShdw>
                </a:effectLst>
                <a:latin typeface="Times New Roman" pitchFamily="18" charset="0"/>
                <a:cs typeface="Times New Roman" pitchFamily="18" charset="0"/>
              </a:rPr>
              <a:t>Gingival Retraction</a:t>
            </a:r>
          </a:p>
        </p:txBody>
      </p:sp>
      <p:sp>
        <p:nvSpPr>
          <p:cNvPr id="11267" name="Slide Number Placeholder 2">
            <a:extLst>
              <a:ext uri="{FF2B5EF4-FFF2-40B4-BE49-F238E27FC236}">
                <a16:creationId xmlns:a16="http://schemas.microsoft.com/office/drawing/2014/main" id="{89D8F183-33B5-4E7A-9A53-1A1C6262ECB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0EED67-D14A-4C3D-9EAC-4D63FCE381A4}" type="slidenum">
              <a:rPr lang="en-US" altLang="en-US">
                <a:solidFill>
                  <a:srgbClr val="FFFFFF"/>
                </a:solidFill>
              </a:rPr>
              <a:pPr eaLnBrk="1" hangingPunct="1"/>
              <a:t>11</a:t>
            </a:fld>
            <a:endParaRPr lang="en-US" altLang="en-US">
              <a:solidFill>
                <a:srgbClr val="FFFFFF"/>
              </a:solidFill>
            </a:endParaRPr>
          </a:p>
        </p:txBody>
      </p:sp>
      <p:sp>
        <p:nvSpPr>
          <p:cNvPr id="11268" name="TextBox 3">
            <a:extLst>
              <a:ext uri="{FF2B5EF4-FFF2-40B4-BE49-F238E27FC236}">
                <a16:creationId xmlns:a16="http://schemas.microsoft.com/office/drawing/2014/main" id="{8DE12A4C-8AA7-47D6-855C-E0BF761ABB97}"/>
              </a:ext>
            </a:extLst>
          </p:cNvPr>
          <p:cNvSpPr txBox="1">
            <a:spLocks noChangeArrowheads="1"/>
          </p:cNvSpPr>
          <p:nvPr/>
        </p:nvSpPr>
        <p:spPr bwMode="auto">
          <a:xfrm>
            <a:off x="5257800" y="4800600"/>
            <a:ext cx="2800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Algerian" panose="04020705040A02060702" pitchFamily="82" charset="0"/>
              </a:rPr>
              <a:t>Dr. KAMAL SHIGLI</a:t>
            </a:r>
          </a:p>
        </p:txBody>
      </p:sp>
      <p:pic>
        <p:nvPicPr>
          <p:cNvPr id="11269" name="Picture 4" descr="cm0701-upgrading-porcelain-veneer-restorations-15.jpg">
            <a:extLst>
              <a:ext uri="{FF2B5EF4-FFF2-40B4-BE49-F238E27FC236}">
                <a16:creationId xmlns:a16="http://schemas.microsoft.com/office/drawing/2014/main" id="{06DEBC2B-CE1B-4FD7-A8C1-238FAAF2AB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962400"/>
            <a:ext cx="40862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76F514-C227-4E0F-BE9F-187188F673B3}"/>
              </a:ext>
            </a:extLst>
          </p:cNvPr>
          <p:cNvSpPr>
            <a:spLocks noGrp="1"/>
          </p:cNvSpPr>
          <p:nvPr>
            <p:ph type="sldNum" sz="quarter" idx="12"/>
          </p:nvPr>
        </p:nvSpPr>
        <p:spPr/>
        <p:txBody>
          <a:bodyPr/>
          <a:lstStyle/>
          <a:p>
            <a:fld id="{189D852E-02FE-4100-8DB2-6EA02E58B000}" type="slidenum">
              <a:rPr lang="en-US" altLang="en-US" smtClean="0"/>
              <a:pPr/>
              <a:t>12</a:t>
            </a:fld>
            <a:endParaRPr lang="en-US" altLang="en-US"/>
          </a:p>
        </p:txBody>
      </p:sp>
      <p:sp>
        <p:nvSpPr>
          <p:cNvPr id="4" name="TextBox 3">
            <a:extLst>
              <a:ext uri="{FF2B5EF4-FFF2-40B4-BE49-F238E27FC236}">
                <a16:creationId xmlns:a16="http://schemas.microsoft.com/office/drawing/2014/main" id="{1021BCE3-147B-4C13-834A-5FA3281A0DE7}"/>
              </a:ext>
            </a:extLst>
          </p:cNvPr>
          <p:cNvSpPr txBox="1"/>
          <p:nvPr/>
        </p:nvSpPr>
        <p:spPr>
          <a:xfrm>
            <a:off x="381000" y="1295400"/>
            <a:ext cx="8305800" cy="3970318"/>
          </a:xfrm>
          <a:prstGeom prst="rect">
            <a:avLst/>
          </a:prstGeom>
          <a:noFill/>
        </p:spPr>
        <p:txBody>
          <a:bodyPr wrap="square" rtlCol="0">
            <a:spAutoFit/>
          </a:bodyPr>
          <a:lstStyle/>
          <a:p>
            <a:r>
              <a:rPr lang="en-IN" sz="2800" dirty="0">
                <a:solidFill>
                  <a:srgbClr val="FF0000"/>
                </a:solidFill>
                <a:latin typeface="Times New Roman" panose="02020603050405020304" pitchFamily="18" charset="0"/>
                <a:cs typeface="Times New Roman" panose="02020603050405020304" pitchFamily="18" charset="0"/>
              </a:rPr>
              <a:t>LAQ </a:t>
            </a:r>
          </a:p>
          <a:p>
            <a:endParaRPr lang="en-IN" sz="2800" dirty="0">
              <a:latin typeface="Times New Roman" panose="02020603050405020304" pitchFamily="18" charset="0"/>
              <a:cs typeface="Times New Roman" panose="02020603050405020304" pitchFamily="18" charset="0"/>
            </a:endParaRPr>
          </a:p>
          <a:p>
            <a:r>
              <a:rPr lang="en-IN" sz="2800" dirty="0">
                <a:latin typeface="Times New Roman" panose="02020603050405020304" pitchFamily="18" charset="0"/>
                <a:cs typeface="Times New Roman" panose="02020603050405020304" pitchFamily="18" charset="0"/>
              </a:rPr>
              <a:t>What do you understand by the term tissue dilatation, and what are the different methods to obtain it?</a:t>
            </a:r>
          </a:p>
          <a:p>
            <a:endParaRPr lang="en-IN" sz="2800" dirty="0">
              <a:latin typeface="Times New Roman" panose="02020603050405020304" pitchFamily="18" charset="0"/>
              <a:cs typeface="Times New Roman" panose="02020603050405020304" pitchFamily="18" charset="0"/>
            </a:endParaRPr>
          </a:p>
          <a:p>
            <a:r>
              <a:rPr lang="en-IN" sz="2800" dirty="0">
                <a:solidFill>
                  <a:srgbClr val="FF0000"/>
                </a:solidFill>
                <a:latin typeface="Times New Roman" panose="02020603050405020304" pitchFamily="18" charset="0"/>
                <a:cs typeface="Times New Roman" panose="02020603050405020304" pitchFamily="18" charset="0"/>
              </a:rPr>
              <a:t>SAQ</a:t>
            </a:r>
          </a:p>
          <a:p>
            <a:endParaRPr lang="en-IN" sz="2800" dirty="0">
              <a:latin typeface="Times New Roman" panose="02020603050405020304" pitchFamily="18" charset="0"/>
              <a:cs typeface="Times New Roman" panose="02020603050405020304" pitchFamily="18" charset="0"/>
            </a:endParaRPr>
          </a:p>
          <a:p>
            <a:r>
              <a:rPr lang="en-IN" sz="2800" dirty="0">
                <a:latin typeface="Times New Roman" panose="02020603050405020304" pitchFamily="18" charset="0"/>
                <a:cs typeface="Times New Roman" panose="02020603050405020304" pitchFamily="18" charset="0"/>
              </a:rPr>
              <a:t>Write a note on soft tissue management in fixed prosthodontics.</a:t>
            </a:r>
          </a:p>
        </p:txBody>
      </p:sp>
    </p:spTree>
    <p:extLst>
      <p:ext uri="{BB962C8B-B14F-4D97-AF65-F5344CB8AC3E}">
        <p14:creationId xmlns:p14="http://schemas.microsoft.com/office/powerpoint/2010/main" val="691479597"/>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9">
            <a:extLst>
              <a:ext uri="{FF2B5EF4-FFF2-40B4-BE49-F238E27FC236}">
                <a16:creationId xmlns:a16="http://schemas.microsoft.com/office/drawing/2014/main" id="{F5116168-C804-4A94-8A92-8B10DB96928E}"/>
              </a:ext>
            </a:extLst>
          </p:cNvPr>
          <p:cNvSpPr>
            <a:spLocks noGrp="1" noChangeArrowheads="1"/>
          </p:cNvSpPr>
          <p:nvPr>
            <p:ph type="title"/>
          </p:nvPr>
        </p:nvSpPr>
        <p:spPr>
          <a:xfrm>
            <a:off x="457200" y="-152400"/>
            <a:ext cx="7467600" cy="1143000"/>
          </a:xfrm>
        </p:spPr>
        <p:txBody>
          <a:bodyPr/>
          <a:lstStyle/>
          <a:p>
            <a:pPr eaLnBrk="1" fontAlgn="auto" hangingPunct="1">
              <a:spcAft>
                <a:spcPts val="0"/>
              </a:spcAft>
              <a:defRPr/>
            </a:pPr>
            <a:r>
              <a:rPr lang="en-US"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itchFamily="18" charset="0"/>
                <a:cs typeface="Times New Roman" pitchFamily="18" charset="0"/>
              </a:rPr>
              <a:t>CONTENTS</a:t>
            </a:r>
          </a:p>
        </p:txBody>
      </p:sp>
      <p:sp>
        <p:nvSpPr>
          <p:cNvPr id="10243" name="Rectangle 10">
            <a:extLst>
              <a:ext uri="{FF2B5EF4-FFF2-40B4-BE49-F238E27FC236}">
                <a16:creationId xmlns:a16="http://schemas.microsoft.com/office/drawing/2014/main" id="{7A571F02-4101-4B16-9213-705FD1EA0030}"/>
              </a:ext>
            </a:extLst>
          </p:cNvPr>
          <p:cNvSpPr>
            <a:spLocks noGrp="1" noChangeArrowheads="1"/>
          </p:cNvSpPr>
          <p:nvPr>
            <p:ph sz="quarter" idx="1"/>
          </p:nvPr>
        </p:nvSpPr>
        <p:spPr>
          <a:xfrm>
            <a:off x="76200" y="1066800"/>
            <a:ext cx="8534400" cy="5791200"/>
          </a:xfrm>
        </p:spPr>
        <p:txBody>
          <a:bodyPr>
            <a:normAutofit fontScale="92500"/>
          </a:bodyPr>
          <a:lstStyle/>
          <a:p>
            <a:pPr marL="274320" indent="-274320" eaLnBrk="1" fontAlgn="auto" hangingPunct="1">
              <a:lnSpc>
                <a:spcPct val="130000"/>
              </a:lnSpc>
              <a:spcAft>
                <a:spcPts val="0"/>
              </a:spcAft>
              <a:buFont typeface="Wingdings" panose="05000000000000000000" pitchFamily="2" charset="2"/>
              <a:buChar char="Ø"/>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DEFINITION</a:t>
            </a:r>
          </a:p>
          <a:p>
            <a:pPr marL="274320" indent="-274320" eaLnBrk="1" fontAlgn="auto" hangingPunct="1">
              <a:lnSpc>
                <a:spcPct val="130000"/>
              </a:lnSpc>
              <a:spcAft>
                <a:spcPts val="0"/>
              </a:spcAft>
              <a:buFont typeface="Wingdings" panose="05000000000000000000" pitchFamily="2" charset="2"/>
              <a:buChar char="Ø"/>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AIM</a:t>
            </a:r>
          </a:p>
          <a:p>
            <a:pPr marL="274320" indent="-274320" eaLnBrk="1" fontAlgn="auto" hangingPunct="1">
              <a:lnSpc>
                <a:spcPct val="130000"/>
              </a:lnSpc>
              <a:spcAft>
                <a:spcPts val="0"/>
              </a:spcAft>
              <a:buFont typeface="Wingdings" panose="05000000000000000000" pitchFamily="2" charset="2"/>
              <a:buChar char="Ø"/>
              <a:defRPr/>
            </a:pPr>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CLASSIFICATION </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OF GINGIVAL RETRACTION METHODS</a:t>
            </a:r>
          </a:p>
          <a:p>
            <a:pPr marL="274320" indent="-274320" eaLnBrk="1" fontAlgn="auto" hangingPunct="1">
              <a:lnSpc>
                <a:spcPct val="130000"/>
              </a:lnSpc>
              <a:spcAft>
                <a:spcPts val="0"/>
              </a:spcAft>
              <a:buFont typeface="Wingdings" panose="05000000000000000000" pitchFamily="2" charset="2"/>
              <a:buChar char="§"/>
              <a:defRPr/>
            </a:pPr>
            <a:r>
              <a:rPr lang="en-US" sz="20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Mechanical methods</a:t>
            </a:r>
          </a:p>
          <a:p>
            <a:pPr marL="274320" indent="-274320" eaLnBrk="1" fontAlgn="auto" hangingPunct="1">
              <a:lnSpc>
                <a:spcPct val="130000"/>
              </a:lnSpc>
              <a:spcAft>
                <a:spcPts val="0"/>
              </a:spcAft>
              <a:buFont typeface="Wingdings" panose="05000000000000000000" pitchFamily="2" charset="2"/>
              <a:buChar char="§"/>
              <a:defRPr/>
            </a:pPr>
            <a:r>
              <a:rPr lang="en-US" sz="20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Chemico</a:t>
            </a:r>
            <a:r>
              <a:rPr lang="en-US" sz="20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-mechanical method</a:t>
            </a:r>
          </a:p>
          <a:p>
            <a:pPr marL="274320" indent="-274320" eaLnBrk="1" fontAlgn="auto" hangingPunct="1">
              <a:lnSpc>
                <a:spcPct val="130000"/>
              </a:lnSpc>
              <a:spcAft>
                <a:spcPts val="0"/>
              </a:spcAft>
              <a:buFont typeface="Wingdings" panose="05000000000000000000" pitchFamily="2" charset="2"/>
              <a:buChar char="§"/>
              <a:defRPr/>
            </a:pPr>
            <a:r>
              <a:rPr lang="en-US" altLang="en-US" sz="19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Surgical methods</a:t>
            </a:r>
          </a:p>
          <a:p>
            <a:pPr lvl="2" eaLnBrk="1" hangingPunct="1">
              <a:lnSpc>
                <a:spcPct val="90000"/>
              </a:lnSpc>
              <a:buFontTx/>
              <a:buNone/>
            </a:pPr>
            <a:r>
              <a:rPr lang="en-US" altLang="en-US" sz="19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Rotary gingival curettage</a:t>
            </a:r>
          </a:p>
          <a:p>
            <a:pPr lvl="2" eaLnBrk="1" hangingPunct="1">
              <a:lnSpc>
                <a:spcPct val="90000"/>
              </a:lnSpc>
              <a:buFontTx/>
              <a:buNone/>
            </a:pPr>
            <a:r>
              <a:rPr lang="en-US" altLang="en-US" sz="19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 Electrosurgical methods</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endParaRPr lang="en-US" sz="20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marL="274320" indent="-274320" eaLnBrk="1" fontAlgn="auto" hangingPunct="1">
              <a:lnSpc>
                <a:spcPct val="130000"/>
              </a:lnSpc>
              <a:spcAft>
                <a:spcPts val="0"/>
              </a:spcAft>
              <a:buFont typeface="Wingdings" panose="05000000000000000000" pitchFamily="2" charset="2"/>
              <a:buChar char="§"/>
              <a:defRPr/>
            </a:pPr>
            <a:r>
              <a:rPr lang="en-US" sz="20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Lasers </a:t>
            </a:r>
          </a:p>
          <a:p>
            <a:pPr marL="274320" indent="-274320" eaLnBrk="1" fontAlgn="auto" hangingPunct="1">
              <a:lnSpc>
                <a:spcPct val="90000"/>
              </a:lnSpc>
              <a:spcAft>
                <a:spcPts val="0"/>
              </a:spcAft>
              <a:buClr>
                <a:schemeClr val="hlink"/>
              </a:buClr>
              <a:buFont typeface="Wingdings" panose="05000000000000000000" pitchFamily="2" charset="2"/>
              <a:buChar char="Ø"/>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RECENT ADVANCES IN GINGIVAL RETRACTION MATERIAL</a:t>
            </a:r>
          </a:p>
          <a:p>
            <a:pPr lvl="2" indent="-182880" eaLnBrk="1" fontAlgn="auto" hangingPunct="1">
              <a:lnSpc>
                <a:spcPct val="140000"/>
              </a:lnSpc>
              <a:spcAft>
                <a:spcPts val="0"/>
              </a:spcAft>
              <a:buClr>
                <a:schemeClr val="hlink"/>
              </a:buClr>
              <a:buFont typeface="Wingdings"/>
              <a:buChar char=""/>
              <a:defRPr/>
            </a:pPr>
            <a:endParaRPr lang="en-US" sz="1800" dirty="0">
              <a:latin typeface="Times New Roman" pitchFamily="18" charset="0"/>
              <a:cs typeface="Times New Roman" pitchFamily="18" charset="0"/>
            </a:endParaRPr>
          </a:p>
          <a:p>
            <a:pPr marL="274320" indent="-274320" eaLnBrk="1" fontAlgn="auto" hangingPunct="1">
              <a:lnSpc>
                <a:spcPct val="130000"/>
              </a:lnSpc>
              <a:spcAft>
                <a:spcPts val="0"/>
              </a:spcAft>
              <a:buFont typeface="Wingdings 2" pitchFamily="18" charset="2"/>
              <a:buNone/>
              <a:defRPr/>
            </a:pPr>
            <a:r>
              <a:rPr lang="en-US" dirty="0">
                <a:latin typeface="Times New Roman" pitchFamily="18" charset="0"/>
                <a:cs typeface="Times New Roman" pitchFamily="18" charset="0"/>
              </a:rPr>
              <a:t>	</a:t>
            </a:r>
          </a:p>
          <a:p>
            <a:pPr lvl="2" indent="-182880" eaLnBrk="1" fontAlgn="auto" hangingPunct="1">
              <a:lnSpc>
                <a:spcPct val="130000"/>
              </a:lnSpc>
              <a:spcAft>
                <a:spcPts val="0"/>
              </a:spcAft>
              <a:buClr>
                <a:schemeClr val="hlink"/>
              </a:buClr>
              <a:buFont typeface="Wingdings 2" pitchFamily="18" charset="2"/>
              <a:buNone/>
              <a:defRPr/>
            </a:pPr>
            <a:endParaRPr lang="en-US" sz="1800" dirty="0">
              <a:latin typeface="Times New Roman" pitchFamily="18" charset="0"/>
              <a:cs typeface="Times New Roman" pitchFamily="18" charset="0"/>
            </a:endParaRPr>
          </a:p>
        </p:txBody>
      </p:sp>
      <p:sp>
        <p:nvSpPr>
          <p:cNvPr id="12292" name="Slide Number Placeholder 3">
            <a:extLst>
              <a:ext uri="{FF2B5EF4-FFF2-40B4-BE49-F238E27FC236}">
                <a16:creationId xmlns:a16="http://schemas.microsoft.com/office/drawing/2014/main" id="{E8D034D5-A541-491B-9327-D0976A9CDCD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F9A755-F354-4C40-AE77-07CEDDEEC890}" type="slidenum">
              <a:rPr lang="en-US" altLang="en-US">
                <a:solidFill>
                  <a:srgbClr val="FFFFFF"/>
                </a:solidFill>
              </a:rPr>
              <a:pPr eaLnBrk="1" hangingPunct="1"/>
              <a:t>13</a:t>
            </a:fld>
            <a:endParaRPr lang="en-US" altLang="en-US">
              <a:solidFill>
                <a:srgbClr val="FFFFFF"/>
              </a:solidFill>
            </a:endParaRP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AC06CEC-C54B-49C1-8343-9206C39572CF}"/>
              </a:ext>
            </a:extLst>
          </p:cNvPr>
          <p:cNvSpPr>
            <a:spLocks noGrp="1" noChangeArrowheads="1"/>
          </p:cNvSpPr>
          <p:nvPr>
            <p:ph type="title"/>
          </p:nvPr>
        </p:nvSpPr>
        <p:spPr>
          <a:xfrm>
            <a:off x="457200" y="609600"/>
            <a:ext cx="8229600" cy="1143000"/>
          </a:xfrm>
        </p:spPr>
        <p:txBody>
          <a:bodyPr>
            <a:noAutofit/>
          </a:bodyPr>
          <a:lstStyle/>
          <a:p>
            <a:pPr eaLnBrk="1" fontAlgn="auto" hangingPunct="1">
              <a:spcAft>
                <a:spcPts val="0"/>
              </a:spcAft>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r>
            <a:b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Definition</a:t>
            </a:r>
          </a:p>
        </p:txBody>
      </p:sp>
      <p:sp>
        <p:nvSpPr>
          <p:cNvPr id="28675" name="Rectangle 3">
            <a:extLst>
              <a:ext uri="{FF2B5EF4-FFF2-40B4-BE49-F238E27FC236}">
                <a16:creationId xmlns:a16="http://schemas.microsoft.com/office/drawing/2014/main" id="{68E03D63-DDAF-4107-B70E-19F563B6F881}"/>
              </a:ext>
            </a:extLst>
          </p:cNvPr>
          <p:cNvSpPr>
            <a:spLocks noGrp="1" noChangeArrowheads="1"/>
          </p:cNvSpPr>
          <p:nvPr>
            <p:ph sz="quarter" idx="1"/>
          </p:nvPr>
        </p:nvSpPr>
        <p:spPr>
          <a:xfrm>
            <a:off x="647700" y="1714500"/>
            <a:ext cx="7848600" cy="3429000"/>
          </a:xfrm>
        </p:spPr>
        <p:txBody>
          <a:bodyPr>
            <a:normAutofit/>
          </a:bodyPr>
          <a:lstStyle/>
          <a:p>
            <a:pPr marL="274320" indent="-274320" eaLnBrk="1" fontAlgn="auto" hangingPunct="1">
              <a:lnSpc>
                <a:spcPct val="130000"/>
              </a:lnSpc>
              <a:spcAft>
                <a:spcPts val="0"/>
              </a:spcAft>
              <a:buClr>
                <a:schemeClr val="accent3"/>
              </a:buClr>
              <a:buFont typeface="Wingdings" panose="05000000000000000000" pitchFamily="2" charset="2"/>
              <a:buBlip>
                <a:blip r:embed="rId2"/>
              </a:buBlip>
              <a:defRPr/>
            </a:pPr>
            <a:r>
              <a:rPr lang="en-US" sz="2800" dirty="0">
                <a:latin typeface="Times New Roman" pitchFamily="18" charset="0"/>
                <a:cs typeface="Times New Roman" pitchFamily="18" charset="0"/>
              </a:rPr>
              <a:t>Gingival Retraction/displacement is </a:t>
            </a:r>
            <a:r>
              <a:rPr lang="en-US" sz="2800" dirty="0">
                <a:solidFill>
                  <a:schemeClr val="accent1"/>
                </a:solidFill>
                <a:latin typeface="Times New Roman" pitchFamily="18" charset="0"/>
                <a:cs typeface="Times New Roman" pitchFamily="18" charset="0"/>
              </a:rPr>
              <a:t>deflection</a:t>
            </a:r>
            <a:r>
              <a:rPr lang="en-US" sz="2800" dirty="0">
                <a:latin typeface="Times New Roman" pitchFamily="18" charset="0"/>
                <a:cs typeface="Times New Roman" pitchFamily="18" charset="0"/>
              </a:rPr>
              <a:t> of the marginal </a:t>
            </a:r>
            <a:r>
              <a:rPr lang="en-US" sz="2800" dirty="0" err="1">
                <a:latin typeface="Times New Roman" pitchFamily="18" charset="0"/>
                <a:cs typeface="Times New Roman" pitchFamily="18" charset="0"/>
              </a:rPr>
              <a:t>gingiva</a:t>
            </a:r>
            <a:r>
              <a:rPr lang="en-US" sz="2800" dirty="0">
                <a:latin typeface="Times New Roman" pitchFamily="18" charset="0"/>
                <a:cs typeface="Times New Roman" pitchFamily="18" charset="0"/>
              </a:rPr>
              <a:t> away from a tooth. </a:t>
            </a:r>
            <a:r>
              <a:rPr lang="en-US" b="1" dirty="0">
                <a:solidFill>
                  <a:schemeClr val="accent3"/>
                </a:solidFill>
                <a:latin typeface="Times New Roman" pitchFamily="18" charset="0"/>
                <a:cs typeface="Times New Roman" pitchFamily="18" charset="0"/>
              </a:rPr>
              <a:t>(GPT-9)</a:t>
            </a:r>
          </a:p>
          <a:p>
            <a:pPr marL="274320" indent="-274320" eaLnBrk="1" fontAlgn="auto" hangingPunct="1">
              <a:lnSpc>
                <a:spcPct val="130000"/>
              </a:lnSpc>
              <a:spcAft>
                <a:spcPts val="0"/>
              </a:spcAft>
              <a:buClr>
                <a:schemeClr val="accent3"/>
              </a:buClr>
              <a:buFont typeface="Wingdings" panose="05000000000000000000" pitchFamily="2" charset="2"/>
              <a:buBlip>
                <a:blip r:embed="rId2"/>
              </a:buBlip>
              <a:defRPr/>
            </a:pPr>
            <a:endParaRPr lang="en-US" sz="2800" b="1" dirty="0">
              <a:latin typeface="Times New Roman" pitchFamily="18" charset="0"/>
              <a:cs typeface="Times New Roman" pitchFamily="18" charset="0"/>
            </a:endParaRPr>
          </a:p>
          <a:p>
            <a:pPr marL="274320" indent="-274320" eaLnBrk="1" fontAlgn="auto" hangingPunct="1">
              <a:lnSpc>
                <a:spcPct val="130000"/>
              </a:lnSpc>
              <a:spcAft>
                <a:spcPts val="0"/>
              </a:spcAft>
              <a:buClr>
                <a:schemeClr val="accent3"/>
              </a:buClr>
              <a:buFont typeface="Wingdings" panose="05000000000000000000" pitchFamily="2" charset="2"/>
              <a:buBlip>
                <a:blip r:embed="rId2"/>
              </a:buBlip>
              <a:defRPr/>
            </a:pPr>
            <a:r>
              <a:rPr lang="en-US" sz="2800" dirty="0">
                <a:latin typeface="Times New Roman" pitchFamily="18" charset="0"/>
                <a:cs typeface="Times New Roman" pitchFamily="18" charset="0"/>
              </a:rPr>
              <a:t>Gingival retraction is a process of </a:t>
            </a:r>
            <a:r>
              <a:rPr lang="en-US" sz="2800" dirty="0">
                <a:solidFill>
                  <a:schemeClr val="accent1"/>
                </a:solidFill>
                <a:latin typeface="Times New Roman" pitchFamily="18" charset="0"/>
                <a:cs typeface="Times New Roman" pitchFamily="18" charset="0"/>
              </a:rPr>
              <a:t>exposing margins </a:t>
            </a:r>
            <a:r>
              <a:rPr lang="en-US" sz="2800" dirty="0">
                <a:latin typeface="Times New Roman" pitchFamily="18" charset="0"/>
                <a:cs typeface="Times New Roman" pitchFamily="18" charset="0"/>
              </a:rPr>
              <a:t>when making impression of prepared teeth.</a:t>
            </a:r>
          </a:p>
          <a:p>
            <a:pPr marL="274320" indent="-274320" eaLnBrk="1" fontAlgn="auto" hangingPunct="1">
              <a:lnSpc>
                <a:spcPct val="130000"/>
              </a:lnSpc>
              <a:spcAft>
                <a:spcPts val="0"/>
              </a:spcAft>
              <a:buClr>
                <a:schemeClr val="accent3"/>
              </a:buClr>
              <a:buFont typeface="Wingdings 2"/>
              <a:buChar char=""/>
              <a:defRPr/>
            </a:pPr>
            <a:endParaRPr lang="en-US" sz="2800" b="1" dirty="0">
              <a:latin typeface="Times New Roman" pitchFamily="18" charset="0"/>
              <a:cs typeface="Times New Roman" pitchFamily="18" charset="0"/>
            </a:endParaRPr>
          </a:p>
        </p:txBody>
      </p:sp>
      <p:sp>
        <p:nvSpPr>
          <p:cNvPr id="13316" name="Slide Number Placeholder 4">
            <a:extLst>
              <a:ext uri="{FF2B5EF4-FFF2-40B4-BE49-F238E27FC236}">
                <a16:creationId xmlns:a16="http://schemas.microsoft.com/office/drawing/2014/main" id="{00149603-A063-44A5-A870-32879668B4A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5320FD-FCBA-4883-8CE8-1AF23553C1DB}" type="slidenum">
              <a:rPr lang="en-US" altLang="en-US">
                <a:solidFill>
                  <a:srgbClr val="FFFFFF"/>
                </a:solidFill>
              </a:rPr>
              <a:pPr eaLnBrk="1" hangingPunct="1"/>
              <a:t>14</a:t>
            </a:fld>
            <a:endParaRPr lang="en-US" altLang="en-US">
              <a:solidFill>
                <a:srgbClr val="FFFFFF"/>
              </a:solidFill>
            </a:endParaRP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8D02-4D3E-454D-BDA5-FCF99DF4E377}"/>
              </a:ext>
            </a:extLst>
          </p:cNvPr>
          <p:cNvSpPr>
            <a:spLocks noGrp="1"/>
          </p:cNvSpPr>
          <p:nvPr>
            <p:ph type="title"/>
          </p:nvPr>
        </p:nvSpPr>
        <p:spPr>
          <a:xfrm>
            <a:off x="457200" y="-152400"/>
            <a:ext cx="7467600" cy="1143000"/>
          </a:xfrm>
        </p:spPr>
        <p:txBody>
          <a:bodyPr/>
          <a:lstStyle/>
          <a:p>
            <a:pPr eaLnBrk="1" hangingPunct="1">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AIM:</a:t>
            </a:r>
          </a:p>
        </p:txBody>
      </p:sp>
      <p:sp>
        <p:nvSpPr>
          <p:cNvPr id="3" name="Content Placeholder 2">
            <a:extLst>
              <a:ext uri="{FF2B5EF4-FFF2-40B4-BE49-F238E27FC236}">
                <a16:creationId xmlns:a16="http://schemas.microsoft.com/office/drawing/2014/main" id="{F8087858-B6A2-4EE2-9074-7A4AAF3FB909}"/>
              </a:ext>
            </a:extLst>
          </p:cNvPr>
          <p:cNvSpPr>
            <a:spLocks noGrp="1"/>
          </p:cNvSpPr>
          <p:nvPr>
            <p:ph sz="quarter" idx="1"/>
          </p:nvPr>
        </p:nvSpPr>
        <p:spPr>
          <a:xfrm>
            <a:off x="381000" y="1447800"/>
            <a:ext cx="8382000" cy="5410200"/>
          </a:xfrm>
        </p:spPr>
        <p:txBody>
          <a:bodyPr/>
          <a:lstStyle/>
          <a:p>
            <a:pPr algn="ctr" eaLnBrk="1" hangingPunct="1">
              <a:spcBef>
                <a:spcPts val="0"/>
              </a:spcBef>
              <a:buFont typeface="Wingdings" panose="05000000000000000000" pitchFamily="2" charset="2"/>
              <a:buNone/>
              <a:defRPr/>
            </a:pPr>
            <a:r>
              <a:rPr lang="en-US" sz="2300" b="1" dirty="0">
                <a:latin typeface="Times New Roman" pitchFamily="18" charset="0"/>
                <a:cs typeface="Times New Roman" pitchFamily="18" charset="0"/>
              </a:rPr>
              <a:t>Reversibly displaces gingival tissue in labial direction </a:t>
            </a:r>
          </a:p>
          <a:p>
            <a:pPr algn="ctr" eaLnBrk="1" hangingPunct="1">
              <a:spcBef>
                <a:spcPts val="0"/>
              </a:spcBef>
              <a:buFont typeface="Wingdings" panose="05000000000000000000" pitchFamily="2" charset="2"/>
              <a:buNone/>
              <a:defRPr/>
            </a:pPr>
            <a:endParaRPr lang="en-US" sz="2300" b="1" dirty="0">
              <a:latin typeface="Times New Roman" pitchFamily="18" charset="0"/>
              <a:cs typeface="Times New Roman" pitchFamily="18" charset="0"/>
            </a:endParaRPr>
          </a:p>
          <a:p>
            <a:pPr algn="ctr" eaLnBrk="1" hangingPunct="1">
              <a:spcBef>
                <a:spcPts val="0"/>
              </a:spcBef>
              <a:buFont typeface="Wingdings" panose="05000000000000000000" pitchFamily="2" charset="2"/>
              <a:buNone/>
              <a:defRPr/>
            </a:pPr>
            <a:endParaRPr lang="en-US" sz="2300" b="1" dirty="0">
              <a:latin typeface="Times New Roman" pitchFamily="18" charset="0"/>
              <a:cs typeface="Times New Roman" pitchFamily="18" charset="0"/>
            </a:endParaRPr>
          </a:p>
          <a:p>
            <a:pPr algn="ctr" eaLnBrk="1" hangingPunct="1">
              <a:spcBef>
                <a:spcPts val="0"/>
              </a:spcBef>
              <a:buFont typeface="Wingdings" panose="05000000000000000000" pitchFamily="2" charset="2"/>
              <a:buNone/>
              <a:defRPr/>
            </a:pPr>
            <a:endParaRPr lang="en-US" sz="2300" b="1" dirty="0">
              <a:latin typeface="Times New Roman" pitchFamily="18" charset="0"/>
              <a:cs typeface="Times New Roman" pitchFamily="18" charset="0"/>
            </a:endParaRPr>
          </a:p>
          <a:p>
            <a:pPr algn="ctr" eaLnBrk="1" hangingPunct="1">
              <a:spcBef>
                <a:spcPts val="0"/>
              </a:spcBef>
              <a:buFont typeface="Wingdings" panose="05000000000000000000" pitchFamily="2" charset="2"/>
              <a:buNone/>
              <a:defRPr/>
            </a:pPr>
            <a:endParaRPr lang="en-US" sz="2300" b="1" dirty="0">
              <a:latin typeface="Times New Roman" pitchFamily="18" charset="0"/>
              <a:cs typeface="Times New Roman" pitchFamily="18" charset="0"/>
            </a:endParaRPr>
          </a:p>
          <a:p>
            <a:pPr algn="ctr" eaLnBrk="1" hangingPunct="1">
              <a:spcBef>
                <a:spcPts val="0"/>
              </a:spcBef>
              <a:buFont typeface="Wingdings" panose="05000000000000000000" pitchFamily="2" charset="2"/>
              <a:buNone/>
              <a:defRPr/>
            </a:pPr>
            <a:r>
              <a:rPr lang="en-US" sz="2300" b="1" dirty="0">
                <a:latin typeface="Times New Roman" pitchFamily="18" charset="0"/>
                <a:cs typeface="Times New Roman" pitchFamily="18" charset="0"/>
              </a:rPr>
              <a:t>Allows bulk of impression material to be introduced into the widened </a:t>
            </a:r>
            <a:r>
              <a:rPr lang="en-US" sz="2300" b="1" dirty="0" err="1">
                <a:latin typeface="Times New Roman" pitchFamily="18" charset="0"/>
                <a:cs typeface="Times New Roman" pitchFamily="18" charset="0"/>
              </a:rPr>
              <a:t>sulcus</a:t>
            </a:r>
            <a:r>
              <a:rPr lang="en-US" sz="2300" b="1" dirty="0">
                <a:latin typeface="Times New Roman" pitchFamily="18" charset="0"/>
                <a:cs typeface="Times New Roman" pitchFamily="18" charset="0"/>
              </a:rPr>
              <a:t> </a:t>
            </a:r>
          </a:p>
          <a:p>
            <a:pPr algn="ctr" eaLnBrk="1" hangingPunct="1">
              <a:spcBef>
                <a:spcPts val="0"/>
              </a:spcBef>
              <a:buFont typeface="Wingdings" panose="05000000000000000000" pitchFamily="2" charset="2"/>
              <a:buNone/>
              <a:defRPr/>
            </a:pPr>
            <a:endParaRPr lang="en-US" sz="2300" b="1" dirty="0">
              <a:latin typeface="Times New Roman" pitchFamily="18" charset="0"/>
              <a:cs typeface="Times New Roman" pitchFamily="18" charset="0"/>
            </a:endParaRPr>
          </a:p>
          <a:p>
            <a:pPr algn="ctr" eaLnBrk="1" hangingPunct="1">
              <a:spcBef>
                <a:spcPts val="0"/>
              </a:spcBef>
              <a:buFont typeface="Wingdings" panose="05000000000000000000" pitchFamily="2" charset="2"/>
              <a:buNone/>
              <a:defRPr/>
            </a:pPr>
            <a:endParaRPr lang="en-US" sz="2300" b="1" dirty="0">
              <a:latin typeface="Times New Roman" pitchFamily="18" charset="0"/>
              <a:cs typeface="Times New Roman" pitchFamily="18" charset="0"/>
            </a:endParaRPr>
          </a:p>
          <a:p>
            <a:pPr algn="ctr" eaLnBrk="1" hangingPunct="1">
              <a:spcBef>
                <a:spcPts val="0"/>
              </a:spcBef>
              <a:buFont typeface="Wingdings" panose="05000000000000000000" pitchFamily="2" charset="2"/>
              <a:buNone/>
              <a:defRPr/>
            </a:pPr>
            <a:endParaRPr lang="en-US" sz="2300" b="1" dirty="0">
              <a:latin typeface="Times New Roman" pitchFamily="18" charset="0"/>
              <a:cs typeface="Times New Roman" pitchFamily="18" charset="0"/>
            </a:endParaRPr>
          </a:p>
          <a:p>
            <a:pPr algn="ctr" eaLnBrk="1" hangingPunct="1">
              <a:spcBef>
                <a:spcPts val="0"/>
              </a:spcBef>
              <a:buFont typeface="Wingdings" panose="05000000000000000000" pitchFamily="2" charset="2"/>
              <a:buNone/>
              <a:defRPr/>
            </a:pPr>
            <a:r>
              <a:rPr lang="en-US" sz="2300" b="1" dirty="0">
                <a:latin typeface="Times New Roman" pitchFamily="18" charset="0"/>
                <a:cs typeface="Times New Roman" pitchFamily="18" charset="0"/>
              </a:rPr>
              <a:t>Capture the marginal detail.</a:t>
            </a:r>
          </a:p>
          <a:p>
            <a:pPr algn="ctr" eaLnBrk="1" hangingPunct="1">
              <a:spcBef>
                <a:spcPts val="0"/>
              </a:spcBef>
              <a:buFont typeface="Wingdings" panose="05000000000000000000" pitchFamily="2" charset="2"/>
              <a:buNone/>
              <a:defRPr/>
            </a:pPr>
            <a:r>
              <a:rPr lang="en-US" sz="2300" b="1" dirty="0">
                <a:latin typeface="Times New Roman" pitchFamily="18" charset="0"/>
                <a:cs typeface="Times New Roman" pitchFamily="18" charset="0"/>
              </a:rPr>
              <a:t> </a:t>
            </a:r>
          </a:p>
          <a:p>
            <a:pPr algn="ctr" eaLnBrk="1" hangingPunct="1">
              <a:spcBef>
                <a:spcPts val="0"/>
              </a:spcBef>
              <a:buFont typeface="Wingdings" panose="05000000000000000000" pitchFamily="2" charset="2"/>
              <a:buNone/>
              <a:defRPr/>
            </a:pPr>
            <a:r>
              <a:rPr lang="en-US" sz="2300" b="1" dirty="0">
                <a:solidFill>
                  <a:srgbClr val="7030A0"/>
                </a:solidFill>
                <a:latin typeface="Times New Roman" pitchFamily="18" charset="0"/>
                <a:cs typeface="Times New Roman" pitchFamily="18" charset="0"/>
              </a:rPr>
              <a:t>   </a:t>
            </a:r>
            <a:endParaRPr lang="en-US" sz="2300" b="1" dirty="0">
              <a:latin typeface="Times New Roman" pitchFamily="18" charset="0"/>
              <a:cs typeface="Times New Roman" pitchFamily="18" charset="0"/>
            </a:endParaRPr>
          </a:p>
          <a:p>
            <a:pPr marL="457200" indent="-457200" eaLnBrk="1" hangingPunct="1">
              <a:buFont typeface="+mj-lt"/>
              <a:buAutoNum type="arabicPeriod"/>
              <a:defRPr/>
            </a:pPr>
            <a:endParaRPr lang="en-US" dirty="0"/>
          </a:p>
          <a:p>
            <a:pPr eaLnBrk="1" hangingPunct="1">
              <a:buFont typeface="Wingdings" panose="05000000000000000000" pitchFamily="2" charset="2"/>
              <a:buNone/>
              <a:defRPr/>
            </a:pPr>
            <a:r>
              <a:rPr lang="en-US" dirty="0"/>
              <a:t>              </a:t>
            </a:r>
          </a:p>
        </p:txBody>
      </p:sp>
      <p:sp>
        <p:nvSpPr>
          <p:cNvPr id="4" name="Down Arrow 3">
            <a:extLst>
              <a:ext uri="{FF2B5EF4-FFF2-40B4-BE49-F238E27FC236}">
                <a16:creationId xmlns:a16="http://schemas.microsoft.com/office/drawing/2014/main" id="{F408C2DE-0E39-45A1-AD8D-FB58AD3359D4}"/>
              </a:ext>
            </a:extLst>
          </p:cNvPr>
          <p:cNvSpPr/>
          <p:nvPr/>
        </p:nvSpPr>
        <p:spPr>
          <a:xfrm>
            <a:off x="4419600" y="2286000"/>
            <a:ext cx="304800" cy="74930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endParaRPr>
          </a:p>
        </p:txBody>
      </p:sp>
      <p:sp>
        <p:nvSpPr>
          <p:cNvPr id="5" name="Down Arrow 4">
            <a:extLst>
              <a:ext uri="{FF2B5EF4-FFF2-40B4-BE49-F238E27FC236}">
                <a16:creationId xmlns:a16="http://schemas.microsoft.com/office/drawing/2014/main" id="{937CE635-578B-4627-9598-1767CE35EAF1}"/>
              </a:ext>
            </a:extLst>
          </p:cNvPr>
          <p:cNvSpPr/>
          <p:nvPr/>
        </p:nvSpPr>
        <p:spPr>
          <a:xfrm>
            <a:off x="4457700" y="4114800"/>
            <a:ext cx="228600" cy="74930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ysClr val="windowText" lastClr="000000"/>
                </a:solidFill>
              </a:ln>
            </a:endParaRPr>
          </a:p>
        </p:txBody>
      </p:sp>
      <p:sp>
        <p:nvSpPr>
          <p:cNvPr id="14342" name="Slide Number Placeholder 5">
            <a:extLst>
              <a:ext uri="{FF2B5EF4-FFF2-40B4-BE49-F238E27FC236}">
                <a16:creationId xmlns:a16="http://schemas.microsoft.com/office/drawing/2014/main" id="{80F3B69D-EBE0-4434-8F02-7BDBB2B31D19}"/>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F6A9ED-9866-43D7-BD73-4552CED65325}" type="slidenum">
              <a:rPr lang="en-US" altLang="en-US">
                <a:solidFill>
                  <a:srgbClr val="FFFFFF"/>
                </a:solidFill>
              </a:rPr>
              <a:pPr eaLnBrk="1" hangingPunct="1"/>
              <a:t>15</a:t>
            </a:fld>
            <a:endParaRPr lang="en-US" altLang="en-US">
              <a:solidFill>
                <a:srgbClr val="FFFFFF"/>
              </a:solidFill>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A85416-28AD-493F-816D-7E30FC408EDE}"/>
              </a:ext>
            </a:extLst>
          </p:cNvPr>
          <p:cNvSpPr>
            <a:spLocks noGrp="1"/>
          </p:cNvSpPr>
          <p:nvPr>
            <p:ph sz="quarter" idx="1"/>
          </p:nvPr>
        </p:nvSpPr>
        <p:spPr>
          <a:xfrm>
            <a:off x="457200" y="1219200"/>
            <a:ext cx="7467600" cy="3505200"/>
          </a:xfrm>
        </p:spPr>
        <p:txBody>
          <a:bodyPr/>
          <a:lstStyle/>
          <a:p>
            <a:pPr algn="ctr" eaLnBrk="1" hangingPunct="1">
              <a:spcBef>
                <a:spcPts val="0"/>
              </a:spcBef>
              <a:buFont typeface="Wingdings" panose="05000000000000000000" pitchFamily="2" charset="2"/>
              <a:buNone/>
              <a:defRPr/>
            </a:pPr>
            <a:r>
              <a:rPr lang="en-US" sz="2800" b="1" u="sng" dirty="0">
                <a:solidFill>
                  <a:srgbClr val="7030A0"/>
                </a:solidFill>
                <a:latin typeface="Times New Roman" pitchFamily="18" charset="0"/>
                <a:cs typeface="Times New Roman" pitchFamily="18" charset="0"/>
              </a:rPr>
              <a:t>Critical </a:t>
            </a:r>
            <a:r>
              <a:rPr lang="en-US" sz="2800" b="1" u="sng" dirty="0" err="1">
                <a:solidFill>
                  <a:srgbClr val="7030A0"/>
                </a:solidFill>
                <a:latin typeface="Times New Roman" pitchFamily="18" charset="0"/>
                <a:cs typeface="Times New Roman" pitchFamily="18" charset="0"/>
              </a:rPr>
              <a:t>Sulcular</a:t>
            </a:r>
            <a:r>
              <a:rPr lang="en-US" sz="2800" b="1" u="sng" dirty="0">
                <a:solidFill>
                  <a:srgbClr val="7030A0"/>
                </a:solidFill>
                <a:latin typeface="Times New Roman" pitchFamily="18" charset="0"/>
                <a:cs typeface="Times New Roman" pitchFamily="18" charset="0"/>
              </a:rPr>
              <a:t> Width : 0.2 mm</a:t>
            </a:r>
          </a:p>
          <a:p>
            <a:pPr algn="ctr" eaLnBrk="1" hangingPunct="1">
              <a:spcBef>
                <a:spcPts val="0"/>
              </a:spcBef>
              <a:buFont typeface="Wingdings" panose="05000000000000000000" pitchFamily="2" charset="2"/>
              <a:buNone/>
              <a:defRPr/>
            </a:pPr>
            <a:endParaRPr lang="en-US" sz="2300" b="1" dirty="0">
              <a:solidFill>
                <a:srgbClr val="C00000"/>
              </a:solidFill>
              <a:latin typeface="Times New Roman" pitchFamily="18" charset="0"/>
              <a:cs typeface="Times New Roman" pitchFamily="18" charset="0"/>
            </a:endParaRPr>
          </a:p>
          <a:p>
            <a:pPr eaLnBrk="1" hangingPunct="1">
              <a:buClr>
                <a:srgbClr val="002060"/>
              </a:buClr>
              <a:buSzPct val="85000"/>
              <a:buFont typeface="Wingdings" panose="05000000000000000000" pitchFamily="2" charset="2"/>
              <a:buNone/>
              <a:defRPr/>
            </a:pPr>
            <a:r>
              <a:rPr lang="en-US" b="1" dirty="0">
                <a:latin typeface="Times New Roman" pitchFamily="18" charset="0"/>
                <a:cs typeface="Times New Roman" pitchFamily="18" charset="0"/>
              </a:rPr>
              <a:t>Impression with width &lt;  0.2mm:</a:t>
            </a:r>
          </a:p>
          <a:p>
            <a:pPr marL="823913" lvl="1" indent="-457200" eaLnBrk="1" hangingPunct="1">
              <a:buClr>
                <a:srgbClr val="002060"/>
              </a:buClr>
              <a:buSzPct val="85000"/>
              <a:buFont typeface="+mj-lt"/>
              <a:buAutoNum type="arabicPeriod"/>
              <a:defRPr/>
            </a:pPr>
            <a:r>
              <a:rPr lang="en-US" sz="2400" b="1" dirty="0">
                <a:solidFill>
                  <a:schemeClr val="accent3"/>
                </a:solidFill>
                <a:latin typeface="Times New Roman" pitchFamily="18" charset="0"/>
                <a:cs typeface="Times New Roman" pitchFamily="18" charset="0"/>
              </a:rPr>
              <a:t>↑ Incidence of voids in the marginal </a:t>
            </a:r>
            <a:r>
              <a:rPr lang="en-US" sz="2400" b="1" dirty="0" smtClean="0">
                <a:solidFill>
                  <a:schemeClr val="accent3"/>
                </a:solidFill>
                <a:latin typeface="Times New Roman" pitchFamily="18" charset="0"/>
                <a:cs typeface="Times New Roman" pitchFamily="18" charset="0"/>
              </a:rPr>
              <a:t>area</a:t>
            </a:r>
            <a:endParaRPr lang="en-US" sz="2400" b="1" dirty="0">
              <a:solidFill>
                <a:schemeClr val="accent3"/>
              </a:solidFill>
              <a:latin typeface="Times New Roman" pitchFamily="18" charset="0"/>
              <a:cs typeface="Times New Roman" pitchFamily="18" charset="0"/>
            </a:endParaRPr>
          </a:p>
          <a:p>
            <a:pPr marL="823913" lvl="1" indent="-457200" eaLnBrk="1" hangingPunct="1">
              <a:buClr>
                <a:srgbClr val="002060"/>
              </a:buClr>
              <a:buSzPct val="85000"/>
              <a:buFont typeface="+mj-lt"/>
              <a:buAutoNum type="arabicPeriod"/>
              <a:defRPr/>
            </a:pPr>
            <a:r>
              <a:rPr lang="en-US" sz="2400" b="1" dirty="0">
                <a:solidFill>
                  <a:schemeClr val="accent3"/>
                </a:solidFill>
                <a:latin typeface="Times New Roman" pitchFamily="18" charset="0"/>
                <a:cs typeface="Times New Roman" pitchFamily="18" charset="0"/>
              </a:rPr>
              <a:t>↑ Tearing of impression material</a:t>
            </a:r>
          </a:p>
          <a:p>
            <a:pPr marL="823913" lvl="1" indent="-457200" eaLnBrk="1" hangingPunct="1">
              <a:buClr>
                <a:srgbClr val="002060"/>
              </a:buClr>
              <a:buSzPct val="85000"/>
              <a:buFont typeface="+mj-lt"/>
              <a:buAutoNum type="arabicPeriod"/>
              <a:defRPr/>
            </a:pPr>
            <a:r>
              <a:rPr lang="en-US" sz="2400" b="1" dirty="0">
                <a:solidFill>
                  <a:schemeClr val="accent3"/>
                </a:solidFill>
                <a:latin typeface="Times New Roman" pitchFamily="18" charset="0"/>
                <a:cs typeface="Times New Roman" pitchFamily="18" charset="0"/>
              </a:rPr>
              <a:t>↓ Marginal </a:t>
            </a:r>
            <a:r>
              <a:rPr lang="en-US" sz="2400" b="1" dirty="0" smtClean="0">
                <a:solidFill>
                  <a:schemeClr val="accent3"/>
                </a:solidFill>
                <a:latin typeface="Times New Roman" pitchFamily="18" charset="0"/>
                <a:cs typeface="Times New Roman" pitchFamily="18" charset="0"/>
              </a:rPr>
              <a:t>accuracy</a:t>
            </a:r>
            <a:endParaRPr lang="en-US" sz="2400" b="1" dirty="0">
              <a:solidFill>
                <a:schemeClr val="accent3"/>
              </a:solidFill>
              <a:latin typeface="Times New Roman" pitchFamily="18" charset="0"/>
              <a:cs typeface="Times New Roman" pitchFamily="18" charset="0"/>
            </a:endParaRPr>
          </a:p>
          <a:p>
            <a:pPr marL="457200" indent="-457200" eaLnBrk="1" hangingPunct="1">
              <a:spcBef>
                <a:spcPts val="0"/>
              </a:spcBef>
              <a:buFont typeface="Wingdings" panose="05000000000000000000" pitchFamily="2" charset="2"/>
              <a:buNone/>
              <a:defRPr/>
            </a:pPr>
            <a:endParaRPr lang="en-US" sz="2300" b="1" dirty="0">
              <a:solidFill>
                <a:schemeClr val="accent1">
                  <a:lumMod val="75000"/>
                </a:schemeClr>
              </a:solidFill>
              <a:latin typeface="Times New Roman" pitchFamily="18" charset="0"/>
              <a:cs typeface="Times New Roman" pitchFamily="18" charset="0"/>
            </a:endParaRPr>
          </a:p>
          <a:p>
            <a:pPr marL="457200" indent="-457200" eaLnBrk="1" hangingPunct="1">
              <a:spcBef>
                <a:spcPts val="0"/>
              </a:spcBef>
              <a:buFont typeface="Wingdings" panose="05000000000000000000" pitchFamily="2" charset="2"/>
              <a:buNone/>
              <a:defRPr/>
            </a:pPr>
            <a:r>
              <a:rPr lang="en-US" sz="2300" b="1" u="sng"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dirty="0"/>
          </a:p>
        </p:txBody>
      </p:sp>
      <p:sp>
        <p:nvSpPr>
          <p:cNvPr id="4" name="TextBox 3">
            <a:extLst>
              <a:ext uri="{FF2B5EF4-FFF2-40B4-BE49-F238E27FC236}">
                <a16:creationId xmlns:a16="http://schemas.microsoft.com/office/drawing/2014/main" id="{0AF7C3C5-44D3-47E3-A7EC-724E386D200E}"/>
              </a:ext>
            </a:extLst>
          </p:cNvPr>
          <p:cNvSpPr txBox="1"/>
          <p:nvPr/>
        </p:nvSpPr>
        <p:spPr>
          <a:xfrm>
            <a:off x="152400" y="4572000"/>
            <a:ext cx="8610600" cy="1908175"/>
          </a:xfrm>
          <a:prstGeom prst="rect">
            <a:avLst/>
          </a:prstGeom>
          <a:solidFill>
            <a:srgbClr val="C00000"/>
          </a:solidFill>
        </p:spPr>
        <p:txBody>
          <a:bodyPr>
            <a:spAutoFit/>
          </a:bodyPr>
          <a:lstStyle/>
          <a:p>
            <a:pPr marL="457200" indent="-457200" algn="ctr">
              <a:spcBef>
                <a:spcPts val="0"/>
              </a:spcBef>
              <a:defRPr/>
            </a:pPr>
            <a:r>
              <a:rPr lang="en-US" sz="2800" b="1" dirty="0">
                <a:effectLst>
                  <a:outerShdw blurRad="38100" dist="38100" dir="2700000" algn="tl">
                    <a:srgbClr val="000000">
                      <a:alpha val="43137"/>
                    </a:srgbClr>
                  </a:outerShdw>
                </a:effectLst>
                <a:latin typeface="Times New Roman" pitchFamily="18" charset="0"/>
                <a:cs typeface="Times New Roman" pitchFamily="18" charset="0"/>
              </a:rPr>
              <a:t>Optimal position of gingival margin:</a:t>
            </a:r>
          </a:p>
          <a:p>
            <a:pPr marL="2286000" lvl="4" indent="-457200">
              <a:spcBef>
                <a:spcPts val="0"/>
              </a:spcBef>
              <a:buFont typeface="Wingdings" pitchFamily="2" charset="2"/>
              <a:buChar char="Ø"/>
              <a:defRPr/>
            </a:pPr>
            <a:r>
              <a:rPr lang="en-US" sz="2400" b="1" dirty="0">
                <a:solidFill>
                  <a:schemeClr val="bg1"/>
                </a:solidFill>
                <a:latin typeface="Times New Roman" pitchFamily="18" charset="0"/>
                <a:cs typeface="Times New Roman" pitchFamily="18" charset="0"/>
              </a:rPr>
              <a:t>0.5 mm from healthy free </a:t>
            </a:r>
            <a:r>
              <a:rPr lang="en-US" sz="2400" b="1" dirty="0" err="1">
                <a:solidFill>
                  <a:schemeClr val="bg1"/>
                </a:solidFill>
                <a:latin typeface="Times New Roman" pitchFamily="18" charset="0"/>
                <a:cs typeface="Times New Roman" pitchFamily="18" charset="0"/>
              </a:rPr>
              <a:t>gingiva</a:t>
            </a:r>
            <a:r>
              <a:rPr lang="en-US" sz="2400" b="1" dirty="0">
                <a:solidFill>
                  <a:schemeClr val="bg1"/>
                </a:solidFill>
                <a:latin typeface="Times New Roman" pitchFamily="18" charset="0"/>
                <a:cs typeface="Times New Roman" pitchFamily="18" charset="0"/>
              </a:rPr>
              <a:t> .</a:t>
            </a:r>
          </a:p>
          <a:p>
            <a:pPr marL="2286000" lvl="4" indent="-457200">
              <a:spcBef>
                <a:spcPts val="0"/>
              </a:spcBef>
              <a:buFont typeface="Wingdings" pitchFamily="2" charset="2"/>
              <a:buChar char="Ø"/>
              <a:defRPr/>
            </a:pPr>
            <a:r>
              <a:rPr lang="en-US" sz="2400" b="1" dirty="0">
                <a:solidFill>
                  <a:schemeClr val="bg1"/>
                </a:solidFill>
                <a:latin typeface="Times New Roman" pitchFamily="18" charset="0"/>
                <a:cs typeface="Times New Roman" pitchFamily="18" charset="0"/>
              </a:rPr>
              <a:t>3 to 4 mm from crest of alveolar bone. </a:t>
            </a:r>
          </a:p>
          <a:p>
            <a:pPr marL="2286000" lvl="4" indent="-457200">
              <a:spcBef>
                <a:spcPts val="0"/>
              </a:spcBef>
              <a:buFont typeface="Wingdings" pitchFamily="2" charset="2"/>
              <a:buChar char="Ø"/>
              <a:defRPr/>
            </a:pPr>
            <a:r>
              <a:rPr lang="en-US" sz="2400" b="1" dirty="0">
                <a:solidFill>
                  <a:schemeClr val="bg1"/>
                </a:solidFill>
                <a:latin typeface="Times New Roman" pitchFamily="18" charset="0"/>
                <a:cs typeface="Times New Roman" pitchFamily="18" charset="0"/>
              </a:rPr>
              <a:t>Must follow the natural scalloped form.</a:t>
            </a:r>
            <a:endParaRPr lang="en-US" sz="2400" dirty="0">
              <a:solidFill>
                <a:schemeClr val="bg1"/>
              </a:solidFill>
              <a:latin typeface="Arial" charset="0"/>
            </a:endParaRPr>
          </a:p>
          <a:p>
            <a:pPr>
              <a:defRPr/>
            </a:pPr>
            <a:endParaRPr lang="en-US" dirty="0">
              <a:latin typeface="Arial" charset="0"/>
            </a:endParaRPr>
          </a:p>
        </p:txBody>
      </p:sp>
      <p:sp>
        <p:nvSpPr>
          <p:cNvPr id="15364" name="Slide Number Placeholder 4">
            <a:extLst>
              <a:ext uri="{FF2B5EF4-FFF2-40B4-BE49-F238E27FC236}">
                <a16:creationId xmlns:a16="http://schemas.microsoft.com/office/drawing/2014/main" id="{75883150-F920-4507-BD2D-5097F02D48F9}"/>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EF8D8D-6D1F-4D7B-8DAE-1B36BB7DA014}" type="slidenum">
              <a:rPr lang="en-US" altLang="en-US">
                <a:solidFill>
                  <a:srgbClr val="FFFFFF"/>
                </a:solidFill>
              </a:rPr>
              <a:pPr eaLnBrk="1" hangingPunct="1"/>
              <a:t>16</a:t>
            </a:fld>
            <a:endParaRPr lang="en-US" altLang="en-US">
              <a:solidFill>
                <a:srgbClr val="FFFFFF"/>
              </a:solidFill>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CCC88C7-D69D-4C7D-9703-CE59D4FDE4CC}"/>
              </a:ext>
            </a:extLst>
          </p:cNvPr>
          <p:cNvSpPr>
            <a:spLocks noGrp="1" noChangeArrowheads="1"/>
          </p:cNvSpPr>
          <p:nvPr>
            <p:ph type="title"/>
          </p:nvPr>
        </p:nvSpPr>
        <p:spPr>
          <a:xfrm>
            <a:off x="0" y="-228600"/>
            <a:ext cx="8229600" cy="1143000"/>
          </a:xfrm>
        </p:spPr>
        <p:txBody>
          <a:bodyPr/>
          <a:lstStyle/>
          <a:p>
            <a:pPr eaLnBrk="1" fontAlgn="auto" hangingPunct="1">
              <a:spcAft>
                <a:spcPts val="0"/>
              </a:spcAft>
              <a:defRPr/>
            </a:pPr>
            <a:r>
              <a:rPr lang="en-US" sz="4800" dirty="0">
                <a:solidFill>
                  <a:srgbClr val="FF0000"/>
                </a:solidFill>
              </a:rPr>
              <a:t>   </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Classification</a:t>
            </a:r>
          </a:p>
        </p:txBody>
      </p:sp>
      <p:sp>
        <p:nvSpPr>
          <p:cNvPr id="29699" name="Rectangle 3">
            <a:extLst>
              <a:ext uri="{FF2B5EF4-FFF2-40B4-BE49-F238E27FC236}">
                <a16:creationId xmlns:a16="http://schemas.microsoft.com/office/drawing/2014/main" id="{B5D574AB-4BF0-4063-9204-53186255FEC3}"/>
              </a:ext>
            </a:extLst>
          </p:cNvPr>
          <p:cNvSpPr>
            <a:spLocks noGrp="1" noChangeArrowheads="1"/>
          </p:cNvSpPr>
          <p:nvPr>
            <p:ph sz="quarter" idx="1"/>
          </p:nvPr>
        </p:nvSpPr>
        <p:spPr>
          <a:xfrm>
            <a:off x="533400" y="1066800"/>
            <a:ext cx="8610600" cy="6324600"/>
          </a:xfrm>
        </p:spPr>
        <p:txBody>
          <a:bodyPr>
            <a:normAutofit/>
          </a:bodyPr>
          <a:lstStyle/>
          <a:p>
            <a:pPr marL="284163" indent="61913" eaLnBrk="1" fontAlgn="auto" hangingPunct="1">
              <a:lnSpc>
                <a:spcPct val="90000"/>
              </a:lnSpc>
              <a:spcAft>
                <a:spcPts val="0"/>
              </a:spcAft>
              <a:buClr>
                <a:srgbClr val="FEB80A"/>
              </a:buClr>
              <a:buSzPct val="100000"/>
              <a:buFont typeface="Wingdings" panose="05000000000000000000" pitchFamily="2" charset="2"/>
              <a:buChar char="ü"/>
              <a:defRPr/>
            </a:pPr>
            <a:endParaRPr lang="en-US" dirty="0">
              <a:latin typeface="Times New Roman" pitchFamily="18" charset="0"/>
              <a:cs typeface="Times New Roman" pitchFamily="18" charset="0"/>
            </a:endParaRPr>
          </a:p>
          <a:p>
            <a:pPr eaLnBrk="1" hangingPunct="1">
              <a:lnSpc>
                <a:spcPct val="90000"/>
              </a:lnSpc>
              <a:buFont typeface="Wingdings" panose="05000000000000000000" pitchFamily="2" charset="2"/>
              <a:buNone/>
            </a:pPr>
            <a:r>
              <a:rPr lang="en-US" dirty="0">
                <a:latin typeface="Times New Roman" pitchFamily="18" charset="0"/>
                <a:cs typeface="Times New Roman" pitchFamily="18" charset="0"/>
              </a:rPr>
              <a:t>		</a:t>
            </a:r>
            <a:endParaRPr lang="en-US" altLang="en-US" sz="2800" b="1" u="sng" dirty="0">
              <a:solidFill>
                <a:srgbClr val="0070C0"/>
              </a:solidFill>
              <a:latin typeface="Times New Roman" panose="02020603050405020304" pitchFamily="18" charset="0"/>
              <a:cs typeface="Times New Roman" panose="02020603050405020304" pitchFamily="18" charset="0"/>
            </a:endParaRPr>
          </a:p>
          <a:p>
            <a:pPr lvl="2" eaLnBrk="1" hangingPunct="1">
              <a:lnSpc>
                <a:spcPct val="150000"/>
              </a:lnSpc>
              <a:buFontTx/>
              <a:buNone/>
            </a:pPr>
            <a:r>
              <a:rPr lang="en-US" altLang="en-US" b="1" dirty="0">
                <a:latin typeface="Times New Roman" panose="02020603050405020304" pitchFamily="18" charset="0"/>
                <a:cs typeface="Times New Roman" panose="02020603050405020304" pitchFamily="18" charset="0"/>
              </a:rPr>
              <a:t>1. Mechanical methods</a:t>
            </a:r>
          </a:p>
          <a:p>
            <a:pPr lvl="2" eaLnBrk="1" hangingPunct="1">
              <a:lnSpc>
                <a:spcPct val="150000"/>
              </a:lnSpc>
              <a:buFontTx/>
              <a:buNone/>
            </a:pPr>
            <a:r>
              <a:rPr lang="en-US" altLang="en-US" b="1" dirty="0">
                <a:latin typeface="Times New Roman" panose="02020603050405020304" pitchFamily="18" charset="0"/>
                <a:cs typeface="Times New Roman" panose="02020603050405020304" pitchFamily="18" charset="0"/>
              </a:rPr>
              <a:t>2. </a:t>
            </a:r>
            <a:r>
              <a:rPr lang="en-US" altLang="en-US" b="1" dirty="0" err="1">
                <a:latin typeface="Times New Roman" panose="02020603050405020304" pitchFamily="18" charset="0"/>
                <a:cs typeface="Times New Roman" panose="02020603050405020304" pitchFamily="18" charset="0"/>
              </a:rPr>
              <a:t>Chemico</a:t>
            </a:r>
            <a:r>
              <a:rPr lang="en-US" altLang="en-US" b="1" dirty="0">
                <a:latin typeface="Times New Roman" panose="02020603050405020304" pitchFamily="18" charset="0"/>
                <a:cs typeface="Times New Roman" panose="02020603050405020304" pitchFamily="18" charset="0"/>
              </a:rPr>
              <a:t>-mechanical method</a:t>
            </a:r>
          </a:p>
          <a:p>
            <a:pPr lvl="2" eaLnBrk="1" hangingPunct="1">
              <a:lnSpc>
                <a:spcPct val="150000"/>
              </a:lnSpc>
              <a:buFontTx/>
              <a:buNone/>
            </a:pPr>
            <a:r>
              <a:rPr lang="en-US" altLang="en-US" b="1" dirty="0">
                <a:latin typeface="Times New Roman" panose="02020603050405020304" pitchFamily="18" charset="0"/>
                <a:cs typeface="Times New Roman" panose="02020603050405020304" pitchFamily="18" charset="0"/>
              </a:rPr>
              <a:t>3. Surgical methods</a:t>
            </a:r>
          </a:p>
          <a:p>
            <a:pPr lvl="2" eaLnBrk="1" hangingPunct="1">
              <a:lnSpc>
                <a:spcPct val="150000"/>
              </a:lnSpc>
              <a:buFontTx/>
              <a:buNone/>
            </a:pPr>
            <a:r>
              <a:rPr lang="en-US" altLang="en-US" b="1" dirty="0">
                <a:latin typeface="Times New Roman" panose="02020603050405020304" pitchFamily="18" charset="0"/>
                <a:cs typeface="Times New Roman" panose="02020603050405020304" pitchFamily="18" charset="0"/>
              </a:rPr>
              <a:t>  a. Rotary gingival curettage</a:t>
            </a:r>
          </a:p>
          <a:p>
            <a:pPr lvl="2" eaLnBrk="1" hangingPunct="1">
              <a:lnSpc>
                <a:spcPct val="150000"/>
              </a:lnSpc>
              <a:buFontTx/>
              <a:buNone/>
            </a:pPr>
            <a:r>
              <a:rPr lang="en-US" altLang="en-US" b="1" dirty="0">
                <a:latin typeface="Times New Roman" panose="02020603050405020304" pitchFamily="18" charset="0"/>
                <a:cs typeface="Times New Roman" panose="02020603050405020304" pitchFamily="18" charset="0"/>
              </a:rPr>
              <a:t>  b. Electrosurgical methods</a:t>
            </a:r>
          </a:p>
          <a:p>
            <a:pPr lvl="2" eaLnBrk="1" hangingPunct="1">
              <a:lnSpc>
                <a:spcPct val="150000"/>
              </a:lnSpc>
              <a:buFontTx/>
              <a:buNone/>
            </a:pPr>
            <a:r>
              <a:rPr lang="en-US" altLang="en-US" b="1" dirty="0">
                <a:latin typeface="Times New Roman" panose="02020603050405020304" pitchFamily="18" charset="0"/>
                <a:cs typeface="Times New Roman" panose="02020603050405020304" pitchFamily="18" charset="0"/>
              </a:rPr>
              <a:t>4. Lasers</a:t>
            </a:r>
            <a:endParaRPr lang="en-US" altLang="en-US" dirty="0">
              <a:latin typeface="Times New Roman" panose="02020603050405020304" pitchFamily="18" charset="0"/>
              <a:cs typeface="Times New Roman" panose="02020603050405020304" pitchFamily="18" charset="0"/>
            </a:endParaRPr>
          </a:p>
          <a:p>
            <a:pPr marL="284163" indent="61913" eaLnBrk="1" fontAlgn="auto" hangingPunct="1">
              <a:lnSpc>
                <a:spcPct val="150000"/>
              </a:lnSpc>
              <a:spcAft>
                <a:spcPts val="0"/>
              </a:spcAft>
              <a:buClr>
                <a:srgbClr val="FEB80A"/>
              </a:buClr>
              <a:buSzPct val="100000"/>
              <a:buFont typeface="Wingdings 2" pitchFamily="18" charset="2"/>
              <a:buNone/>
              <a:defRPr/>
            </a:pPr>
            <a:r>
              <a:rPr lang="en-US" dirty="0">
                <a:latin typeface="Times New Roman" pitchFamily="18" charset="0"/>
                <a:cs typeface="Times New Roman" pitchFamily="18" charset="0"/>
              </a:rPr>
              <a:t>	</a:t>
            </a:r>
          </a:p>
        </p:txBody>
      </p:sp>
      <p:sp>
        <p:nvSpPr>
          <p:cNvPr id="20484" name="Slide Number Placeholder 3">
            <a:extLst>
              <a:ext uri="{FF2B5EF4-FFF2-40B4-BE49-F238E27FC236}">
                <a16:creationId xmlns:a16="http://schemas.microsoft.com/office/drawing/2014/main" id="{30FCC6A8-77F3-4918-8D93-8A0935536EE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7830B7-2E2B-468A-A816-519FE25582A8}" type="slidenum">
              <a:rPr lang="en-US" altLang="en-US">
                <a:solidFill>
                  <a:srgbClr val="FFFFFF"/>
                </a:solidFill>
              </a:rPr>
              <a:pPr eaLnBrk="1" hangingPunct="1"/>
              <a:t>17</a:t>
            </a:fld>
            <a:endParaRPr lang="en-US" altLang="en-US">
              <a:solidFill>
                <a:srgbClr val="FFFFFF"/>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a:extLst>
              <a:ext uri="{FF2B5EF4-FFF2-40B4-BE49-F238E27FC236}">
                <a16:creationId xmlns:a16="http://schemas.microsoft.com/office/drawing/2014/main" id="{699747B8-D205-42F5-8676-03BE75444AB6}"/>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l="37500" t="44792" r="43359" b="30208"/>
          <a:stretch>
            <a:fillRect/>
          </a:stretch>
        </p:blipFill>
        <p:spPr bwMode="auto">
          <a:xfrm>
            <a:off x="2057400" y="3200400"/>
            <a:ext cx="350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a:extLst>
              <a:ext uri="{FF2B5EF4-FFF2-40B4-BE49-F238E27FC236}">
                <a16:creationId xmlns:a16="http://schemas.microsoft.com/office/drawing/2014/main" id="{11191587-586A-4CFB-8D56-0B7581146399}"/>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l="61015" t="44792" r="18750" b="30208"/>
          <a:stretch>
            <a:fillRect/>
          </a:stretch>
        </p:blipFill>
        <p:spPr bwMode="auto">
          <a:xfrm>
            <a:off x="5562600" y="3276600"/>
            <a:ext cx="337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dam">
            <a:extLst>
              <a:ext uri="{FF2B5EF4-FFF2-40B4-BE49-F238E27FC236}">
                <a16:creationId xmlns:a16="http://schemas.microsoft.com/office/drawing/2014/main" id="{79CAAD92-ED88-4946-B849-B4560FF70B76}"/>
              </a:ext>
            </a:extLst>
          </p:cNvPr>
          <p:cNvPicPr>
            <a:picLocks noChangeAspect="1" noChangeArrowheads="1"/>
          </p:cNvPicPr>
          <p:nvPr/>
        </p:nvPicPr>
        <p:blipFill>
          <a:blip r:embed="rId3">
            <a:lum bright="70000" contrast="-70000"/>
          </a:blip>
          <a:srcRect b="16000"/>
          <a:stretch>
            <a:fillRect/>
          </a:stretch>
        </p:blipFill>
        <p:spPr bwMode="auto">
          <a:xfrm>
            <a:off x="2286000" y="169248"/>
            <a:ext cx="6019800" cy="3259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118CDA97-88D0-4548-B5D0-0FFCE723ADE6}"/>
              </a:ext>
            </a:extLst>
          </p:cNvPr>
          <p:cNvSpPr>
            <a:spLocks noGrp="1"/>
          </p:cNvSpPr>
          <p:nvPr>
            <p:ph type="ctrTitle"/>
          </p:nvPr>
        </p:nvSpPr>
        <p:spPr>
          <a:xfrm>
            <a:off x="1981200" y="1535113"/>
            <a:ext cx="6477000" cy="1893887"/>
          </a:xfrm>
        </p:spPr>
        <p:txBody>
          <a:bodyPr/>
          <a:lstStyle/>
          <a:p>
            <a:pPr eaLnBrk="1" hangingPunct="1">
              <a:defRPr/>
            </a:pPr>
            <a:r>
              <a:rPr lang="en-US" sz="48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Mechanical methods</a:t>
            </a:r>
          </a:p>
        </p:txBody>
      </p:sp>
      <p:sp>
        <p:nvSpPr>
          <p:cNvPr id="22534" name="Subtitle 6">
            <a:extLst>
              <a:ext uri="{FF2B5EF4-FFF2-40B4-BE49-F238E27FC236}">
                <a16:creationId xmlns:a16="http://schemas.microsoft.com/office/drawing/2014/main" id="{49E146FB-7BA7-4A09-9B50-B761F7B6B493}"/>
              </a:ext>
            </a:extLst>
          </p:cNvPr>
          <p:cNvSpPr>
            <a:spLocks noGrp="1"/>
          </p:cNvSpPr>
          <p:nvPr>
            <p:ph type="subTitle" idx="1"/>
          </p:nvPr>
        </p:nvSpPr>
        <p:spPr>
          <a:xfrm>
            <a:off x="2286000" y="5003800"/>
            <a:ext cx="6172200" cy="1371600"/>
          </a:xfrm>
        </p:spPr>
        <p:txBody>
          <a:bodyPr/>
          <a:lstStyle/>
          <a:p>
            <a:pPr eaLnBrk="1" hangingPunct="1"/>
            <a:endParaRPr lang="en-US" altLang="en-US"/>
          </a:p>
        </p:txBody>
      </p:sp>
      <p:sp>
        <p:nvSpPr>
          <p:cNvPr id="22535" name="Slide Number Placeholder 6">
            <a:extLst>
              <a:ext uri="{FF2B5EF4-FFF2-40B4-BE49-F238E27FC236}">
                <a16:creationId xmlns:a16="http://schemas.microsoft.com/office/drawing/2014/main" id="{294153C4-44D2-4F44-8498-6BCA7CACB8D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30BBB4-4AB3-4936-8CCD-5FEEE6C6BB76}" type="slidenum">
              <a:rPr lang="en-US" altLang="en-US">
                <a:solidFill>
                  <a:srgbClr val="FFFFFF"/>
                </a:solidFill>
              </a:rPr>
              <a:pPr eaLnBrk="1" hangingPunct="1"/>
              <a:t>18</a:t>
            </a:fld>
            <a:endParaRPr lang="en-US" altLang="en-US">
              <a:solidFill>
                <a:srgbClr val="FFFFFF"/>
              </a:solidFill>
            </a:endParaRP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BF528E8-3C20-49F7-857B-9EC99A664EB1}"/>
              </a:ext>
            </a:extLst>
          </p:cNvPr>
          <p:cNvSpPr>
            <a:spLocks noGrp="1" noChangeArrowheads="1"/>
          </p:cNvSpPr>
          <p:nvPr>
            <p:ph type="title"/>
          </p:nvPr>
        </p:nvSpPr>
        <p:spPr>
          <a:xfrm>
            <a:off x="1371600" y="0"/>
            <a:ext cx="7467600" cy="1143000"/>
          </a:xfrm>
        </p:spPr>
        <p:txBody>
          <a:bodyPr/>
          <a:lstStyle/>
          <a:p>
            <a:pPr algn="r"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Mechanical Method……</a:t>
            </a:r>
          </a:p>
        </p:txBody>
      </p:sp>
      <p:sp>
        <p:nvSpPr>
          <p:cNvPr id="36867" name="Rectangle 3">
            <a:extLst>
              <a:ext uri="{FF2B5EF4-FFF2-40B4-BE49-F238E27FC236}">
                <a16:creationId xmlns:a16="http://schemas.microsoft.com/office/drawing/2014/main" id="{A9DF9FC7-2138-4858-A7FA-E3FF3AFB456A}"/>
              </a:ext>
            </a:extLst>
          </p:cNvPr>
          <p:cNvSpPr>
            <a:spLocks noGrp="1" noChangeArrowheads="1"/>
          </p:cNvSpPr>
          <p:nvPr>
            <p:ph sz="quarter" idx="1"/>
          </p:nvPr>
        </p:nvSpPr>
        <p:spPr>
          <a:xfrm>
            <a:off x="457200" y="1143000"/>
            <a:ext cx="7467600" cy="4572000"/>
          </a:xfrm>
        </p:spPr>
        <p:txBody>
          <a:bodyPr>
            <a:normAutofit/>
          </a:bodyPr>
          <a:lstStyle/>
          <a:p>
            <a:pPr marL="274320" indent="-274320" eaLnBrk="1" fontAlgn="auto" hangingPunct="1">
              <a:lnSpc>
                <a:spcPct val="150000"/>
              </a:lnSpc>
              <a:spcAft>
                <a:spcPts val="0"/>
              </a:spcAft>
              <a:buClr>
                <a:schemeClr val="accent3"/>
              </a:buClr>
              <a:buSzPct val="85000"/>
              <a:buFont typeface="Wingdings" panose="05000000000000000000" pitchFamily="2" charset="2"/>
              <a:buBlip>
                <a:blip r:embed="rId2"/>
              </a:buBlip>
              <a:defRPr/>
            </a:pPr>
            <a:r>
              <a:rPr lang="en-US" b="1" dirty="0">
                <a:latin typeface="Times New Roman" pitchFamily="18" charset="0"/>
                <a:cs typeface="Times New Roman" pitchFamily="18" charset="0"/>
              </a:rPr>
              <a:t>First to be </a:t>
            </a:r>
            <a:r>
              <a:rPr lang="en-US" b="1" dirty="0" smtClean="0">
                <a:latin typeface="Times New Roman" pitchFamily="18" charset="0"/>
                <a:cs typeface="Times New Roman" pitchFamily="18" charset="0"/>
              </a:rPr>
              <a:t>developed</a:t>
            </a:r>
            <a:endParaRPr lang="en-US" b="1" dirty="0">
              <a:latin typeface="Times New Roman" pitchFamily="18" charset="0"/>
              <a:cs typeface="Times New Roman" pitchFamily="18" charset="0"/>
            </a:endParaRPr>
          </a:p>
          <a:p>
            <a:pPr marL="274320" indent="-274320" eaLnBrk="1" fontAlgn="auto" hangingPunct="1">
              <a:lnSpc>
                <a:spcPct val="150000"/>
              </a:lnSpc>
              <a:spcAft>
                <a:spcPts val="0"/>
              </a:spcAft>
              <a:buClr>
                <a:schemeClr val="accent3"/>
              </a:buClr>
              <a:buSzPct val="85000"/>
              <a:buFont typeface="Wingdings" panose="05000000000000000000" pitchFamily="2" charset="2"/>
              <a:buBlip>
                <a:blip r:embed="rId2"/>
              </a:buBlip>
              <a:defRPr/>
            </a:pPr>
            <a:r>
              <a:rPr lang="en-US" b="1" dirty="0">
                <a:latin typeface="Times New Roman" pitchFamily="18" charset="0"/>
                <a:cs typeface="Times New Roman" pitchFamily="18" charset="0"/>
              </a:rPr>
              <a:t>Physical displacement of gingival </a:t>
            </a:r>
            <a:r>
              <a:rPr lang="en-US" b="1" dirty="0" smtClean="0">
                <a:latin typeface="Times New Roman" pitchFamily="18" charset="0"/>
                <a:cs typeface="Times New Roman" pitchFamily="18" charset="0"/>
              </a:rPr>
              <a:t>tissue</a:t>
            </a:r>
            <a:endParaRPr lang="en-US" b="1" dirty="0">
              <a:latin typeface="Times New Roman" pitchFamily="18" charset="0"/>
              <a:cs typeface="Times New Roman" pitchFamily="18" charset="0"/>
            </a:endParaRPr>
          </a:p>
          <a:p>
            <a:pPr marL="274320" indent="-274320" eaLnBrk="1" fontAlgn="auto" hangingPunct="1">
              <a:lnSpc>
                <a:spcPct val="150000"/>
              </a:lnSpc>
              <a:spcAft>
                <a:spcPts val="0"/>
              </a:spcAft>
              <a:buClr>
                <a:schemeClr val="accent3"/>
              </a:buClr>
              <a:buSzPct val="85000"/>
              <a:buFont typeface="Wingdings" panose="05000000000000000000" pitchFamily="2" charset="2"/>
              <a:buBlip>
                <a:blip r:embed="rId2"/>
              </a:buBlip>
              <a:defRPr/>
            </a:pPr>
            <a:r>
              <a:rPr lang="en-US" b="1" dirty="0">
                <a:latin typeface="Times New Roman" pitchFamily="18" charset="0"/>
                <a:cs typeface="Times New Roman" pitchFamily="18" charset="0"/>
              </a:rPr>
              <a:t>Used alone or in conjunction with other </a:t>
            </a:r>
            <a:r>
              <a:rPr lang="en-US" b="1" dirty="0" smtClean="0">
                <a:latin typeface="Times New Roman" pitchFamily="18" charset="0"/>
                <a:cs typeface="Times New Roman" pitchFamily="18" charset="0"/>
              </a:rPr>
              <a:t>methods </a:t>
            </a:r>
            <a:r>
              <a:rPr lang="en-US" sz="2600" b="1" u="sng"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Methods</a:t>
            </a:r>
            <a:r>
              <a:rPr lang="en-US" sz="2600" b="1" u="sng"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t>
            </a:r>
          </a:p>
          <a:p>
            <a:pPr marL="457200" indent="-457200" eaLnBrk="1" fontAlgn="auto" hangingPunct="1">
              <a:lnSpc>
                <a:spcPct val="150000"/>
              </a:lnSpc>
              <a:spcAft>
                <a:spcPts val="0"/>
              </a:spcAft>
              <a:buClr>
                <a:schemeClr val="accent3"/>
              </a:buClr>
              <a:buSzPct val="85000"/>
              <a:buFont typeface="+mj-lt"/>
              <a:buAutoNum type="arabicPeriod"/>
              <a:defRPr/>
            </a:pPr>
            <a:r>
              <a:rPr lang="en-US" b="1" dirty="0">
                <a:latin typeface="Times New Roman" pitchFamily="18" charset="0"/>
                <a:cs typeface="Times New Roman" pitchFamily="18" charset="0"/>
              </a:rPr>
              <a:t>Rubber dam </a:t>
            </a:r>
          </a:p>
          <a:p>
            <a:pPr marL="457200" indent="-457200" eaLnBrk="1" fontAlgn="auto" hangingPunct="1">
              <a:lnSpc>
                <a:spcPct val="150000"/>
              </a:lnSpc>
              <a:spcAft>
                <a:spcPts val="0"/>
              </a:spcAft>
              <a:buClr>
                <a:schemeClr val="accent3"/>
              </a:buClr>
              <a:buSzPct val="85000"/>
              <a:buFont typeface="+mj-lt"/>
              <a:buAutoNum type="arabicPeriod"/>
              <a:defRPr/>
            </a:pPr>
            <a:r>
              <a:rPr lang="en-US" b="1" dirty="0">
                <a:latin typeface="Times New Roman" pitchFamily="18" charset="0"/>
                <a:cs typeface="Times New Roman" pitchFamily="18" charset="0"/>
              </a:rPr>
              <a:t>Copper rings</a:t>
            </a:r>
          </a:p>
          <a:p>
            <a:pPr marL="457200" indent="-457200" eaLnBrk="1" fontAlgn="auto" hangingPunct="1">
              <a:lnSpc>
                <a:spcPct val="150000"/>
              </a:lnSpc>
              <a:spcAft>
                <a:spcPts val="0"/>
              </a:spcAft>
              <a:buClr>
                <a:schemeClr val="accent3"/>
              </a:buClr>
              <a:buSzPct val="85000"/>
              <a:buFont typeface="+mj-lt"/>
              <a:buAutoNum type="arabicPeriod"/>
              <a:defRPr/>
            </a:pPr>
            <a:r>
              <a:rPr lang="en-US" b="1" dirty="0" err="1">
                <a:latin typeface="Times New Roman" pitchFamily="18" charset="0"/>
                <a:cs typeface="Times New Roman" pitchFamily="18" charset="0"/>
              </a:rPr>
              <a:t>Aluminium</a:t>
            </a:r>
            <a:r>
              <a:rPr lang="en-US" b="1" dirty="0">
                <a:latin typeface="Times New Roman" pitchFamily="18" charset="0"/>
                <a:cs typeface="Times New Roman" pitchFamily="18" charset="0"/>
              </a:rPr>
              <a:t> shell</a:t>
            </a:r>
          </a:p>
          <a:p>
            <a:pPr marL="457200" indent="-457200" eaLnBrk="1" fontAlgn="auto" hangingPunct="1">
              <a:lnSpc>
                <a:spcPct val="150000"/>
              </a:lnSpc>
              <a:spcAft>
                <a:spcPts val="0"/>
              </a:spcAft>
              <a:buClr>
                <a:schemeClr val="accent3"/>
              </a:buClr>
              <a:buSzPct val="85000"/>
              <a:buFont typeface="+mj-lt"/>
              <a:buAutoNum type="arabicPeriod"/>
              <a:defRPr/>
            </a:pPr>
            <a:endParaRPr lang="en-US" b="1" dirty="0">
              <a:latin typeface="Times New Roman" pitchFamily="18" charset="0"/>
              <a:cs typeface="Times New Roman" pitchFamily="18" charset="0"/>
            </a:endParaRPr>
          </a:p>
          <a:p>
            <a:pPr marL="274320" indent="-274320" eaLnBrk="1" fontAlgn="auto" hangingPunct="1">
              <a:lnSpc>
                <a:spcPct val="150000"/>
              </a:lnSpc>
              <a:spcAft>
                <a:spcPts val="0"/>
              </a:spcAft>
              <a:buClr>
                <a:schemeClr val="accent3"/>
              </a:buClr>
              <a:buSzPct val="85000"/>
              <a:buFont typeface="Wingdings" panose="05000000000000000000" pitchFamily="2" charset="2"/>
              <a:buNone/>
              <a:defRPr/>
            </a:pPr>
            <a:endParaRPr lang="en-US" b="1" dirty="0">
              <a:latin typeface="Times New Roman" pitchFamily="18" charset="0"/>
              <a:cs typeface="Times New Roman" pitchFamily="18" charset="0"/>
            </a:endParaRPr>
          </a:p>
          <a:p>
            <a:pPr marL="274320" indent="-274320" eaLnBrk="1" fontAlgn="auto" hangingPunct="1">
              <a:lnSpc>
                <a:spcPct val="150000"/>
              </a:lnSpc>
              <a:spcAft>
                <a:spcPts val="0"/>
              </a:spcAft>
              <a:buClr>
                <a:schemeClr val="accent3"/>
              </a:buClr>
              <a:buSzPct val="85000"/>
              <a:buFont typeface="Wingdings" panose="05000000000000000000" pitchFamily="2" charset="2"/>
              <a:buNone/>
              <a:defRPr/>
            </a:pPr>
            <a:endParaRPr lang="en-US" b="1" dirty="0">
              <a:latin typeface="Times New Roman" pitchFamily="18" charset="0"/>
              <a:cs typeface="Times New Roman" pitchFamily="18" charset="0"/>
            </a:endParaRPr>
          </a:p>
          <a:p>
            <a:pPr marL="274320" indent="-274320" eaLnBrk="1" fontAlgn="auto" hangingPunct="1">
              <a:lnSpc>
                <a:spcPct val="150000"/>
              </a:lnSpc>
              <a:spcAft>
                <a:spcPts val="0"/>
              </a:spcAft>
              <a:buClr>
                <a:schemeClr val="accent3"/>
              </a:buClr>
              <a:buSzPct val="85000"/>
              <a:buFont typeface="Wingdings" panose="05000000000000000000" pitchFamily="2" charset="2"/>
              <a:buNone/>
              <a:defRPr/>
            </a:pPr>
            <a:endParaRPr lang="en-US" b="1" dirty="0">
              <a:latin typeface="Times New Roman" pitchFamily="18" charset="0"/>
              <a:cs typeface="Times New Roman" pitchFamily="18" charset="0"/>
            </a:endParaRPr>
          </a:p>
          <a:p>
            <a:pPr marL="274320" indent="-274320" eaLnBrk="1" fontAlgn="auto" hangingPunct="1">
              <a:lnSpc>
                <a:spcPct val="150000"/>
              </a:lnSpc>
              <a:spcAft>
                <a:spcPts val="0"/>
              </a:spcAft>
              <a:buClr>
                <a:schemeClr val="accent3"/>
              </a:buClr>
              <a:buSzPct val="85000"/>
              <a:buFont typeface="Wingdings" panose="05000000000000000000" pitchFamily="2" charset="2"/>
              <a:buBlip>
                <a:blip r:embed="rId2"/>
              </a:buBlip>
              <a:defRPr/>
            </a:pPr>
            <a:endParaRPr lang="en-US" sz="2800" b="1" dirty="0">
              <a:latin typeface="Times New Roman" pitchFamily="18" charset="0"/>
              <a:cs typeface="Times New Roman" pitchFamily="18" charset="0"/>
            </a:endParaRPr>
          </a:p>
        </p:txBody>
      </p:sp>
      <p:sp>
        <p:nvSpPr>
          <p:cNvPr id="23556" name="Slide Number Placeholder 3">
            <a:extLst>
              <a:ext uri="{FF2B5EF4-FFF2-40B4-BE49-F238E27FC236}">
                <a16:creationId xmlns:a16="http://schemas.microsoft.com/office/drawing/2014/main" id="{F6809159-FDDE-44FE-91C0-5537D0082EB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097A6A-527A-4CF1-AB74-810CC7BB627C}" type="slidenum">
              <a:rPr lang="en-US" altLang="en-US">
                <a:solidFill>
                  <a:srgbClr val="FFFFFF"/>
                </a:solidFill>
              </a:rPr>
              <a:pPr eaLnBrk="1" hangingPunct="1"/>
              <a:t>19</a:t>
            </a:fld>
            <a:endParaRPr lang="en-US" altLang="en-US">
              <a:solidFill>
                <a:srgbClr val="FFFFFF"/>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6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A790E6A-4C4D-4AF1-ACAF-5EE0BB4F37B4}"/>
              </a:ext>
            </a:extLst>
          </p:cNvPr>
          <p:cNvSpPr>
            <a:spLocks noGrp="1" noChangeArrowheads="1"/>
          </p:cNvSpPr>
          <p:nvPr>
            <p:ph type="title"/>
          </p:nvPr>
        </p:nvSpPr>
        <p:spPr/>
        <p:txBody>
          <a:bodyPr/>
          <a:lstStyle/>
          <a:p>
            <a:pPr>
              <a:defRPr/>
            </a:pPr>
            <a:r>
              <a:rPr lang="en-US" sz="3600" dirty="0">
                <a:solidFill>
                  <a:schemeClr val="tx1"/>
                </a:solidFill>
                <a:latin typeface="Times New Roman" panose="02020603050405020304" pitchFamily="18" charset="0"/>
                <a:cs typeface="Times New Roman" panose="02020603050405020304" pitchFamily="18" charset="0"/>
              </a:rPr>
              <a:t>FLUID CONTROL</a:t>
            </a:r>
          </a:p>
        </p:txBody>
      </p:sp>
      <p:sp>
        <p:nvSpPr>
          <p:cNvPr id="19459" name="Rectangle 3">
            <a:extLst>
              <a:ext uri="{FF2B5EF4-FFF2-40B4-BE49-F238E27FC236}">
                <a16:creationId xmlns:a16="http://schemas.microsoft.com/office/drawing/2014/main" id="{4651989A-444E-4A82-99F3-171D8F7E41EA}"/>
              </a:ext>
            </a:extLst>
          </p:cNvPr>
          <p:cNvSpPr>
            <a:spLocks noGrp="1" noChangeArrowheads="1"/>
          </p:cNvSpPr>
          <p:nvPr>
            <p:ph type="body" idx="1"/>
          </p:nvPr>
        </p:nvSpPr>
        <p:spPr>
          <a:xfrm>
            <a:off x="457200" y="1600200"/>
            <a:ext cx="7467600" cy="4873625"/>
          </a:xfrm>
        </p:spPr>
        <p:txBody>
          <a:bodyPr/>
          <a:lstStyle/>
          <a:p>
            <a:pPr>
              <a:defRPr/>
            </a:pPr>
            <a:endParaRPr lang="en-US" dirty="0"/>
          </a:p>
          <a:p>
            <a:pPr>
              <a:lnSpc>
                <a:spcPct val="200000"/>
              </a:lnSpc>
              <a:defRPr/>
            </a:pPr>
            <a:r>
              <a:rPr lang="en-US" dirty="0">
                <a:latin typeface="Times New Roman" panose="02020603050405020304" pitchFamily="18" charset="0"/>
                <a:cs typeface="Times New Roman" panose="02020603050405020304" pitchFamily="18" charset="0"/>
              </a:rPr>
              <a:t>During preparation of teeth</a:t>
            </a:r>
          </a:p>
          <a:p>
            <a:pPr>
              <a:lnSpc>
                <a:spcPct val="200000"/>
              </a:lnSpc>
              <a:defRPr/>
            </a:pPr>
            <a:r>
              <a:rPr lang="en-US" dirty="0">
                <a:latin typeface="Times New Roman" panose="02020603050405020304" pitchFamily="18" charset="0"/>
                <a:cs typeface="Times New Roman" panose="02020603050405020304" pitchFamily="18" charset="0"/>
              </a:rPr>
              <a:t>During impression making</a:t>
            </a:r>
          </a:p>
          <a:p>
            <a:pPr>
              <a:lnSpc>
                <a:spcPct val="200000"/>
              </a:lnSpc>
              <a:defRPr/>
            </a:pPr>
            <a:r>
              <a:rPr lang="en-US" dirty="0">
                <a:latin typeface="Times New Roman" panose="02020603050405020304" pitchFamily="18" charset="0"/>
                <a:cs typeface="Times New Roman" panose="02020603050405020304" pitchFamily="18" charset="0"/>
              </a:rPr>
              <a:t>During cementation</a:t>
            </a:r>
          </a:p>
          <a:p>
            <a:pPr>
              <a:defRPr/>
            </a:pPr>
            <a:endParaRPr lang="en-US" dirty="0">
              <a:solidFill>
                <a:srgbClr val="FF0000"/>
              </a:solidFill>
            </a:endParaRPr>
          </a:p>
          <a:p>
            <a:pPr>
              <a:buFont typeface="Wingdings" panose="05000000000000000000" pitchFamily="2" charset="2"/>
              <a:buNone/>
              <a:defRPr/>
            </a:pPr>
            <a:endParaRPr lang="en-US" dirty="0"/>
          </a:p>
          <a:p>
            <a:pPr>
              <a:defRPr/>
            </a:pP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3C00459-0BC5-4680-93BA-5639A9D11881}"/>
              </a:ext>
            </a:extLst>
          </p:cNvPr>
          <p:cNvSpPr>
            <a:spLocks noGrp="1" noChangeArrowheads="1"/>
          </p:cNvSpPr>
          <p:nvPr>
            <p:ph type="title"/>
          </p:nvPr>
        </p:nvSpPr>
        <p:spPr>
          <a:xfrm>
            <a:off x="381000" y="228600"/>
            <a:ext cx="7467600" cy="1143000"/>
          </a:xfrm>
        </p:spPr>
        <p:txBody>
          <a:bodyPr/>
          <a:lstStyle/>
          <a:p>
            <a:pPr eaLnBrk="1" fontAlgn="auto" hangingPunct="1">
              <a:spcAft>
                <a:spcPts val="0"/>
              </a:spcAft>
              <a:defRPr/>
            </a:pPr>
            <a:r>
              <a:rPr lang="en-US" sz="3200" b="1" dirty="0">
                <a:solidFill>
                  <a:schemeClr val="hlink"/>
                </a:solidFill>
                <a:latin typeface="Times New Roman" pitchFamily="18" charset="0"/>
                <a:cs typeface="Times New Roman" pitchFamily="18" charset="0"/>
              </a:rPr>
              <a:t>A. Rubber dam</a:t>
            </a:r>
          </a:p>
        </p:txBody>
      </p:sp>
      <p:sp>
        <p:nvSpPr>
          <p:cNvPr id="24579" name="Rectangle 3">
            <a:extLst>
              <a:ext uri="{FF2B5EF4-FFF2-40B4-BE49-F238E27FC236}">
                <a16:creationId xmlns:a16="http://schemas.microsoft.com/office/drawing/2014/main" id="{1FD7076E-1709-4C2F-867E-1D314109C34D}"/>
              </a:ext>
            </a:extLst>
          </p:cNvPr>
          <p:cNvSpPr>
            <a:spLocks noGrp="1" noChangeArrowheads="1"/>
          </p:cNvSpPr>
          <p:nvPr>
            <p:ph sz="quarter" idx="1"/>
          </p:nvPr>
        </p:nvSpPr>
        <p:spPr>
          <a:xfrm>
            <a:off x="0" y="838200"/>
            <a:ext cx="8229600" cy="4530725"/>
          </a:xfrm>
        </p:spPr>
        <p:txBody>
          <a:bodyPr/>
          <a:lstStyle/>
          <a:p>
            <a:pPr eaLnBrk="1" hangingPunct="1">
              <a:lnSpc>
                <a:spcPct val="90000"/>
              </a:lnSpc>
            </a:pPr>
            <a:endParaRPr lang="en-US" altLang="en-US" sz="1800" dirty="0">
              <a:latin typeface="Times New Roman" panose="02020603050405020304" pitchFamily="18" charset="0"/>
              <a:cs typeface="Times New Roman" panose="02020603050405020304" pitchFamily="18" charset="0"/>
            </a:endParaRPr>
          </a:p>
          <a:p>
            <a:pPr lvl="2" eaLnBrk="1" hangingPunct="1">
              <a:lnSpc>
                <a:spcPct val="110000"/>
              </a:lnSpc>
              <a:buClr>
                <a:schemeClr val="hlink"/>
              </a:buClr>
            </a:pPr>
            <a:endParaRPr lang="en-US" altLang="en-US" dirty="0">
              <a:latin typeface="Times New Roman" panose="02020603050405020304" pitchFamily="18" charset="0"/>
              <a:cs typeface="Times New Roman" panose="02020603050405020304" pitchFamily="18" charset="0"/>
            </a:endParaRPr>
          </a:p>
          <a:p>
            <a:pPr lvl="2" eaLnBrk="1" hangingPunct="1">
              <a:lnSpc>
                <a:spcPct val="110000"/>
              </a:lnSpc>
              <a:buClr>
                <a:schemeClr val="hlink"/>
              </a:buClr>
              <a:buSzPct val="80000"/>
              <a:buFont typeface="Wingdings" panose="05000000000000000000" pitchFamily="2" charset="2"/>
              <a:buBlip>
                <a:blip r:embed="rId2"/>
              </a:buBlip>
            </a:pPr>
            <a:r>
              <a:rPr lang="en-US" altLang="en-US" dirty="0">
                <a:latin typeface="Times New Roman" panose="02020603050405020304" pitchFamily="18" charset="0"/>
                <a:cs typeface="Times New Roman" panose="02020603050405020304" pitchFamily="18" charset="0"/>
              </a:rPr>
              <a:t>Heavy &amp; extra heavy rubber dams a</a:t>
            </a:r>
            <a:r>
              <a:rPr lang="en-US" altLang="en-US" dirty="0" smtClean="0">
                <a:latin typeface="Times New Roman" panose="02020603050405020304" pitchFamily="18" charset="0"/>
                <a:cs typeface="Times New Roman" panose="02020603050405020304" pitchFamily="18" charset="0"/>
              </a:rPr>
              <a:t>re used</a:t>
            </a:r>
            <a:endParaRPr lang="en-US" altLang="en-US" dirty="0">
              <a:latin typeface="Times New Roman" panose="02020603050405020304" pitchFamily="18" charset="0"/>
              <a:cs typeface="Times New Roman" panose="02020603050405020304" pitchFamily="18" charset="0"/>
            </a:endParaRPr>
          </a:p>
          <a:p>
            <a:pPr lvl="2" eaLnBrk="1" hangingPunct="1">
              <a:lnSpc>
                <a:spcPct val="110000"/>
              </a:lnSpc>
              <a:buClr>
                <a:schemeClr val="hlink"/>
              </a:buClr>
              <a:buSzPct val="80000"/>
              <a:buFont typeface="Wingdings" panose="05000000000000000000" pitchFamily="2" charset="2"/>
              <a:buBlip>
                <a:blip r:embed="rId2"/>
              </a:buBlip>
            </a:pPr>
            <a:r>
              <a:rPr lang="en-US" altLang="en-US" dirty="0">
                <a:latin typeface="Times New Roman" panose="02020603050405020304" pitchFamily="18" charset="0"/>
                <a:cs typeface="Times New Roman" panose="02020603050405020304" pitchFamily="18" charset="0"/>
              </a:rPr>
              <a:t>Produced retraction by </a:t>
            </a:r>
            <a:r>
              <a:rPr lang="en-US" altLang="en-US" dirty="0" smtClean="0">
                <a:latin typeface="Times New Roman" panose="02020603050405020304" pitchFamily="18" charset="0"/>
                <a:cs typeface="Times New Roman" panose="02020603050405020304" pitchFamily="18" charset="0"/>
              </a:rPr>
              <a:t>compression</a:t>
            </a:r>
            <a:endParaRPr lang="en-US" altLang="en-US" dirty="0">
              <a:latin typeface="Times New Roman" panose="02020603050405020304" pitchFamily="18" charset="0"/>
              <a:cs typeface="Times New Roman" panose="02020603050405020304" pitchFamily="18" charset="0"/>
            </a:endParaRPr>
          </a:p>
          <a:p>
            <a:pPr lvl="2" eaLnBrk="1" hangingPunct="1">
              <a:lnSpc>
                <a:spcPct val="110000"/>
              </a:lnSpc>
              <a:buClr>
                <a:schemeClr val="hlink"/>
              </a:buClr>
              <a:buFont typeface="Wingdings 2" panose="05020102010507070707" pitchFamily="18" charset="2"/>
              <a:buNone/>
            </a:pPr>
            <a:endParaRPr lang="en-US" altLang="en-US" u="sng" dirty="0">
              <a:solidFill>
                <a:srgbClr val="C00000"/>
              </a:solidFill>
              <a:latin typeface="Times New Roman" panose="02020603050405020304" pitchFamily="18" charset="0"/>
              <a:cs typeface="Times New Roman" panose="02020603050405020304" pitchFamily="18" charset="0"/>
            </a:endParaRPr>
          </a:p>
          <a:p>
            <a:pPr lvl="2" eaLnBrk="1" hangingPunct="1">
              <a:lnSpc>
                <a:spcPct val="110000"/>
              </a:lnSpc>
              <a:buClr>
                <a:schemeClr val="hlink"/>
              </a:buClr>
              <a:buFont typeface="Wingdings 2" panose="05020102010507070707" pitchFamily="18" charset="2"/>
              <a:buNone/>
            </a:pPr>
            <a:r>
              <a:rPr lang="en-US" altLang="en-US" u="sng" dirty="0">
                <a:solidFill>
                  <a:srgbClr val="C00000"/>
                </a:solidFill>
                <a:latin typeface="Times New Roman" panose="02020603050405020304" pitchFamily="18" charset="0"/>
                <a:cs typeface="Times New Roman" panose="02020603050405020304" pitchFamily="18" charset="0"/>
              </a:rPr>
              <a:t>Advantages </a:t>
            </a:r>
          </a:p>
          <a:p>
            <a:pPr lvl="2" eaLnBrk="1" hangingPunct="1">
              <a:lnSpc>
                <a:spcPct val="110000"/>
              </a:lnSpc>
              <a:buClr>
                <a:schemeClr val="hlink"/>
              </a:buClr>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Control of seepage &amp; </a:t>
            </a:r>
            <a:r>
              <a:rPr lang="en-US" altLang="en-US" dirty="0" smtClean="0">
                <a:latin typeface="Times New Roman" panose="02020603050405020304" pitchFamily="18" charset="0"/>
                <a:cs typeface="Times New Roman" panose="02020603050405020304" pitchFamily="18" charset="0"/>
              </a:rPr>
              <a:t>hemorrhage</a:t>
            </a:r>
            <a:endParaRPr lang="en-US" altLang="en-US" dirty="0">
              <a:latin typeface="Times New Roman" panose="02020603050405020304" pitchFamily="18" charset="0"/>
              <a:cs typeface="Times New Roman" panose="02020603050405020304" pitchFamily="18" charset="0"/>
            </a:endParaRPr>
          </a:p>
          <a:p>
            <a:pPr lvl="2" eaLnBrk="1" hangingPunct="1">
              <a:lnSpc>
                <a:spcPct val="110000"/>
              </a:lnSpc>
              <a:buClr>
                <a:schemeClr val="hlink"/>
              </a:buClr>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Ease of </a:t>
            </a:r>
            <a:r>
              <a:rPr lang="en-US" altLang="en-US" dirty="0" smtClean="0">
                <a:latin typeface="Times New Roman" panose="02020603050405020304" pitchFamily="18" charset="0"/>
                <a:cs typeface="Times New Roman" panose="02020603050405020304" pitchFamily="18" charset="0"/>
              </a:rPr>
              <a:t>application</a:t>
            </a:r>
            <a:endParaRPr lang="en-US" altLang="en-US" dirty="0">
              <a:latin typeface="Times New Roman" panose="02020603050405020304" pitchFamily="18" charset="0"/>
              <a:cs typeface="Times New Roman" panose="02020603050405020304" pitchFamily="18" charset="0"/>
            </a:endParaRPr>
          </a:p>
          <a:p>
            <a:pPr lvl="2" eaLnBrk="1" hangingPunct="1">
              <a:lnSpc>
                <a:spcPct val="110000"/>
              </a:lnSpc>
              <a:buClr>
                <a:schemeClr val="hlink"/>
              </a:buClr>
              <a:buFont typeface="Wingdings" panose="05000000000000000000" pitchFamily="2" charset="2"/>
              <a:buNone/>
            </a:pPr>
            <a:endParaRPr lang="en-US" altLang="en-US" dirty="0">
              <a:latin typeface="Times New Roman" panose="02020603050405020304" pitchFamily="18" charset="0"/>
              <a:cs typeface="Times New Roman" panose="02020603050405020304" pitchFamily="18" charset="0"/>
            </a:endParaRPr>
          </a:p>
          <a:p>
            <a:pPr lvl="2" eaLnBrk="1" hangingPunct="1">
              <a:lnSpc>
                <a:spcPct val="110000"/>
              </a:lnSpc>
              <a:buClr>
                <a:schemeClr val="hlink"/>
              </a:buClr>
              <a:buFont typeface="Wingdings 2" panose="05020102010507070707" pitchFamily="18" charset="2"/>
              <a:buNone/>
            </a:pPr>
            <a:r>
              <a:rPr lang="en-US" altLang="en-US" u="sng" dirty="0">
                <a:solidFill>
                  <a:srgbClr val="C00000"/>
                </a:solidFill>
                <a:latin typeface="Times New Roman" panose="02020603050405020304" pitchFamily="18" charset="0"/>
                <a:cs typeface="Times New Roman" panose="02020603050405020304" pitchFamily="18" charset="0"/>
              </a:rPr>
              <a:t>Disadvantages</a:t>
            </a:r>
          </a:p>
          <a:p>
            <a:pPr lvl="2" eaLnBrk="1" hangingPunct="1">
              <a:lnSpc>
                <a:spcPct val="110000"/>
              </a:lnSpc>
              <a:buClr>
                <a:schemeClr val="hlink"/>
              </a:buClr>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 Full arch models cannot be </a:t>
            </a:r>
            <a:r>
              <a:rPr lang="en-US" altLang="en-US" dirty="0" smtClean="0">
                <a:latin typeface="Times New Roman" panose="02020603050405020304" pitchFamily="18" charset="0"/>
                <a:cs typeface="Times New Roman" panose="02020603050405020304" pitchFamily="18" charset="0"/>
              </a:rPr>
              <a:t>made</a:t>
            </a:r>
            <a:endParaRPr lang="en-US" altLang="en-US" dirty="0">
              <a:latin typeface="Times New Roman" panose="02020603050405020304" pitchFamily="18" charset="0"/>
              <a:cs typeface="Times New Roman" panose="02020603050405020304" pitchFamily="18" charset="0"/>
            </a:endParaRPr>
          </a:p>
          <a:p>
            <a:pPr lvl="2" eaLnBrk="1" hangingPunct="1">
              <a:lnSpc>
                <a:spcPct val="110000"/>
              </a:lnSpc>
              <a:buClr>
                <a:schemeClr val="hlink"/>
              </a:buClr>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 Severe cervical extension </a:t>
            </a:r>
            <a:r>
              <a:rPr lang="en-US" altLang="en-US" dirty="0" smtClean="0">
                <a:latin typeface="Times New Roman" panose="02020603050405020304" pitchFamily="18" charset="0"/>
                <a:cs typeface="Times New Roman" panose="02020603050405020304" pitchFamily="18" charset="0"/>
              </a:rPr>
              <a:t>preparations</a:t>
            </a:r>
            <a:endParaRPr lang="en-US" altLang="en-US" dirty="0">
              <a:latin typeface="Times New Roman" panose="02020603050405020304" pitchFamily="18" charset="0"/>
              <a:cs typeface="Times New Roman" panose="02020603050405020304" pitchFamily="18" charset="0"/>
            </a:endParaRPr>
          </a:p>
          <a:p>
            <a:pPr lvl="2" eaLnBrk="1" hangingPunct="1">
              <a:lnSpc>
                <a:spcPct val="90000"/>
              </a:lnSpc>
              <a:buFontTx/>
              <a:buNone/>
            </a:pPr>
            <a:endParaRPr lang="en-US" altLang="en-US" sz="2000" dirty="0">
              <a:latin typeface="Times New Roman" panose="02020603050405020304" pitchFamily="18" charset="0"/>
              <a:cs typeface="Times New Roman" panose="02020603050405020304" pitchFamily="18" charset="0"/>
            </a:endParaRPr>
          </a:p>
        </p:txBody>
      </p:sp>
      <p:pic>
        <p:nvPicPr>
          <p:cNvPr id="19460" name="Picture 4" descr="dam">
            <a:extLst>
              <a:ext uri="{FF2B5EF4-FFF2-40B4-BE49-F238E27FC236}">
                <a16:creationId xmlns:a16="http://schemas.microsoft.com/office/drawing/2014/main" id="{1EA40A26-DE83-490A-B9A4-BAFDDB595064}"/>
              </a:ext>
            </a:extLst>
          </p:cNvPr>
          <p:cNvPicPr>
            <a:picLocks noChangeAspect="1" noChangeArrowheads="1"/>
          </p:cNvPicPr>
          <p:nvPr/>
        </p:nvPicPr>
        <p:blipFill>
          <a:blip r:embed="rId3"/>
          <a:srcRect b="16000"/>
          <a:stretch>
            <a:fillRect/>
          </a:stretch>
        </p:blipFill>
        <p:spPr bwMode="auto">
          <a:xfrm>
            <a:off x="5785202" y="0"/>
            <a:ext cx="2928043"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581" name="Slide Number Placeholder 4">
            <a:extLst>
              <a:ext uri="{FF2B5EF4-FFF2-40B4-BE49-F238E27FC236}">
                <a16:creationId xmlns:a16="http://schemas.microsoft.com/office/drawing/2014/main" id="{C5BD1EE2-112A-4703-AAA5-ADB98D52F3C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7BB974-C4EB-4E1F-B530-FC861BA9085B}" type="slidenum">
              <a:rPr lang="en-US" altLang="en-US">
                <a:solidFill>
                  <a:srgbClr val="FFFFFF"/>
                </a:solidFill>
              </a:rPr>
              <a:pPr eaLnBrk="1" hangingPunct="1"/>
              <a:t>20</a:t>
            </a:fld>
            <a:endParaRPr lang="en-US" altLang="en-US">
              <a:solidFill>
                <a:srgbClr val="FFFFFF"/>
              </a:solidFill>
            </a:endParaRPr>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0A2E-B710-481F-ADEA-C8209716A910}"/>
              </a:ext>
            </a:extLst>
          </p:cNvPr>
          <p:cNvSpPr>
            <a:spLocks noGrp="1"/>
          </p:cNvSpPr>
          <p:nvPr>
            <p:ph type="title"/>
          </p:nvPr>
        </p:nvSpPr>
        <p:spPr/>
        <p:txBody>
          <a:bodyPr/>
          <a:lstStyle/>
          <a:p>
            <a:r>
              <a:rPr lang="en-US" sz="3200" b="1" dirty="0">
                <a:solidFill>
                  <a:schemeClr val="hlink"/>
                </a:solidFill>
                <a:latin typeface="Times New Roman" pitchFamily="18" charset="0"/>
                <a:cs typeface="Times New Roman" pitchFamily="18" charset="0"/>
              </a:rPr>
              <a:t>B. Copper band impressions</a:t>
            </a:r>
            <a:endParaRPr lang="en-IN" dirty="0"/>
          </a:p>
        </p:txBody>
      </p:sp>
      <p:sp>
        <p:nvSpPr>
          <p:cNvPr id="3" name="Content Placeholder 2">
            <a:extLst>
              <a:ext uri="{FF2B5EF4-FFF2-40B4-BE49-F238E27FC236}">
                <a16:creationId xmlns:a16="http://schemas.microsoft.com/office/drawing/2014/main" id="{524A8990-AB69-4573-A241-9ACA6BE6C40B}"/>
              </a:ext>
            </a:extLst>
          </p:cNvPr>
          <p:cNvSpPr>
            <a:spLocks noGrp="1"/>
          </p:cNvSpPr>
          <p:nvPr>
            <p:ph sz="quarter" idx="1"/>
          </p:nvPr>
        </p:nvSpPr>
        <p:spPr>
          <a:xfrm>
            <a:off x="228600" y="1447800"/>
            <a:ext cx="3886200" cy="5135562"/>
          </a:xfrm>
        </p:spPr>
        <p:txBody>
          <a:bodyPr/>
          <a:lstStyle/>
          <a:p>
            <a:pPr marL="274320" indent="-274320" eaLnBrk="1" fontAlgn="auto" hangingPunct="1">
              <a:lnSpc>
                <a:spcPct val="110000"/>
              </a:lnSpc>
              <a:spcAft>
                <a:spcPts val="0"/>
              </a:spcAft>
              <a:buClr>
                <a:schemeClr val="accent3"/>
              </a:buClr>
              <a:buFont typeface="Wingdings 2"/>
              <a:buChar char=""/>
              <a:defRPr/>
            </a:pPr>
            <a:r>
              <a:rPr lang="en-US" sz="2000" dirty="0">
                <a:latin typeface="Times New Roman" pitchFamily="18" charset="0"/>
                <a:cs typeface="Times New Roman" pitchFamily="18" charset="0"/>
              </a:rPr>
              <a:t>Means of carrying the impression material &amp; a mechanism for gingival retraction.</a:t>
            </a:r>
            <a:endParaRPr lang="en-US" sz="2000"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pPr marL="274320" indent="-274320" eaLnBrk="1" fontAlgn="auto" hangingPunct="1">
              <a:lnSpc>
                <a:spcPct val="110000"/>
              </a:lnSpc>
              <a:spcAft>
                <a:spcPts val="0"/>
              </a:spcAft>
              <a:buClr>
                <a:schemeClr val="accent3"/>
              </a:buClr>
              <a:buFont typeface="Wingdings" panose="05000000000000000000" pitchFamily="2" charset="2"/>
              <a:buNone/>
              <a:defRPr/>
            </a:pPr>
            <a:r>
              <a:rPr lang="en-US"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Technique </a:t>
            </a:r>
          </a:p>
          <a:p>
            <a:pPr marL="246063" lvl="1" indent="-246063" eaLnBrk="1" fontAlgn="auto" hangingPunct="1">
              <a:lnSpc>
                <a:spcPct val="110000"/>
              </a:lnSpc>
              <a:spcAft>
                <a:spcPts val="0"/>
              </a:spcAft>
              <a:buFont typeface="Wingdings" pitchFamily="2" charset="2"/>
              <a:buChar char="v"/>
              <a:defRPr/>
            </a:pPr>
            <a:r>
              <a:rPr lang="en-US" sz="2000" dirty="0">
                <a:latin typeface="Times New Roman" pitchFamily="18" charset="0"/>
                <a:cs typeface="Times New Roman" pitchFamily="18" charset="0"/>
              </a:rPr>
              <a:t>Selection of copper band.</a:t>
            </a:r>
          </a:p>
          <a:p>
            <a:pPr marL="246063" lvl="1" indent="-246063" eaLnBrk="1" fontAlgn="auto" hangingPunct="1">
              <a:lnSpc>
                <a:spcPct val="110000"/>
              </a:lnSpc>
              <a:spcAft>
                <a:spcPts val="0"/>
              </a:spcAft>
              <a:buFont typeface="Wingdings" pitchFamily="2" charset="2"/>
              <a:buChar char="v"/>
              <a:defRPr/>
            </a:pPr>
            <a:r>
              <a:rPr lang="en-US" sz="2000" dirty="0">
                <a:latin typeface="Times New Roman" pitchFamily="18" charset="0"/>
                <a:cs typeface="Times New Roman" pitchFamily="18" charset="0"/>
              </a:rPr>
              <a:t>One surface of band may be perforated.</a:t>
            </a:r>
          </a:p>
          <a:p>
            <a:pPr marL="246063" lvl="1" indent="-246063" eaLnBrk="1" fontAlgn="auto" hangingPunct="1">
              <a:lnSpc>
                <a:spcPct val="110000"/>
              </a:lnSpc>
              <a:spcAft>
                <a:spcPts val="0"/>
              </a:spcAft>
              <a:buFont typeface="Wingdings" pitchFamily="2" charset="2"/>
              <a:buChar char="v"/>
              <a:defRPr/>
            </a:pPr>
            <a:r>
              <a:rPr lang="en-US" sz="2000" dirty="0">
                <a:latin typeface="Times New Roman" pitchFamily="18" charset="0"/>
                <a:cs typeface="Times New Roman" pitchFamily="18" charset="0"/>
              </a:rPr>
              <a:t>Cervical end of the band may be trimmed in accordance with the finish line.</a:t>
            </a:r>
          </a:p>
          <a:p>
            <a:pPr marL="246063" lvl="1" indent="-246063" eaLnBrk="1" fontAlgn="auto" hangingPunct="1">
              <a:lnSpc>
                <a:spcPct val="110000"/>
              </a:lnSpc>
              <a:spcAft>
                <a:spcPts val="0"/>
              </a:spcAft>
              <a:buFont typeface="Wingdings" pitchFamily="2" charset="2"/>
              <a:buChar char="v"/>
              <a:defRPr/>
            </a:pPr>
            <a:r>
              <a:rPr lang="en-US" sz="2000" dirty="0">
                <a:latin typeface="Times New Roman" pitchFamily="18" charset="0"/>
                <a:cs typeface="Times New Roman" pitchFamily="18" charset="0"/>
              </a:rPr>
              <a:t> It is filled with modeling compound, then seated carefully in place along the path of insertion of the tooth preparation.</a:t>
            </a:r>
          </a:p>
          <a:p>
            <a:endParaRPr lang="en-IN" dirty="0"/>
          </a:p>
        </p:txBody>
      </p:sp>
      <p:sp>
        <p:nvSpPr>
          <p:cNvPr id="6" name="Slide Number Placeholder 5">
            <a:extLst>
              <a:ext uri="{FF2B5EF4-FFF2-40B4-BE49-F238E27FC236}">
                <a16:creationId xmlns:a16="http://schemas.microsoft.com/office/drawing/2014/main" id="{DD4E04F1-277C-431F-A28C-F68C807662C6}"/>
              </a:ext>
            </a:extLst>
          </p:cNvPr>
          <p:cNvSpPr>
            <a:spLocks noGrp="1"/>
          </p:cNvSpPr>
          <p:nvPr>
            <p:ph type="sldNum" sz="quarter" idx="12"/>
          </p:nvPr>
        </p:nvSpPr>
        <p:spPr/>
        <p:txBody>
          <a:bodyPr/>
          <a:lstStyle/>
          <a:p>
            <a:fld id="{CFDDCD70-50C9-4FD8-9C51-3B5B265613DF}" type="slidenum">
              <a:rPr lang="en-US" altLang="en-US" smtClean="0"/>
              <a:pPr/>
              <a:t>21</a:t>
            </a:fld>
            <a:endParaRPr lang="en-US" altLang="en-US"/>
          </a:p>
        </p:txBody>
      </p:sp>
      <p:pic>
        <p:nvPicPr>
          <p:cNvPr id="7" name="Content Placeholder 6">
            <a:extLst>
              <a:ext uri="{FF2B5EF4-FFF2-40B4-BE49-F238E27FC236}">
                <a16:creationId xmlns:a16="http://schemas.microsoft.com/office/drawing/2014/main" id="{AE8C98D9-BCCD-400E-AEC2-17EC748D1ECC}"/>
              </a:ext>
            </a:extLst>
          </p:cNvPr>
          <p:cNvPicPr>
            <a:picLocks noGrp="1" noChangeAspect="1" noChangeArrowheads="1"/>
          </p:cNvPicPr>
          <p:nvPr>
            <p:ph sz="quarter" idx="2"/>
          </p:nvPr>
        </p:nvPicPr>
        <p:blipFill>
          <a:blip r:embed="rId2">
            <a:lum contrast="40000"/>
          </a:blip>
          <a:srcRect l="35860" t="44792" r="43359" b="29692"/>
          <a:stretch>
            <a:fillRect/>
          </a:stretch>
        </p:blipFill>
        <p:spPr bwMode="auto">
          <a:xfrm>
            <a:off x="6355358" y="381000"/>
            <a:ext cx="2026642" cy="1878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6">
            <a:extLst>
              <a:ext uri="{FF2B5EF4-FFF2-40B4-BE49-F238E27FC236}">
                <a16:creationId xmlns:a16="http://schemas.microsoft.com/office/drawing/2014/main" id="{8BABC6EF-FDD5-4377-A178-40D28CFF9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212" t="44792" r="18750" b="30208"/>
          <a:stretch/>
        </p:blipFill>
        <p:spPr bwMode="auto">
          <a:xfrm>
            <a:off x="6477000" y="2362200"/>
            <a:ext cx="1831975" cy="160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1" y="4374469"/>
            <a:ext cx="2514600" cy="2331131"/>
          </a:xfrm>
          <a:prstGeom prst="rect">
            <a:avLst/>
          </a:prstGeom>
        </p:spPr>
      </p:pic>
    </p:spTree>
    <p:extLst>
      <p:ext uri="{BB962C8B-B14F-4D97-AF65-F5344CB8AC3E}">
        <p14:creationId xmlns:p14="http://schemas.microsoft.com/office/powerpoint/2010/main" val="19566631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84DD-0F45-4543-AED9-44B2E93C12BF}"/>
              </a:ext>
            </a:extLst>
          </p:cNvPr>
          <p:cNvSpPr>
            <a:spLocks noGrp="1"/>
          </p:cNvSpPr>
          <p:nvPr>
            <p:ph type="title"/>
          </p:nvPr>
        </p:nvSpPr>
        <p:spPr/>
        <p:txBody>
          <a:bodyPr/>
          <a:lstStyle/>
          <a:p>
            <a:r>
              <a:rPr lang="en-US" dirty="0"/>
              <a:t>ADVANTAGES</a:t>
            </a:r>
            <a:endParaRPr lang="en-IN" dirty="0"/>
          </a:p>
        </p:txBody>
      </p:sp>
      <p:sp>
        <p:nvSpPr>
          <p:cNvPr id="3" name="Content Placeholder 2">
            <a:extLst>
              <a:ext uri="{FF2B5EF4-FFF2-40B4-BE49-F238E27FC236}">
                <a16:creationId xmlns:a16="http://schemas.microsoft.com/office/drawing/2014/main" id="{DE133F3F-8C2B-432E-A943-BF8A1089F40A}"/>
              </a:ext>
            </a:extLst>
          </p:cNvPr>
          <p:cNvSpPr>
            <a:spLocks noGrp="1"/>
          </p:cNvSpPr>
          <p:nvPr>
            <p:ph sz="quarter" idx="1"/>
          </p:nvPr>
        </p:nvSpPr>
        <p:spPr/>
        <p:txBody>
          <a:bodyPr/>
          <a:lstStyle/>
          <a:p>
            <a:pPr>
              <a:lnSpc>
                <a:spcPct val="150000"/>
              </a:lnSpc>
            </a:pPr>
            <a:r>
              <a:rPr lang="en-US" sz="2000" dirty="0" smtClean="0">
                <a:latin typeface="Times New Roman" panose="02020603050405020304" pitchFamily="18" charset="0"/>
                <a:cs typeface="Times New Roman" panose="02020603050405020304" pitchFamily="18" charset="0"/>
              </a:rPr>
              <a:t>Copper bands are especially </a:t>
            </a:r>
            <a:r>
              <a:rPr lang="en-US" sz="2000" dirty="0">
                <a:latin typeface="Times New Roman" panose="02020603050405020304" pitchFamily="18" charset="0"/>
                <a:cs typeface="Times New Roman" panose="02020603050405020304" pitchFamily="18" charset="0"/>
              </a:rPr>
              <a:t>useful for situations in which several teeth have been prepared. </a:t>
            </a:r>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likelihood of capturing all of the finish lines in one impression decreases as the number of prepared teeth increases. </a:t>
            </a:r>
          </a:p>
          <a:p>
            <a:pPr>
              <a:lnSpc>
                <a:spcPct val="150000"/>
              </a:lnSpc>
            </a:pPr>
            <a:r>
              <a:rPr lang="en-US" sz="2000" dirty="0">
                <a:latin typeface="Times New Roman" panose="02020603050405020304" pitchFamily="18" charset="0"/>
                <a:cs typeface="Times New Roman" panose="02020603050405020304" pitchFamily="18" charset="0"/>
              </a:rPr>
              <a:t>The use of a copper band could negate the necessity of remaking an entire full-arch impression just to capture one or two preparations.</a:t>
            </a:r>
            <a:endParaRPr lang="en-IN" sz="2000" dirty="0">
              <a:latin typeface="Times New Roman" panose="02020603050405020304" pitchFamily="18" charset="0"/>
              <a:cs typeface="Times New Roman" panose="02020603050405020304" pitchFamily="18" charset="0"/>
            </a:endParaRPr>
          </a:p>
          <a:p>
            <a:pPr marL="0" indent="0">
              <a:buNone/>
            </a:pPr>
            <a:endParaRPr lang="en-US" dirty="0"/>
          </a:p>
          <a:p>
            <a:endParaRPr lang="en-IN" dirty="0"/>
          </a:p>
        </p:txBody>
      </p:sp>
      <p:sp>
        <p:nvSpPr>
          <p:cNvPr id="4" name="Slide Number Placeholder 3">
            <a:extLst>
              <a:ext uri="{FF2B5EF4-FFF2-40B4-BE49-F238E27FC236}">
                <a16:creationId xmlns:a16="http://schemas.microsoft.com/office/drawing/2014/main" id="{F9217FBE-F172-406D-9995-04009F10EEF5}"/>
              </a:ext>
            </a:extLst>
          </p:cNvPr>
          <p:cNvSpPr>
            <a:spLocks noGrp="1"/>
          </p:cNvSpPr>
          <p:nvPr>
            <p:ph type="sldNum" sz="quarter" idx="11"/>
          </p:nvPr>
        </p:nvSpPr>
        <p:spPr/>
        <p:txBody>
          <a:bodyPr/>
          <a:lstStyle/>
          <a:p>
            <a:fld id="{D275E421-8AC5-4C88-BBEE-BE943CE5615A}" type="slidenum">
              <a:rPr lang="en-US" altLang="en-US" smtClean="0"/>
              <a:pPr/>
              <a:t>22</a:t>
            </a:fld>
            <a:endParaRPr lang="en-US" altLang="en-US"/>
          </a:p>
        </p:txBody>
      </p:sp>
    </p:spTree>
    <p:extLst>
      <p:ext uri="{BB962C8B-B14F-4D97-AF65-F5344CB8AC3E}">
        <p14:creationId xmlns:p14="http://schemas.microsoft.com/office/powerpoint/2010/main" val="40351095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4D30E50-5A94-4991-9A5B-296686E5A989}"/>
              </a:ext>
            </a:extLst>
          </p:cNvPr>
          <p:cNvSpPr>
            <a:spLocks noGrp="1" noChangeArrowheads="1"/>
          </p:cNvSpPr>
          <p:nvPr>
            <p:ph type="title"/>
          </p:nvPr>
        </p:nvSpPr>
        <p:spPr>
          <a:xfrm>
            <a:off x="457200" y="838200"/>
            <a:ext cx="7467600" cy="1143000"/>
          </a:xfrm>
        </p:spPr>
        <p:txBody>
          <a:bodyPr>
            <a:noAutofit/>
          </a:bodyPr>
          <a:lstStyle/>
          <a:p>
            <a:pPr algn="ctr" eaLnBrk="1" fontAlgn="auto" hangingPunct="1">
              <a:spcAft>
                <a:spcPts val="0"/>
              </a:spcAft>
              <a:defRPr/>
            </a:pP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Chemico</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-mechanical method</a:t>
            </a:r>
          </a:p>
        </p:txBody>
      </p:sp>
      <p:sp>
        <p:nvSpPr>
          <p:cNvPr id="29699" name="Rectangle 3">
            <a:extLst>
              <a:ext uri="{FF2B5EF4-FFF2-40B4-BE49-F238E27FC236}">
                <a16:creationId xmlns:a16="http://schemas.microsoft.com/office/drawing/2014/main" id="{5C6FDDDC-B2D5-463D-B751-3FE0BABC1311}"/>
              </a:ext>
            </a:extLst>
          </p:cNvPr>
          <p:cNvSpPr>
            <a:spLocks noGrp="1" noChangeArrowheads="1"/>
          </p:cNvSpPr>
          <p:nvPr>
            <p:ph sz="quarter" idx="1"/>
          </p:nvPr>
        </p:nvSpPr>
        <p:spPr>
          <a:xfrm>
            <a:off x="533400" y="2133600"/>
            <a:ext cx="7924800" cy="3962400"/>
          </a:xfrm>
        </p:spPr>
        <p:txBody>
          <a:bodyPr/>
          <a:lstStyle/>
          <a:p>
            <a:pPr eaLnBrk="1" hangingPunct="1">
              <a:lnSpc>
                <a:spcPct val="110000"/>
              </a:lnSpc>
              <a:buFont typeface="Wingdings" panose="05000000000000000000" pitchFamily="2" charset="2"/>
              <a:buChar char="q"/>
            </a:pPr>
            <a:r>
              <a:rPr lang="en-US" altLang="en-US" dirty="0">
                <a:latin typeface="Times New Roman" panose="02020603050405020304" pitchFamily="18" charset="0"/>
                <a:cs typeface="Times New Roman" panose="02020603050405020304" pitchFamily="18" charset="0"/>
              </a:rPr>
              <a:t>Gingival retraction using chemically impregnated retraction cord is a </a:t>
            </a:r>
            <a:r>
              <a:rPr lang="en-US" altLang="en-US" dirty="0" err="1">
                <a:latin typeface="Times New Roman" panose="02020603050405020304" pitchFamily="18" charset="0"/>
                <a:cs typeface="Times New Roman" panose="02020603050405020304" pitchFamily="18" charset="0"/>
              </a:rPr>
              <a:t>mechanico</a:t>
            </a:r>
            <a:r>
              <a:rPr lang="en-US" altLang="en-US" dirty="0">
                <a:latin typeface="Times New Roman" panose="02020603050405020304" pitchFamily="18" charset="0"/>
                <a:cs typeface="Times New Roman" panose="02020603050405020304" pitchFamily="18" charset="0"/>
              </a:rPr>
              <a:t>-chemical method of displacement:</a:t>
            </a:r>
          </a:p>
          <a:p>
            <a:pPr eaLnBrk="1" hangingPunct="1">
              <a:lnSpc>
                <a:spcPct val="110000"/>
              </a:lnSpc>
            </a:pPr>
            <a:endParaRPr lang="en-US" altLang="en-US" b="1" dirty="0">
              <a:latin typeface="Times New Roman" panose="02020603050405020304" pitchFamily="18" charset="0"/>
              <a:cs typeface="Times New Roman" panose="02020603050405020304" pitchFamily="18" charset="0"/>
            </a:endParaRPr>
          </a:p>
          <a:p>
            <a:pPr lvl="2" eaLnBrk="1" hangingPunct="1">
              <a:lnSpc>
                <a:spcPct val="110000"/>
              </a:lnSpc>
              <a:buClr>
                <a:schemeClr val="folHlink"/>
              </a:buClr>
              <a:buFont typeface="Wingdings" panose="05000000000000000000" pitchFamily="2" charset="2"/>
              <a:buChar char="v"/>
            </a:pPr>
            <a:r>
              <a:rPr lang="en-US" altLang="en-US" dirty="0">
                <a:solidFill>
                  <a:srgbClr val="0070C0"/>
                </a:solidFill>
                <a:latin typeface="Times New Roman" panose="02020603050405020304" pitchFamily="18" charset="0"/>
                <a:cs typeface="Times New Roman" panose="02020603050405020304" pitchFamily="18" charset="0"/>
              </a:rPr>
              <a:t>Mechanical aspect </a:t>
            </a:r>
          </a:p>
          <a:p>
            <a:pPr lvl="2" eaLnBrk="1" hangingPunct="1">
              <a:lnSpc>
                <a:spcPct val="110000"/>
              </a:lnSpc>
              <a:buClr>
                <a:schemeClr val="folHlink"/>
              </a:buClr>
              <a:buFont typeface="Wingdings" panose="05000000000000000000" pitchFamily="2" charset="2"/>
              <a:buChar char="v"/>
            </a:pPr>
            <a:r>
              <a:rPr lang="en-US" altLang="en-US" dirty="0">
                <a:solidFill>
                  <a:srgbClr val="0070C0"/>
                </a:solidFill>
                <a:latin typeface="Times New Roman" panose="02020603050405020304" pitchFamily="18" charset="0"/>
                <a:cs typeface="Times New Roman" panose="02020603050405020304" pitchFamily="18" charset="0"/>
              </a:rPr>
              <a:t>Chemical aspect</a:t>
            </a:r>
          </a:p>
          <a:p>
            <a:pPr lvl="2" eaLnBrk="1" hangingPunct="1"/>
            <a:endParaRPr lang="en-US" altLang="en-US" sz="1800" dirty="0">
              <a:latin typeface="Times New Roman" panose="02020603050405020304" pitchFamily="18" charset="0"/>
              <a:cs typeface="Times New Roman" panose="02020603050405020304" pitchFamily="18" charset="0"/>
            </a:endParaRPr>
          </a:p>
        </p:txBody>
      </p:sp>
      <p:sp>
        <p:nvSpPr>
          <p:cNvPr id="29700" name="Slide Number Placeholder 3">
            <a:extLst>
              <a:ext uri="{FF2B5EF4-FFF2-40B4-BE49-F238E27FC236}">
                <a16:creationId xmlns:a16="http://schemas.microsoft.com/office/drawing/2014/main" id="{4D14B0DD-067B-4BED-B3C4-F284B26A78CB}"/>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B6D95E-490B-4C84-9A62-2A2EFED2ED75}" type="slidenum">
              <a:rPr lang="en-US" altLang="en-US">
                <a:solidFill>
                  <a:srgbClr val="FFFFFF"/>
                </a:solidFill>
              </a:rPr>
              <a:pPr eaLnBrk="1" hangingPunct="1"/>
              <a:t>23</a:t>
            </a:fld>
            <a:endParaRPr lang="en-US" altLang="en-US">
              <a:solidFill>
                <a:srgbClr val="FFFFFF"/>
              </a:solidFill>
            </a:endParaRP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F255-1F79-40E0-BCB1-11FD8B0928D9}"/>
              </a:ext>
            </a:extLst>
          </p:cNvPr>
          <p:cNvSpPr>
            <a:spLocks noGrp="1"/>
          </p:cNvSpPr>
          <p:nvPr>
            <p:ph type="title"/>
          </p:nvPr>
        </p:nvSpPr>
        <p:spPr>
          <a:xfrm>
            <a:off x="661988" y="353411"/>
            <a:ext cx="7467600" cy="1143000"/>
          </a:xfrm>
        </p:spPr>
        <p:txBody>
          <a:bodyPr/>
          <a:lstStyle/>
          <a:p>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Chemicomechanical</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RETRACTION CORD</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IN" dirty="0"/>
          </a:p>
        </p:txBody>
      </p:sp>
      <p:sp>
        <p:nvSpPr>
          <p:cNvPr id="3" name="Content Placeholder 2">
            <a:extLst>
              <a:ext uri="{FF2B5EF4-FFF2-40B4-BE49-F238E27FC236}">
                <a16:creationId xmlns:a16="http://schemas.microsoft.com/office/drawing/2014/main" id="{4AD147C0-492A-4E80-9DEF-BD6705921E59}"/>
              </a:ext>
            </a:extLst>
          </p:cNvPr>
          <p:cNvSpPr>
            <a:spLocks noGrp="1"/>
          </p:cNvSpPr>
          <p:nvPr>
            <p:ph sz="quarter" idx="1"/>
          </p:nvPr>
        </p:nvSpPr>
        <p:spPr/>
        <p:txBody>
          <a:bodyPr/>
          <a:lstStyle/>
          <a:p>
            <a:endParaRPr lang="en-IN" dirty="0" smtClean="0">
              <a:latin typeface="Times New Roman" panose="02020603050405020304" pitchFamily="18" charset="0"/>
              <a:cs typeface="Times New Roman" panose="02020603050405020304" pitchFamily="18" charset="0"/>
            </a:endParaRPr>
          </a:p>
          <a:p>
            <a:r>
              <a:rPr lang="en-IN" dirty="0" smtClean="0">
                <a:latin typeface="Times New Roman" panose="02020603050405020304" pitchFamily="18" charset="0"/>
                <a:cs typeface="Times New Roman" panose="02020603050405020304" pitchFamily="18" charset="0"/>
              </a:rPr>
              <a:t>By </a:t>
            </a:r>
            <a:r>
              <a:rPr lang="en-IN" dirty="0" smtClean="0">
                <a:latin typeface="Times New Roman" panose="02020603050405020304" pitchFamily="18" charset="0"/>
                <a:cs typeface="Times New Roman" panose="02020603050405020304" pitchFamily="18" charset="0"/>
              </a:rPr>
              <a:t>combining </a:t>
            </a:r>
            <a:r>
              <a:rPr lang="en-IN" dirty="0">
                <a:latin typeface="Times New Roman" panose="02020603050405020304" pitchFamily="18" charset="0"/>
                <a:cs typeface="Times New Roman" panose="02020603050405020304" pitchFamily="18" charset="0"/>
              </a:rPr>
              <a:t>chemical action with pressure packing, </a:t>
            </a:r>
            <a:r>
              <a:rPr lang="en-US" b="1" u="sng" dirty="0">
                <a:latin typeface="Times New Roman" panose="02020603050405020304" pitchFamily="18" charset="0"/>
                <a:cs typeface="Times New Roman" panose="02020603050405020304" pitchFamily="18" charset="0"/>
              </a:rPr>
              <a:t>enlargement of the gingival sulcus </a:t>
            </a:r>
            <a:r>
              <a:rPr lang="en-US" dirty="0">
                <a:latin typeface="Times New Roman" panose="02020603050405020304" pitchFamily="18" charset="0"/>
                <a:cs typeface="Times New Roman" panose="02020603050405020304" pitchFamily="18" charset="0"/>
              </a:rPr>
              <a:t>as well as </a:t>
            </a:r>
            <a:r>
              <a:rPr lang="en-US" b="1" u="sng" dirty="0">
                <a:latin typeface="Times New Roman" panose="02020603050405020304" pitchFamily="18" charset="0"/>
                <a:cs typeface="Times New Roman" panose="02020603050405020304" pitchFamily="18" charset="0"/>
              </a:rPr>
              <a:t>control of fluids</a:t>
            </a:r>
            <a:r>
              <a:rPr lang="en-US" dirty="0">
                <a:latin typeface="Times New Roman" panose="02020603050405020304" pitchFamily="18" charset="0"/>
                <a:cs typeface="Times New Roman" panose="02020603050405020304" pitchFamily="18" charset="0"/>
              </a:rPr>
              <a:t> seeping from the walls of the gingival sulcus is accomplished. </a:t>
            </a:r>
          </a:p>
        </p:txBody>
      </p:sp>
      <p:sp>
        <p:nvSpPr>
          <p:cNvPr id="4" name="Slide Number Placeholder 3">
            <a:extLst>
              <a:ext uri="{FF2B5EF4-FFF2-40B4-BE49-F238E27FC236}">
                <a16:creationId xmlns:a16="http://schemas.microsoft.com/office/drawing/2014/main" id="{512CD508-63CA-4905-A119-EDC76CFD874A}"/>
              </a:ext>
            </a:extLst>
          </p:cNvPr>
          <p:cNvSpPr>
            <a:spLocks noGrp="1"/>
          </p:cNvSpPr>
          <p:nvPr>
            <p:ph type="sldNum" sz="quarter" idx="11"/>
          </p:nvPr>
        </p:nvSpPr>
        <p:spPr/>
        <p:txBody>
          <a:bodyPr/>
          <a:lstStyle/>
          <a:p>
            <a:fld id="{D275E421-8AC5-4C88-BBEE-BE943CE5615A}" type="slidenum">
              <a:rPr lang="en-US" altLang="en-US" smtClean="0"/>
              <a:pPr/>
              <a:t>24</a:t>
            </a:fld>
            <a:endParaRPr lang="en-US" altLang="en-US"/>
          </a:p>
        </p:txBody>
      </p:sp>
    </p:spTree>
    <p:extLst>
      <p:ext uri="{BB962C8B-B14F-4D97-AF65-F5344CB8AC3E}">
        <p14:creationId xmlns:p14="http://schemas.microsoft.com/office/powerpoint/2010/main" val="23020793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2BCB-EB3A-4BE0-BA56-806C01FD4A90}"/>
              </a:ext>
            </a:extLst>
          </p:cNvPr>
          <p:cNvSpPr>
            <a:spLocks noGrp="1"/>
          </p:cNvSpPr>
          <p:nvPr>
            <p:ph type="title"/>
          </p:nvPr>
        </p:nvSpPr>
        <p:spPr/>
        <p:txBody>
          <a:bodyPr/>
          <a:lstStyle/>
          <a:p>
            <a:r>
              <a:rPr lang="en-US" dirty="0"/>
              <a:t>criteria for a gingival retraction material</a:t>
            </a:r>
            <a:endParaRPr lang="en-IN" dirty="0"/>
          </a:p>
        </p:txBody>
      </p:sp>
      <p:sp>
        <p:nvSpPr>
          <p:cNvPr id="3" name="Content Placeholder 2">
            <a:extLst>
              <a:ext uri="{FF2B5EF4-FFF2-40B4-BE49-F238E27FC236}">
                <a16:creationId xmlns:a16="http://schemas.microsoft.com/office/drawing/2014/main" id="{AC549DC3-5238-4D98-B903-36D6787A1580}"/>
              </a:ext>
            </a:extLst>
          </p:cNvPr>
          <p:cNvSpPr>
            <a:spLocks noGrp="1"/>
          </p:cNvSpPr>
          <p:nvPr>
            <p:ph sz="quarter" idx="1"/>
          </p:nvPr>
        </p:nvSpPr>
        <p:spPr/>
        <p:txBody>
          <a:bodyPr/>
          <a:lstStyle/>
          <a:p>
            <a:pPr marL="0" indent="0">
              <a:lnSpc>
                <a:spcPct val="150000"/>
              </a:lnSpc>
              <a:buNone/>
            </a:pPr>
            <a:r>
              <a:rPr lang="en-US" dirty="0">
                <a:latin typeface="Times New Roman" panose="02020603050405020304" pitchFamily="18" charset="0"/>
                <a:cs typeface="Times New Roman" panose="02020603050405020304" pitchFamily="18" charset="0"/>
              </a:rPr>
              <a:t>(1) effectiveness in gingival displacement &amp; hemostasis, </a:t>
            </a:r>
          </a:p>
          <a:p>
            <a:pPr marL="0" indent="0">
              <a:lnSpc>
                <a:spcPct val="150000"/>
              </a:lnSpc>
              <a:buNone/>
            </a:pPr>
            <a:r>
              <a:rPr lang="en-US" dirty="0">
                <a:latin typeface="Times New Roman" panose="02020603050405020304" pitchFamily="18" charset="0"/>
                <a:cs typeface="Times New Roman" panose="02020603050405020304" pitchFamily="18" charset="0"/>
              </a:rPr>
              <a:t>(2) absence of irreversible damage to the gingiva, &amp;</a:t>
            </a:r>
          </a:p>
          <a:p>
            <a:pPr marL="0" indent="0">
              <a:lnSpc>
                <a:spcPct val="150000"/>
              </a:lnSpc>
              <a:buNone/>
            </a:pPr>
            <a:r>
              <a:rPr lang="en-US" dirty="0">
                <a:latin typeface="Times New Roman" panose="02020603050405020304" pitchFamily="18" charset="0"/>
                <a:cs typeface="Times New Roman" panose="02020603050405020304" pitchFamily="18" charset="0"/>
              </a:rPr>
              <a:t>(3) minimal untoward systemic effects.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BECAF46-F68F-4126-8079-98C76B1161FA}"/>
              </a:ext>
            </a:extLst>
          </p:cNvPr>
          <p:cNvSpPr>
            <a:spLocks noGrp="1"/>
          </p:cNvSpPr>
          <p:nvPr>
            <p:ph type="sldNum" sz="quarter" idx="11"/>
          </p:nvPr>
        </p:nvSpPr>
        <p:spPr/>
        <p:txBody>
          <a:bodyPr/>
          <a:lstStyle/>
          <a:p>
            <a:fld id="{D275E421-8AC5-4C88-BBEE-BE943CE5615A}" type="slidenum">
              <a:rPr lang="en-US" altLang="en-US" smtClean="0"/>
              <a:pPr/>
              <a:t>25</a:t>
            </a:fld>
            <a:endParaRPr lang="en-US" altLang="en-US"/>
          </a:p>
        </p:txBody>
      </p:sp>
    </p:spTree>
    <p:extLst>
      <p:ext uri="{BB962C8B-B14F-4D97-AF65-F5344CB8AC3E}">
        <p14:creationId xmlns:p14="http://schemas.microsoft.com/office/powerpoint/2010/main" val="17813354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B972-748A-4B82-9357-349E777272F1}"/>
              </a:ext>
            </a:extLst>
          </p:cNvPr>
          <p:cNvSpPr>
            <a:spLocks noGrp="1"/>
          </p:cNvSpPr>
          <p:nvPr>
            <p:ph type="title"/>
          </p:nvPr>
        </p:nvSpPr>
        <p:spPr/>
        <p:txBody>
          <a:bodyPr>
            <a:normAutofit/>
          </a:bodyPr>
          <a:lstStyle/>
          <a:p>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Chemicomechanical</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(RETRACTION CORD)</a:t>
            </a:r>
            <a:endParaRPr lang="en-IN" sz="3200" dirty="0"/>
          </a:p>
        </p:txBody>
      </p:sp>
      <p:sp>
        <p:nvSpPr>
          <p:cNvPr id="3" name="Content Placeholder 2">
            <a:extLst>
              <a:ext uri="{FF2B5EF4-FFF2-40B4-BE49-F238E27FC236}">
                <a16:creationId xmlns:a16="http://schemas.microsoft.com/office/drawing/2014/main" id="{FC66812C-8BBE-41B5-80E6-1BD1A997868E}"/>
              </a:ext>
            </a:extLst>
          </p:cNvPr>
          <p:cNvSpPr>
            <a:spLocks noGrp="1"/>
          </p:cNvSpPr>
          <p:nvPr>
            <p:ph sz="quarter" idx="1"/>
          </p:nvPr>
        </p:nvSpPr>
        <p:spPr/>
        <p:txBody>
          <a:bodyPr/>
          <a:lstStyle/>
          <a:p>
            <a:r>
              <a:rPr lang="en-US" dirty="0" smtClean="0">
                <a:latin typeface="Times New Roman" panose="02020603050405020304" pitchFamily="18" charset="0"/>
                <a:cs typeface="Times New Roman" panose="02020603050405020304" pitchFamily="18" charset="0"/>
              </a:rPr>
              <a:t>cord </a:t>
            </a:r>
            <a:r>
              <a:rPr lang="en-US" dirty="0">
                <a:latin typeface="Times New Roman" panose="02020603050405020304" pitchFamily="18" charset="0"/>
                <a:cs typeface="Times New Roman" panose="02020603050405020304" pitchFamily="18" charset="0"/>
              </a:rPr>
              <a:t>impregnated with </a:t>
            </a:r>
            <a:r>
              <a:rPr lang="en-US" b="1" u="sng" dirty="0">
                <a:latin typeface="Times New Roman" panose="02020603050405020304" pitchFamily="18" charset="0"/>
                <a:cs typeface="Times New Roman" panose="02020603050405020304" pitchFamily="18" charset="0"/>
              </a:rPr>
              <a:t>8% racemic epinephrine </a:t>
            </a:r>
            <a:r>
              <a:rPr lang="en-US" dirty="0">
                <a:latin typeface="Times New Roman" panose="02020603050405020304" pitchFamily="18" charset="0"/>
                <a:cs typeface="Times New Roman" panose="02020603050405020304" pitchFamily="18" charset="0"/>
              </a:rPr>
              <a:t>was the most commonly used means of producing gingival retraction</a:t>
            </a:r>
            <a:r>
              <a:rPr lang="en-US" dirty="0" smtClean="0">
                <a:latin typeface="Times New Roman" panose="02020603050405020304" pitchFamily="18" charset="0"/>
                <a:cs typeface="Times New Roman" panose="02020603050405020304" pitchFamily="18" charset="0"/>
              </a:rPr>
              <a:t>.</a:t>
            </a:r>
          </a:p>
          <a:p>
            <a:endParaRPr lang="en-IN"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Epinephrine </a:t>
            </a:r>
            <a:r>
              <a:rPr lang="en-US" dirty="0">
                <a:latin typeface="Times New Roman" panose="02020603050405020304" pitchFamily="18" charset="0"/>
                <a:cs typeface="Times New Roman" panose="02020603050405020304" pitchFamily="18" charset="0"/>
              </a:rPr>
              <a:t>produces hemostasis, &amp; it causes local vasoconstriction, which in turn results in transitory gingival shrinkage</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Epinephrine causes an elevation of blood pressure &amp; increased heart rate. </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AD7B609-A16B-4ED7-9004-68563B6DD311}"/>
              </a:ext>
            </a:extLst>
          </p:cNvPr>
          <p:cNvSpPr>
            <a:spLocks noGrp="1"/>
          </p:cNvSpPr>
          <p:nvPr>
            <p:ph type="sldNum" sz="quarter" idx="11"/>
          </p:nvPr>
        </p:nvSpPr>
        <p:spPr/>
        <p:txBody>
          <a:bodyPr/>
          <a:lstStyle/>
          <a:p>
            <a:fld id="{D275E421-8AC5-4C88-BBEE-BE943CE5615A}" type="slidenum">
              <a:rPr lang="en-US" altLang="en-US" smtClean="0"/>
              <a:pPr/>
              <a:t>26</a:t>
            </a:fld>
            <a:endParaRPr lang="en-US" altLang="en-US"/>
          </a:p>
        </p:txBody>
      </p:sp>
    </p:spTree>
    <p:extLst>
      <p:ext uri="{BB962C8B-B14F-4D97-AF65-F5344CB8AC3E}">
        <p14:creationId xmlns:p14="http://schemas.microsoft.com/office/powerpoint/2010/main" val="2493730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E16F5E-4621-4F83-A75E-3CB1C6DFCD8F}"/>
              </a:ext>
            </a:extLst>
          </p:cNvPr>
          <p:cNvSpPr>
            <a:spLocks noGrp="1"/>
          </p:cNvSpPr>
          <p:nvPr>
            <p:ph sz="quarter" idx="1"/>
          </p:nvPr>
        </p:nvSpPr>
        <p:spPr>
          <a:xfrm>
            <a:off x="381000" y="228600"/>
            <a:ext cx="8458200" cy="6629400"/>
          </a:xfrm>
        </p:spPr>
        <p:txBody>
          <a:bodyPr/>
          <a:lstStyle/>
          <a:p>
            <a:pPr eaLnBrk="1" hangingPunct="1">
              <a:defRPr/>
            </a:pPr>
            <a:r>
              <a:rPr lang="en-US" b="1" dirty="0">
                <a:latin typeface="Times New Roman" pitchFamily="18" charset="0"/>
                <a:cs typeface="Times New Roman" pitchFamily="18" charset="0"/>
              </a:rPr>
              <a:t>Most commonly used vasoconstrictor is </a:t>
            </a:r>
            <a:r>
              <a:rPr lang="en-US" b="1" dirty="0">
                <a:solidFill>
                  <a:srgbClr val="0070C0"/>
                </a:solidFill>
                <a:latin typeface="Times New Roman" pitchFamily="18" charset="0"/>
                <a:cs typeface="Times New Roman" pitchFamily="18" charset="0"/>
              </a:rPr>
              <a:t>epinephrine</a:t>
            </a:r>
            <a:r>
              <a:rPr lang="en-US" b="1" dirty="0">
                <a:latin typeface="Times New Roman" pitchFamily="18" charset="0"/>
                <a:cs typeface="Times New Roman" pitchFamily="18" charset="0"/>
              </a:rPr>
              <a:t>.</a:t>
            </a:r>
          </a:p>
          <a:p>
            <a:pPr eaLnBrk="1" hangingPunct="1">
              <a:defRPr/>
            </a:pPr>
            <a:r>
              <a:rPr lang="en-US" b="1" dirty="0">
                <a:latin typeface="Times New Roman" pitchFamily="18" charset="0"/>
                <a:cs typeface="Times New Roman" pitchFamily="18" charset="0"/>
              </a:rPr>
              <a:t>It is </a:t>
            </a:r>
            <a:r>
              <a:rPr lang="en-US"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contraindicated </a:t>
            </a:r>
            <a:r>
              <a:rPr lang="en-US" b="1" dirty="0">
                <a:latin typeface="Times New Roman" pitchFamily="18" charset="0"/>
                <a:cs typeface="Times New Roman" pitchFamily="18" charset="0"/>
              </a:rPr>
              <a:t>in some of the conditions such as:</a:t>
            </a:r>
          </a:p>
          <a:p>
            <a:pPr eaLnBrk="1" hangingPunct="1">
              <a:buFont typeface="Wingdings" panose="05000000000000000000" pitchFamily="2" charset="2"/>
              <a:buBlip>
                <a:blip r:embed="rId2"/>
              </a:buBlip>
              <a:defRPr/>
            </a:pPr>
            <a:r>
              <a:rPr lang="en-US" sz="2000" b="1" dirty="0">
                <a:solidFill>
                  <a:srgbClr val="FF0000"/>
                </a:solidFill>
                <a:latin typeface="Times New Roman" pitchFamily="18" charset="0"/>
                <a:cs typeface="Times New Roman" pitchFamily="18" charset="0"/>
              </a:rPr>
              <a:t>Patient who are hypersensitive to epinephrine.</a:t>
            </a:r>
          </a:p>
          <a:p>
            <a:pPr eaLnBrk="1" hangingPunct="1">
              <a:buFont typeface="Wingdings" panose="05000000000000000000" pitchFamily="2" charset="2"/>
              <a:buBlip>
                <a:blip r:embed="rId2"/>
              </a:buBlip>
              <a:defRPr/>
            </a:pPr>
            <a:r>
              <a:rPr lang="en-US" sz="2000" b="1" dirty="0">
                <a:solidFill>
                  <a:srgbClr val="FF0000"/>
                </a:solidFill>
                <a:latin typeface="Times New Roman" pitchFamily="18" charset="0"/>
                <a:cs typeface="Times New Roman" pitchFamily="18" charset="0"/>
              </a:rPr>
              <a:t>Patient having some CVS disorder.</a:t>
            </a:r>
          </a:p>
          <a:p>
            <a:pPr eaLnBrk="1" hangingPunct="1">
              <a:buFont typeface="Wingdings" panose="05000000000000000000" pitchFamily="2" charset="2"/>
              <a:buBlip>
                <a:blip r:embed="rId2"/>
              </a:buBlip>
              <a:defRPr/>
            </a:pPr>
            <a:r>
              <a:rPr lang="en-US" sz="2000" b="1" dirty="0">
                <a:solidFill>
                  <a:srgbClr val="FF0000"/>
                </a:solidFill>
                <a:latin typeface="Times New Roman" pitchFamily="18" charset="0"/>
                <a:cs typeface="Times New Roman" pitchFamily="18" charset="0"/>
              </a:rPr>
              <a:t>Patient on pacemaker.</a:t>
            </a:r>
          </a:p>
          <a:p>
            <a:pPr eaLnBrk="1" hangingPunct="1">
              <a:buFont typeface="Wingdings" panose="05000000000000000000" pitchFamily="2" charset="2"/>
              <a:buBlip>
                <a:blip r:embed="rId2"/>
              </a:buBlip>
              <a:defRPr/>
            </a:pPr>
            <a:r>
              <a:rPr lang="en-US" sz="2000" b="1" dirty="0">
                <a:solidFill>
                  <a:srgbClr val="FF0000"/>
                </a:solidFill>
                <a:latin typeface="Times New Roman" pitchFamily="18" charset="0"/>
                <a:cs typeface="Times New Roman" pitchFamily="18" charset="0"/>
              </a:rPr>
              <a:t>Hyperthyroidism</a:t>
            </a:r>
          </a:p>
          <a:p>
            <a:pPr eaLnBrk="1" hangingPunct="1">
              <a:buFont typeface="Wingdings" panose="05000000000000000000" pitchFamily="2" charset="2"/>
              <a:buBlip>
                <a:blip r:embed="rId2"/>
              </a:buBlip>
              <a:defRPr/>
            </a:pPr>
            <a:endParaRPr lang="en-US" sz="2000" b="1" dirty="0">
              <a:solidFill>
                <a:srgbClr val="FF0000"/>
              </a:solidFill>
              <a:latin typeface="Times New Roman" pitchFamily="18" charset="0"/>
              <a:cs typeface="Times New Roman" pitchFamily="18" charset="0"/>
            </a:endParaRPr>
          </a:p>
          <a:p>
            <a:pPr eaLnBrk="1" hangingPunct="1">
              <a:defRPr/>
            </a:pPr>
            <a:r>
              <a:rPr lang="en-US" b="1" dirty="0">
                <a:solidFill>
                  <a:srgbClr val="002060"/>
                </a:solidFill>
                <a:latin typeface="Times New Roman" pitchFamily="18" charset="0"/>
                <a:cs typeface="Times New Roman" pitchFamily="18" charset="0"/>
              </a:rPr>
              <a:t>Systemic manifestation of gingival procedures:</a:t>
            </a:r>
          </a:p>
          <a:p>
            <a:pPr eaLnBrk="1" hangingPunct="1">
              <a:buFont typeface="Wingdings" panose="05000000000000000000" pitchFamily="2" charset="2"/>
              <a:buChar char="ü"/>
              <a:defRPr/>
            </a:pPr>
            <a:r>
              <a:rPr lang="en-US" b="1" dirty="0">
                <a:latin typeface="Times New Roman" pitchFamily="18" charset="0"/>
                <a:cs typeface="Times New Roman" pitchFamily="18" charset="0"/>
              </a:rPr>
              <a:t> maximum dose(MD) of epinephrine for </a:t>
            </a:r>
          </a:p>
          <a:p>
            <a:pPr marL="1195388" indent="234950" eaLnBrk="1" hangingPunct="1">
              <a:buFont typeface="Arial" pitchFamily="34" charset="0"/>
              <a:buChar char="•"/>
              <a:defRPr/>
            </a:pPr>
            <a:r>
              <a:rPr lang="en-US" b="1" dirty="0">
                <a:solidFill>
                  <a:srgbClr val="00B050"/>
                </a:solidFill>
                <a:latin typeface="Times New Roman" pitchFamily="18" charset="0"/>
                <a:cs typeface="Times New Roman" pitchFamily="18" charset="0"/>
              </a:rPr>
              <a:t>Healthy patient HP: </a:t>
            </a:r>
            <a:r>
              <a:rPr lang="en-US" b="1" dirty="0">
                <a:latin typeface="Times New Roman" pitchFamily="18" charset="0"/>
                <a:cs typeface="Times New Roman" pitchFamily="18" charset="0"/>
              </a:rPr>
              <a:t>0.2 mg</a:t>
            </a:r>
          </a:p>
          <a:p>
            <a:pPr marL="1195388" indent="234950" eaLnBrk="1" hangingPunct="1">
              <a:buFont typeface="Arial" pitchFamily="34" charset="0"/>
              <a:buChar char="•"/>
              <a:defRPr/>
            </a:pPr>
            <a:r>
              <a:rPr lang="en-US" b="1" dirty="0">
                <a:solidFill>
                  <a:srgbClr val="FF0000"/>
                </a:solidFill>
                <a:latin typeface="Times New Roman" pitchFamily="18" charset="0"/>
                <a:cs typeface="Times New Roman" pitchFamily="18" charset="0"/>
              </a:rPr>
              <a:t>Cardiac patient CP </a:t>
            </a:r>
            <a:r>
              <a:rPr lang="en-US" b="1" dirty="0">
                <a:latin typeface="Times New Roman" pitchFamily="18" charset="0"/>
                <a:cs typeface="Times New Roman" pitchFamily="18" charset="0"/>
              </a:rPr>
              <a:t>:0.04 mg</a:t>
            </a:r>
          </a:p>
          <a:p>
            <a:pPr marL="1195388" indent="234950" eaLnBrk="1" hangingPunct="1">
              <a:buFont typeface="Arial" pitchFamily="34" charset="0"/>
              <a:buChar char="•"/>
              <a:defRPr/>
            </a:pPr>
            <a:endParaRPr lang="en-US" b="1" dirty="0">
              <a:latin typeface="Times New Roman" pitchFamily="18" charset="0"/>
              <a:cs typeface="Times New Roman" pitchFamily="18" charset="0"/>
            </a:endParaRPr>
          </a:p>
          <a:p>
            <a:pPr marL="280988" indent="-280988" eaLnBrk="1" hangingPunct="1">
              <a:defRPr/>
            </a:pPr>
            <a:r>
              <a:rPr lang="en-US" b="1" dirty="0">
                <a:latin typeface="Times New Roman" pitchFamily="18" charset="0"/>
                <a:cs typeface="Times New Roman" pitchFamily="18" charset="0"/>
              </a:rPr>
              <a:t>Epinephrine impregnated cord contain 0.2 to 1 mg of </a:t>
            </a:r>
            <a:r>
              <a:rPr lang="en-US" b="1" dirty="0" err="1">
                <a:latin typeface="Times New Roman" pitchFamily="18" charset="0"/>
                <a:cs typeface="Times New Roman" pitchFamily="18" charset="0"/>
              </a:rPr>
              <a:t>racemic</a:t>
            </a:r>
            <a:r>
              <a:rPr lang="en-US" b="1" dirty="0">
                <a:latin typeface="Times New Roman" pitchFamily="18" charset="0"/>
                <a:cs typeface="Times New Roman" pitchFamily="18" charset="0"/>
              </a:rPr>
              <a:t> epinephrine per inch of cord depending on diameter.</a:t>
            </a:r>
          </a:p>
          <a:p>
            <a:pPr marL="1195388" indent="234950" eaLnBrk="1" hangingPunct="1">
              <a:buFont typeface="Wingdings" panose="05000000000000000000" pitchFamily="2" charset="2"/>
              <a:buNone/>
              <a:defRPr/>
            </a:pPr>
            <a:r>
              <a:rPr lang="en-US" b="1" dirty="0">
                <a:latin typeface="Times New Roman" pitchFamily="18" charset="0"/>
                <a:cs typeface="Times New Roman" pitchFamily="18" charset="0"/>
              </a:rPr>
              <a:t>                  </a:t>
            </a:r>
          </a:p>
          <a:p>
            <a:pPr eaLnBrk="1" hangingPunct="1">
              <a:defRPr/>
            </a:pPr>
            <a:endParaRPr lang="en-US" sz="2000" b="1" dirty="0">
              <a:solidFill>
                <a:srgbClr val="FF0000"/>
              </a:solidFill>
              <a:latin typeface="Times New Roman" pitchFamily="18" charset="0"/>
              <a:cs typeface="Times New Roman" pitchFamily="18" charset="0"/>
            </a:endParaRPr>
          </a:p>
        </p:txBody>
      </p:sp>
      <p:sp>
        <p:nvSpPr>
          <p:cNvPr id="34819" name="Slide Number Placeholder 3">
            <a:extLst>
              <a:ext uri="{FF2B5EF4-FFF2-40B4-BE49-F238E27FC236}">
                <a16:creationId xmlns:a16="http://schemas.microsoft.com/office/drawing/2014/main" id="{00FA4A49-12B8-4942-8AE3-85DA9CBF0C0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9EF371-9664-4294-B1F5-516ED103E38F}" type="slidenum">
              <a:rPr lang="en-US" altLang="en-US">
                <a:solidFill>
                  <a:srgbClr val="FFFFFF"/>
                </a:solidFill>
              </a:rPr>
              <a:pPr eaLnBrk="1" hangingPunct="1"/>
              <a:t>27</a:t>
            </a:fld>
            <a:endParaRPr lang="en-US" altLang="en-US">
              <a:solidFill>
                <a:srgbClr val="FFFFFF"/>
              </a:solidFill>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EDED-A0A9-4FF8-866A-035E3FC046B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4C1E76B-6A28-4840-9C28-FDF8285E8ADB}"/>
              </a:ext>
            </a:extLst>
          </p:cNvPr>
          <p:cNvSpPr>
            <a:spLocks noGrp="1"/>
          </p:cNvSpPr>
          <p:nvPr>
            <p:ph sz="quarter" idx="1"/>
          </p:nvPr>
        </p:nvSpPr>
        <p:spPr/>
        <p:txBody>
          <a:bodyPr/>
          <a:lstStyle/>
          <a:p>
            <a:pPr algn="just">
              <a:lnSpc>
                <a:spcPct val="150000"/>
              </a:lnSpc>
            </a:pPr>
            <a:r>
              <a:rPr lang="en-US" dirty="0">
                <a:latin typeface="Times New Roman" panose="02020603050405020304" pitchFamily="18" charset="0"/>
                <a:cs typeface="Times New Roman" panose="02020603050405020304" pitchFamily="18" charset="0"/>
              </a:rPr>
              <a:t>Donovan &amp; associates reported that only 3% of the dentists they surveyed recorded the patient’s pulse, &amp; fewer than 10% recorded blood pressures routinely. Given this, it is likely that few patients would receive even a rudimentary cardiovascular evaluation. Therefore, the routine use of epinephrine in dentistry, even on healthy patients, has been questioned.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5908813-F6BF-48A9-8C3D-CCDCEB34B246}"/>
              </a:ext>
            </a:extLst>
          </p:cNvPr>
          <p:cNvSpPr>
            <a:spLocks noGrp="1"/>
          </p:cNvSpPr>
          <p:nvPr>
            <p:ph type="sldNum" sz="quarter" idx="11"/>
          </p:nvPr>
        </p:nvSpPr>
        <p:spPr/>
        <p:txBody>
          <a:bodyPr/>
          <a:lstStyle/>
          <a:p>
            <a:fld id="{D275E421-8AC5-4C88-BBEE-BE943CE5615A}" type="slidenum">
              <a:rPr lang="en-US" altLang="en-US" smtClean="0"/>
              <a:pPr/>
              <a:t>28</a:t>
            </a:fld>
            <a:endParaRPr lang="en-US" altLang="en-US"/>
          </a:p>
        </p:txBody>
      </p:sp>
    </p:spTree>
    <p:extLst>
      <p:ext uri="{BB962C8B-B14F-4D97-AF65-F5344CB8AC3E}">
        <p14:creationId xmlns:p14="http://schemas.microsoft.com/office/powerpoint/2010/main" val="1276890181"/>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E3408-5E6D-4C17-8B67-0D55FC524611}"/>
              </a:ext>
            </a:extLst>
          </p:cNvPr>
          <p:cNvSpPr>
            <a:spLocks noGrp="1"/>
          </p:cNvSpPr>
          <p:nvPr>
            <p:ph type="title"/>
          </p:nvPr>
        </p:nvSpPr>
        <p:spPr/>
        <p:txBody>
          <a:bodyPr/>
          <a:lstStyle/>
          <a:p>
            <a:r>
              <a:rPr 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Chemicals used :</a:t>
            </a:r>
            <a:br>
              <a:rPr 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endParaRPr lang="en-IN" dirty="0"/>
          </a:p>
        </p:txBody>
      </p:sp>
      <p:sp>
        <p:nvSpPr>
          <p:cNvPr id="3" name="Content Placeholder 2">
            <a:extLst>
              <a:ext uri="{FF2B5EF4-FFF2-40B4-BE49-F238E27FC236}">
                <a16:creationId xmlns:a16="http://schemas.microsoft.com/office/drawing/2014/main" id="{0744CBB9-3756-4CF5-82D0-5FCE4BD8FF31}"/>
              </a:ext>
            </a:extLst>
          </p:cNvPr>
          <p:cNvSpPr>
            <a:spLocks noGrp="1"/>
          </p:cNvSpPr>
          <p:nvPr>
            <p:ph sz="quarter" idx="1"/>
          </p:nvPr>
        </p:nvSpPr>
        <p:spPr>
          <a:xfrm>
            <a:off x="381000" y="1066800"/>
            <a:ext cx="8281988" cy="5414913"/>
          </a:xfrm>
        </p:spPr>
        <p:txBody>
          <a:bodyPr/>
          <a:lstStyle/>
          <a:p>
            <a:pPr>
              <a:lnSpc>
                <a:spcPct val="200000"/>
              </a:lnSpc>
            </a:pPr>
            <a:r>
              <a:rPr lang="en-IN" dirty="0" err="1">
                <a:latin typeface="Times New Roman" panose="02020603050405020304" pitchFamily="18" charset="0"/>
                <a:cs typeface="Times New Roman" panose="02020603050405020304" pitchFamily="18" charset="0"/>
              </a:rPr>
              <a:t>Aluminum</a:t>
            </a:r>
            <a:r>
              <a:rPr lang="en-IN" dirty="0">
                <a:latin typeface="Times New Roman" panose="02020603050405020304" pitchFamily="18" charset="0"/>
                <a:cs typeface="Times New Roman" panose="02020603050405020304" pitchFamily="18" charset="0"/>
              </a:rPr>
              <a:t> chloride [AlCl</a:t>
            </a:r>
            <a:r>
              <a:rPr lang="en-IN" baseline="-25000" dirty="0">
                <a:latin typeface="Times New Roman" panose="02020603050405020304" pitchFamily="18" charset="0"/>
                <a:cs typeface="Times New Roman" panose="02020603050405020304" pitchFamily="18" charset="0"/>
              </a:rPr>
              <a:t>3 </a:t>
            </a:r>
            <a:r>
              <a:rPr lang="en-IN" dirty="0">
                <a:latin typeface="Times New Roman" panose="02020603050405020304" pitchFamily="18" charset="0"/>
                <a:cs typeface="Times New Roman" panose="02020603050405020304" pitchFamily="18" charset="0"/>
              </a:rPr>
              <a:t>], </a:t>
            </a:r>
          </a:p>
          <a:p>
            <a:pPr>
              <a:lnSpc>
                <a:spcPct val="200000"/>
              </a:lnSpc>
            </a:pPr>
            <a:r>
              <a:rPr lang="en-IN" dirty="0">
                <a:latin typeface="Times New Roman" panose="02020603050405020304" pitchFamily="18" charset="0"/>
                <a:cs typeface="Times New Roman" panose="02020603050405020304" pitchFamily="18" charset="0"/>
              </a:rPr>
              <a:t>Alum (</a:t>
            </a:r>
            <a:r>
              <a:rPr lang="en-IN" dirty="0" err="1">
                <a:latin typeface="Times New Roman" panose="02020603050405020304" pitchFamily="18" charset="0"/>
                <a:cs typeface="Times New Roman" panose="02020603050405020304" pitchFamily="18" charset="0"/>
              </a:rPr>
              <a:t>aluminum</a:t>
            </a:r>
            <a:r>
              <a:rPr lang="en-IN" dirty="0">
                <a:latin typeface="Times New Roman" panose="02020603050405020304" pitchFamily="18" charset="0"/>
                <a:cs typeface="Times New Roman" panose="02020603050405020304" pitchFamily="18" charset="0"/>
              </a:rPr>
              <a:t> potassium </a:t>
            </a:r>
            <a:r>
              <a:rPr lang="en-IN" dirty="0" err="1">
                <a:latin typeface="Times New Roman" panose="02020603050405020304" pitchFamily="18" charset="0"/>
                <a:cs typeface="Times New Roman" panose="02020603050405020304" pitchFamily="18" charset="0"/>
              </a:rPr>
              <a:t>sulfate</a:t>
            </a:r>
            <a:r>
              <a:rPr lang="en-IN" dirty="0">
                <a:latin typeface="Times New Roman" panose="02020603050405020304" pitchFamily="18" charset="0"/>
                <a:cs typeface="Times New Roman" panose="02020603050405020304" pitchFamily="18" charset="0"/>
              </a:rPr>
              <a:t>), [Al K(SO</a:t>
            </a:r>
            <a:r>
              <a:rPr lang="en-IN" baseline="-25000" dirty="0">
                <a:latin typeface="Times New Roman" panose="02020603050405020304" pitchFamily="18" charset="0"/>
                <a:cs typeface="Times New Roman" panose="02020603050405020304" pitchFamily="18" charset="0"/>
              </a:rPr>
              <a:t>4</a:t>
            </a:r>
            <a:r>
              <a:rPr lang="en-IN" dirty="0">
                <a:latin typeface="Times New Roman" panose="02020603050405020304" pitchFamily="18" charset="0"/>
                <a:cs typeface="Times New Roman" panose="02020603050405020304" pitchFamily="18" charset="0"/>
              </a:rPr>
              <a:t>)</a:t>
            </a:r>
            <a:r>
              <a:rPr lang="en-IN" baseline="-25000" dirty="0">
                <a:latin typeface="Times New Roman" panose="02020603050405020304" pitchFamily="18" charset="0"/>
                <a:cs typeface="Times New Roman" panose="02020603050405020304" pitchFamily="18" charset="0"/>
              </a:rPr>
              <a:t>2 </a:t>
            </a:r>
            <a:r>
              <a:rPr lang="en-IN" dirty="0">
                <a:latin typeface="Times New Roman" panose="02020603050405020304" pitchFamily="18" charset="0"/>
                <a:cs typeface="Times New Roman" panose="02020603050405020304" pitchFamily="18" charset="0"/>
              </a:rPr>
              <a:t>], </a:t>
            </a:r>
          </a:p>
          <a:p>
            <a:pPr>
              <a:lnSpc>
                <a:spcPct val="200000"/>
              </a:lnSpc>
            </a:pPr>
            <a:r>
              <a:rPr lang="en-IN" dirty="0" err="1">
                <a:latin typeface="Times New Roman" panose="02020603050405020304" pitchFamily="18" charset="0"/>
                <a:cs typeface="Times New Roman" panose="02020603050405020304" pitchFamily="18" charset="0"/>
              </a:rPr>
              <a:t>Aluminum</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sulfate</a:t>
            </a:r>
            <a:r>
              <a:rPr lang="en-IN" dirty="0">
                <a:latin typeface="Times New Roman" panose="02020603050405020304" pitchFamily="18" charset="0"/>
                <a:cs typeface="Times New Roman" panose="02020603050405020304" pitchFamily="18" charset="0"/>
              </a:rPr>
              <a:t> [Al</a:t>
            </a:r>
            <a:r>
              <a:rPr lang="en-IN" baseline="-25000" dirty="0">
                <a:latin typeface="Times New Roman" panose="02020603050405020304" pitchFamily="18" charset="0"/>
                <a:cs typeface="Times New Roman" panose="02020603050405020304" pitchFamily="18" charset="0"/>
              </a:rPr>
              <a:t>2</a:t>
            </a:r>
            <a:r>
              <a:rPr lang="en-IN" dirty="0">
                <a:latin typeface="Times New Roman" panose="02020603050405020304" pitchFamily="18" charset="0"/>
                <a:cs typeface="Times New Roman" panose="02020603050405020304" pitchFamily="18" charset="0"/>
              </a:rPr>
              <a:t> (SO</a:t>
            </a:r>
            <a:r>
              <a:rPr lang="en-IN" baseline="-25000" dirty="0">
                <a:latin typeface="Times New Roman" panose="02020603050405020304" pitchFamily="18" charset="0"/>
                <a:cs typeface="Times New Roman" panose="02020603050405020304" pitchFamily="18" charset="0"/>
              </a:rPr>
              <a:t>4</a:t>
            </a:r>
            <a:r>
              <a:rPr lang="en-IN" dirty="0">
                <a:latin typeface="Times New Roman" panose="02020603050405020304" pitchFamily="18" charset="0"/>
                <a:cs typeface="Times New Roman" panose="02020603050405020304" pitchFamily="18" charset="0"/>
              </a:rPr>
              <a:t>)</a:t>
            </a:r>
            <a:r>
              <a:rPr lang="en-IN" baseline="-25000" dirty="0">
                <a:latin typeface="Times New Roman" panose="02020603050405020304" pitchFamily="18" charset="0"/>
                <a:cs typeface="Times New Roman" panose="02020603050405020304" pitchFamily="18" charset="0"/>
              </a:rPr>
              <a:t>3</a:t>
            </a:r>
            <a:r>
              <a:rPr lang="en-IN" dirty="0">
                <a:latin typeface="Times New Roman" panose="02020603050405020304" pitchFamily="18" charset="0"/>
                <a:cs typeface="Times New Roman" panose="02020603050405020304" pitchFamily="18" charset="0"/>
              </a:rPr>
              <a:t> ], &amp; </a:t>
            </a:r>
          </a:p>
          <a:p>
            <a:pPr>
              <a:lnSpc>
                <a:spcPct val="200000"/>
              </a:lnSpc>
            </a:pPr>
            <a:r>
              <a:rPr lang="en-IN" dirty="0">
                <a:latin typeface="Times New Roman" panose="02020603050405020304" pitchFamily="18" charset="0"/>
                <a:cs typeface="Times New Roman" panose="02020603050405020304" pitchFamily="18" charset="0"/>
              </a:rPr>
              <a:t>Ferric </a:t>
            </a:r>
            <a:r>
              <a:rPr lang="en-IN" dirty="0" err="1">
                <a:latin typeface="Times New Roman" panose="02020603050405020304" pitchFamily="18" charset="0"/>
                <a:cs typeface="Times New Roman" panose="02020603050405020304" pitchFamily="18" charset="0"/>
              </a:rPr>
              <a:t>sulfate</a:t>
            </a:r>
            <a:r>
              <a:rPr lang="en-IN" dirty="0">
                <a:latin typeface="Times New Roman" panose="02020603050405020304" pitchFamily="18" charset="0"/>
                <a:cs typeface="Times New Roman" panose="02020603050405020304" pitchFamily="18" charset="0"/>
              </a:rPr>
              <a:t> [Fe</a:t>
            </a:r>
            <a:r>
              <a:rPr lang="en-IN" baseline="-25000" dirty="0">
                <a:latin typeface="Times New Roman" panose="02020603050405020304" pitchFamily="18" charset="0"/>
                <a:cs typeface="Times New Roman" panose="02020603050405020304" pitchFamily="18" charset="0"/>
              </a:rPr>
              <a:t>2</a:t>
            </a:r>
            <a:r>
              <a:rPr lang="en-IN" dirty="0">
                <a:latin typeface="Times New Roman" panose="02020603050405020304" pitchFamily="18" charset="0"/>
                <a:cs typeface="Times New Roman" panose="02020603050405020304" pitchFamily="18" charset="0"/>
              </a:rPr>
              <a:t> (SO</a:t>
            </a:r>
            <a:r>
              <a:rPr lang="en-IN" baseline="-25000" dirty="0">
                <a:latin typeface="Times New Roman" panose="02020603050405020304" pitchFamily="18" charset="0"/>
                <a:cs typeface="Times New Roman" panose="02020603050405020304" pitchFamily="18" charset="0"/>
              </a:rPr>
              <a:t>4</a:t>
            </a:r>
            <a:r>
              <a:rPr lang="en-IN" dirty="0">
                <a:latin typeface="Times New Roman" panose="02020603050405020304" pitchFamily="18" charset="0"/>
                <a:cs typeface="Times New Roman" panose="02020603050405020304" pitchFamily="18" charset="0"/>
              </a:rPr>
              <a:t>)</a:t>
            </a:r>
            <a:r>
              <a:rPr lang="en-IN" baseline="-25000" dirty="0">
                <a:latin typeface="Times New Roman" panose="02020603050405020304" pitchFamily="18" charset="0"/>
                <a:cs typeface="Times New Roman" panose="02020603050405020304" pitchFamily="18" charset="0"/>
              </a:rPr>
              <a:t>3</a:t>
            </a:r>
            <a:r>
              <a:rPr lang="en-IN" dirty="0">
                <a:latin typeface="Times New Roman" panose="02020603050405020304" pitchFamily="18" charset="0"/>
                <a:cs typeface="Times New Roman" panose="02020603050405020304" pitchFamily="18" charset="0"/>
              </a:rPr>
              <a:t>]</a:t>
            </a:r>
          </a:p>
          <a:p>
            <a:pPr>
              <a:lnSpc>
                <a:spcPct val="200000"/>
              </a:lnSpc>
            </a:pPr>
            <a:r>
              <a:rPr lang="en-US" altLang="en-US" sz="2400" dirty="0">
                <a:latin typeface="Times New Roman" panose="02020603050405020304" pitchFamily="18" charset="0"/>
                <a:cs typeface="Times New Roman" panose="02020603050405020304" pitchFamily="18" charset="0"/>
              </a:rPr>
              <a:t>Nasal and ophthalmic decongestants- 		      </a:t>
            </a:r>
          </a:p>
          <a:p>
            <a:pPr lvl="3" eaLnBrk="1" hangingPunct="1"/>
            <a:r>
              <a:rPr lang="en-US" altLang="en-US" sz="2400" dirty="0">
                <a:latin typeface="Times New Roman" panose="02020603050405020304" pitchFamily="18" charset="0"/>
                <a:cs typeface="Times New Roman" panose="02020603050405020304" pitchFamily="18" charset="0"/>
              </a:rPr>
              <a:t>  Oxymetazoline hydrochloride 0.05%</a:t>
            </a:r>
          </a:p>
          <a:p>
            <a:pPr lvl="3" eaLnBrk="1" hangingPunct="1"/>
            <a:r>
              <a:rPr lang="en-US" altLang="en-US" sz="2400" dirty="0">
                <a:latin typeface="Times New Roman" panose="02020603050405020304" pitchFamily="18" charset="0"/>
                <a:cs typeface="Times New Roman" panose="02020603050405020304" pitchFamily="18" charset="0"/>
              </a:rPr>
              <a:t>  Tetrahydrozoline hydrochloride 0.05%</a:t>
            </a:r>
          </a:p>
          <a:p>
            <a:pPr lvl="3" eaLnBrk="1" hangingPunct="1"/>
            <a:r>
              <a:rPr lang="en-US" altLang="en-US" sz="2400" dirty="0">
                <a:latin typeface="Times New Roman" panose="02020603050405020304" pitchFamily="18" charset="0"/>
                <a:cs typeface="Times New Roman" panose="02020603050405020304" pitchFamily="18" charset="0"/>
              </a:rPr>
              <a:t>  Phenylephrine hydrochloride 0.25%</a:t>
            </a:r>
          </a:p>
          <a:p>
            <a:pPr>
              <a:lnSpc>
                <a:spcPct val="200000"/>
              </a:lnSpc>
            </a:pP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4F2332E-87A9-4A13-81A2-632F81B843B6}"/>
              </a:ext>
            </a:extLst>
          </p:cNvPr>
          <p:cNvSpPr>
            <a:spLocks noGrp="1"/>
          </p:cNvSpPr>
          <p:nvPr>
            <p:ph type="sldNum" sz="quarter" idx="11"/>
          </p:nvPr>
        </p:nvSpPr>
        <p:spPr/>
        <p:txBody>
          <a:bodyPr/>
          <a:lstStyle/>
          <a:p>
            <a:fld id="{D275E421-8AC5-4C88-BBEE-BE943CE5615A}" type="slidenum">
              <a:rPr lang="en-US" altLang="en-US" smtClean="0"/>
              <a:pPr/>
              <a:t>29</a:t>
            </a:fld>
            <a:endParaRPr lang="en-US" altLang="en-US"/>
          </a:p>
        </p:txBody>
      </p:sp>
    </p:spTree>
    <p:extLst>
      <p:ext uri="{BB962C8B-B14F-4D97-AF65-F5344CB8AC3E}">
        <p14:creationId xmlns:p14="http://schemas.microsoft.com/office/powerpoint/2010/main" val="1061822152"/>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71CD6-8620-487A-8959-168A51283604}"/>
              </a:ext>
            </a:extLst>
          </p:cNvPr>
          <p:cNvSpPr>
            <a:spLocks noGrp="1"/>
          </p:cNvSpPr>
          <p:nvPr>
            <p:ph type="sldNum" sz="quarter" idx="12"/>
          </p:nvPr>
        </p:nvSpPr>
        <p:spPr/>
        <p:txBody>
          <a:bodyPr/>
          <a:lstStyle/>
          <a:p>
            <a:fld id="{189D852E-02FE-4100-8DB2-6EA02E58B000}" type="slidenum">
              <a:rPr lang="en-US" altLang="en-US" smtClean="0"/>
              <a:pPr/>
              <a:t>3</a:t>
            </a:fld>
            <a:endParaRPr lang="en-US" altLang="en-US"/>
          </a:p>
        </p:txBody>
      </p:sp>
      <p:sp>
        <p:nvSpPr>
          <p:cNvPr id="4" name="TextBox 3">
            <a:extLst>
              <a:ext uri="{FF2B5EF4-FFF2-40B4-BE49-F238E27FC236}">
                <a16:creationId xmlns:a16="http://schemas.microsoft.com/office/drawing/2014/main" id="{88870C3B-0BA3-4619-8B50-13A567C492B3}"/>
              </a:ext>
            </a:extLst>
          </p:cNvPr>
          <p:cNvSpPr txBox="1"/>
          <p:nvPr/>
        </p:nvSpPr>
        <p:spPr>
          <a:xfrm>
            <a:off x="1066800" y="838200"/>
            <a:ext cx="71628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FLUID CONTROL</a:t>
            </a:r>
            <a:endParaRPr lang="en-IN" sz="3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ECA29B1-024B-4071-B39A-B86630199EC6}"/>
              </a:ext>
            </a:extLst>
          </p:cNvPr>
          <p:cNvSpPr txBox="1"/>
          <p:nvPr/>
        </p:nvSpPr>
        <p:spPr>
          <a:xfrm>
            <a:off x="838200" y="2362200"/>
            <a:ext cx="6477000" cy="2795958"/>
          </a:xfrm>
          <a:prstGeom prst="rect">
            <a:avLst/>
          </a:prstGeom>
          <a:noFill/>
        </p:spPr>
        <p:txBody>
          <a:bodyPr wrap="square" rtlCol="0">
            <a:spAutoFit/>
          </a:bodyPr>
          <a:lstStyle/>
          <a:p>
            <a:pPr marL="342900" indent="-342900">
              <a:lnSpc>
                <a:spcPct val="150000"/>
              </a:lnSpc>
              <a:buAutoNum type="arabicPeriod"/>
            </a:pPr>
            <a:r>
              <a:rPr lang="en-IN" sz="2400" dirty="0">
                <a:latin typeface="Times New Roman" panose="02020603050405020304" pitchFamily="18" charset="0"/>
                <a:cs typeface="Times New Roman" panose="02020603050405020304" pitchFamily="18" charset="0"/>
              </a:rPr>
              <a:t>Rubber dam</a:t>
            </a:r>
          </a:p>
          <a:p>
            <a:pPr marL="342900" indent="-342900">
              <a:lnSpc>
                <a:spcPct val="150000"/>
              </a:lnSpc>
              <a:buAutoNum type="arabicPeriod"/>
            </a:pPr>
            <a:r>
              <a:rPr lang="en-IN" sz="2400" dirty="0">
                <a:latin typeface="Times New Roman" panose="02020603050405020304" pitchFamily="18" charset="0"/>
                <a:cs typeface="Times New Roman" panose="02020603050405020304" pitchFamily="18" charset="0"/>
              </a:rPr>
              <a:t>High-volume vacuum</a:t>
            </a:r>
          </a:p>
          <a:p>
            <a:pPr marL="342900" indent="-342900">
              <a:lnSpc>
                <a:spcPct val="150000"/>
              </a:lnSpc>
              <a:buAutoNum type="arabicPeriod"/>
            </a:pPr>
            <a:r>
              <a:rPr lang="en-IN" sz="2400" dirty="0">
                <a:latin typeface="Times New Roman" panose="02020603050405020304" pitchFamily="18" charset="0"/>
                <a:cs typeface="Times New Roman" panose="02020603050405020304" pitchFamily="18" charset="0"/>
              </a:rPr>
              <a:t>Saliva ejector</a:t>
            </a:r>
          </a:p>
          <a:p>
            <a:pPr marL="342900" indent="-342900">
              <a:lnSpc>
                <a:spcPct val="150000"/>
              </a:lnSpc>
              <a:buAutoNum type="arabicPeriod"/>
            </a:pPr>
            <a:r>
              <a:rPr lang="en-IN" sz="2400" dirty="0" err="1">
                <a:latin typeface="Times New Roman" panose="02020603050405020304" pitchFamily="18" charset="0"/>
                <a:cs typeface="Times New Roman" panose="02020603050405020304" pitchFamily="18" charset="0"/>
              </a:rPr>
              <a:t>Svedopter</a:t>
            </a:r>
            <a:endParaRPr lang="en-IN" sz="2400" dirty="0">
              <a:latin typeface="Times New Roman" panose="02020603050405020304" pitchFamily="18" charset="0"/>
              <a:cs typeface="Times New Roman" panose="02020603050405020304" pitchFamily="18" charset="0"/>
            </a:endParaRPr>
          </a:p>
          <a:p>
            <a:pPr marL="342900" indent="-342900">
              <a:lnSpc>
                <a:spcPct val="150000"/>
              </a:lnSpc>
              <a:buAutoNum type="arabicPeriod"/>
            </a:pPr>
            <a:r>
              <a:rPr lang="en-IN" sz="2400" dirty="0" err="1">
                <a:latin typeface="Times New Roman" panose="02020603050405020304" pitchFamily="18" charset="0"/>
                <a:cs typeface="Times New Roman" panose="02020603050405020304" pitchFamily="18" charset="0"/>
              </a:rPr>
              <a:t>Antisialagogues</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49408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65B8B9AB-6231-4F26-B8AC-800739CA272C}"/>
              </a:ext>
            </a:extLst>
          </p:cNvPr>
          <p:cNvSpPr>
            <a:spLocks noGrp="1" noChangeArrowheads="1"/>
          </p:cNvSpPr>
          <p:nvPr>
            <p:ph sz="quarter" idx="1"/>
          </p:nvPr>
        </p:nvSpPr>
        <p:spPr>
          <a:xfrm>
            <a:off x="304800" y="228600"/>
            <a:ext cx="8001000" cy="4759325"/>
          </a:xfrm>
        </p:spPr>
        <p:txBody>
          <a:bodyPr/>
          <a:lstStyle/>
          <a:p>
            <a:pPr eaLnBrk="1" hangingPunct="1">
              <a:lnSpc>
                <a:spcPct val="130000"/>
              </a:lnSpc>
              <a:buFont typeface="Wingdings" panose="05000000000000000000" pitchFamily="2" charset="2"/>
              <a:buNone/>
              <a:defRPr/>
            </a:pP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Chemicals used :</a:t>
            </a:r>
          </a:p>
          <a:p>
            <a:pPr lvl="1" eaLnBrk="1" hangingPunct="1">
              <a:lnSpc>
                <a:spcPct val="130000"/>
              </a:lnSpc>
              <a:defRPr/>
            </a:pPr>
            <a:r>
              <a:rPr lang="en-US" sz="2400" b="1" dirty="0">
                <a:latin typeface="Times New Roman" pitchFamily="18" charset="0"/>
                <a:cs typeface="Times New Roman" pitchFamily="18" charset="0"/>
              </a:rPr>
              <a:t>0.1%  Epinephrine for 10 min </a:t>
            </a:r>
          </a:p>
          <a:p>
            <a:pPr lvl="1" eaLnBrk="1" hangingPunct="1">
              <a:lnSpc>
                <a:spcPct val="130000"/>
              </a:lnSpc>
              <a:defRPr/>
            </a:pPr>
            <a:r>
              <a:rPr lang="en-US" sz="2400" b="1" dirty="0">
                <a:latin typeface="Times New Roman" pitchFamily="18" charset="0"/>
                <a:cs typeface="Times New Roman" pitchFamily="18" charset="0"/>
              </a:rPr>
              <a:t>100% Alum solution (potassium </a:t>
            </a:r>
            <a:r>
              <a:rPr lang="en-US" sz="2400" b="1" dirty="0" err="1">
                <a:latin typeface="Times New Roman" pitchFamily="18" charset="0"/>
                <a:cs typeface="Times New Roman" pitchFamily="18" charset="0"/>
              </a:rPr>
              <a:t>aluminium</a:t>
            </a:r>
            <a:r>
              <a:rPr lang="en-US" sz="2400" b="1" dirty="0">
                <a:latin typeface="Times New Roman" pitchFamily="18" charset="0"/>
                <a:cs typeface="Times New Roman" pitchFamily="18" charset="0"/>
              </a:rPr>
              <a:t> sulfate) for 10 min</a:t>
            </a:r>
          </a:p>
          <a:p>
            <a:pPr lvl="1" eaLnBrk="1" hangingPunct="1">
              <a:lnSpc>
                <a:spcPct val="130000"/>
              </a:lnSpc>
              <a:defRPr/>
            </a:pPr>
            <a:r>
              <a:rPr lang="en-US" sz="2400" b="1" dirty="0">
                <a:latin typeface="Times New Roman" pitchFamily="18" charset="0"/>
                <a:cs typeface="Times New Roman" pitchFamily="18" charset="0"/>
              </a:rPr>
              <a:t>5% and 25% </a:t>
            </a:r>
            <a:r>
              <a:rPr lang="en-US" sz="2400" b="1" dirty="0" err="1">
                <a:latin typeface="Times New Roman" pitchFamily="18" charset="0"/>
                <a:cs typeface="Times New Roman" pitchFamily="18" charset="0"/>
              </a:rPr>
              <a:t>aluminium</a:t>
            </a:r>
            <a:r>
              <a:rPr lang="en-US" sz="2400" b="1" dirty="0">
                <a:latin typeface="Times New Roman" pitchFamily="18" charset="0"/>
                <a:cs typeface="Times New Roman" pitchFamily="18" charset="0"/>
              </a:rPr>
              <a:t> chloride solution for 10 min</a:t>
            </a:r>
          </a:p>
          <a:p>
            <a:pPr lvl="1" eaLnBrk="1" hangingPunct="1">
              <a:lnSpc>
                <a:spcPct val="130000"/>
              </a:lnSpc>
              <a:defRPr/>
            </a:pPr>
            <a:r>
              <a:rPr lang="en-US" sz="2400" b="1" dirty="0">
                <a:latin typeface="Times New Roman" pitchFamily="18" charset="0"/>
                <a:cs typeface="Times New Roman" pitchFamily="18" charset="0"/>
              </a:rPr>
              <a:t>13.3% ferric sulfate solution</a:t>
            </a:r>
          </a:p>
          <a:p>
            <a:pPr lvl="1" eaLnBrk="1" hangingPunct="1">
              <a:lnSpc>
                <a:spcPct val="130000"/>
              </a:lnSpc>
              <a:defRPr/>
            </a:pPr>
            <a:r>
              <a:rPr lang="en-US" sz="2400" b="1" dirty="0">
                <a:latin typeface="Times New Roman" pitchFamily="18" charset="0"/>
                <a:cs typeface="Times New Roman" pitchFamily="18" charset="0"/>
              </a:rPr>
              <a:t>8% and 40% zinc chloride solution for 3 min</a:t>
            </a:r>
          </a:p>
          <a:p>
            <a:pPr lvl="1" eaLnBrk="1" hangingPunct="1">
              <a:lnSpc>
                <a:spcPct val="130000"/>
              </a:lnSpc>
              <a:defRPr/>
            </a:pPr>
            <a:r>
              <a:rPr lang="en-US" sz="2400" b="1" dirty="0">
                <a:latin typeface="Times New Roman" pitchFamily="18" charset="0"/>
                <a:cs typeface="Times New Roman" pitchFamily="18" charset="0"/>
              </a:rPr>
              <a:t>20% and 100% tannic acid solution for 10 min</a:t>
            </a:r>
          </a:p>
          <a:p>
            <a:pPr lvl="1" eaLnBrk="1" hangingPunct="1">
              <a:lnSpc>
                <a:spcPct val="130000"/>
              </a:lnSpc>
              <a:defRPr/>
            </a:pPr>
            <a:r>
              <a:rPr lang="en-US" sz="2400" b="1" dirty="0" err="1">
                <a:latin typeface="Times New Roman" pitchFamily="18" charset="0"/>
                <a:cs typeface="Times New Roman" pitchFamily="18" charset="0"/>
              </a:rPr>
              <a:t>Merocel</a:t>
            </a:r>
            <a:endParaRPr lang="en-US" sz="2400" b="1" dirty="0">
              <a:latin typeface="Times New Roman" pitchFamily="18" charset="0"/>
              <a:cs typeface="Times New Roman" pitchFamily="18" charset="0"/>
            </a:endParaRPr>
          </a:p>
          <a:p>
            <a:pPr lvl="1" eaLnBrk="1" hangingPunct="1">
              <a:lnSpc>
                <a:spcPct val="130000"/>
              </a:lnSpc>
              <a:defRPr/>
            </a:pPr>
            <a:r>
              <a:rPr lang="en-US" sz="2400" b="1" dirty="0">
                <a:latin typeface="Times New Roman" pitchFamily="18" charset="0"/>
                <a:cs typeface="Times New Roman" pitchFamily="18" charset="0"/>
              </a:rPr>
              <a:t>Ferric </a:t>
            </a:r>
            <a:r>
              <a:rPr lang="en-US" sz="2400" b="1" dirty="0" err="1">
                <a:latin typeface="Times New Roman" pitchFamily="18" charset="0"/>
                <a:cs typeface="Times New Roman" pitchFamily="18" charset="0"/>
              </a:rPr>
              <a:t>subsulphate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Monsel’s</a:t>
            </a:r>
            <a:r>
              <a:rPr lang="en-US" sz="2400" b="1" dirty="0">
                <a:latin typeface="Times New Roman" pitchFamily="18" charset="0"/>
                <a:cs typeface="Times New Roman" pitchFamily="18" charset="0"/>
              </a:rPr>
              <a:t> solution) for 3 min</a:t>
            </a:r>
          </a:p>
          <a:p>
            <a:pPr lvl="1" eaLnBrk="1" hangingPunct="1">
              <a:lnSpc>
                <a:spcPct val="130000"/>
              </a:lnSpc>
              <a:defRPr/>
            </a:pPr>
            <a:r>
              <a:rPr lang="en-US" sz="2400" b="1" dirty="0" err="1">
                <a:latin typeface="Times New Roman" pitchFamily="18" charset="0"/>
                <a:cs typeface="Times New Roman" pitchFamily="18" charset="0"/>
              </a:rPr>
              <a:t>Neosynephrine</a:t>
            </a:r>
            <a:r>
              <a:rPr lang="en-US" sz="2400" b="1" dirty="0">
                <a:latin typeface="Times New Roman" pitchFamily="18" charset="0"/>
                <a:cs typeface="Times New Roman" pitchFamily="18" charset="0"/>
              </a:rPr>
              <a:t> </a:t>
            </a:r>
          </a:p>
        </p:txBody>
      </p:sp>
      <p:sp>
        <p:nvSpPr>
          <p:cNvPr id="30723" name="Slide Number Placeholder 2">
            <a:extLst>
              <a:ext uri="{FF2B5EF4-FFF2-40B4-BE49-F238E27FC236}">
                <a16:creationId xmlns:a16="http://schemas.microsoft.com/office/drawing/2014/main" id="{9F75B5A8-97D5-40CE-B2C0-C83174E936C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828C9E-9992-4970-90DC-17BF178C0F0E}" type="slidenum">
              <a:rPr lang="en-US" altLang="en-US">
                <a:solidFill>
                  <a:srgbClr val="FFFFFF"/>
                </a:solidFill>
              </a:rPr>
              <a:pPr eaLnBrk="1" hangingPunct="1"/>
              <a:t>30</a:t>
            </a:fld>
            <a:endParaRPr lang="en-US" altLang="en-US">
              <a:solidFill>
                <a:srgbClr val="FFFFFF"/>
              </a:solidFill>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12">
            <a:extLst>
              <a:ext uri="{FF2B5EF4-FFF2-40B4-BE49-F238E27FC236}">
                <a16:creationId xmlns:a16="http://schemas.microsoft.com/office/drawing/2014/main" id="{9D8A4EA4-F51E-4BDA-AC13-4ECCDF7F1057}"/>
              </a:ext>
            </a:extLst>
          </p:cNvPr>
          <p:cNvSpPr>
            <a:spLocks noGrp="1" noChangeArrowheads="1"/>
          </p:cNvSpPr>
          <p:nvPr>
            <p:ph sz="quarter" idx="1"/>
          </p:nvPr>
        </p:nvSpPr>
        <p:spPr>
          <a:xfrm>
            <a:off x="304800" y="609600"/>
            <a:ext cx="7543800" cy="5410200"/>
          </a:xfrm>
        </p:spPr>
        <p:txBody>
          <a:bodyPr/>
          <a:lstStyle/>
          <a:p>
            <a:pPr lvl="1" eaLnBrk="1" hangingPunct="1"/>
            <a:r>
              <a:rPr lang="en-US" altLang="en-US" sz="2400" b="1" dirty="0">
                <a:latin typeface="Times New Roman" panose="02020603050405020304" pitchFamily="18" charset="0"/>
                <a:cs typeface="Times New Roman" panose="02020603050405020304" pitchFamily="18" charset="0"/>
              </a:rPr>
              <a:t>45% </a:t>
            </a:r>
            <a:r>
              <a:rPr lang="en-US" altLang="en-US" sz="2400" b="1" dirty="0" err="1">
                <a:latin typeface="Times New Roman" panose="02020603050405020304" pitchFamily="18" charset="0"/>
                <a:cs typeface="Times New Roman" panose="02020603050405020304" pitchFamily="18" charset="0"/>
              </a:rPr>
              <a:t>Negatol</a:t>
            </a:r>
            <a:r>
              <a:rPr lang="en-US" altLang="en-US" sz="2400" b="1" dirty="0">
                <a:latin typeface="Times New Roman" panose="02020603050405020304" pitchFamily="18" charset="0"/>
                <a:cs typeface="Times New Roman" panose="02020603050405020304" pitchFamily="18" charset="0"/>
              </a:rPr>
              <a:t> </a:t>
            </a:r>
            <a:r>
              <a:rPr lang="en-US" altLang="en-US" sz="2400" b="1" dirty="0" smtClean="0">
                <a:latin typeface="Times New Roman" panose="02020603050405020304" pitchFamily="18" charset="0"/>
                <a:cs typeface="Times New Roman" panose="02020603050405020304" pitchFamily="18" charset="0"/>
              </a:rPr>
              <a:t>solution (</a:t>
            </a:r>
            <a:r>
              <a:rPr lang="en-US" altLang="en-US" sz="2400" b="1" dirty="0">
                <a:latin typeface="Times New Roman" panose="02020603050405020304" pitchFamily="18" charset="0"/>
                <a:cs typeface="Times New Roman" panose="02020603050405020304" pitchFamily="18" charset="0"/>
              </a:rPr>
              <a:t>45% condensation product of meta cresol sulfonic acid and formaldehyde)</a:t>
            </a:r>
          </a:p>
          <a:p>
            <a:pPr lvl="1" eaLnBrk="1" hangingPunct="1"/>
            <a:r>
              <a:rPr lang="en-US" altLang="en-US" sz="2400" b="1" dirty="0">
                <a:latin typeface="Times New Roman" panose="02020603050405020304" pitchFamily="18" charset="0"/>
                <a:cs typeface="Times New Roman" panose="02020603050405020304" pitchFamily="18" charset="0"/>
              </a:rPr>
              <a:t>Caustic acid –sulfonic acid ,</a:t>
            </a:r>
            <a:r>
              <a:rPr lang="en-US" altLang="en-US" sz="2400" b="1" dirty="0" err="1">
                <a:latin typeface="Times New Roman" panose="02020603050405020304" pitchFamily="18" charset="0"/>
                <a:cs typeface="Times New Roman" panose="02020603050405020304" pitchFamily="18" charset="0"/>
              </a:rPr>
              <a:t>trichloracetic</a:t>
            </a:r>
            <a:r>
              <a:rPr lang="en-US" altLang="en-US" sz="2400" b="1" dirty="0">
                <a:latin typeface="Times New Roman" panose="02020603050405020304" pitchFamily="18" charset="0"/>
                <a:cs typeface="Times New Roman" panose="02020603050405020304" pitchFamily="18" charset="0"/>
              </a:rPr>
              <a:t> acid.</a:t>
            </a:r>
          </a:p>
          <a:p>
            <a:pPr lvl="1" eaLnBrk="1" hangingPunct="1"/>
            <a:r>
              <a:rPr lang="en-US" altLang="en-US" sz="2400" b="1" dirty="0">
                <a:latin typeface="Times New Roman" panose="02020603050405020304" pitchFamily="18" charset="0"/>
                <a:cs typeface="Times New Roman" panose="02020603050405020304" pitchFamily="18" charset="0"/>
              </a:rPr>
              <a:t>Nasal and ophthalmic decongestants- 		      </a:t>
            </a:r>
          </a:p>
          <a:p>
            <a:pPr lvl="3" eaLnBrk="1" hangingPunct="1"/>
            <a:r>
              <a:rPr lang="en-US" altLang="en-US" sz="2400" b="1" dirty="0">
                <a:latin typeface="Times New Roman" panose="02020603050405020304" pitchFamily="18" charset="0"/>
                <a:cs typeface="Times New Roman" panose="02020603050405020304" pitchFamily="18" charset="0"/>
              </a:rPr>
              <a:t>  Oxymetazoline hydrochloride 0.05%</a:t>
            </a:r>
          </a:p>
          <a:p>
            <a:pPr lvl="3" eaLnBrk="1" hangingPunct="1"/>
            <a:r>
              <a:rPr lang="en-US" altLang="en-US" sz="2400" b="1" dirty="0">
                <a:latin typeface="Times New Roman" panose="02020603050405020304" pitchFamily="18" charset="0"/>
                <a:cs typeface="Times New Roman" panose="02020603050405020304" pitchFamily="18" charset="0"/>
              </a:rPr>
              <a:t>  Tetrahydrozoline hydrochloride 0.05%</a:t>
            </a:r>
          </a:p>
          <a:p>
            <a:pPr lvl="3" eaLnBrk="1" hangingPunct="1"/>
            <a:r>
              <a:rPr lang="en-US" altLang="en-US" sz="2400" b="1" dirty="0">
                <a:latin typeface="Times New Roman" panose="02020603050405020304" pitchFamily="18" charset="0"/>
                <a:cs typeface="Times New Roman" panose="02020603050405020304" pitchFamily="18" charset="0"/>
              </a:rPr>
              <a:t>  Phenylephrine hydrochloride 0.25%</a:t>
            </a:r>
          </a:p>
          <a:p>
            <a:pPr lvl="4" eaLnBrk="1" hangingPunct="1"/>
            <a:endParaRPr lang="en-US" altLang="en-US" sz="2400" b="1" dirty="0">
              <a:latin typeface="Times New Roman" panose="02020603050405020304" pitchFamily="18" charset="0"/>
              <a:cs typeface="Times New Roman" panose="02020603050405020304" pitchFamily="18" charset="0"/>
            </a:endParaRPr>
          </a:p>
          <a:p>
            <a:pPr lvl="1" eaLnBrk="1" hangingPunct="1"/>
            <a:r>
              <a:rPr lang="en-US" altLang="en-US" sz="2400" b="1" dirty="0">
                <a:latin typeface="Times New Roman" panose="02020603050405020304" pitchFamily="18" charset="0"/>
                <a:cs typeface="Times New Roman" panose="02020603050405020304" pitchFamily="18" charset="0"/>
              </a:rPr>
              <a:t>Combinations of chemicals</a:t>
            </a:r>
          </a:p>
          <a:p>
            <a:pPr lvl="3" eaLnBrk="1" hangingPunct="1"/>
            <a:r>
              <a:rPr lang="en-US" altLang="en-US" sz="2400" b="1" dirty="0">
                <a:latin typeface="Times New Roman" panose="02020603050405020304" pitchFamily="18" charset="0"/>
                <a:cs typeface="Times New Roman" panose="02020603050405020304" pitchFamily="18" charset="0"/>
              </a:rPr>
              <a:t>Zinc chloride with 8% epinephrine</a:t>
            </a:r>
          </a:p>
        </p:txBody>
      </p:sp>
      <p:sp>
        <p:nvSpPr>
          <p:cNvPr id="31747" name="Slide Number Placeholder 2">
            <a:extLst>
              <a:ext uri="{FF2B5EF4-FFF2-40B4-BE49-F238E27FC236}">
                <a16:creationId xmlns:a16="http://schemas.microsoft.com/office/drawing/2014/main" id="{1103A19C-A7F5-49A4-91E2-AC1975DA0A5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6BB1D0-78EA-4495-A425-99CDB9003305}" type="slidenum">
              <a:rPr lang="en-US" altLang="en-US">
                <a:solidFill>
                  <a:srgbClr val="FFFFFF"/>
                </a:solidFill>
              </a:rPr>
              <a:pPr eaLnBrk="1" hangingPunct="1"/>
              <a:t>31</a:t>
            </a:fld>
            <a:endParaRPr lang="en-US" altLang="en-US">
              <a:solidFill>
                <a:srgbClr val="FFFFFF"/>
              </a:solidFill>
            </a:endParaRP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8DE9BCC-38D8-4EE5-B5BE-8D6CE53E235A}"/>
              </a:ext>
            </a:extLst>
          </p:cNvPr>
          <p:cNvSpPr>
            <a:spLocks noGrp="1" noChangeArrowheads="1"/>
          </p:cNvSpPr>
          <p:nvPr>
            <p:ph type="title"/>
          </p:nvPr>
        </p:nvSpPr>
        <p:spPr>
          <a:xfrm>
            <a:off x="457200" y="-304800"/>
            <a:ext cx="8229600" cy="1143000"/>
          </a:xfrm>
        </p:spPr>
        <p:txBody>
          <a:bodyPr/>
          <a:lstStyle/>
          <a:p>
            <a:pPr algn="ctr" eaLnBrk="1" fontAlgn="auto" hangingPunct="1">
              <a:spcAft>
                <a:spcPts val="0"/>
              </a:spcAft>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Mechanism of action</a:t>
            </a:r>
          </a:p>
        </p:txBody>
      </p:sp>
      <p:sp>
        <p:nvSpPr>
          <p:cNvPr id="172035" name="Rectangle 3">
            <a:extLst>
              <a:ext uri="{FF2B5EF4-FFF2-40B4-BE49-F238E27FC236}">
                <a16:creationId xmlns:a16="http://schemas.microsoft.com/office/drawing/2014/main" id="{73CC6B1D-DF85-4700-87F4-11E391304DE4}"/>
              </a:ext>
            </a:extLst>
          </p:cNvPr>
          <p:cNvSpPr>
            <a:spLocks noGrp="1" noChangeArrowheads="1"/>
          </p:cNvSpPr>
          <p:nvPr>
            <p:ph sz="quarter" idx="1"/>
          </p:nvPr>
        </p:nvSpPr>
        <p:spPr>
          <a:xfrm>
            <a:off x="228600" y="838200"/>
            <a:ext cx="8382000" cy="5562600"/>
          </a:xfrm>
        </p:spPr>
        <p:txBody>
          <a:bodyPr>
            <a:normAutofit/>
          </a:bodyPr>
          <a:lstStyle/>
          <a:p>
            <a:pPr marL="609600" indent="-609600" eaLnBrk="1" fontAlgn="auto" hangingPunct="1">
              <a:lnSpc>
                <a:spcPct val="90000"/>
              </a:lnSpc>
              <a:spcAft>
                <a:spcPts val="0"/>
              </a:spcAft>
              <a:buClr>
                <a:schemeClr val="accent3"/>
              </a:buClr>
              <a:buSzPct val="100000"/>
              <a:buFont typeface="+mj-lt"/>
              <a:buAutoNum type="alphaUcPeriod"/>
              <a:defRPr/>
            </a:pPr>
            <a:r>
              <a:rPr lang="en-US" sz="28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Vasoconstrictors </a:t>
            </a:r>
            <a:r>
              <a:rPr lang="en-US" sz="2800" b="1" dirty="0">
                <a:latin typeface="Times New Roman" pitchFamily="18" charset="0"/>
                <a:cs typeface="Times New Roman" pitchFamily="18" charset="0"/>
              </a:rPr>
              <a:t>–  </a:t>
            </a:r>
          </a:p>
          <a:p>
            <a:pPr marL="609600" indent="-609600" eaLnBrk="1" fontAlgn="auto" hangingPunct="1">
              <a:lnSpc>
                <a:spcPct val="90000"/>
              </a:lnSpc>
              <a:spcAft>
                <a:spcPts val="0"/>
              </a:spcAft>
              <a:buClr>
                <a:schemeClr val="accent3"/>
              </a:buClr>
              <a:buFont typeface="Wingdings" panose="05000000000000000000" pitchFamily="2" charset="2"/>
              <a:buNone/>
              <a:defRPr/>
            </a:pPr>
            <a:r>
              <a:rPr lang="en-US" b="1" dirty="0">
                <a:latin typeface="Times New Roman" pitchFamily="18" charset="0"/>
                <a:cs typeface="Times New Roman" pitchFamily="18" charset="0"/>
              </a:rPr>
              <a:t>        They act by:</a:t>
            </a:r>
          </a:p>
          <a:p>
            <a:pPr marL="609600" indent="-609600" eaLnBrk="1" fontAlgn="auto" hangingPunct="1">
              <a:lnSpc>
                <a:spcPct val="90000"/>
              </a:lnSpc>
              <a:spcAft>
                <a:spcPts val="0"/>
              </a:spcAft>
              <a:buClr>
                <a:schemeClr val="accent3"/>
              </a:buClr>
              <a:buFont typeface="+mj-lt"/>
              <a:buAutoNum type="romanUcPeriod"/>
              <a:defRPr/>
            </a:pPr>
            <a:r>
              <a:rPr lang="en-US" sz="2000" b="1" dirty="0">
                <a:solidFill>
                  <a:srgbClr val="7030A0"/>
                </a:solidFill>
                <a:latin typeface="Times New Roman" pitchFamily="18" charset="0"/>
                <a:cs typeface="Times New Roman" pitchFamily="18" charset="0"/>
              </a:rPr>
              <a:t>Transitory gingival shrinkage.</a:t>
            </a:r>
          </a:p>
          <a:p>
            <a:pPr marL="609600" indent="-609600" eaLnBrk="1" fontAlgn="auto" hangingPunct="1">
              <a:lnSpc>
                <a:spcPct val="90000"/>
              </a:lnSpc>
              <a:spcAft>
                <a:spcPts val="0"/>
              </a:spcAft>
              <a:buClr>
                <a:schemeClr val="accent3"/>
              </a:buClr>
              <a:buFont typeface="+mj-lt"/>
              <a:buAutoNum type="romanUcPeriod"/>
              <a:defRPr/>
            </a:pPr>
            <a:r>
              <a:rPr lang="en-US" sz="2000" b="1" dirty="0">
                <a:solidFill>
                  <a:srgbClr val="7030A0"/>
                </a:solidFill>
                <a:latin typeface="Times New Roman" pitchFamily="18" charset="0"/>
                <a:cs typeface="Times New Roman" pitchFamily="18" charset="0"/>
              </a:rPr>
              <a:t>Transient ischemia.</a:t>
            </a:r>
          </a:p>
          <a:p>
            <a:pPr marL="609600" indent="-609600" eaLnBrk="1" fontAlgn="auto" hangingPunct="1">
              <a:lnSpc>
                <a:spcPct val="90000"/>
              </a:lnSpc>
              <a:spcAft>
                <a:spcPts val="0"/>
              </a:spcAft>
              <a:buClr>
                <a:schemeClr val="accent3"/>
              </a:buClr>
              <a:buFont typeface="+mj-lt"/>
              <a:buAutoNum type="romanUcPeriod"/>
              <a:defRPr/>
            </a:pPr>
            <a:r>
              <a:rPr lang="en-US" sz="2000" b="1" dirty="0">
                <a:solidFill>
                  <a:srgbClr val="7030A0"/>
                </a:solidFill>
                <a:latin typeface="Times New Roman" pitchFamily="18" charset="0"/>
                <a:cs typeface="Times New Roman" pitchFamily="18" charset="0"/>
              </a:rPr>
              <a:t>Controlling seepage of gingival fluid.</a:t>
            </a:r>
          </a:p>
          <a:p>
            <a:pPr marL="609600" indent="-609600" eaLnBrk="1" fontAlgn="auto" hangingPunct="1">
              <a:lnSpc>
                <a:spcPct val="90000"/>
              </a:lnSpc>
              <a:spcAft>
                <a:spcPts val="0"/>
              </a:spcAft>
              <a:buClr>
                <a:schemeClr val="accent3"/>
              </a:buClr>
              <a:buFont typeface="Wingdings" panose="05000000000000000000" pitchFamily="2" charset="2"/>
              <a:buNone/>
              <a:defRPr/>
            </a:pPr>
            <a:endParaRPr lang="en-US" b="1" dirty="0">
              <a:latin typeface="Times New Roman" pitchFamily="18" charset="0"/>
              <a:cs typeface="Times New Roman" pitchFamily="18" charset="0"/>
            </a:endParaRPr>
          </a:p>
          <a:p>
            <a:pPr marL="609600" indent="-609600" eaLnBrk="1" fontAlgn="auto" hangingPunct="1">
              <a:lnSpc>
                <a:spcPct val="90000"/>
              </a:lnSpc>
              <a:spcAft>
                <a:spcPts val="0"/>
              </a:spcAft>
              <a:buClr>
                <a:schemeClr val="accent3"/>
              </a:buClr>
              <a:buFont typeface="Wingdings" panose="05000000000000000000" pitchFamily="2" charset="2"/>
              <a:buNone/>
              <a:defRPr/>
            </a:pPr>
            <a:r>
              <a:rPr lang="en-US" b="1" dirty="0">
                <a:latin typeface="Times New Roman" pitchFamily="18" charset="0"/>
                <a:cs typeface="Times New Roman" pitchFamily="18" charset="0"/>
              </a:rPr>
              <a:t>        Vasoconstrictors physiologically  restrict the blood supply to the area by decreasing         </a:t>
            </a:r>
          </a:p>
          <a:p>
            <a:pPr marL="609600" indent="-609600" eaLnBrk="1" fontAlgn="auto" hangingPunct="1">
              <a:lnSpc>
                <a:spcPct val="90000"/>
              </a:lnSpc>
              <a:spcAft>
                <a:spcPts val="0"/>
              </a:spcAft>
              <a:buClr>
                <a:schemeClr val="accent3"/>
              </a:buClr>
              <a:buFont typeface="Wingdings" panose="05000000000000000000" pitchFamily="2" charset="2"/>
              <a:buChar char="Ø"/>
              <a:defRPr/>
            </a:pPr>
            <a:r>
              <a:rPr lang="en-US" sz="2000" b="1" dirty="0">
                <a:solidFill>
                  <a:srgbClr val="7030A0"/>
                </a:solidFill>
                <a:latin typeface="Times New Roman" pitchFamily="18" charset="0"/>
                <a:cs typeface="Times New Roman" pitchFamily="18" charset="0"/>
              </a:rPr>
              <a:t>Size of the blood capillaries.</a:t>
            </a:r>
          </a:p>
          <a:p>
            <a:pPr marL="609600" indent="-609600" eaLnBrk="1" fontAlgn="auto" hangingPunct="1">
              <a:lnSpc>
                <a:spcPct val="90000"/>
              </a:lnSpc>
              <a:spcAft>
                <a:spcPts val="0"/>
              </a:spcAft>
              <a:buClr>
                <a:schemeClr val="accent3"/>
              </a:buClr>
              <a:buFont typeface="Wingdings" panose="05000000000000000000" pitchFamily="2" charset="2"/>
              <a:buChar char="Ø"/>
              <a:defRPr/>
            </a:pPr>
            <a:r>
              <a:rPr lang="en-US" sz="2000" b="1" dirty="0">
                <a:solidFill>
                  <a:srgbClr val="7030A0"/>
                </a:solidFill>
                <a:latin typeface="Times New Roman" pitchFamily="18" charset="0"/>
                <a:cs typeface="Times New Roman" pitchFamily="18" charset="0"/>
              </a:rPr>
              <a:t>Tissue fluid seepage.</a:t>
            </a:r>
          </a:p>
          <a:p>
            <a:pPr marL="609600" indent="-609600" eaLnBrk="1" fontAlgn="auto" hangingPunct="1">
              <a:lnSpc>
                <a:spcPct val="90000"/>
              </a:lnSpc>
              <a:spcAft>
                <a:spcPts val="0"/>
              </a:spcAft>
              <a:buClr>
                <a:schemeClr val="accent3"/>
              </a:buClr>
              <a:buFont typeface="Wingdings" panose="05000000000000000000" pitchFamily="2" charset="2"/>
              <a:buChar char="Ø"/>
              <a:defRPr/>
            </a:pPr>
            <a:r>
              <a:rPr lang="en-US" sz="2000" b="1" dirty="0">
                <a:solidFill>
                  <a:srgbClr val="7030A0"/>
                </a:solidFill>
                <a:latin typeface="Times New Roman" pitchFamily="18" charset="0"/>
                <a:cs typeface="Times New Roman" pitchFamily="18" charset="0"/>
              </a:rPr>
              <a:t> Consequently size of the free </a:t>
            </a:r>
            <a:r>
              <a:rPr lang="en-US" sz="2000" b="1" dirty="0" err="1">
                <a:solidFill>
                  <a:srgbClr val="7030A0"/>
                </a:solidFill>
                <a:latin typeface="Times New Roman" pitchFamily="18" charset="0"/>
                <a:cs typeface="Times New Roman" pitchFamily="18" charset="0"/>
              </a:rPr>
              <a:t>gingiva</a:t>
            </a:r>
            <a:r>
              <a:rPr lang="en-US" sz="2000" b="1" dirty="0">
                <a:solidFill>
                  <a:srgbClr val="7030A0"/>
                </a:solidFill>
                <a:latin typeface="Times New Roman" pitchFamily="18" charset="0"/>
                <a:cs typeface="Times New Roman" pitchFamily="18" charset="0"/>
              </a:rPr>
              <a:t>. </a:t>
            </a:r>
          </a:p>
          <a:p>
            <a:pPr marL="609600" indent="-609600" eaLnBrk="1" fontAlgn="auto" hangingPunct="1">
              <a:lnSpc>
                <a:spcPct val="90000"/>
              </a:lnSpc>
              <a:spcAft>
                <a:spcPts val="0"/>
              </a:spcAft>
              <a:buClr>
                <a:schemeClr val="accent3"/>
              </a:buClr>
              <a:buFont typeface="Wingdings" panose="05000000000000000000" pitchFamily="2" charset="2"/>
              <a:buNone/>
              <a:defRPr/>
            </a:pPr>
            <a:endParaRPr lang="en-US" sz="2000" b="1" dirty="0">
              <a:solidFill>
                <a:srgbClr val="7030A0"/>
              </a:solidFill>
              <a:latin typeface="Times New Roman" pitchFamily="18" charset="0"/>
              <a:cs typeface="Times New Roman" pitchFamily="18" charset="0"/>
            </a:endParaRPr>
          </a:p>
          <a:p>
            <a:pPr marL="609600" indent="-609600" eaLnBrk="1" fontAlgn="auto" hangingPunct="1">
              <a:lnSpc>
                <a:spcPct val="90000"/>
              </a:lnSpc>
              <a:spcAft>
                <a:spcPts val="0"/>
              </a:spcAft>
              <a:buClr>
                <a:schemeClr val="accent3"/>
              </a:buClr>
              <a:buFont typeface="Wingdings" panose="05000000000000000000" pitchFamily="2" charset="2"/>
              <a:buNone/>
              <a:defRPr/>
            </a:pPr>
            <a:r>
              <a:rPr lang="en-US" b="1" dirty="0">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Ex: epinephrine &amp; norepinephrine.</a:t>
            </a:r>
          </a:p>
          <a:p>
            <a:pPr marL="609600" indent="-609600" eaLnBrk="1" fontAlgn="auto" hangingPunct="1">
              <a:lnSpc>
                <a:spcPct val="90000"/>
              </a:lnSpc>
              <a:spcAft>
                <a:spcPts val="0"/>
              </a:spcAft>
              <a:buClr>
                <a:schemeClr val="accent3"/>
              </a:buClr>
              <a:buFontTx/>
              <a:buAutoNum type="alphaUcParenR"/>
              <a:defRPr/>
            </a:pPr>
            <a:endParaRPr lang="en-US" b="1" dirty="0">
              <a:latin typeface="Times New Roman" pitchFamily="18" charset="0"/>
              <a:cs typeface="Times New Roman" pitchFamily="18" charset="0"/>
            </a:endParaRPr>
          </a:p>
          <a:p>
            <a:pPr marL="609600" indent="-609600" eaLnBrk="1" fontAlgn="auto" hangingPunct="1">
              <a:lnSpc>
                <a:spcPct val="90000"/>
              </a:lnSpc>
              <a:spcAft>
                <a:spcPts val="0"/>
              </a:spcAft>
              <a:buClr>
                <a:schemeClr val="accent3"/>
              </a:buClr>
              <a:buFont typeface="Wingdings" panose="05000000000000000000" pitchFamily="2" charset="2"/>
              <a:buNone/>
              <a:defRPr/>
            </a:pPr>
            <a:endParaRPr lang="en-US" b="1" dirty="0">
              <a:latin typeface="Times New Roman" pitchFamily="18" charset="0"/>
              <a:cs typeface="Times New Roman" pitchFamily="18" charset="0"/>
            </a:endParaRPr>
          </a:p>
        </p:txBody>
      </p:sp>
      <p:sp>
        <p:nvSpPr>
          <p:cNvPr id="33796" name="Slide Number Placeholder 3">
            <a:extLst>
              <a:ext uri="{FF2B5EF4-FFF2-40B4-BE49-F238E27FC236}">
                <a16:creationId xmlns:a16="http://schemas.microsoft.com/office/drawing/2014/main" id="{E154C1F8-021D-459A-A1DC-42E737F3EA6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683F7F-9885-4759-B952-AE1C61B13FDE}" type="slidenum">
              <a:rPr lang="en-US" altLang="en-US">
                <a:solidFill>
                  <a:srgbClr val="FFFFFF"/>
                </a:solidFill>
              </a:rPr>
              <a:pPr eaLnBrk="1" hangingPunct="1"/>
              <a:t>32</a:t>
            </a:fld>
            <a:endParaRPr lang="en-US" altLang="en-US">
              <a:solidFill>
                <a:srgbClr val="FFFFFF"/>
              </a:solidFill>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916A96F7-9545-4F45-BB15-2139F990F56E}"/>
              </a:ext>
            </a:extLst>
          </p:cNvPr>
          <p:cNvSpPr>
            <a:spLocks noGrp="1" noChangeArrowheads="1"/>
          </p:cNvSpPr>
          <p:nvPr>
            <p:ph sz="quarter" idx="1"/>
          </p:nvPr>
        </p:nvSpPr>
        <p:spPr>
          <a:xfrm>
            <a:off x="533400" y="1181100"/>
            <a:ext cx="8077200" cy="4495800"/>
          </a:xfrm>
        </p:spPr>
        <p:txBody>
          <a:bodyPr/>
          <a:lstStyle/>
          <a:p>
            <a:pPr marL="609600" indent="-609600" eaLnBrk="1" hangingPunct="1">
              <a:buClr>
                <a:schemeClr val="accent3"/>
              </a:buClr>
              <a:buSzPct val="100000"/>
              <a:buFont typeface="+mj-lt"/>
              <a:buAutoNum type="alphaUcPeriod" startAt="2"/>
              <a:defRPr/>
            </a:pP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Biologic fluid coagulants-                                         </a:t>
            </a:r>
          </a:p>
          <a:p>
            <a:pPr marL="609600" indent="-609600" eaLnBrk="1" hangingPunct="1">
              <a:buFont typeface="Wingdings" panose="05000000000000000000" pitchFamily="2" charset="2"/>
              <a:buChar char="Ø"/>
              <a:defRPr/>
            </a:pPr>
            <a:r>
              <a:rPr lang="en-US" b="1" dirty="0">
                <a:latin typeface="Times New Roman" pitchFamily="18" charset="0"/>
                <a:cs typeface="Times New Roman" pitchFamily="18" charset="0"/>
              </a:rPr>
              <a:t>Coagulate blood &amp; tissue fluids locally,</a:t>
            </a:r>
          </a:p>
          <a:p>
            <a:pPr marL="609600" indent="-609600" eaLnBrk="1" hangingPunct="1">
              <a:buFont typeface="Wingdings" panose="05000000000000000000" pitchFamily="2" charset="2"/>
              <a:buChar char="Ø"/>
              <a:defRPr/>
            </a:pPr>
            <a:r>
              <a:rPr lang="en-US" b="1" dirty="0">
                <a:latin typeface="Times New Roman" pitchFamily="18" charset="0"/>
                <a:cs typeface="Times New Roman" pitchFamily="18" charset="0"/>
              </a:rPr>
              <a:t>Creating surface layer that is efficient sealant against blood and </a:t>
            </a:r>
            <a:r>
              <a:rPr lang="en-US" b="1" dirty="0" err="1">
                <a:latin typeface="Times New Roman" pitchFamily="18" charset="0"/>
                <a:cs typeface="Times New Roman" pitchFamily="18" charset="0"/>
              </a:rPr>
              <a:t>crevicular</a:t>
            </a:r>
            <a:r>
              <a:rPr lang="en-US" b="1" dirty="0">
                <a:latin typeface="Times New Roman" pitchFamily="18" charset="0"/>
                <a:cs typeface="Times New Roman" pitchFamily="18" charset="0"/>
              </a:rPr>
              <a:t> fluid seepage.</a:t>
            </a:r>
          </a:p>
          <a:p>
            <a:pPr marL="609600" indent="-609600" eaLnBrk="1" hangingPunct="1">
              <a:buFont typeface="Wingdings" panose="05000000000000000000" pitchFamily="2" charset="2"/>
              <a:buChar char="Ø"/>
              <a:defRPr/>
            </a:pPr>
            <a:r>
              <a:rPr lang="en-US" b="1" dirty="0">
                <a:latin typeface="Times New Roman" pitchFamily="18" charset="0"/>
                <a:cs typeface="Times New Roman" pitchFamily="18" charset="0"/>
              </a:rPr>
              <a:t>Very safe agent as they induce no systemic effects. </a:t>
            </a:r>
          </a:p>
          <a:p>
            <a:pPr marL="609600" indent="-609600" eaLnBrk="1" hangingPunct="1">
              <a:buFont typeface="Wingdings" panose="05000000000000000000" pitchFamily="2" charset="2"/>
              <a:buNone/>
              <a:defRPr/>
            </a:pPr>
            <a:r>
              <a:rPr lang="en-US" b="1" dirty="0">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Ex: 100% alum, </a:t>
            </a:r>
          </a:p>
          <a:p>
            <a:pPr marL="609600" indent="-609600" eaLnBrk="1" hangingPunct="1">
              <a:buFont typeface="Wingdings" panose="05000000000000000000" pitchFamily="2" charset="2"/>
              <a:buNone/>
              <a:defRPr/>
            </a:pPr>
            <a:r>
              <a:rPr lang="en-US" b="1" dirty="0">
                <a:solidFill>
                  <a:srgbClr val="FF0000"/>
                </a:solidFill>
                <a:latin typeface="Times New Roman" pitchFamily="18" charset="0"/>
                <a:cs typeface="Times New Roman" pitchFamily="18" charset="0"/>
              </a:rPr>
              <a:t>               15-25% </a:t>
            </a:r>
            <a:r>
              <a:rPr lang="en-US" b="1" dirty="0" err="1">
                <a:solidFill>
                  <a:srgbClr val="FF0000"/>
                </a:solidFill>
                <a:latin typeface="Times New Roman" pitchFamily="18" charset="0"/>
                <a:cs typeface="Times New Roman" pitchFamily="18" charset="0"/>
              </a:rPr>
              <a:t>aluminium</a:t>
            </a:r>
            <a:r>
              <a:rPr lang="en-US" b="1" dirty="0">
                <a:solidFill>
                  <a:srgbClr val="FF0000"/>
                </a:solidFill>
                <a:latin typeface="Times New Roman" pitchFamily="18" charset="0"/>
                <a:cs typeface="Times New Roman" pitchFamily="18" charset="0"/>
              </a:rPr>
              <a:t>-chloride, </a:t>
            </a:r>
          </a:p>
          <a:p>
            <a:pPr marL="609600" indent="-609600" eaLnBrk="1" hangingPunct="1">
              <a:buFont typeface="Wingdings" panose="05000000000000000000" pitchFamily="2" charset="2"/>
              <a:buNone/>
              <a:defRPr/>
            </a:pPr>
            <a:r>
              <a:rPr lang="en-US" b="1" dirty="0">
                <a:solidFill>
                  <a:srgbClr val="FF0000"/>
                </a:solidFill>
                <a:latin typeface="Times New Roman" pitchFamily="18" charset="0"/>
                <a:cs typeface="Times New Roman" pitchFamily="18" charset="0"/>
              </a:rPr>
              <a:t>               10% </a:t>
            </a:r>
            <a:r>
              <a:rPr lang="en-US" b="1" dirty="0" err="1">
                <a:solidFill>
                  <a:srgbClr val="FF0000"/>
                </a:solidFill>
                <a:latin typeface="Times New Roman" pitchFamily="18" charset="0"/>
                <a:cs typeface="Times New Roman" pitchFamily="18" charset="0"/>
              </a:rPr>
              <a:t>aluminium</a:t>
            </a:r>
            <a:r>
              <a:rPr lang="en-US" b="1" dirty="0">
                <a:solidFill>
                  <a:srgbClr val="FF0000"/>
                </a:solidFill>
                <a:latin typeface="Times New Roman" pitchFamily="18" charset="0"/>
                <a:cs typeface="Times New Roman" pitchFamily="18" charset="0"/>
              </a:rPr>
              <a:t> potassium sulphate &amp; </a:t>
            </a:r>
          </a:p>
          <a:p>
            <a:pPr marL="609600" indent="-609600" eaLnBrk="1" hangingPunct="1">
              <a:buFont typeface="Wingdings" panose="05000000000000000000" pitchFamily="2" charset="2"/>
              <a:buNone/>
              <a:defRPr/>
            </a:pPr>
            <a:r>
              <a:rPr lang="en-US" b="1" dirty="0">
                <a:solidFill>
                  <a:srgbClr val="FF0000"/>
                </a:solidFill>
                <a:latin typeface="Times New Roman" pitchFamily="18" charset="0"/>
                <a:cs typeface="Times New Roman" pitchFamily="18" charset="0"/>
              </a:rPr>
              <a:t>               15-25% tannic  acid.</a:t>
            </a:r>
          </a:p>
        </p:txBody>
      </p:sp>
      <p:sp>
        <p:nvSpPr>
          <p:cNvPr id="35843" name="Slide Number Placeholder 2">
            <a:extLst>
              <a:ext uri="{FF2B5EF4-FFF2-40B4-BE49-F238E27FC236}">
                <a16:creationId xmlns:a16="http://schemas.microsoft.com/office/drawing/2014/main" id="{A0E7A7E5-F073-4FB1-A6A3-02750A64703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9122C7-A5E5-44A6-910F-B80DFD21A916}" type="slidenum">
              <a:rPr lang="en-US" altLang="en-US">
                <a:solidFill>
                  <a:srgbClr val="FFFFFF"/>
                </a:solidFill>
              </a:rPr>
              <a:pPr eaLnBrk="1" hangingPunct="1"/>
              <a:t>33</a:t>
            </a:fld>
            <a:endParaRPr lang="en-US" altLang="en-US">
              <a:solidFill>
                <a:srgbClr val="FFFFFF"/>
              </a:solidFill>
            </a:endParaRPr>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30A0D-398B-47E0-B144-1B914C71FDA0}"/>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A38BDFCD-9CC5-4AE8-83BA-40F0753D21F2}"/>
              </a:ext>
            </a:extLst>
          </p:cNvPr>
          <p:cNvSpPr>
            <a:spLocks noGrp="1"/>
          </p:cNvSpPr>
          <p:nvPr>
            <p:ph sz="quarter" idx="1"/>
          </p:nvPr>
        </p:nvSpPr>
        <p:spPr>
          <a:xfrm>
            <a:off x="457200" y="1600200"/>
            <a:ext cx="7467600" cy="4873625"/>
          </a:xfrm>
        </p:spPr>
        <p:txBody>
          <a:bodyPr/>
          <a:lstStyle/>
          <a:p>
            <a:pPr marL="609600" indent="-609600" eaLnBrk="1" hangingPunct="1">
              <a:buClr>
                <a:schemeClr val="accent3"/>
              </a:buClr>
              <a:buSzPct val="92000"/>
              <a:buFontTx/>
              <a:buAutoNum type="alphaUcPeriod" startAt="3"/>
              <a:defRPr/>
            </a:pPr>
            <a:r>
              <a:rPr lang="en-US" sz="2800" b="1" dirty="0">
                <a:solidFill>
                  <a:schemeClr val="accent3"/>
                </a:solidFill>
                <a:effectLst>
                  <a:outerShdw blurRad="38100" dist="38100" dir="2700000" algn="tl">
                    <a:srgbClr val="000000">
                      <a:alpha val="43137"/>
                    </a:srgbClr>
                  </a:outerShdw>
                </a:effectLst>
                <a:latin typeface="Times New Roman" pitchFamily="18" charset="0"/>
                <a:cs typeface="Times New Roman" pitchFamily="18" charset="0"/>
              </a:rPr>
              <a:t>Surface layer tissue coagulants – </a:t>
            </a:r>
          </a:p>
          <a:p>
            <a:pPr marL="609600" indent="-609600" eaLnBrk="1" hangingPunct="1">
              <a:buFont typeface="Wingdings" panose="05000000000000000000" pitchFamily="2" charset="2"/>
              <a:buChar char="Ø"/>
              <a:defRPr/>
            </a:pPr>
            <a:r>
              <a:rPr lang="en-US" b="1" dirty="0">
                <a:latin typeface="Times New Roman" pitchFamily="18" charset="0"/>
                <a:cs typeface="Times New Roman" pitchFamily="18" charset="0"/>
              </a:rPr>
              <a:t>Coagulate  surface layer &amp; free gingival epithelium as well as seeped fluids</a:t>
            </a:r>
          </a:p>
          <a:p>
            <a:pPr marL="609600" indent="-609600" eaLnBrk="1" hangingPunct="1">
              <a:buFont typeface="Wingdings" panose="05000000000000000000" pitchFamily="2" charset="2"/>
              <a:buChar char="Ø"/>
              <a:defRPr/>
            </a:pPr>
            <a:r>
              <a:rPr lang="en-US" b="1" dirty="0">
                <a:latin typeface="Times New Roman" pitchFamily="18" charset="0"/>
                <a:cs typeface="Times New Roman" pitchFamily="18" charset="0"/>
              </a:rPr>
              <a:t>They  create temporarily impermeable film for underlying fluids.</a:t>
            </a:r>
          </a:p>
          <a:p>
            <a:pPr marL="609600" indent="-609600" eaLnBrk="1" hangingPunct="1">
              <a:buFont typeface="Wingdings" panose="05000000000000000000" pitchFamily="2" charset="2"/>
              <a:buChar char="Ø"/>
              <a:defRPr/>
            </a:pPr>
            <a:endParaRPr lang="en-US" b="1" dirty="0">
              <a:latin typeface="Times New Roman" pitchFamily="18" charset="0"/>
              <a:cs typeface="Times New Roman" pitchFamily="18" charset="0"/>
            </a:endParaRPr>
          </a:p>
          <a:p>
            <a:pPr marL="990600" lvl="1" indent="-533400" eaLnBrk="1" hangingPunct="1">
              <a:buFont typeface="Wingdings 2" panose="05020102010507070707" pitchFamily="18" charset="2"/>
              <a:buNone/>
              <a:defRPr/>
            </a:pPr>
            <a:r>
              <a:rPr lang="en-US" b="1" dirty="0">
                <a:solidFill>
                  <a:srgbClr val="C00000"/>
                </a:solidFill>
                <a:latin typeface="Times New Roman" pitchFamily="18" charset="0"/>
                <a:cs typeface="Times New Roman" pitchFamily="18" charset="0"/>
              </a:rPr>
              <a:t>  </a:t>
            </a:r>
            <a:r>
              <a:rPr lang="en-US" b="1" u="sng" dirty="0">
                <a:solidFill>
                  <a:srgbClr val="0070C0"/>
                </a:solidFill>
                <a:latin typeface="Times New Roman" pitchFamily="18" charset="0"/>
                <a:cs typeface="Times New Roman" pitchFamily="18" charset="0"/>
              </a:rPr>
              <a:t>Effects of excessive amount/ time: </a:t>
            </a:r>
          </a:p>
          <a:p>
            <a:pPr marL="696913" lvl="1" indent="-298450" eaLnBrk="1" hangingPunct="1">
              <a:buFont typeface="Wingdings 2" panose="05020102010507070707" pitchFamily="18" charset="2"/>
              <a:buNone/>
              <a:defRPr/>
            </a:pPr>
            <a:r>
              <a:rPr lang="en-US" sz="2000" b="1" dirty="0">
                <a:latin typeface="Times New Roman" pitchFamily="18" charset="0"/>
                <a:cs typeface="Times New Roman" pitchFamily="18" charset="0"/>
              </a:rPr>
              <a:t>    Ulceration, local necrosis, &amp; change in the dimension &amp; location of the free gingiva</a:t>
            </a:r>
          </a:p>
          <a:p>
            <a:pPr marL="696913" lvl="1" indent="-298450" eaLnBrk="1" hangingPunct="1">
              <a:buFont typeface="Wingdings 2" panose="05020102010507070707" pitchFamily="18" charset="2"/>
              <a:buNone/>
              <a:defRPr/>
            </a:pPr>
            <a:r>
              <a:rPr lang="en-US" sz="2400" b="1" dirty="0">
                <a:solidFill>
                  <a:srgbClr val="FF0000"/>
                </a:solidFill>
                <a:latin typeface="Times New Roman" pitchFamily="18" charset="0"/>
                <a:cs typeface="Times New Roman" pitchFamily="18" charset="0"/>
              </a:rPr>
              <a:t>Ex: 8% zinc chloride &amp; silver nitrate.</a:t>
            </a:r>
          </a:p>
          <a:p>
            <a:pPr>
              <a:defRPr/>
            </a:pPr>
            <a:endParaRPr lang="en-US" b="1" dirty="0"/>
          </a:p>
        </p:txBody>
      </p:sp>
      <p:sp>
        <p:nvSpPr>
          <p:cNvPr id="36868" name="Slide Number Placeholder 3">
            <a:extLst>
              <a:ext uri="{FF2B5EF4-FFF2-40B4-BE49-F238E27FC236}">
                <a16:creationId xmlns:a16="http://schemas.microsoft.com/office/drawing/2014/main" id="{6F45A3DD-E87C-4759-A9DC-1A84CE04A81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D645C57-AEC2-487F-8F8A-4DCD47F4DE3E}" type="slidenum">
              <a:rPr lang="en-US" altLang="en-US">
                <a:solidFill>
                  <a:srgbClr val="FFFFFF"/>
                </a:solidFill>
              </a:rPr>
              <a:pPr eaLnBrk="1" hangingPunct="1"/>
              <a:t>34</a:t>
            </a:fld>
            <a:endParaRPr lang="en-US" altLang="en-US">
              <a:solidFill>
                <a:srgbClr val="FFFFFF"/>
              </a:solidFill>
            </a:endParaRP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C8D08295-49F9-4C7D-A132-22CEB90DA99B}"/>
              </a:ext>
            </a:extLst>
          </p:cNvPr>
          <p:cNvSpPr>
            <a:spLocks noGrp="1" noChangeArrowheads="1"/>
          </p:cNvSpPr>
          <p:nvPr>
            <p:ph type="title"/>
          </p:nvPr>
        </p:nvSpPr>
        <p:spPr>
          <a:xfrm>
            <a:off x="1219200" y="76200"/>
            <a:ext cx="6945313" cy="1295400"/>
          </a:xfrm>
        </p:spPr>
        <p:txBody>
          <a:bodyPr>
            <a:normAutofit fontScale="90000"/>
          </a:bodyPr>
          <a:lstStyle/>
          <a:p>
            <a:pPr eaLnBrk="1" fontAlgn="auto" hangingPunct="1">
              <a:spcAft>
                <a:spcPts val="0"/>
              </a:spcAft>
              <a:defRPr/>
            </a:pP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Advantages &amp; disadvantages of </a:t>
            </a:r>
            <a:b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en-US" sz="31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CHEMICO-MECHANICAL</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method</a:t>
            </a:r>
            <a:r>
              <a:rPr lang="en-US" sz="2000" dirty="0">
                <a:solidFill>
                  <a:srgbClr val="C00000"/>
                </a:solidFill>
                <a:latin typeface="Times New Roman" pitchFamily="18" charset="0"/>
                <a:cs typeface="Times New Roman" pitchFamily="18" charset="0"/>
              </a:rPr>
              <a:t/>
            </a:r>
            <a:br>
              <a:rPr lang="en-US" sz="2000" dirty="0">
                <a:solidFill>
                  <a:srgbClr val="C00000"/>
                </a:solidFill>
                <a:latin typeface="Times New Roman" pitchFamily="18" charset="0"/>
                <a:cs typeface="Times New Roman" pitchFamily="18" charset="0"/>
              </a:rPr>
            </a:br>
            <a:endParaRPr lang="en-US" sz="2000" dirty="0">
              <a:solidFill>
                <a:srgbClr val="C00000"/>
              </a:solidFill>
              <a:latin typeface="Times New Roman" pitchFamily="18" charset="0"/>
              <a:cs typeface="Times New Roman" pitchFamily="18" charset="0"/>
            </a:endParaRPr>
          </a:p>
        </p:txBody>
      </p:sp>
      <p:sp>
        <p:nvSpPr>
          <p:cNvPr id="37891" name="Rectangle 778">
            <a:extLst>
              <a:ext uri="{FF2B5EF4-FFF2-40B4-BE49-F238E27FC236}">
                <a16:creationId xmlns:a16="http://schemas.microsoft.com/office/drawing/2014/main" id="{96F71FCE-C241-4307-A1A4-D63ACC0BAA6A}"/>
              </a:ext>
            </a:extLst>
          </p:cNvPr>
          <p:cNvSpPr>
            <a:spLocks noChangeArrowheads="1"/>
          </p:cNvSpPr>
          <p:nvPr/>
        </p:nvSpPr>
        <p:spPr bwMode="auto">
          <a:xfrm>
            <a:off x="723900" y="76200"/>
            <a:ext cx="75469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onstantia" panose="02030602050306030303" pitchFamily="18" charset="0"/>
            </a:endParaRPr>
          </a:p>
        </p:txBody>
      </p:sp>
      <p:pic>
        <p:nvPicPr>
          <p:cNvPr id="31748" name="Picture 787">
            <a:extLst>
              <a:ext uri="{FF2B5EF4-FFF2-40B4-BE49-F238E27FC236}">
                <a16:creationId xmlns:a16="http://schemas.microsoft.com/office/drawing/2014/main" id="{B38CC940-9DEF-4DCC-A2F4-1D5E958CE6BA}"/>
              </a:ext>
            </a:extLst>
          </p:cNvPr>
          <p:cNvPicPr>
            <a:picLocks noChangeAspect="1" noChangeArrowheads="1"/>
          </p:cNvPicPr>
          <p:nvPr/>
        </p:nvPicPr>
        <p:blipFill>
          <a:blip r:embed="rId2">
            <a:duotone>
              <a:schemeClr val="accent1">
                <a:shade val="45000"/>
                <a:satMod val="135000"/>
              </a:schemeClr>
              <a:prstClr val="white"/>
            </a:duotone>
            <a:lum bright="-10000"/>
          </a:blip>
          <a:srcRect/>
          <a:stretch>
            <a:fillRect/>
          </a:stretch>
        </p:blipFill>
        <p:spPr bwMode="auto">
          <a:xfrm>
            <a:off x="356347" y="1066800"/>
            <a:ext cx="8431306" cy="5562600"/>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reflection blurRad="12700" stA="38000" endPos="28000" dist="5000" dir="5400000" sy="-100000" algn="bl" rotWithShape="0"/>
          </a:effectLst>
          <a:scene3d>
            <a:camera prst="orthographicFront">
              <a:rot lat="0" lon="0" rev="0"/>
            </a:camera>
            <a:lightRig rig="glow" dir="t">
              <a:rot lat="0" lon="0" rev="4800000"/>
            </a:lightRig>
          </a:scene3d>
          <a:sp3d prstMaterial="matte">
            <a:bevelT w="127000" h="63500"/>
          </a:sp3d>
        </p:spPr>
      </p:pic>
      <p:sp>
        <p:nvSpPr>
          <p:cNvPr id="37893" name="Slide Number Placeholder 4">
            <a:extLst>
              <a:ext uri="{FF2B5EF4-FFF2-40B4-BE49-F238E27FC236}">
                <a16:creationId xmlns:a16="http://schemas.microsoft.com/office/drawing/2014/main" id="{5FFB9580-C6F4-4E84-8628-11664FD56B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40D671-2B9E-460F-9A85-4D78B3185871}" type="slidenum">
              <a:rPr lang="en-US" altLang="en-US">
                <a:solidFill>
                  <a:srgbClr val="FFFFFF"/>
                </a:solidFill>
              </a:rPr>
              <a:pPr eaLnBrk="1" hangingPunct="1"/>
              <a:t>35</a:t>
            </a:fld>
            <a:endParaRPr lang="en-US" altLang="en-US">
              <a:solidFill>
                <a:srgbClr val="FFFFFF"/>
              </a:solidFill>
            </a:endParaRP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a:extLst>
              <a:ext uri="{FF2B5EF4-FFF2-40B4-BE49-F238E27FC236}">
                <a16:creationId xmlns:a16="http://schemas.microsoft.com/office/drawing/2014/main" id="{B874897F-45B0-47EF-A2B3-2DF306362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188" t="40625" r="30469" b="27083"/>
          <a:stretch>
            <a:fillRect/>
          </a:stretch>
        </p:blipFill>
        <p:spPr bwMode="auto">
          <a:xfrm>
            <a:off x="1905000" y="38862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a:extLst>
              <a:ext uri="{FF2B5EF4-FFF2-40B4-BE49-F238E27FC236}">
                <a16:creationId xmlns:a16="http://schemas.microsoft.com/office/drawing/2014/main" id="{8FA31FA8-AC2D-4225-89BC-BAE355C3E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969" t="42708" r="23438" b="26042"/>
          <a:stretch>
            <a:fillRect/>
          </a:stretch>
        </p:blipFill>
        <p:spPr bwMode="auto">
          <a:xfrm>
            <a:off x="5715000" y="3810000"/>
            <a:ext cx="3429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9F551CD-331D-46AF-830B-66106DC5C959}"/>
              </a:ext>
            </a:extLst>
          </p:cNvPr>
          <p:cNvPicPr>
            <a:picLocks noChangeAspect="1" noChangeArrowheads="1"/>
          </p:cNvPicPr>
          <p:nvPr/>
        </p:nvPicPr>
        <p:blipFill>
          <a:blip r:embed="rId4"/>
          <a:srcRect l="46314" t="58119" r="28125" b="16667"/>
          <a:stretch>
            <a:fillRect/>
          </a:stretch>
        </p:blipFill>
        <p:spPr bwMode="auto">
          <a:xfrm>
            <a:off x="5105400" y="0"/>
            <a:ext cx="4038600" cy="2247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7">
            <a:extLst>
              <a:ext uri="{FF2B5EF4-FFF2-40B4-BE49-F238E27FC236}">
                <a16:creationId xmlns:a16="http://schemas.microsoft.com/office/drawing/2014/main" id="{173B41AF-7F55-4AF7-85FD-5BD7D31B0CD4}"/>
              </a:ext>
            </a:extLst>
          </p:cNvPr>
          <p:cNvPicPr>
            <a:picLocks noChangeAspect="1" noChangeArrowheads="1"/>
          </p:cNvPicPr>
          <p:nvPr/>
        </p:nvPicPr>
        <p:blipFill>
          <a:blip r:embed="rId4"/>
          <a:srcRect l="45732" t="33333" r="28125" b="42277"/>
          <a:stretch>
            <a:fillRect/>
          </a:stretch>
        </p:blipFill>
        <p:spPr bwMode="auto">
          <a:xfrm>
            <a:off x="1676400" y="0"/>
            <a:ext cx="36576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a:extLst>
              <a:ext uri="{FF2B5EF4-FFF2-40B4-BE49-F238E27FC236}">
                <a16:creationId xmlns:a16="http://schemas.microsoft.com/office/drawing/2014/main" id="{16EE5962-0EBD-4914-8BD7-A9E0AB75141E}"/>
              </a:ext>
            </a:extLst>
          </p:cNvPr>
          <p:cNvPicPr>
            <a:picLocks noChangeAspect="1" noChangeArrowheads="1"/>
          </p:cNvPicPr>
          <p:nvPr/>
        </p:nvPicPr>
        <p:blipFill>
          <a:blip r:embed="rId5">
            <a:duotone>
              <a:schemeClr val="accent1">
                <a:shade val="45000"/>
                <a:satMod val="135000"/>
              </a:schemeClr>
              <a:prstClr val="white"/>
            </a:duotone>
            <a:lum bright="10000"/>
          </a:blip>
          <a:srcRect r="4762" b="25000"/>
          <a:stretch>
            <a:fillRect/>
          </a:stretch>
        </p:blipFill>
        <p:spPr bwMode="auto">
          <a:xfrm>
            <a:off x="3505200" y="1981200"/>
            <a:ext cx="30480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27C8D71C-4857-4BA7-9D7B-46B07E3574F3}"/>
              </a:ext>
            </a:extLst>
          </p:cNvPr>
          <p:cNvSpPr>
            <a:spLocks noGrp="1"/>
          </p:cNvSpPr>
          <p:nvPr>
            <p:ph type="ctrTitle"/>
          </p:nvPr>
        </p:nvSpPr>
        <p:spPr>
          <a:xfrm>
            <a:off x="1905000" y="1905000"/>
            <a:ext cx="6858000" cy="1893888"/>
          </a:xfrm>
        </p:spPr>
        <p:txBody>
          <a:bodyPr/>
          <a:lstStyle/>
          <a:p>
            <a:pPr algn="ctr" eaLnBrk="1" hangingPunct="1">
              <a:defRPr/>
            </a:pPr>
            <a:r>
              <a:rPr lang="en-US" sz="4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GINGIVAL RETRACTION CORD</a:t>
            </a:r>
          </a:p>
        </p:txBody>
      </p:sp>
      <p:sp>
        <p:nvSpPr>
          <p:cNvPr id="38920" name="Subtitle 2">
            <a:extLst>
              <a:ext uri="{FF2B5EF4-FFF2-40B4-BE49-F238E27FC236}">
                <a16:creationId xmlns:a16="http://schemas.microsoft.com/office/drawing/2014/main" id="{1146AC0D-9723-4188-9FB8-9C6E18BDB005}"/>
              </a:ext>
            </a:extLst>
          </p:cNvPr>
          <p:cNvSpPr>
            <a:spLocks noGrp="1"/>
          </p:cNvSpPr>
          <p:nvPr>
            <p:ph type="subTitle" idx="1"/>
          </p:nvPr>
        </p:nvSpPr>
        <p:spPr>
          <a:xfrm>
            <a:off x="2286000" y="5003800"/>
            <a:ext cx="6172200" cy="1371600"/>
          </a:xfrm>
        </p:spPr>
        <p:txBody>
          <a:bodyPr/>
          <a:lstStyle/>
          <a:p>
            <a:pPr eaLnBrk="1" hangingPunct="1"/>
            <a:endParaRPr lang="en-US" altLang="en-US"/>
          </a:p>
        </p:txBody>
      </p:sp>
      <p:sp>
        <p:nvSpPr>
          <p:cNvPr id="38921" name="Slide Number Placeholder 8">
            <a:extLst>
              <a:ext uri="{FF2B5EF4-FFF2-40B4-BE49-F238E27FC236}">
                <a16:creationId xmlns:a16="http://schemas.microsoft.com/office/drawing/2014/main" id="{977E0A85-7769-480B-AD51-54A39F2384B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51144A-AF27-40D4-8CD9-9C825A617531}" type="slidenum">
              <a:rPr lang="en-US" altLang="en-US">
                <a:solidFill>
                  <a:srgbClr val="FFFFFF"/>
                </a:solidFill>
              </a:rPr>
              <a:pPr eaLnBrk="1" hangingPunct="1"/>
              <a:t>36</a:t>
            </a:fld>
            <a:endParaRPr lang="en-US" altLang="en-US">
              <a:solidFill>
                <a:srgbClr val="FFFFFF"/>
              </a:solidFill>
            </a:endParaRP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DF6EB96-B631-44C4-9000-05C6ABDD2ABE}"/>
              </a:ext>
            </a:extLst>
          </p:cNvPr>
          <p:cNvSpPr>
            <a:spLocks noGrp="1" noChangeArrowheads="1"/>
          </p:cNvSpPr>
          <p:nvPr>
            <p:ph type="title"/>
          </p:nvPr>
        </p:nvSpPr>
        <p:spPr>
          <a:xfrm>
            <a:off x="457200" y="533400"/>
            <a:ext cx="6629400" cy="1143000"/>
          </a:xfrm>
        </p:spPr>
        <p:txBody>
          <a:bodyPr>
            <a:noAutofit/>
          </a:bodyPr>
          <a:lstStyle/>
          <a:p>
            <a:pPr algn="ctr" eaLnBrk="1" fontAlgn="auto" hangingPunct="1">
              <a:spcAft>
                <a:spcPts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Classification of retraction cords </a:t>
            </a:r>
          </a:p>
        </p:txBody>
      </p:sp>
      <p:sp>
        <p:nvSpPr>
          <p:cNvPr id="33795" name="Rectangle 3">
            <a:extLst>
              <a:ext uri="{FF2B5EF4-FFF2-40B4-BE49-F238E27FC236}">
                <a16:creationId xmlns:a16="http://schemas.microsoft.com/office/drawing/2014/main" id="{CA65BAA5-8C6A-4842-96D0-3F7D80263A4D}"/>
              </a:ext>
            </a:extLst>
          </p:cNvPr>
          <p:cNvSpPr>
            <a:spLocks noGrp="1" noChangeArrowheads="1"/>
          </p:cNvSpPr>
          <p:nvPr>
            <p:ph sz="quarter" idx="1"/>
          </p:nvPr>
        </p:nvSpPr>
        <p:spPr>
          <a:xfrm>
            <a:off x="228600" y="1828800"/>
            <a:ext cx="7620000" cy="3886200"/>
          </a:xfrm>
        </p:spPr>
        <p:txBody>
          <a:bodyPr>
            <a:normAutofit/>
          </a:bodyPr>
          <a:lstStyle/>
          <a:p>
            <a:pPr marL="514350" indent="-514350" eaLnBrk="1" fontAlgn="auto" hangingPunct="1">
              <a:lnSpc>
                <a:spcPct val="80000"/>
              </a:lnSpc>
              <a:spcAft>
                <a:spcPts val="0"/>
              </a:spcAft>
              <a:buFont typeface="Wingdings 2" pitchFamily="18" charset="2"/>
              <a:buNone/>
              <a:defRPr/>
            </a:pPr>
            <a:r>
              <a:rPr lang="en-US" b="1" dirty="0">
                <a:solidFill>
                  <a:srgbClr val="0070C0"/>
                </a:solidFill>
                <a:latin typeface="Times New Roman" pitchFamily="18" charset="0"/>
                <a:cs typeface="Times New Roman" pitchFamily="18" charset="0"/>
              </a:rPr>
              <a:t>a. Depending on the configuration </a:t>
            </a:r>
            <a:r>
              <a:rPr lang="en-US" b="1" dirty="0">
                <a:latin typeface="Times New Roman" pitchFamily="18" charset="0"/>
                <a:cs typeface="Times New Roman" pitchFamily="18" charset="0"/>
              </a:rPr>
              <a:t>		      </a:t>
            </a:r>
          </a:p>
          <a:p>
            <a:pPr marL="514350" indent="-514350" eaLnBrk="1" fontAlgn="auto" hangingPunct="1">
              <a:lnSpc>
                <a:spcPct val="80000"/>
              </a:lnSpc>
              <a:spcAft>
                <a:spcPts val="0"/>
              </a:spcAft>
              <a:buFont typeface="Wingdings 2" pitchFamily="18" charset="2"/>
              <a:buNone/>
              <a:defRPr/>
            </a:pPr>
            <a:r>
              <a:rPr lang="en-US" b="1" dirty="0">
                <a:latin typeface="Times New Roman" pitchFamily="18" charset="0"/>
                <a:cs typeface="Times New Roman" pitchFamily="18" charset="0"/>
              </a:rPr>
              <a:t>                 Twisted</a:t>
            </a:r>
          </a:p>
          <a:p>
            <a:pPr marL="1463040" lvl="4" indent="-182880" eaLnBrk="1" fontAlgn="auto" hangingPunct="1">
              <a:lnSpc>
                <a:spcPct val="80000"/>
              </a:lnSpc>
              <a:spcAft>
                <a:spcPts val="0"/>
              </a:spcAft>
              <a:buClr>
                <a:schemeClr val="accent2">
                  <a:tint val="60000"/>
                </a:schemeClr>
              </a:buClr>
              <a:buFontTx/>
              <a:buNone/>
              <a:defRPr/>
            </a:pPr>
            <a:r>
              <a:rPr lang="en-US" sz="2400" b="1" dirty="0">
                <a:latin typeface="Times New Roman" pitchFamily="18" charset="0"/>
                <a:cs typeface="Times New Roman" pitchFamily="18" charset="0"/>
              </a:rPr>
              <a:t>Knitted</a:t>
            </a:r>
          </a:p>
          <a:p>
            <a:pPr marL="1463040" lvl="4" indent="-182880" eaLnBrk="1" fontAlgn="auto" hangingPunct="1">
              <a:lnSpc>
                <a:spcPct val="80000"/>
              </a:lnSpc>
              <a:spcAft>
                <a:spcPts val="0"/>
              </a:spcAft>
              <a:buClr>
                <a:schemeClr val="accent2">
                  <a:tint val="60000"/>
                </a:schemeClr>
              </a:buClr>
              <a:buFontTx/>
              <a:buNone/>
              <a:defRPr/>
            </a:pPr>
            <a:r>
              <a:rPr lang="en-US" sz="2400" b="1" dirty="0">
                <a:latin typeface="Times New Roman" pitchFamily="18" charset="0"/>
                <a:cs typeface="Times New Roman" pitchFamily="18" charset="0"/>
              </a:rPr>
              <a:t>Braided</a:t>
            </a:r>
          </a:p>
          <a:p>
            <a:pPr marL="1463040" lvl="4" indent="-182880" eaLnBrk="1" fontAlgn="auto" hangingPunct="1">
              <a:lnSpc>
                <a:spcPct val="80000"/>
              </a:lnSpc>
              <a:spcAft>
                <a:spcPts val="0"/>
              </a:spcAft>
              <a:buClr>
                <a:schemeClr val="accent2">
                  <a:tint val="60000"/>
                </a:schemeClr>
              </a:buClr>
              <a:buFontTx/>
              <a:buNone/>
              <a:defRPr/>
            </a:pPr>
            <a:r>
              <a:rPr lang="en-US" sz="2400" b="1" dirty="0">
                <a:latin typeface="Times New Roman" pitchFamily="18" charset="0"/>
                <a:cs typeface="Times New Roman" pitchFamily="18" charset="0"/>
              </a:rPr>
              <a:t>Plain</a:t>
            </a:r>
          </a:p>
          <a:p>
            <a:pPr marL="1463040" lvl="4" indent="-182880" eaLnBrk="1" fontAlgn="auto" hangingPunct="1">
              <a:lnSpc>
                <a:spcPct val="80000"/>
              </a:lnSpc>
              <a:spcAft>
                <a:spcPts val="0"/>
              </a:spcAft>
              <a:buClr>
                <a:schemeClr val="accent2">
                  <a:tint val="60000"/>
                </a:schemeClr>
              </a:buClr>
              <a:buFontTx/>
              <a:buNone/>
              <a:defRPr/>
            </a:pPr>
            <a:endParaRPr lang="en-US" sz="2400" b="1" dirty="0">
              <a:latin typeface="Times New Roman" pitchFamily="18" charset="0"/>
              <a:cs typeface="Times New Roman" pitchFamily="18" charset="0"/>
            </a:endParaRPr>
          </a:p>
          <a:p>
            <a:pPr marL="274320" indent="-274320" eaLnBrk="1" fontAlgn="auto" hangingPunct="1">
              <a:lnSpc>
                <a:spcPct val="80000"/>
              </a:lnSpc>
              <a:spcAft>
                <a:spcPts val="0"/>
              </a:spcAft>
              <a:buFontTx/>
              <a:buNone/>
              <a:defRPr/>
            </a:pPr>
            <a:r>
              <a:rPr lang="en-US" b="1" dirty="0">
                <a:solidFill>
                  <a:srgbClr val="0070C0"/>
                </a:solidFill>
                <a:latin typeface="Times New Roman" pitchFamily="18" charset="0"/>
                <a:cs typeface="Times New Roman" pitchFamily="18" charset="0"/>
              </a:rPr>
              <a:t>b. Depending on surface finish</a:t>
            </a:r>
          </a:p>
          <a:p>
            <a:pPr marL="274320" indent="-274320" eaLnBrk="1" fontAlgn="auto" hangingPunct="1">
              <a:lnSpc>
                <a:spcPct val="80000"/>
              </a:lnSpc>
              <a:spcAft>
                <a:spcPts val="0"/>
              </a:spcAft>
              <a:buFontTx/>
              <a:buNone/>
              <a:defRPr/>
            </a:pPr>
            <a:r>
              <a:rPr lang="en-US" b="1" dirty="0">
                <a:latin typeface="Times New Roman" pitchFamily="18" charset="0"/>
                <a:cs typeface="Times New Roman" pitchFamily="18" charset="0"/>
              </a:rPr>
              <a:t>		    Waxed</a:t>
            </a:r>
          </a:p>
          <a:p>
            <a:pPr marL="274320" indent="-274320" eaLnBrk="1" fontAlgn="auto" hangingPunct="1">
              <a:lnSpc>
                <a:spcPct val="80000"/>
              </a:lnSpc>
              <a:spcAft>
                <a:spcPts val="0"/>
              </a:spcAft>
              <a:buFontTx/>
              <a:buNone/>
              <a:defRPr/>
            </a:pP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Unwaxed</a:t>
            </a:r>
            <a:endParaRPr lang="en-US" b="1" dirty="0">
              <a:latin typeface="Times New Roman" pitchFamily="18" charset="0"/>
              <a:cs typeface="Times New Roman" pitchFamily="18" charset="0"/>
            </a:endParaRPr>
          </a:p>
          <a:p>
            <a:pPr marL="274320" indent="-274320" eaLnBrk="1" fontAlgn="auto" hangingPunct="1">
              <a:lnSpc>
                <a:spcPct val="80000"/>
              </a:lnSpc>
              <a:spcAft>
                <a:spcPts val="0"/>
              </a:spcAft>
              <a:buFontTx/>
              <a:buNone/>
              <a:defRPr/>
            </a:pPr>
            <a:r>
              <a:rPr lang="en-US" b="1" dirty="0">
                <a:latin typeface="Times New Roman" pitchFamily="18" charset="0"/>
                <a:cs typeface="Times New Roman" pitchFamily="18" charset="0"/>
              </a:rPr>
              <a:t>			</a:t>
            </a:r>
          </a:p>
          <a:p>
            <a:pPr marL="274320" indent="-274320" eaLnBrk="1" fontAlgn="auto" hangingPunct="1">
              <a:lnSpc>
                <a:spcPct val="80000"/>
              </a:lnSpc>
              <a:spcAft>
                <a:spcPts val="0"/>
              </a:spcAft>
              <a:buFontTx/>
              <a:buNone/>
              <a:defRPr/>
            </a:pPr>
            <a:endParaRPr lang="en-US" b="1" dirty="0"/>
          </a:p>
        </p:txBody>
      </p:sp>
      <p:sp>
        <p:nvSpPr>
          <p:cNvPr id="39940" name="Slide Number Placeholder 3">
            <a:extLst>
              <a:ext uri="{FF2B5EF4-FFF2-40B4-BE49-F238E27FC236}">
                <a16:creationId xmlns:a16="http://schemas.microsoft.com/office/drawing/2014/main" id="{3C1EB63D-D195-4DFA-BE9E-31E3686AD7C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7170B7-67C7-42C9-A156-AAFDDFAFB553}" type="slidenum">
              <a:rPr lang="en-US" altLang="en-US">
                <a:solidFill>
                  <a:srgbClr val="FFFFFF"/>
                </a:solidFill>
              </a:rPr>
              <a:pPr eaLnBrk="1" hangingPunct="1"/>
              <a:t>37</a:t>
            </a:fld>
            <a:endParaRPr lang="en-US" altLang="en-US">
              <a:solidFill>
                <a:srgbClr val="FFFFFF"/>
              </a:solidFill>
            </a:endParaRPr>
          </a:p>
        </p:txBody>
      </p:sp>
      <p:pic>
        <p:nvPicPr>
          <p:cNvPr id="39941" name="Picture 4" descr="gingival-tissue-management-28-638.jpg">
            <a:extLst>
              <a:ext uri="{FF2B5EF4-FFF2-40B4-BE49-F238E27FC236}">
                <a16:creationId xmlns:a16="http://schemas.microsoft.com/office/drawing/2014/main" id="{AC0535AE-39A2-499D-8E03-0436E1B931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62200"/>
            <a:ext cx="4081463"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CAC892D-7BD8-47C9-910E-46B3F63BF0DD}"/>
              </a:ext>
            </a:extLst>
          </p:cNvPr>
          <p:cNvSpPr txBox="1"/>
          <p:nvPr/>
        </p:nvSpPr>
        <p:spPr>
          <a:xfrm>
            <a:off x="6324600" y="990600"/>
            <a:ext cx="2057399" cy="523220"/>
          </a:xfrm>
          <a:prstGeom prst="rect">
            <a:avLst/>
          </a:prstGeom>
          <a:noFill/>
        </p:spPr>
        <p:txBody>
          <a:bodyPr wrap="square" rtlCol="0">
            <a:spAutoFit/>
          </a:bodyPr>
          <a:lstStyle/>
          <a:p>
            <a:r>
              <a:rPr lang="en-IN" sz="2800" dirty="0">
                <a:latin typeface="Times New Roman" panose="02020603050405020304" pitchFamily="18" charset="0"/>
                <a:cs typeface="Times New Roman" panose="02020603050405020304" pitchFamily="18" charset="0"/>
              </a:rPr>
              <a:t>  [6] a.- f.</a:t>
            </a:r>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56E31C8-46A4-4043-BD79-451BFE373B31}"/>
              </a:ext>
            </a:extLst>
          </p:cNvPr>
          <p:cNvSpPr>
            <a:spLocks noGrp="1" noChangeArrowheads="1"/>
          </p:cNvSpPr>
          <p:nvPr>
            <p:ph type="title"/>
          </p:nvPr>
        </p:nvSpPr>
        <p:spPr/>
        <p:txBody>
          <a:bodyPr/>
          <a:lstStyle/>
          <a:p>
            <a:pPr eaLnBrk="1" fontAlgn="auto" hangingPunct="1">
              <a:spcAft>
                <a:spcPts val="0"/>
              </a:spcAft>
              <a:defRPr/>
            </a:pPr>
            <a:endParaRPr lang="en-US"/>
          </a:p>
        </p:txBody>
      </p:sp>
      <p:sp>
        <p:nvSpPr>
          <p:cNvPr id="40963" name="Rectangle 3">
            <a:extLst>
              <a:ext uri="{FF2B5EF4-FFF2-40B4-BE49-F238E27FC236}">
                <a16:creationId xmlns:a16="http://schemas.microsoft.com/office/drawing/2014/main" id="{E9B600C7-C66F-43D8-A26D-58FA3F707D32}"/>
              </a:ext>
            </a:extLst>
          </p:cNvPr>
          <p:cNvSpPr>
            <a:spLocks noGrp="1" noChangeArrowheads="1"/>
          </p:cNvSpPr>
          <p:nvPr>
            <p:ph sz="quarter" idx="1"/>
          </p:nvPr>
        </p:nvSpPr>
        <p:spPr>
          <a:xfrm>
            <a:off x="419100" y="2057400"/>
            <a:ext cx="8305800" cy="4114800"/>
          </a:xfrm>
        </p:spPr>
        <p:txBody>
          <a:bodyPr/>
          <a:lstStyle/>
          <a:p>
            <a:pPr eaLnBrk="1" hangingPunct="1">
              <a:lnSpc>
                <a:spcPct val="80000"/>
              </a:lnSpc>
              <a:buFontTx/>
              <a:buNone/>
            </a:pPr>
            <a:r>
              <a:rPr lang="en-US" altLang="en-US" b="1" dirty="0">
                <a:solidFill>
                  <a:srgbClr val="0070C0"/>
                </a:solidFill>
                <a:latin typeface="Times New Roman" panose="02020603050405020304" pitchFamily="18" charset="0"/>
                <a:cs typeface="Times New Roman" panose="02020603050405020304" pitchFamily="18" charset="0"/>
              </a:rPr>
              <a:t>c. Depending on the chemical treatment</a:t>
            </a:r>
          </a:p>
          <a:p>
            <a:pPr eaLnBrk="1" hangingPunct="1">
              <a:lnSpc>
                <a:spcPct val="80000"/>
              </a:lnSpc>
              <a:buFontTx/>
              <a:buNone/>
            </a:pPr>
            <a:r>
              <a:rPr lang="en-US" altLang="en-US" b="1" dirty="0">
                <a:latin typeface="Times New Roman" panose="02020603050405020304" pitchFamily="18" charset="0"/>
                <a:cs typeface="Times New Roman" panose="02020603050405020304" pitchFamily="18" charset="0"/>
              </a:rPr>
              <a:t>			Plain </a:t>
            </a:r>
          </a:p>
          <a:p>
            <a:pPr eaLnBrk="1" hangingPunct="1">
              <a:lnSpc>
                <a:spcPct val="80000"/>
              </a:lnSpc>
              <a:buFontTx/>
              <a:buNone/>
            </a:pPr>
            <a:r>
              <a:rPr lang="en-US" altLang="en-US" b="1" dirty="0">
                <a:latin typeface="Times New Roman" panose="02020603050405020304" pitchFamily="18" charset="0"/>
                <a:cs typeface="Times New Roman" panose="02020603050405020304" pitchFamily="18" charset="0"/>
              </a:rPr>
              <a:t>			Impregnated </a:t>
            </a:r>
          </a:p>
          <a:p>
            <a:pPr eaLnBrk="1" hangingPunct="1">
              <a:lnSpc>
                <a:spcPct val="80000"/>
              </a:lnSpc>
              <a:buFontTx/>
              <a:buNone/>
            </a:pPr>
            <a:endParaRPr lang="en-US" altLang="en-US" b="1" dirty="0">
              <a:latin typeface="Times New Roman" panose="02020603050405020304" pitchFamily="18" charset="0"/>
              <a:cs typeface="Times New Roman" panose="02020603050405020304" pitchFamily="18" charset="0"/>
            </a:endParaRPr>
          </a:p>
          <a:p>
            <a:pPr eaLnBrk="1" hangingPunct="1">
              <a:lnSpc>
                <a:spcPct val="80000"/>
              </a:lnSpc>
              <a:buFontTx/>
              <a:buNone/>
            </a:pPr>
            <a:r>
              <a:rPr lang="en-US" altLang="en-US" b="1" dirty="0">
                <a:solidFill>
                  <a:srgbClr val="0070C0"/>
                </a:solidFill>
                <a:latin typeface="Times New Roman" panose="02020603050405020304" pitchFamily="18" charset="0"/>
                <a:cs typeface="Times New Roman" panose="02020603050405020304" pitchFamily="18" charset="0"/>
              </a:rPr>
              <a:t>d. Depending on number </a:t>
            </a:r>
            <a:r>
              <a:rPr lang="en-US" altLang="en-US" b="1" dirty="0" smtClean="0">
                <a:solidFill>
                  <a:srgbClr val="0070C0"/>
                </a:solidFill>
                <a:latin typeface="Times New Roman" panose="02020603050405020304" pitchFamily="18" charset="0"/>
                <a:cs typeface="Times New Roman" panose="02020603050405020304" pitchFamily="18" charset="0"/>
              </a:rPr>
              <a:t>of strands</a:t>
            </a:r>
            <a:endParaRPr lang="en-US" altLang="en-US" b="1" dirty="0">
              <a:solidFill>
                <a:srgbClr val="0070C0"/>
              </a:solidFill>
              <a:latin typeface="Times New Roman" panose="02020603050405020304" pitchFamily="18" charset="0"/>
              <a:cs typeface="Times New Roman" panose="02020603050405020304" pitchFamily="18" charset="0"/>
            </a:endParaRPr>
          </a:p>
          <a:p>
            <a:pPr eaLnBrk="1" hangingPunct="1">
              <a:lnSpc>
                <a:spcPct val="80000"/>
              </a:lnSpc>
              <a:buFontTx/>
              <a:buNone/>
            </a:pPr>
            <a:r>
              <a:rPr lang="en-US" altLang="en-US" b="1" dirty="0">
                <a:latin typeface="Times New Roman" panose="02020603050405020304" pitchFamily="18" charset="0"/>
                <a:cs typeface="Times New Roman" panose="02020603050405020304" pitchFamily="18" charset="0"/>
              </a:rPr>
              <a:t>			Single </a:t>
            </a:r>
          </a:p>
          <a:p>
            <a:pPr eaLnBrk="1" hangingPunct="1">
              <a:lnSpc>
                <a:spcPct val="80000"/>
              </a:lnSpc>
              <a:buFontTx/>
              <a:buNone/>
            </a:pPr>
            <a:r>
              <a:rPr lang="en-US" altLang="en-US" b="1" dirty="0">
                <a:latin typeface="Times New Roman" panose="02020603050405020304" pitchFamily="18" charset="0"/>
                <a:cs typeface="Times New Roman" panose="02020603050405020304" pitchFamily="18" charset="0"/>
              </a:rPr>
              <a:t>			Double-string</a:t>
            </a:r>
          </a:p>
          <a:p>
            <a:pPr eaLnBrk="1" hangingPunct="1"/>
            <a:endParaRPr lang="en-US" altLang="en-US" b="1" dirty="0">
              <a:latin typeface="Times New Roman" panose="02020603050405020304" pitchFamily="18" charset="0"/>
              <a:cs typeface="Times New Roman" panose="02020603050405020304" pitchFamily="18" charset="0"/>
            </a:endParaRPr>
          </a:p>
        </p:txBody>
      </p:sp>
      <p:sp>
        <p:nvSpPr>
          <p:cNvPr id="40964" name="Slide Number Placeholder 3">
            <a:extLst>
              <a:ext uri="{FF2B5EF4-FFF2-40B4-BE49-F238E27FC236}">
                <a16:creationId xmlns:a16="http://schemas.microsoft.com/office/drawing/2014/main" id="{0A730E4E-AA1A-4299-8CCC-4544D45BB18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D7C5C9-74F8-42D2-9572-1B990B1025E2}" type="slidenum">
              <a:rPr lang="en-US" altLang="en-US">
                <a:solidFill>
                  <a:srgbClr val="FFFFFF"/>
                </a:solidFill>
              </a:rPr>
              <a:pPr eaLnBrk="1" hangingPunct="1"/>
              <a:t>38</a:t>
            </a:fld>
            <a:endParaRPr lang="en-US" altLang="en-US">
              <a:solidFill>
                <a:srgbClr val="FFFFFF"/>
              </a:solidFill>
            </a:endParaRP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B70839DD-BF8A-493A-9228-A12C221EB5C6}"/>
              </a:ext>
            </a:extLst>
          </p:cNvPr>
          <p:cNvSpPr>
            <a:spLocks noGrp="1" noChangeArrowheads="1"/>
          </p:cNvSpPr>
          <p:nvPr>
            <p:ph sz="quarter" idx="1"/>
          </p:nvPr>
        </p:nvSpPr>
        <p:spPr>
          <a:xfrm>
            <a:off x="571500" y="457200"/>
            <a:ext cx="8039100" cy="5638800"/>
          </a:xfrm>
        </p:spPr>
        <p:txBody>
          <a:bodyPr>
            <a:normAutofit/>
          </a:bodyPr>
          <a:lstStyle/>
          <a:p>
            <a:pPr marL="274320" indent="-274320" eaLnBrk="1" fontAlgn="auto" hangingPunct="1">
              <a:lnSpc>
                <a:spcPct val="130000"/>
              </a:lnSpc>
              <a:spcAft>
                <a:spcPts val="0"/>
              </a:spcAft>
              <a:buClr>
                <a:schemeClr val="accent3"/>
              </a:buClr>
              <a:buFontTx/>
              <a:buNone/>
              <a:defRPr/>
            </a:pPr>
            <a:r>
              <a:rPr lang="en-US" b="1" dirty="0">
                <a:solidFill>
                  <a:srgbClr val="0070C0"/>
                </a:solidFill>
                <a:latin typeface="Times New Roman" pitchFamily="18" charset="0"/>
                <a:cs typeface="Times New Roman" pitchFamily="18" charset="0"/>
              </a:rPr>
              <a:t>e. Depending on the thickness (color coded)</a:t>
            </a:r>
          </a:p>
          <a:p>
            <a:pPr marL="274320" indent="-274320" eaLnBrk="1" fontAlgn="auto" hangingPunct="1">
              <a:lnSpc>
                <a:spcPct val="130000"/>
              </a:lnSpc>
              <a:spcAft>
                <a:spcPts val="0"/>
              </a:spcAft>
              <a:buClr>
                <a:schemeClr val="accent3"/>
              </a:buClr>
              <a:buFontTx/>
              <a:buNone/>
              <a:defRPr/>
            </a:pPr>
            <a:r>
              <a:rPr lang="en-US" b="1" dirty="0">
                <a:latin typeface="Times New Roman" pitchFamily="18" charset="0"/>
                <a:cs typeface="Times New Roman" pitchFamily="18" charset="0"/>
              </a:rPr>
              <a:t>			</a:t>
            </a:r>
            <a:r>
              <a:rPr lang="en-US" b="1" dirty="0">
                <a:solidFill>
                  <a:schemeClr val="bg2">
                    <a:lumMod val="10000"/>
                  </a:schemeClr>
                </a:solidFill>
                <a:latin typeface="Times New Roman" pitchFamily="18" charset="0"/>
                <a:cs typeface="Times New Roman" pitchFamily="18" charset="0"/>
              </a:rPr>
              <a:t>Black    000 </a:t>
            </a:r>
          </a:p>
          <a:p>
            <a:pPr marL="274320" indent="-274320" eaLnBrk="1" fontAlgn="auto" hangingPunct="1">
              <a:lnSpc>
                <a:spcPct val="130000"/>
              </a:lnSpc>
              <a:spcAft>
                <a:spcPts val="0"/>
              </a:spcAft>
              <a:buClr>
                <a:schemeClr val="accent3"/>
              </a:buClr>
              <a:buFontTx/>
              <a:buNone/>
              <a:defRPr/>
            </a:pPr>
            <a:r>
              <a:rPr lang="en-US" b="1" dirty="0">
                <a:latin typeface="Times New Roman" pitchFamily="18" charset="0"/>
                <a:cs typeface="Times New Roman" pitchFamily="18" charset="0"/>
              </a:rPr>
              <a:t>			</a:t>
            </a:r>
            <a:r>
              <a:rPr lang="en-US" b="1" dirty="0">
                <a:solidFill>
                  <a:srgbClr val="FFFF00"/>
                </a:solidFill>
                <a:latin typeface="Times New Roman" pitchFamily="18" charset="0"/>
                <a:cs typeface="Times New Roman" pitchFamily="18" charset="0"/>
              </a:rPr>
              <a:t>Yellow   00</a:t>
            </a:r>
          </a:p>
          <a:p>
            <a:pPr marL="274320" indent="-274320" eaLnBrk="1" fontAlgn="auto" hangingPunct="1">
              <a:lnSpc>
                <a:spcPct val="130000"/>
              </a:lnSpc>
              <a:spcAft>
                <a:spcPts val="0"/>
              </a:spcAft>
              <a:buClr>
                <a:schemeClr val="accent3"/>
              </a:buClr>
              <a:buFontTx/>
              <a:buNone/>
              <a:defRPr/>
            </a:pPr>
            <a:r>
              <a:rPr lang="en-US" b="1" dirty="0">
                <a:latin typeface="Times New Roman" pitchFamily="18" charset="0"/>
                <a:cs typeface="Times New Roman" pitchFamily="18" charset="0"/>
              </a:rPr>
              <a:t>			</a:t>
            </a:r>
            <a:r>
              <a:rPr lang="en-US" b="1" dirty="0">
                <a:solidFill>
                  <a:srgbClr val="7030A0"/>
                </a:solidFill>
                <a:latin typeface="Times New Roman" pitchFamily="18" charset="0"/>
                <a:cs typeface="Times New Roman" pitchFamily="18" charset="0"/>
              </a:rPr>
              <a:t>Purple </a:t>
            </a:r>
            <a:r>
              <a:rPr lang="en-US" b="1" dirty="0">
                <a:latin typeface="Times New Roman" pitchFamily="18" charset="0"/>
                <a:cs typeface="Times New Roman" pitchFamily="18" charset="0"/>
              </a:rPr>
              <a:t>  0</a:t>
            </a:r>
          </a:p>
          <a:p>
            <a:pPr marL="274320" indent="-274320" eaLnBrk="1" fontAlgn="auto" hangingPunct="1">
              <a:lnSpc>
                <a:spcPct val="130000"/>
              </a:lnSpc>
              <a:spcAft>
                <a:spcPts val="0"/>
              </a:spcAft>
              <a:buClr>
                <a:schemeClr val="accent3"/>
              </a:buClr>
              <a:buFontTx/>
              <a:buNone/>
              <a:defRPr/>
            </a:pPr>
            <a:r>
              <a:rPr lang="en-US" b="1" dirty="0">
                <a:latin typeface="Times New Roman" pitchFamily="18" charset="0"/>
                <a:cs typeface="Times New Roman" pitchFamily="18" charset="0"/>
              </a:rPr>
              <a:t>			</a:t>
            </a:r>
            <a:r>
              <a:rPr lang="en-US" b="1" dirty="0">
                <a:solidFill>
                  <a:srgbClr val="00B0F0"/>
                </a:solidFill>
                <a:latin typeface="Times New Roman" pitchFamily="18" charset="0"/>
                <a:cs typeface="Times New Roman" pitchFamily="18" charset="0"/>
              </a:rPr>
              <a:t>Blue      1</a:t>
            </a:r>
          </a:p>
          <a:p>
            <a:pPr marL="274320" indent="-274320" eaLnBrk="1" fontAlgn="auto" hangingPunct="1">
              <a:lnSpc>
                <a:spcPct val="130000"/>
              </a:lnSpc>
              <a:spcAft>
                <a:spcPts val="0"/>
              </a:spcAft>
              <a:buClr>
                <a:schemeClr val="accent3"/>
              </a:buClr>
              <a:buFontTx/>
              <a:buNone/>
              <a:defRPr/>
            </a:pPr>
            <a:r>
              <a:rPr lang="en-US" b="1" dirty="0">
                <a:latin typeface="Times New Roman" pitchFamily="18" charset="0"/>
                <a:cs typeface="Times New Roman" pitchFamily="18" charset="0"/>
              </a:rPr>
              <a:t>			</a:t>
            </a:r>
            <a:r>
              <a:rPr lang="en-US" b="1" dirty="0">
                <a:solidFill>
                  <a:srgbClr val="00B050"/>
                </a:solidFill>
                <a:latin typeface="Times New Roman" pitchFamily="18" charset="0"/>
                <a:cs typeface="Times New Roman" pitchFamily="18" charset="0"/>
              </a:rPr>
              <a:t>Green    2</a:t>
            </a:r>
          </a:p>
          <a:p>
            <a:pPr marL="274320" indent="-274320" eaLnBrk="1" fontAlgn="auto" hangingPunct="1">
              <a:lnSpc>
                <a:spcPct val="130000"/>
              </a:lnSpc>
              <a:spcAft>
                <a:spcPts val="0"/>
              </a:spcAft>
              <a:buClr>
                <a:schemeClr val="accent3"/>
              </a:buClr>
              <a:buFontTx/>
              <a:buNone/>
              <a:defRPr/>
            </a:pPr>
            <a:r>
              <a:rPr lang="en-US" b="1" dirty="0">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Red  </a:t>
            </a:r>
            <a:r>
              <a:rPr lang="en-US" b="1" dirty="0">
                <a:latin typeface="Times New Roman" pitchFamily="18" charset="0"/>
                <a:cs typeface="Times New Roman" pitchFamily="18" charset="0"/>
              </a:rPr>
              <a:t>     3</a:t>
            </a:r>
          </a:p>
          <a:p>
            <a:pPr marL="274320" indent="-274320" eaLnBrk="1" fontAlgn="auto" hangingPunct="1">
              <a:lnSpc>
                <a:spcPct val="130000"/>
              </a:lnSpc>
              <a:spcAft>
                <a:spcPts val="0"/>
              </a:spcAft>
              <a:buClr>
                <a:schemeClr val="accent3"/>
              </a:buClr>
              <a:buFontTx/>
              <a:buNone/>
              <a:defRPr/>
            </a:pPr>
            <a:r>
              <a:rPr lang="en-US" b="1" dirty="0">
                <a:solidFill>
                  <a:srgbClr val="0070C0"/>
                </a:solidFill>
                <a:latin typeface="Times New Roman" pitchFamily="18" charset="0"/>
                <a:cs typeface="Times New Roman" pitchFamily="18" charset="0"/>
              </a:rPr>
              <a:t>f. Depending on surface texture </a:t>
            </a:r>
          </a:p>
          <a:p>
            <a:pPr marL="274320" indent="-274320" eaLnBrk="1" fontAlgn="auto" hangingPunct="1">
              <a:lnSpc>
                <a:spcPct val="130000"/>
              </a:lnSpc>
              <a:spcAft>
                <a:spcPts val="0"/>
              </a:spcAft>
              <a:buClr>
                <a:schemeClr val="accent3"/>
              </a:buClr>
              <a:buFontTx/>
              <a:buNone/>
              <a:defRPr/>
            </a:pPr>
            <a:r>
              <a:rPr lang="en-US" b="1" dirty="0">
                <a:latin typeface="Times New Roman" pitchFamily="18" charset="0"/>
                <a:cs typeface="Times New Roman" pitchFamily="18" charset="0"/>
              </a:rPr>
              <a:t>                           Wet</a:t>
            </a:r>
          </a:p>
          <a:p>
            <a:pPr marL="274320" indent="-274320" eaLnBrk="1" fontAlgn="auto" hangingPunct="1">
              <a:lnSpc>
                <a:spcPct val="130000"/>
              </a:lnSpc>
              <a:spcAft>
                <a:spcPts val="0"/>
              </a:spcAft>
              <a:buClr>
                <a:schemeClr val="accent3"/>
              </a:buClr>
              <a:buFontTx/>
              <a:buNone/>
              <a:defRPr/>
            </a:pPr>
            <a:r>
              <a:rPr lang="en-US" b="1" dirty="0">
                <a:latin typeface="Times New Roman" pitchFamily="18" charset="0"/>
                <a:cs typeface="Times New Roman" pitchFamily="18" charset="0"/>
              </a:rPr>
              <a:t>                           Dry</a:t>
            </a:r>
          </a:p>
        </p:txBody>
      </p:sp>
      <p:sp>
        <p:nvSpPr>
          <p:cNvPr id="41987" name="Slide Number Placeholder 2">
            <a:extLst>
              <a:ext uri="{FF2B5EF4-FFF2-40B4-BE49-F238E27FC236}">
                <a16:creationId xmlns:a16="http://schemas.microsoft.com/office/drawing/2014/main" id="{07258BAC-B205-4DB4-AFE3-D7DD7674E9BB}"/>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B2173F-5FEC-4F94-A2BD-2B1EF8C80FE9}" type="slidenum">
              <a:rPr lang="en-US" altLang="en-US">
                <a:solidFill>
                  <a:srgbClr val="FFFFFF"/>
                </a:solidFill>
              </a:rPr>
              <a:pPr eaLnBrk="1" hangingPunct="1"/>
              <a:t>39</a:t>
            </a:fld>
            <a:endParaRPr lang="en-US" altLang="en-US">
              <a:solidFill>
                <a:srgbClr val="FFFFFF"/>
              </a:solidFill>
            </a:endParaRP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5BA48F-3E75-4BB8-B8FF-A238F38B518A}"/>
              </a:ext>
            </a:extLst>
          </p:cNvPr>
          <p:cNvSpPr>
            <a:spLocks noGrp="1"/>
          </p:cNvSpPr>
          <p:nvPr>
            <p:ph sz="quarter" idx="1"/>
          </p:nvPr>
        </p:nvSpPr>
        <p:spPr>
          <a:xfrm>
            <a:off x="304800" y="457200"/>
            <a:ext cx="8229600" cy="4873752"/>
          </a:xfrm>
        </p:spPr>
        <p:txBody>
          <a:bodyPr/>
          <a:lstStyle/>
          <a:p>
            <a:pPr marL="0" indent="0">
              <a:buNone/>
            </a:pPr>
            <a:r>
              <a:rPr lang="en-IN" dirty="0">
                <a:solidFill>
                  <a:srgbClr val="FF0000"/>
                </a:solidFill>
                <a:latin typeface="Times New Roman" panose="02020603050405020304" pitchFamily="18" charset="0"/>
                <a:cs typeface="Times New Roman" panose="02020603050405020304" pitchFamily="18" charset="0"/>
              </a:rPr>
              <a:t>1. Rubber dam</a:t>
            </a:r>
          </a:p>
          <a:p>
            <a:pPr marL="0" indent="0">
              <a:buNone/>
            </a:pPr>
            <a:endParaRPr lang="en-IN" dirty="0">
              <a:solidFill>
                <a:srgbClr val="FF0000"/>
              </a:solidFill>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Is the most effective of all isolation devices used in restorative dentistry.</a:t>
            </a:r>
          </a:p>
        </p:txBody>
      </p:sp>
      <p:sp>
        <p:nvSpPr>
          <p:cNvPr id="4" name="Slide Number Placeholder 3">
            <a:extLst>
              <a:ext uri="{FF2B5EF4-FFF2-40B4-BE49-F238E27FC236}">
                <a16:creationId xmlns:a16="http://schemas.microsoft.com/office/drawing/2014/main" id="{F81CC004-0AEA-4EAE-A944-DC58D2D89E10}"/>
              </a:ext>
            </a:extLst>
          </p:cNvPr>
          <p:cNvSpPr>
            <a:spLocks noGrp="1"/>
          </p:cNvSpPr>
          <p:nvPr>
            <p:ph type="sldNum" sz="quarter" idx="11"/>
          </p:nvPr>
        </p:nvSpPr>
        <p:spPr/>
        <p:txBody>
          <a:bodyPr/>
          <a:lstStyle/>
          <a:p>
            <a:fld id="{D275E421-8AC5-4C88-BBEE-BE943CE5615A}" type="slidenum">
              <a:rPr lang="en-US" altLang="en-US" smtClean="0"/>
              <a:pPr/>
              <a:t>4</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537" y="3733800"/>
            <a:ext cx="3590925" cy="2824861"/>
          </a:xfrm>
          <a:prstGeom prst="rect">
            <a:avLst/>
          </a:prstGeom>
        </p:spPr>
      </p:pic>
    </p:spTree>
    <p:extLst>
      <p:ext uri="{BB962C8B-B14F-4D97-AF65-F5344CB8AC3E}">
        <p14:creationId xmlns:p14="http://schemas.microsoft.com/office/powerpoint/2010/main" val="9970336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39F3F688-EDE4-4560-8021-97D5E772AE9F}"/>
              </a:ext>
            </a:extLst>
          </p:cNvPr>
          <p:cNvSpPr>
            <a:spLocks noGrp="1" noChangeArrowheads="1"/>
          </p:cNvSpPr>
          <p:nvPr>
            <p:ph sz="quarter" idx="1"/>
          </p:nvPr>
        </p:nvSpPr>
        <p:spPr>
          <a:xfrm>
            <a:off x="0" y="800100"/>
            <a:ext cx="6934200" cy="5257800"/>
          </a:xfrm>
        </p:spPr>
        <p:txBody>
          <a:bodyPr/>
          <a:lstStyle/>
          <a:p>
            <a:pPr eaLnBrk="1" hangingPunct="1">
              <a:buFont typeface="Wingdings 2" pitchFamily="18" charset="2"/>
              <a:buNone/>
              <a:defRPr/>
            </a:pPr>
            <a:r>
              <a:rPr lang="en-US" sz="3200" b="1" dirty="0">
                <a:solidFill>
                  <a:srgbClr val="C00000"/>
                </a:solidFill>
                <a:latin typeface="Times New Roman" pitchFamily="18" charset="0"/>
                <a:cs typeface="Times New Roman" pitchFamily="18" charset="0"/>
              </a:rPr>
              <a:t>   </a:t>
            </a:r>
            <a:r>
              <a:rPr lang="en-US" sz="32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Techniques of gingival retraction:</a:t>
            </a:r>
          </a:p>
          <a:p>
            <a:pPr eaLnBrk="1" hangingPunct="1">
              <a:buFont typeface="Wingdings 2" pitchFamily="18" charset="2"/>
              <a:buNone/>
              <a:defRPr/>
            </a:pPr>
            <a:endParaRPr lang="en-US" b="1" dirty="0">
              <a:solidFill>
                <a:srgbClr val="C00000"/>
              </a:solidFill>
              <a:latin typeface="Times New Roman" pitchFamily="18" charset="0"/>
              <a:cs typeface="Times New Roman" pitchFamily="18" charset="0"/>
            </a:endParaRPr>
          </a:p>
          <a:p>
            <a:pPr lvl="1" eaLnBrk="1" hangingPunct="1">
              <a:defRPr/>
            </a:pPr>
            <a:r>
              <a:rPr lang="en-US" sz="2400" b="1" dirty="0">
                <a:latin typeface="Times New Roman" pitchFamily="18" charset="0"/>
                <a:cs typeface="Times New Roman" pitchFamily="18" charset="0"/>
              </a:rPr>
              <a:t>Single cord technique.</a:t>
            </a:r>
          </a:p>
          <a:p>
            <a:pPr lvl="1" eaLnBrk="1" hangingPunct="1">
              <a:defRPr/>
            </a:pPr>
            <a:r>
              <a:rPr lang="en-US" sz="2400" b="1" dirty="0">
                <a:latin typeface="Times New Roman" pitchFamily="18" charset="0"/>
                <a:cs typeface="Times New Roman" pitchFamily="18" charset="0"/>
              </a:rPr>
              <a:t>Double cord technique.</a:t>
            </a:r>
          </a:p>
        </p:txBody>
      </p:sp>
      <p:pic>
        <p:nvPicPr>
          <p:cNvPr id="43011" name="Picture 4">
            <a:extLst>
              <a:ext uri="{FF2B5EF4-FFF2-40B4-BE49-F238E27FC236}">
                <a16:creationId xmlns:a16="http://schemas.microsoft.com/office/drawing/2014/main" id="{4033754C-43AF-43E9-8163-6CC04A17E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108325"/>
            <a:ext cx="35814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Slide Number Placeholder 3">
            <a:extLst>
              <a:ext uri="{FF2B5EF4-FFF2-40B4-BE49-F238E27FC236}">
                <a16:creationId xmlns:a16="http://schemas.microsoft.com/office/drawing/2014/main" id="{BE21E1FF-F0BD-43D2-B9EA-26387ADCE2D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1E5BB1-16EF-41F2-8A84-6EBE59029B3A}" type="slidenum">
              <a:rPr lang="en-US" altLang="en-US">
                <a:solidFill>
                  <a:srgbClr val="FFFFFF"/>
                </a:solidFill>
              </a:rPr>
              <a:pPr eaLnBrk="1" hangingPunct="1"/>
              <a:t>40</a:t>
            </a:fld>
            <a:endParaRPr lang="en-US" altLang="en-US">
              <a:solidFill>
                <a:srgbClr val="FFFFFF"/>
              </a:solidFill>
            </a:endParaRP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7">
            <a:extLst>
              <a:ext uri="{FF2B5EF4-FFF2-40B4-BE49-F238E27FC236}">
                <a16:creationId xmlns:a16="http://schemas.microsoft.com/office/drawing/2014/main" id="{9C7D3EB8-14E5-40DB-A5ED-B27D13D3F634}"/>
              </a:ext>
            </a:extLst>
          </p:cNvPr>
          <p:cNvPicPr>
            <a:picLocks noChangeAspect="1" noChangeArrowheads="1"/>
          </p:cNvPicPr>
          <p:nvPr/>
        </p:nvPicPr>
        <p:blipFill>
          <a:blip r:embed="rId3"/>
          <a:srcRect l="43750" t="33333" r="28125" b="16667"/>
          <a:stretch>
            <a:fillRect/>
          </a:stretch>
        </p:blipFill>
        <p:spPr bwMode="auto">
          <a:xfrm>
            <a:off x="2752725" y="1676400"/>
            <a:ext cx="3343275" cy="4457700"/>
          </a:xfrm>
          <a:prstGeom prst="rect">
            <a:avLst/>
          </a:prstGeom>
          <a:ln>
            <a:noFill/>
          </a:ln>
          <a:effectLst>
            <a:outerShdw blurRad="292100" dist="139700" dir="2700000" algn="tl" rotWithShape="0">
              <a:srgbClr val="333333">
                <a:alpha val="65000"/>
              </a:srgbClr>
            </a:outerShdw>
          </a:effectLst>
        </p:spPr>
      </p:pic>
      <p:sp>
        <p:nvSpPr>
          <p:cNvPr id="34820" name="TextBox 3">
            <a:extLst>
              <a:ext uri="{FF2B5EF4-FFF2-40B4-BE49-F238E27FC236}">
                <a16:creationId xmlns:a16="http://schemas.microsoft.com/office/drawing/2014/main" id="{A7D57BEE-0A5F-4A18-99B4-9567A024FCE8}"/>
              </a:ext>
            </a:extLst>
          </p:cNvPr>
          <p:cNvSpPr txBox="1">
            <a:spLocks noChangeArrowheads="1"/>
          </p:cNvSpPr>
          <p:nvPr/>
        </p:nvSpPr>
        <p:spPr bwMode="auto">
          <a:xfrm>
            <a:off x="1676400" y="457200"/>
            <a:ext cx="5922963" cy="584200"/>
          </a:xfrm>
          <a:prstGeom prst="rect">
            <a:avLst/>
          </a:prstGeom>
          <a:noFill/>
          <a:ln w="9525">
            <a:noFill/>
            <a:miter lim="800000"/>
            <a:headEnd/>
            <a:tailEnd/>
          </a:ln>
        </p:spPr>
        <p:txBody>
          <a:bodyPr wrap="none">
            <a:spAutoFit/>
          </a:bodyPr>
          <a:lstStyle/>
          <a:p>
            <a:pPr>
              <a:defRPr/>
            </a:pPr>
            <a:r>
              <a:rPr lang="en-US" sz="2800" b="1" dirty="0">
                <a:solidFill>
                  <a:srgbClr val="C00000"/>
                </a:solidFill>
                <a:latin typeface="Times New Roman" pitchFamily="18" charset="0"/>
                <a:cs typeface="Times New Roman" pitchFamily="18" charset="0"/>
              </a:rPr>
              <a:t>   </a:t>
            </a:r>
            <a:r>
              <a:rPr 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SINGLE CORD TECHNIQUE</a:t>
            </a:r>
          </a:p>
        </p:txBody>
      </p:sp>
      <p:sp>
        <p:nvSpPr>
          <p:cNvPr id="44036" name="Slide Number Placeholder 3">
            <a:extLst>
              <a:ext uri="{FF2B5EF4-FFF2-40B4-BE49-F238E27FC236}">
                <a16:creationId xmlns:a16="http://schemas.microsoft.com/office/drawing/2014/main" id="{1642682C-4DA7-4702-BFBA-E5ABD758F2A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D42E38-8E25-49F8-BA85-A96C1ECDAC5F}" type="slidenum">
              <a:rPr lang="en-US" altLang="en-US">
                <a:solidFill>
                  <a:srgbClr val="FFFFFF"/>
                </a:solidFill>
              </a:rPr>
              <a:pPr eaLnBrk="1" hangingPunct="1"/>
              <a:t>41</a:t>
            </a:fld>
            <a:endParaRPr lang="en-US" altLang="en-US">
              <a:solidFill>
                <a:srgbClr val="FFFFFF"/>
              </a:solidFill>
            </a:endParaRPr>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3967-2338-4D10-AF04-28E9748172B3}"/>
              </a:ext>
            </a:extLst>
          </p:cNvPr>
          <p:cNvSpPr>
            <a:spLocks noGrp="1"/>
          </p:cNvSpPr>
          <p:nvPr>
            <p:ph type="title"/>
          </p:nvPr>
        </p:nvSpPr>
        <p:spPr/>
        <p:txBody>
          <a:bodyPr/>
          <a:lstStyle/>
          <a:p>
            <a:pPr eaLnBrk="1" hangingPunct="1">
              <a:defRPr/>
            </a:pPr>
            <a:endParaRPr lang="en-US" dirty="0"/>
          </a:p>
        </p:txBody>
      </p:sp>
      <p:graphicFrame>
        <p:nvGraphicFramePr>
          <p:cNvPr id="1026" name="Object 2">
            <a:extLst>
              <a:ext uri="{FF2B5EF4-FFF2-40B4-BE49-F238E27FC236}">
                <a16:creationId xmlns:a16="http://schemas.microsoft.com/office/drawing/2014/main" id="{D2C16BE8-B3A8-43A5-850B-7ED85EE753F1}"/>
              </a:ext>
            </a:extLst>
          </p:cNvPr>
          <p:cNvGraphicFramePr>
            <a:graphicFrameLocks noGrp="1" noChangeAspect="1"/>
          </p:cNvGraphicFramePr>
          <p:nvPr>
            <p:ph sz="quarter" idx="1"/>
          </p:nvPr>
        </p:nvGraphicFramePr>
        <p:xfrm>
          <a:off x="304800" y="228600"/>
          <a:ext cx="3897313" cy="2827338"/>
        </p:xfrm>
        <a:graphic>
          <a:graphicData uri="http://schemas.openxmlformats.org/presentationml/2006/ole">
            <mc:AlternateContent xmlns:mc="http://schemas.openxmlformats.org/markup-compatibility/2006">
              <mc:Choice xmlns:v="urn:schemas-microsoft-com:vml" Requires="v">
                <p:oleObj spid="_x0000_s1056" name="Photo Editor Photo" r:id="rId3" imgW="5915851" imgH="4296375" progId="">
                  <p:embed/>
                </p:oleObj>
              </mc:Choice>
              <mc:Fallback>
                <p:oleObj name="Photo Editor Photo" r:id="rId3" imgW="5915851" imgH="4296375" progId="">
                  <p:embed/>
                  <p:pic>
                    <p:nvPicPr>
                      <p:cNvPr id="1026" name="Object 2">
                        <a:extLst>
                          <a:ext uri="{FF2B5EF4-FFF2-40B4-BE49-F238E27FC236}">
                            <a16:creationId xmlns:a16="http://schemas.microsoft.com/office/drawing/2014/main" id="{D2C16BE8-B3A8-43A5-850B-7ED85EE753F1}"/>
                          </a:ext>
                        </a:extLst>
                      </p:cNvPr>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l="2473" t="6810" r="9738" b="17665"/>
                      <a:stretch>
                        <a:fillRect/>
                      </a:stretch>
                    </p:blipFill>
                    <p:spPr bwMode="auto">
                      <a:xfrm>
                        <a:off x="304800" y="228600"/>
                        <a:ext cx="3897313" cy="282733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Slide Number Placeholder 3">
            <a:extLst>
              <a:ext uri="{FF2B5EF4-FFF2-40B4-BE49-F238E27FC236}">
                <a16:creationId xmlns:a16="http://schemas.microsoft.com/office/drawing/2014/main" id="{CE0B8291-1621-4A26-8190-707379EDB70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23A917-3DC4-42E7-89C8-7737739A2840}" type="slidenum">
              <a:rPr lang="en-US" altLang="en-US">
                <a:solidFill>
                  <a:srgbClr val="FFFFFF"/>
                </a:solidFill>
              </a:rPr>
              <a:pPr eaLnBrk="1" hangingPunct="1"/>
              <a:t>42</a:t>
            </a:fld>
            <a:endParaRPr lang="en-US" altLang="en-US">
              <a:solidFill>
                <a:srgbClr val="FFFFFF"/>
              </a:solidFill>
            </a:endParaRPr>
          </a:p>
        </p:txBody>
      </p:sp>
      <p:graphicFrame>
        <p:nvGraphicFramePr>
          <p:cNvPr id="1027" name="Object 2">
            <a:extLst>
              <a:ext uri="{FF2B5EF4-FFF2-40B4-BE49-F238E27FC236}">
                <a16:creationId xmlns:a16="http://schemas.microsoft.com/office/drawing/2014/main" id="{91FFDC63-CE8B-4AC3-A415-58CD71D45E2E}"/>
              </a:ext>
            </a:extLst>
          </p:cNvPr>
          <p:cNvGraphicFramePr>
            <a:graphicFrameLocks noChangeAspect="1"/>
          </p:cNvGraphicFramePr>
          <p:nvPr/>
        </p:nvGraphicFramePr>
        <p:xfrm>
          <a:off x="3886200" y="2743200"/>
          <a:ext cx="4378325" cy="3654425"/>
        </p:xfrm>
        <a:graphic>
          <a:graphicData uri="http://schemas.openxmlformats.org/presentationml/2006/ole">
            <mc:AlternateContent xmlns:mc="http://schemas.openxmlformats.org/markup-compatibility/2006">
              <mc:Choice xmlns:v="urn:schemas-microsoft-com:vml" Requires="v">
                <p:oleObj spid="_x0000_s1057" name="Photo Editor Photo" r:id="rId5" imgW="13251125" imgH="11057143" progId="">
                  <p:embed/>
                </p:oleObj>
              </mc:Choice>
              <mc:Fallback>
                <p:oleObj name="Photo Editor Photo" r:id="rId5" imgW="13251125" imgH="11057143" progId="">
                  <p:embed/>
                  <p:pic>
                    <p:nvPicPr>
                      <p:cNvPr id="1027" name="Object 2">
                        <a:extLst>
                          <a:ext uri="{FF2B5EF4-FFF2-40B4-BE49-F238E27FC236}">
                            <a16:creationId xmlns:a16="http://schemas.microsoft.com/office/drawing/2014/main" id="{91FFDC63-CE8B-4AC3-A415-58CD71D45E2E}"/>
                          </a:ext>
                        </a:extLst>
                      </p:cNvPr>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l="6491" t="5046" r="10703" b="4135"/>
                      <a:stretch>
                        <a:fillRect/>
                      </a:stretch>
                    </p:blipFill>
                    <p:spPr bwMode="auto">
                      <a:xfrm>
                        <a:off x="3886200" y="2743200"/>
                        <a:ext cx="4378325" cy="365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3C911F2D-609D-43DA-A8E1-D8076EF3E516}"/>
              </a:ext>
            </a:extLst>
          </p:cNvPr>
          <p:cNvSpPr>
            <a:spLocks noGrp="1" noChangeArrowheads="1"/>
          </p:cNvSpPr>
          <p:nvPr>
            <p:ph type="title"/>
          </p:nvPr>
        </p:nvSpPr>
        <p:spPr/>
        <p:txBody>
          <a:bodyPr/>
          <a:lstStyle/>
          <a:p>
            <a:pPr eaLnBrk="1" fontAlgn="auto" hangingPunct="1">
              <a:spcAft>
                <a:spcPts val="0"/>
              </a:spcAft>
              <a:defRPr/>
            </a:pPr>
            <a:endParaRPr lang="en-US"/>
          </a:p>
        </p:txBody>
      </p:sp>
      <p:graphicFrame>
        <p:nvGraphicFramePr>
          <p:cNvPr id="2050" name="Object 2">
            <a:extLst>
              <a:ext uri="{FF2B5EF4-FFF2-40B4-BE49-F238E27FC236}">
                <a16:creationId xmlns:a16="http://schemas.microsoft.com/office/drawing/2014/main" id="{C6CA876C-29C6-4F1E-BED9-1CC1510A691C}"/>
              </a:ext>
            </a:extLst>
          </p:cNvPr>
          <p:cNvGraphicFramePr>
            <a:graphicFrameLocks noGrp="1" noChangeAspect="1"/>
          </p:cNvGraphicFramePr>
          <p:nvPr>
            <p:ph sz="quarter" idx="1"/>
          </p:nvPr>
        </p:nvGraphicFramePr>
        <p:xfrm>
          <a:off x="533400" y="152400"/>
          <a:ext cx="4356100" cy="3808413"/>
        </p:xfrm>
        <a:graphic>
          <a:graphicData uri="http://schemas.openxmlformats.org/presentationml/2006/ole">
            <mc:AlternateContent xmlns:mc="http://schemas.openxmlformats.org/markup-compatibility/2006">
              <mc:Choice xmlns:v="urn:schemas-microsoft-com:vml" Requires="v">
                <p:oleObj spid="_x0000_s2065" name="Photo Editor Photo" r:id="rId3" imgW="12107965" imgH="10580952" progId="">
                  <p:embed/>
                </p:oleObj>
              </mc:Choice>
              <mc:Fallback>
                <p:oleObj name="Photo Editor Photo" r:id="rId3" imgW="12107965" imgH="10580952" progId="">
                  <p:embed/>
                  <p:pic>
                    <p:nvPicPr>
                      <p:cNvPr id="2050" name="Object 2">
                        <a:extLst>
                          <a:ext uri="{FF2B5EF4-FFF2-40B4-BE49-F238E27FC236}">
                            <a16:creationId xmlns:a16="http://schemas.microsoft.com/office/drawing/2014/main" id="{C6CA876C-29C6-4F1E-BED9-1CC1510A691C}"/>
                          </a:ext>
                        </a:extLst>
                      </p:cNvPr>
                      <p:cNvPicPr>
                        <a:picLocks noChangeAspect="1" noChangeArrowheads="1"/>
                      </p:cNvPicPr>
                      <p:nvPr/>
                    </p:nvPicPr>
                    <p:blipFill>
                      <a:blip r:embed="rId4">
                        <a:lum bright="-6000" contrast="42000"/>
                        <a:extLst>
                          <a:ext uri="{28A0092B-C50C-407E-A947-70E740481C1C}">
                            <a14:useLocalDpi xmlns:a14="http://schemas.microsoft.com/office/drawing/2010/main" val="0"/>
                          </a:ext>
                        </a:extLst>
                      </a:blip>
                      <a:srcRect l="2969"/>
                      <a:stretch>
                        <a:fillRect/>
                      </a:stretch>
                    </p:blipFill>
                    <p:spPr bwMode="auto">
                      <a:xfrm>
                        <a:off x="533400" y="152400"/>
                        <a:ext cx="4356100" cy="380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Slide Number Placeholder 3">
            <a:extLst>
              <a:ext uri="{FF2B5EF4-FFF2-40B4-BE49-F238E27FC236}">
                <a16:creationId xmlns:a16="http://schemas.microsoft.com/office/drawing/2014/main" id="{FB5DFBDC-AB0B-4A36-B052-FAE16FDA1B0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7DB5A2-E4CE-47FA-B0B3-886FFE5E3E33}" type="slidenum">
              <a:rPr lang="en-US" altLang="en-US">
                <a:solidFill>
                  <a:srgbClr val="FFFFFF"/>
                </a:solidFill>
              </a:rPr>
              <a:pPr eaLnBrk="1" hangingPunct="1"/>
              <a:t>43</a:t>
            </a:fld>
            <a:endParaRPr lang="en-US" altLang="en-US">
              <a:solidFill>
                <a:srgbClr val="FFFFFF"/>
              </a:solidFill>
            </a:endParaRPr>
          </a:p>
        </p:txBody>
      </p:sp>
      <p:pic>
        <p:nvPicPr>
          <p:cNvPr id="2053" name="Picture 6">
            <a:extLst>
              <a:ext uri="{FF2B5EF4-FFF2-40B4-BE49-F238E27FC236}">
                <a16:creationId xmlns:a16="http://schemas.microsoft.com/office/drawing/2014/main" id="{15499991-BE9C-45E7-8956-6810483F34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719" t="44792" r="28906" b="31250"/>
          <a:stretch>
            <a:fillRect/>
          </a:stretch>
        </p:blipFill>
        <p:spPr bwMode="auto">
          <a:xfrm>
            <a:off x="2667000" y="3733800"/>
            <a:ext cx="51816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A7E1A0A-8BD7-4173-BB66-024579503246}"/>
              </a:ext>
            </a:extLst>
          </p:cNvPr>
          <p:cNvSpPr>
            <a:spLocks noGrp="1" noChangeArrowheads="1"/>
          </p:cNvSpPr>
          <p:nvPr>
            <p:ph type="title"/>
          </p:nvPr>
        </p:nvSpPr>
        <p:spPr/>
        <p:txBody>
          <a:bodyPr/>
          <a:lstStyle/>
          <a:p>
            <a:pPr eaLnBrk="1" fontAlgn="auto" hangingPunct="1">
              <a:spcAft>
                <a:spcPts val="0"/>
              </a:spcAft>
              <a:defRPr/>
            </a:pPr>
            <a:endParaRPr lang="en-US"/>
          </a:p>
        </p:txBody>
      </p:sp>
      <p:pic>
        <p:nvPicPr>
          <p:cNvPr id="45059" name="Picture 6">
            <a:extLst>
              <a:ext uri="{FF2B5EF4-FFF2-40B4-BE49-F238E27FC236}">
                <a16:creationId xmlns:a16="http://schemas.microsoft.com/office/drawing/2014/main" id="{84604798-BC81-4268-B779-58C468F55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188" t="40625" r="30469" b="27083"/>
          <a:stretch>
            <a:fillRect/>
          </a:stretch>
        </p:blipFill>
        <p:spPr bwMode="auto">
          <a:xfrm>
            <a:off x="609600" y="381000"/>
            <a:ext cx="39751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Slide Number Placeholder 3">
            <a:extLst>
              <a:ext uri="{FF2B5EF4-FFF2-40B4-BE49-F238E27FC236}">
                <a16:creationId xmlns:a16="http://schemas.microsoft.com/office/drawing/2014/main" id="{B9AE582B-ADF4-40D8-889F-C66CD677F65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B37B6F-4E62-4475-8446-9F28F9562779}" type="slidenum">
              <a:rPr lang="en-US" altLang="en-US">
                <a:solidFill>
                  <a:srgbClr val="FFFFFF"/>
                </a:solidFill>
              </a:rPr>
              <a:pPr eaLnBrk="1" hangingPunct="1"/>
              <a:t>44</a:t>
            </a:fld>
            <a:endParaRPr lang="en-US" altLang="en-US">
              <a:solidFill>
                <a:srgbClr val="FFFFFF"/>
              </a:solidFill>
            </a:endParaRPr>
          </a:p>
        </p:txBody>
      </p:sp>
      <p:pic>
        <p:nvPicPr>
          <p:cNvPr id="45061" name="Picture 5">
            <a:extLst>
              <a:ext uri="{FF2B5EF4-FFF2-40B4-BE49-F238E27FC236}">
                <a16:creationId xmlns:a16="http://schemas.microsoft.com/office/drawing/2014/main" id="{56B96F5D-6926-470D-92A2-0B4477081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281" t="42709" r="28906" b="27083"/>
          <a:stretch>
            <a:fillRect/>
          </a:stretch>
        </p:blipFill>
        <p:spPr bwMode="auto">
          <a:xfrm>
            <a:off x="4495800" y="457200"/>
            <a:ext cx="4367213"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a:extLst>
              <a:ext uri="{FF2B5EF4-FFF2-40B4-BE49-F238E27FC236}">
                <a16:creationId xmlns:a16="http://schemas.microsoft.com/office/drawing/2014/main" id="{245F8824-D7B2-4C6B-8B64-83384D20C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969" t="42708" r="23438" b="26042"/>
          <a:stretch>
            <a:fillRect/>
          </a:stretch>
        </p:blipFill>
        <p:spPr bwMode="auto">
          <a:xfrm>
            <a:off x="304800" y="3124200"/>
            <a:ext cx="41148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5">
            <a:extLst>
              <a:ext uri="{FF2B5EF4-FFF2-40B4-BE49-F238E27FC236}">
                <a16:creationId xmlns:a16="http://schemas.microsoft.com/office/drawing/2014/main" id="{D1EE4DF4-5776-4938-A997-51EADF76F6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938" t="41667" r="29688" b="30208"/>
          <a:stretch>
            <a:fillRect/>
          </a:stretch>
        </p:blipFill>
        <p:spPr bwMode="auto">
          <a:xfrm>
            <a:off x="4495800" y="3429000"/>
            <a:ext cx="39624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EABA-55AC-4A33-BC30-1897A16D61AE}"/>
              </a:ext>
            </a:extLst>
          </p:cNvPr>
          <p:cNvSpPr>
            <a:spLocks noGrp="1"/>
          </p:cNvSpPr>
          <p:nvPr>
            <p:ph type="title"/>
          </p:nvPr>
        </p:nvSpPr>
        <p:spPr/>
        <p:txBody>
          <a:bodyPr/>
          <a:lstStyle/>
          <a:p>
            <a:pPr eaLnBrk="1" hangingPunct="1">
              <a:defRPr/>
            </a:pPr>
            <a:endParaRPr lang="en-US"/>
          </a:p>
        </p:txBody>
      </p:sp>
      <p:pic>
        <p:nvPicPr>
          <p:cNvPr id="46083" name="Picture 5">
            <a:extLst>
              <a:ext uri="{FF2B5EF4-FFF2-40B4-BE49-F238E27FC236}">
                <a16:creationId xmlns:a16="http://schemas.microsoft.com/office/drawing/2014/main" id="{FD88D731-7391-48F5-9097-CF1A56776437}"/>
              </a:ext>
            </a:extLst>
          </p:cNvPr>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l="34375" t="40625" r="22656" b="29167"/>
          <a:stretch>
            <a:fillRect/>
          </a:stretch>
        </p:blipFill>
        <p:spPr bwMode="auto">
          <a:xfrm>
            <a:off x="757238" y="1752600"/>
            <a:ext cx="7472362"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Slide Number Placeholder 3">
            <a:extLst>
              <a:ext uri="{FF2B5EF4-FFF2-40B4-BE49-F238E27FC236}">
                <a16:creationId xmlns:a16="http://schemas.microsoft.com/office/drawing/2014/main" id="{E3195C79-279D-496C-871C-01A45A401279}"/>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888111D-6A86-4569-86CE-54F69C54C8D0}" type="slidenum">
              <a:rPr lang="en-US" altLang="en-US">
                <a:solidFill>
                  <a:srgbClr val="FFFFFF"/>
                </a:solidFill>
              </a:rPr>
              <a:pPr eaLnBrk="1" hangingPunct="1"/>
              <a:t>45</a:t>
            </a:fld>
            <a:endParaRPr lang="en-US" altLang="en-US">
              <a:solidFill>
                <a:srgbClr val="FFFFFF"/>
              </a:solidFill>
            </a:endParaRPr>
          </a:p>
        </p:txBody>
      </p:sp>
      <p:pic>
        <p:nvPicPr>
          <p:cNvPr id="46085" name="Picture 4" descr="images (6).jpg">
            <a:extLst>
              <a:ext uri="{FF2B5EF4-FFF2-40B4-BE49-F238E27FC236}">
                <a16:creationId xmlns:a16="http://schemas.microsoft.com/office/drawing/2014/main" id="{99A55014-8314-4CBF-855A-62C07A3BFE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5" descr="cm0701-upgrading-porcelain-veneer-restorations-15.jpg">
            <a:extLst>
              <a:ext uri="{FF2B5EF4-FFF2-40B4-BE49-F238E27FC236}">
                <a16:creationId xmlns:a16="http://schemas.microsoft.com/office/drawing/2014/main" id="{ED837726-5FD8-4A10-B1FE-CD10305677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
            <a:ext cx="40862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a:extLst>
              <a:ext uri="{FF2B5EF4-FFF2-40B4-BE49-F238E27FC236}">
                <a16:creationId xmlns:a16="http://schemas.microsoft.com/office/drawing/2014/main" id="{4B02B8B9-FBC0-4273-83F5-32992F11B82E}"/>
              </a:ext>
            </a:extLst>
          </p:cNvPr>
          <p:cNvSpPr>
            <a:spLocks noGrp="1" noChangeArrowheads="1"/>
          </p:cNvSpPr>
          <p:nvPr>
            <p:ph sz="quarter" idx="1"/>
          </p:nvPr>
        </p:nvSpPr>
        <p:spPr>
          <a:xfrm>
            <a:off x="552450" y="228600"/>
            <a:ext cx="8039100" cy="6019800"/>
          </a:xfrm>
        </p:spPr>
        <p:txBody>
          <a:bodyPr>
            <a:normAutofit/>
          </a:bodyPr>
          <a:lstStyle/>
          <a:p>
            <a:pPr marL="274320" indent="-274320" eaLnBrk="1" fontAlgn="auto" hangingPunct="1">
              <a:lnSpc>
                <a:spcPct val="90000"/>
              </a:lnSpc>
              <a:spcAft>
                <a:spcPts val="0"/>
              </a:spcAft>
              <a:buClr>
                <a:schemeClr val="accent3"/>
              </a:buClr>
              <a:buFont typeface="Wingdings 2" pitchFamily="18" charset="2"/>
              <a:buNone/>
              <a:defRPr/>
            </a:pPr>
            <a:r>
              <a:rPr 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Double cord technique:</a:t>
            </a:r>
          </a:p>
          <a:p>
            <a:pPr marL="274320" indent="-274320" eaLnBrk="1" fontAlgn="auto" hangingPunct="1">
              <a:lnSpc>
                <a:spcPct val="90000"/>
              </a:lnSpc>
              <a:spcAft>
                <a:spcPts val="0"/>
              </a:spcAft>
              <a:buClr>
                <a:schemeClr val="accent3"/>
              </a:buClr>
              <a:buFont typeface="Wingdings 2" pitchFamily="18" charset="2"/>
              <a:buNone/>
              <a:defRPr/>
            </a:pPr>
            <a:r>
              <a:rPr lang="en-US" dirty="0">
                <a:solidFill>
                  <a:srgbClr val="0070C0"/>
                </a:solidFill>
                <a:latin typeface="Times New Roman" pitchFamily="18" charset="0"/>
                <a:cs typeface="Times New Roman" pitchFamily="18" charset="0"/>
              </a:rPr>
              <a:t>Indication:</a:t>
            </a:r>
          </a:p>
          <a:p>
            <a:pPr marL="640080" lvl="1" indent="-246888" eaLnBrk="1" fontAlgn="auto" hangingPunct="1">
              <a:lnSpc>
                <a:spcPct val="90000"/>
              </a:lnSpc>
              <a:spcAft>
                <a:spcPts val="0"/>
              </a:spcAft>
              <a:buFont typeface="Wingdings 2"/>
              <a:buChar char=""/>
              <a:defRPr/>
            </a:pPr>
            <a:r>
              <a:rPr lang="en-US" sz="2400" dirty="0">
                <a:latin typeface="Times New Roman" pitchFamily="18" charset="0"/>
                <a:cs typeface="Times New Roman" pitchFamily="18" charset="0"/>
              </a:rPr>
              <a:t>When making impression of multiple prepared teeth &amp; when making impression when tissue health is compromised.</a:t>
            </a:r>
          </a:p>
          <a:p>
            <a:pPr marL="339725" lvl="1" indent="-339725" eaLnBrk="1" fontAlgn="auto" hangingPunct="1">
              <a:lnSpc>
                <a:spcPct val="90000"/>
              </a:lnSpc>
              <a:spcAft>
                <a:spcPts val="0"/>
              </a:spcAft>
              <a:buFont typeface="Wingdings 2" panose="05020102010507070707" pitchFamily="18" charset="2"/>
              <a:buNone/>
              <a:defRPr/>
            </a:pPr>
            <a:r>
              <a:rPr lang="en-US" sz="2400" dirty="0">
                <a:solidFill>
                  <a:srgbClr val="0070C0"/>
                </a:solidFill>
                <a:latin typeface="Times New Roman" pitchFamily="18" charset="0"/>
                <a:cs typeface="Times New Roman" pitchFamily="18" charset="0"/>
              </a:rPr>
              <a:t>Procedure: </a:t>
            </a:r>
          </a:p>
          <a:p>
            <a:pPr marL="339725" lvl="1" indent="117475" eaLnBrk="1" fontAlgn="auto" hangingPunct="1">
              <a:lnSpc>
                <a:spcPct val="90000"/>
              </a:lnSpc>
              <a:spcAft>
                <a:spcPts val="0"/>
              </a:spcAft>
              <a:buFont typeface="Wingdings 2"/>
              <a:buChar char=""/>
              <a:defRPr/>
            </a:pPr>
            <a:r>
              <a:rPr lang="en-US" sz="2400" dirty="0">
                <a:latin typeface="Times New Roman" pitchFamily="18" charset="0"/>
                <a:cs typeface="Times New Roman" pitchFamily="18" charset="0"/>
              </a:rPr>
              <a:t>   Small diameter cord is placed in </a:t>
            </a:r>
            <a:r>
              <a:rPr lang="en-US" sz="2400" dirty="0" err="1">
                <a:latin typeface="Times New Roman" pitchFamily="18" charset="0"/>
                <a:cs typeface="Times New Roman" pitchFamily="18" charset="0"/>
              </a:rPr>
              <a:t>sulcus</a:t>
            </a:r>
            <a:r>
              <a:rPr lang="en-US" sz="2400" dirty="0">
                <a:latin typeface="Times New Roman" pitchFamily="18" charset="0"/>
                <a:cs typeface="Times New Roman" pitchFamily="18" charset="0"/>
              </a:rPr>
              <a:t>. This cord </a:t>
            </a:r>
          </a:p>
          <a:p>
            <a:pPr marL="339725" lvl="1" indent="117475" eaLnBrk="1" fontAlgn="auto" hangingPunct="1">
              <a:lnSpc>
                <a:spcPct val="90000"/>
              </a:lnSpc>
              <a:spcAft>
                <a:spcPts val="0"/>
              </a:spcAft>
              <a:buFont typeface="Wingdings 2" panose="05020102010507070707" pitchFamily="18" charset="2"/>
              <a:buNone/>
              <a:defRPr/>
            </a:pPr>
            <a:r>
              <a:rPr lang="en-US" sz="2400" dirty="0">
                <a:latin typeface="Times New Roman" pitchFamily="18" charset="0"/>
                <a:cs typeface="Times New Roman" pitchFamily="18" charset="0"/>
              </a:rPr>
              <a:t>   is left in the </a:t>
            </a:r>
            <a:r>
              <a:rPr lang="en-US" sz="2400" dirty="0" err="1">
                <a:latin typeface="Times New Roman" pitchFamily="18" charset="0"/>
                <a:cs typeface="Times New Roman" pitchFamily="18" charset="0"/>
              </a:rPr>
              <a:t>sulcus</a:t>
            </a:r>
            <a:r>
              <a:rPr lang="en-US" sz="2400" dirty="0">
                <a:latin typeface="Times New Roman" pitchFamily="18" charset="0"/>
                <a:cs typeface="Times New Roman" pitchFamily="18" charset="0"/>
              </a:rPr>
              <a:t> during impression making.</a:t>
            </a:r>
          </a:p>
          <a:p>
            <a:pPr marL="640080" lvl="1" indent="-246888" eaLnBrk="1" fontAlgn="auto" hangingPunct="1">
              <a:lnSpc>
                <a:spcPct val="90000"/>
              </a:lnSpc>
              <a:spcAft>
                <a:spcPts val="0"/>
              </a:spcAft>
              <a:buFont typeface="Wingdings 2"/>
              <a:buChar char=""/>
              <a:defRPr/>
            </a:pPr>
            <a:r>
              <a:rPr lang="en-US" sz="2400" dirty="0">
                <a:latin typeface="Times New Roman" pitchFamily="18" charset="0"/>
                <a:cs typeface="Times New Roman" pitchFamily="18" charset="0"/>
              </a:rPr>
              <a:t>Second cord is soaked </a:t>
            </a:r>
            <a:r>
              <a:rPr lang="en-US" sz="2400" dirty="0" err="1">
                <a:latin typeface="Times New Roman" pitchFamily="18" charset="0"/>
                <a:cs typeface="Times New Roman" pitchFamily="18" charset="0"/>
              </a:rPr>
              <a:t>hemostatic</a:t>
            </a:r>
            <a:r>
              <a:rPr lang="en-US" sz="2400" dirty="0">
                <a:latin typeface="Times New Roman" pitchFamily="18" charset="0"/>
                <a:cs typeface="Times New Roman" pitchFamily="18" charset="0"/>
              </a:rPr>
              <a:t> agent of choice is placed in the </a:t>
            </a:r>
            <a:r>
              <a:rPr lang="en-US" sz="2400" dirty="0" err="1">
                <a:latin typeface="Times New Roman" pitchFamily="18" charset="0"/>
                <a:cs typeface="Times New Roman" pitchFamily="18" charset="0"/>
              </a:rPr>
              <a:t>sulcus</a:t>
            </a:r>
            <a:r>
              <a:rPr lang="en-US" sz="2400" dirty="0">
                <a:latin typeface="Times New Roman" pitchFamily="18" charset="0"/>
                <a:cs typeface="Times New Roman" pitchFamily="18" charset="0"/>
              </a:rPr>
              <a:t> above small diameter cord.</a:t>
            </a:r>
          </a:p>
          <a:p>
            <a:pPr marL="640080" lvl="1" indent="-246888" eaLnBrk="1" fontAlgn="auto" hangingPunct="1">
              <a:lnSpc>
                <a:spcPct val="90000"/>
              </a:lnSpc>
              <a:spcAft>
                <a:spcPts val="0"/>
              </a:spcAft>
              <a:buFont typeface="Wingdings 2"/>
              <a:buChar char=""/>
              <a:defRPr/>
            </a:pPr>
            <a:r>
              <a:rPr lang="en-US" sz="2400" dirty="0">
                <a:latin typeface="Times New Roman" pitchFamily="18" charset="0"/>
                <a:cs typeface="Times New Roman" pitchFamily="18" charset="0"/>
              </a:rPr>
              <a:t>After waiting 8-10 minutes, the larger cord is removed.</a:t>
            </a:r>
          </a:p>
          <a:p>
            <a:pPr marL="640080" lvl="1" indent="-246888" eaLnBrk="1" fontAlgn="auto" hangingPunct="1">
              <a:lnSpc>
                <a:spcPct val="90000"/>
              </a:lnSpc>
              <a:spcAft>
                <a:spcPts val="0"/>
              </a:spcAft>
              <a:buFont typeface="Wingdings 2"/>
              <a:buChar char=""/>
              <a:defRPr/>
            </a:pPr>
            <a:endParaRPr lang="en-US" dirty="0">
              <a:latin typeface="Times New Roman" pitchFamily="18" charset="0"/>
              <a:cs typeface="Times New Roman" pitchFamily="18" charset="0"/>
            </a:endParaRPr>
          </a:p>
        </p:txBody>
      </p:sp>
      <p:pic>
        <p:nvPicPr>
          <p:cNvPr id="47107" name="Picture 4" descr="D:\DESKTOP 18 MARCH 2008\18032008210.jpg">
            <a:extLst>
              <a:ext uri="{FF2B5EF4-FFF2-40B4-BE49-F238E27FC236}">
                <a16:creationId xmlns:a16="http://schemas.microsoft.com/office/drawing/2014/main" id="{6B2840CC-128E-42F8-ADD4-698031D1B4ED}"/>
              </a:ext>
            </a:extLst>
          </p:cNvPr>
          <p:cNvPicPr>
            <a:picLocks noChangeAspect="1" noChangeArrowheads="1"/>
          </p:cNvPicPr>
          <p:nvPr/>
        </p:nvPicPr>
        <p:blipFill>
          <a:blip r:embed="rId2">
            <a:lum bright="8000" contrast="84000"/>
            <a:extLst>
              <a:ext uri="{28A0092B-C50C-407E-A947-70E740481C1C}">
                <a14:useLocalDpi xmlns:a14="http://schemas.microsoft.com/office/drawing/2010/main" val="0"/>
              </a:ext>
            </a:extLst>
          </a:blip>
          <a:srcRect l="23145" r="39014" b="56494"/>
          <a:stretch>
            <a:fillRect/>
          </a:stretch>
        </p:blipFill>
        <p:spPr bwMode="auto">
          <a:xfrm>
            <a:off x="1628775" y="4572000"/>
            <a:ext cx="25622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D:\DESKTOP 18 MARCH 2008\18032008210.jpg">
            <a:extLst>
              <a:ext uri="{FF2B5EF4-FFF2-40B4-BE49-F238E27FC236}">
                <a16:creationId xmlns:a16="http://schemas.microsoft.com/office/drawing/2014/main" id="{F62295D5-EA2E-4A37-9C6F-B44A42F4B8DA}"/>
              </a:ext>
            </a:extLst>
          </p:cNvPr>
          <p:cNvPicPr>
            <a:picLocks noChangeAspect="1" noChangeArrowheads="1"/>
          </p:cNvPicPr>
          <p:nvPr/>
        </p:nvPicPr>
        <p:blipFill>
          <a:blip r:embed="rId3">
            <a:lum bright="22000" contrast="74000"/>
            <a:extLst>
              <a:ext uri="{28A0092B-C50C-407E-A947-70E740481C1C}">
                <a14:useLocalDpi xmlns:a14="http://schemas.microsoft.com/office/drawing/2010/main" val="0"/>
              </a:ext>
            </a:extLst>
          </a:blip>
          <a:srcRect l="50000" t="66293" r="20702" b="2782"/>
          <a:stretch>
            <a:fillRect/>
          </a:stretch>
        </p:blipFill>
        <p:spPr bwMode="auto">
          <a:xfrm>
            <a:off x="5029200" y="4572000"/>
            <a:ext cx="27908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Slide Number Placeholder 4">
            <a:extLst>
              <a:ext uri="{FF2B5EF4-FFF2-40B4-BE49-F238E27FC236}">
                <a16:creationId xmlns:a16="http://schemas.microsoft.com/office/drawing/2014/main" id="{2DC1B55F-0658-44C2-9774-4F28E5A2978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410FB3-E49A-4926-A652-9AEFC49B0B62}" type="slidenum">
              <a:rPr lang="en-US" altLang="en-US">
                <a:solidFill>
                  <a:srgbClr val="FFFFFF"/>
                </a:solidFill>
              </a:rPr>
              <a:pPr eaLnBrk="1" hangingPunct="1"/>
              <a:t>46</a:t>
            </a:fld>
            <a:endParaRPr lang="en-US" altLang="en-US">
              <a:solidFill>
                <a:srgbClr val="FFFFFF"/>
              </a:solidFill>
            </a:endParaRPr>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688E-380C-4680-BBC0-A9E019A277EF}"/>
              </a:ext>
            </a:extLst>
          </p:cNvPr>
          <p:cNvSpPr>
            <a:spLocks noGrp="1"/>
          </p:cNvSpPr>
          <p:nvPr>
            <p:ph type="title"/>
          </p:nvPr>
        </p:nvSpPr>
        <p:spPr>
          <a:xfrm>
            <a:off x="228600" y="-304800"/>
            <a:ext cx="7467600" cy="1143000"/>
          </a:xfrm>
        </p:spPr>
        <p:txBody>
          <a:bodyPr/>
          <a:lstStyle/>
          <a:p>
            <a:pPr>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CORD PACKERS</a:t>
            </a:r>
          </a:p>
        </p:txBody>
      </p:sp>
      <p:sp>
        <p:nvSpPr>
          <p:cNvPr id="5" name="TextBox 4">
            <a:extLst>
              <a:ext uri="{FF2B5EF4-FFF2-40B4-BE49-F238E27FC236}">
                <a16:creationId xmlns:a16="http://schemas.microsoft.com/office/drawing/2014/main" id="{BB20A180-6592-47DA-8363-3F0ABFEB1B5E}"/>
              </a:ext>
            </a:extLst>
          </p:cNvPr>
          <p:cNvSpPr txBox="1"/>
          <p:nvPr/>
        </p:nvSpPr>
        <p:spPr>
          <a:xfrm>
            <a:off x="304800" y="684213"/>
            <a:ext cx="8001000" cy="7494587"/>
          </a:xfrm>
          <a:prstGeom prst="rect">
            <a:avLst/>
          </a:prstGeom>
          <a:noFill/>
        </p:spPr>
        <p:txBody>
          <a:bodyPr>
            <a:spAutoFit/>
          </a:bodyPr>
          <a:lstStyle/>
          <a:p>
            <a:pPr>
              <a:lnSpc>
                <a:spcPct val="150000"/>
              </a:lnSpc>
              <a:buFontTx/>
              <a:buBlip>
                <a:blip r:embed="rId2"/>
              </a:buBlip>
              <a:defRPr/>
            </a:pPr>
            <a:r>
              <a:rPr lang="en-US" sz="2200" b="1" dirty="0">
                <a:latin typeface="Times New Roman" pitchFamily="18" charset="0"/>
                <a:cs typeface="Times New Roman" pitchFamily="18" charset="0"/>
              </a:rPr>
              <a:t>They have a thin tip &amp;  are made of stainless steel</a:t>
            </a:r>
          </a:p>
          <a:p>
            <a:pPr>
              <a:lnSpc>
                <a:spcPct val="150000"/>
              </a:lnSpc>
              <a:buFontTx/>
              <a:buBlip>
                <a:blip r:embed="rId2"/>
              </a:buBlip>
              <a:defRPr/>
            </a:pPr>
            <a:r>
              <a:rPr lang="en-US" sz="2200" b="1" dirty="0">
                <a:latin typeface="Times New Roman" pitchFamily="18" charset="0"/>
                <a:cs typeface="Times New Roman" pitchFamily="18" charset="0"/>
              </a:rPr>
              <a:t>Unique shoulder curve at both the end to the axis of the shaft</a:t>
            </a:r>
          </a:p>
          <a:p>
            <a:pPr>
              <a:lnSpc>
                <a:spcPct val="150000"/>
              </a:lnSpc>
              <a:buClr>
                <a:schemeClr val="accent3">
                  <a:lumMod val="60000"/>
                  <a:lumOff val="40000"/>
                </a:schemeClr>
              </a:buClr>
              <a:buFont typeface="Wingdings" pitchFamily="2" charset="2"/>
              <a:buChar char="Ø"/>
              <a:defRPr/>
            </a:pPr>
            <a:r>
              <a:rPr lang="en-US" sz="2000" b="1" dirty="0">
                <a:solidFill>
                  <a:srgbClr val="FF0000"/>
                </a:solidFill>
                <a:latin typeface="Times New Roman" pitchFamily="18" charset="0"/>
                <a:cs typeface="Times New Roman" pitchFamily="18" charset="0"/>
              </a:rPr>
              <a:t>allow better adaptability </a:t>
            </a:r>
          </a:p>
          <a:p>
            <a:pPr>
              <a:lnSpc>
                <a:spcPct val="150000"/>
              </a:lnSpc>
              <a:buClr>
                <a:schemeClr val="accent3">
                  <a:lumMod val="60000"/>
                  <a:lumOff val="40000"/>
                </a:schemeClr>
              </a:buClr>
              <a:buFont typeface="Wingdings" pitchFamily="2" charset="2"/>
              <a:buChar char="Ø"/>
              <a:defRPr/>
            </a:pPr>
            <a:r>
              <a:rPr lang="en-US" sz="2000" b="1" dirty="0">
                <a:solidFill>
                  <a:srgbClr val="FF0000"/>
                </a:solidFill>
                <a:latin typeface="Times New Roman" pitchFamily="18" charset="0"/>
                <a:cs typeface="Times New Roman" pitchFamily="18" charset="0"/>
              </a:rPr>
              <a:t> easy to use</a:t>
            </a:r>
          </a:p>
          <a:p>
            <a:pPr>
              <a:lnSpc>
                <a:spcPct val="150000"/>
              </a:lnSpc>
              <a:buClr>
                <a:schemeClr val="accent3">
                  <a:lumMod val="60000"/>
                  <a:lumOff val="40000"/>
                </a:schemeClr>
              </a:buClr>
              <a:buFont typeface="Wingdings" pitchFamily="2" charset="2"/>
              <a:buChar char="Ø"/>
              <a:defRPr/>
            </a:pPr>
            <a:r>
              <a:rPr lang="en-US" sz="2000" b="1" dirty="0">
                <a:solidFill>
                  <a:srgbClr val="FF0000"/>
                </a:solidFill>
                <a:latin typeface="Times New Roman" pitchFamily="18" charset="0"/>
                <a:cs typeface="Times New Roman" pitchFamily="18" charset="0"/>
              </a:rPr>
              <a:t> provide  balance</a:t>
            </a:r>
          </a:p>
          <a:p>
            <a:pPr>
              <a:lnSpc>
                <a:spcPct val="150000"/>
              </a:lnSpc>
              <a:buClr>
                <a:schemeClr val="accent3">
                  <a:lumMod val="60000"/>
                  <a:lumOff val="40000"/>
                </a:schemeClr>
              </a:buClr>
              <a:buFont typeface="Wingdings" pitchFamily="2" charset="2"/>
              <a:buChar char="Ø"/>
              <a:defRPr/>
            </a:pPr>
            <a:r>
              <a:rPr lang="en-US" sz="2000" b="1" dirty="0">
                <a:solidFill>
                  <a:srgbClr val="FF0000"/>
                </a:solidFill>
                <a:latin typeface="Times New Roman" pitchFamily="18" charset="0"/>
                <a:cs typeface="Times New Roman" pitchFamily="18" charset="0"/>
              </a:rPr>
              <a:t>Firmness during packing</a:t>
            </a:r>
          </a:p>
          <a:p>
            <a:pPr>
              <a:lnSpc>
                <a:spcPct val="150000"/>
              </a:lnSpc>
              <a:buFontTx/>
              <a:buBlip>
                <a:blip r:embed="rId2"/>
              </a:buBlip>
              <a:defRPr/>
            </a:pPr>
            <a:r>
              <a:rPr lang="en-US" sz="2200" b="1" dirty="0">
                <a:latin typeface="Times New Roman" pitchFamily="18" charset="0"/>
                <a:cs typeface="Times New Roman" pitchFamily="18" charset="0"/>
              </a:rPr>
              <a:t>Finely etched edges give better cord traction without pulling</a:t>
            </a:r>
          </a:p>
          <a:p>
            <a:pPr>
              <a:lnSpc>
                <a:spcPct val="150000"/>
              </a:lnSpc>
              <a:buFontTx/>
              <a:buBlip>
                <a:blip r:embed="rId2"/>
              </a:buBlip>
              <a:defRPr/>
            </a:pPr>
            <a:r>
              <a:rPr lang="en-US" sz="2200" b="1" dirty="0">
                <a:latin typeface="Times New Roman" pitchFamily="18" charset="0"/>
                <a:cs typeface="Times New Roman" pitchFamily="18" charset="0"/>
              </a:rPr>
              <a:t>The “stark cord packer” has a non-stick GTX coating                           </a:t>
            </a:r>
          </a:p>
          <a:p>
            <a:pPr>
              <a:lnSpc>
                <a:spcPct val="150000"/>
              </a:lnSpc>
              <a:defRPr/>
            </a:pPr>
            <a:r>
              <a:rPr lang="en-US" sz="2200" b="1" dirty="0">
                <a:latin typeface="Times New Roman" pitchFamily="18" charset="0"/>
                <a:cs typeface="Times New Roman" pitchFamily="18" charset="0"/>
              </a:rPr>
              <a:t>                      –prevents sticking to cord .</a:t>
            </a:r>
          </a:p>
          <a:p>
            <a:pPr>
              <a:lnSpc>
                <a:spcPct val="150000"/>
              </a:lnSpc>
              <a:defRPr/>
            </a:pPr>
            <a:r>
              <a:rPr lang="en-US" sz="2400" dirty="0">
                <a:latin typeface="Times New Roman" pitchFamily="18" charset="0"/>
                <a:cs typeface="Times New Roman" pitchFamily="18" charset="0"/>
              </a:rPr>
              <a:t>The studies states that gingival retraction should be accomplished under a pressure of between 0.1 &amp; 1N/mm</a:t>
            </a:r>
            <a:r>
              <a:rPr lang="en-US" sz="2400" baseline="30000" dirty="0">
                <a:latin typeface="Times New Roman" pitchFamily="18" charset="0"/>
                <a:cs typeface="Times New Roman" pitchFamily="18" charset="0"/>
              </a:rPr>
              <a:t>2 </a:t>
            </a:r>
            <a:r>
              <a:rPr lang="en-US" sz="2400" dirty="0">
                <a:latin typeface="Times New Roman" pitchFamily="18" charset="0"/>
                <a:cs typeface="Times New Roman" pitchFamily="18" charset="0"/>
              </a:rPr>
              <a:t>to avoid tearing of the epithelial attachment. </a:t>
            </a:r>
          </a:p>
          <a:p>
            <a:pPr>
              <a:lnSpc>
                <a:spcPct val="150000"/>
              </a:lnSpc>
              <a:defRPr/>
            </a:pPr>
            <a:endParaRPr lang="en-US" sz="2200" b="1" dirty="0">
              <a:latin typeface="Times New Roman" pitchFamily="18" charset="0"/>
              <a:cs typeface="Times New Roman" pitchFamily="18" charset="0"/>
            </a:endParaRPr>
          </a:p>
          <a:p>
            <a:pPr>
              <a:lnSpc>
                <a:spcPct val="150000"/>
              </a:lnSpc>
              <a:defRPr/>
            </a:pPr>
            <a:r>
              <a:rPr lang="en-US" sz="2200" b="1" dirty="0">
                <a:latin typeface="Times New Roman" pitchFamily="18" charset="0"/>
                <a:cs typeface="Times New Roman" pitchFamily="18" charset="0"/>
              </a:rPr>
              <a:t> </a:t>
            </a:r>
          </a:p>
          <a:p>
            <a:pPr>
              <a:defRPr/>
            </a:pPr>
            <a:r>
              <a:rPr lang="en-US" sz="2200" b="1" dirty="0">
                <a:latin typeface="Times New Roman" pitchFamily="18" charset="0"/>
                <a:cs typeface="Times New Roman" pitchFamily="18" charset="0"/>
              </a:rPr>
              <a:t> </a:t>
            </a:r>
          </a:p>
        </p:txBody>
      </p:sp>
      <p:pic>
        <p:nvPicPr>
          <p:cNvPr id="48132" name="Picture 4">
            <a:extLst>
              <a:ext uri="{FF2B5EF4-FFF2-40B4-BE49-F238E27FC236}">
                <a16:creationId xmlns:a16="http://schemas.microsoft.com/office/drawing/2014/main" id="{A787566D-8EA5-4E59-967D-BD5624BB60AE}"/>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34546" t="4256" r="55292"/>
          <a:stretch>
            <a:fillRect/>
          </a:stretch>
        </p:blipFill>
        <p:spPr bwMode="auto">
          <a:xfrm>
            <a:off x="7924800" y="762000"/>
            <a:ext cx="685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Slide Number Placeholder 9">
            <a:extLst>
              <a:ext uri="{FF2B5EF4-FFF2-40B4-BE49-F238E27FC236}">
                <a16:creationId xmlns:a16="http://schemas.microsoft.com/office/drawing/2014/main" id="{6333D88E-A724-4C58-B759-99B15F8DB95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D040AA-321A-4634-8F4D-D7AE40ED4919}" type="slidenum">
              <a:rPr lang="en-US" altLang="en-US">
                <a:solidFill>
                  <a:srgbClr val="FFFFFF"/>
                </a:solidFill>
              </a:rPr>
              <a:pPr eaLnBrk="1" hangingPunct="1"/>
              <a:t>47</a:t>
            </a:fld>
            <a:endParaRPr lang="en-US" altLang="en-US">
              <a:solidFill>
                <a:srgbClr val="FFFFFF"/>
              </a:solidFill>
            </a:endParaRPr>
          </a:p>
        </p:txBody>
      </p:sp>
      <p:pic>
        <p:nvPicPr>
          <p:cNvPr id="48134" name="Picture 5" descr="images (7).jpg">
            <a:extLst>
              <a:ext uri="{FF2B5EF4-FFF2-40B4-BE49-F238E27FC236}">
                <a16:creationId xmlns:a16="http://schemas.microsoft.com/office/drawing/2014/main" id="{D6A269ED-A7D1-4A4F-B693-278882C64D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F8C22D-B1CA-41A0-B461-0C84EDF55E28}"/>
              </a:ext>
            </a:extLst>
          </p:cNvPr>
          <p:cNvSpPr>
            <a:spLocks noGrp="1"/>
          </p:cNvSpPr>
          <p:nvPr>
            <p:ph type="ctrTitle"/>
          </p:nvPr>
        </p:nvSpPr>
        <p:spPr>
          <a:xfrm>
            <a:off x="2286000" y="3124200"/>
            <a:ext cx="6172200" cy="1893888"/>
          </a:xfrm>
        </p:spPr>
        <p:txBody>
          <a:bodyPr/>
          <a:lstStyle/>
          <a:p>
            <a:pPr eaLnBrk="1" hangingPunct="1">
              <a:defRPr/>
            </a:pPr>
            <a:endParaRPr lang="en-US"/>
          </a:p>
        </p:txBody>
      </p:sp>
      <p:sp>
        <p:nvSpPr>
          <p:cNvPr id="51203" name="Subtitle 4">
            <a:extLst>
              <a:ext uri="{FF2B5EF4-FFF2-40B4-BE49-F238E27FC236}">
                <a16:creationId xmlns:a16="http://schemas.microsoft.com/office/drawing/2014/main" id="{3C995CB1-F409-4E6C-9EBF-780BD9DFBCCC}"/>
              </a:ext>
            </a:extLst>
          </p:cNvPr>
          <p:cNvSpPr>
            <a:spLocks noGrp="1"/>
          </p:cNvSpPr>
          <p:nvPr>
            <p:ph type="subTitle" idx="1"/>
          </p:nvPr>
        </p:nvSpPr>
        <p:spPr>
          <a:xfrm>
            <a:off x="2286000" y="5003800"/>
            <a:ext cx="6172200" cy="1371600"/>
          </a:xfrm>
        </p:spPr>
        <p:txBody>
          <a:bodyPr/>
          <a:lstStyle/>
          <a:p>
            <a:pPr eaLnBrk="1" hangingPunct="1"/>
            <a:endParaRPr lang="en-US" altLang="en-US"/>
          </a:p>
        </p:txBody>
      </p:sp>
      <p:pic>
        <p:nvPicPr>
          <p:cNvPr id="7" name="Picture 7">
            <a:extLst>
              <a:ext uri="{FF2B5EF4-FFF2-40B4-BE49-F238E27FC236}">
                <a16:creationId xmlns:a16="http://schemas.microsoft.com/office/drawing/2014/main" id="{8ABA490B-85FC-4390-AF0D-429759A56108}"/>
              </a:ext>
            </a:extLst>
          </p:cNvPr>
          <p:cNvPicPr>
            <a:picLocks noChangeAspect="1" noChangeArrowheads="1"/>
          </p:cNvPicPr>
          <p:nvPr/>
        </p:nvPicPr>
        <p:blipFill>
          <a:blip r:embed="rId2">
            <a:lum bright="70000" contrast="-70000"/>
          </a:blip>
          <a:srcRect l="21875" t="22917" r="3125" b="7292"/>
          <a:stretch>
            <a:fillRect/>
          </a:stretch>
        </p:blipFill>
        <p:spPr bwMode="auto">
          <a:xfrm rot="10800000">
            <a:off x="1752600" y="266700"/>
            <a:ext cx="7391400" cy="6324600"/>
          </a:xfrm>
          <a:prstGeom prst="rect">
            <a:avLst/>
          </a:prstGeom>
          <a:ln>
            <a:noFill/>
          </a:ln>
          <a:effectLst>
            <a:softEdge rad="112500"/>
          </a:effectLst>
        </p:spPr>
      </p:pic>
      <p:sp>
        <p:nvSpPr>
          <p:cNvPr id="6" name="Rectangle 5">
            <a:extLst>
              <a:ext uri="{FF2B5EF4-FFF2-40B4-BE49-F238E27FC236}">
                <a16:creationId xmlns:a16="http://schemas.microsoft.com/office/drawing/2014/main" id="{6B09060F-ACB9-4A16-AB34-032220C727F7}"/>
              </a:ext>
            </a:extLst>
          </p:cNvPr>
          <p:cNvSpPr/>
          <p:nvPr/>
        </p:nvSpPr>
        <p:spPr>
          <a:xfrm>
            <a:off x="2057400" y="1981200"/>
            <a:ext cx="6324600" cy="1570038"/>
          </a:xfrm>
          <a:prstGeom prst="rect">
            <a:avLst/>
          </a:prstGeom>
        </p:spPr>
        <p:txBody>
          <a:bodyPr>
            <a:spAutoFit/>
          </a:bodyPr>
          <a:lstStyle/>
          <a:p>
            <a:pPr algn="ctr">
              <a:defRPr/>
            </a:pP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ROTARY GINGIVAL CURETTAGE</a:t>
            </a:r>
            <a:endParaRPr lang="en-US" sz="4800" b="1" u="sng" dirty="0">
              <a:effectLst>
                <a:outerShdw blurRad="38100" dist="38100" dir="2700000" algn="tl">
                  <a:srgbClr val="000000">
                    <a:alpha val="43137"/>
                  </a:srgbClr>
                </a:outerShdw>
              </a:effectLst>
              <a:latin typeface="Arial" charset="0"/>
            </a:endParaRPr>
          </a:p>
        </p:txBody>
      </p:sp>
      <p:sp>
        <p:nvSpPr>
          <p:cNvPr id="51206" name="Slide Number Placeholder 7">
            <a:extLst>
              <a:ext uri="{FF2B5EF4-FFF2-40B4-BE49-F238E27FC236}">
                <a16:creationId xmlns:a16="http://schemas.microsoft.com/office/drawing/2014/main" id="{3446C4EE-C0C2-4B54-9B35-7BFE59BF27E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09CBB3-2893-4D23-B8F6-96C5C62CD712}" type="slidenum">
              <a:rPr lang="en-US" altLang="en-US">
                <a:solidFill>
                  <a:srgbClr val="FFFFFF"/>
                </a:solidFill>
              </a:rPr>
              <a:pPr eaLnBrk="1" hangingPunct="1"/>
              <a:t>48</a:t>
            </a:fld>
            <a:endParaRPr lang="en-US" altLang="en-US">
              <a:solidFill>
                <a:srgbClr val="FFFFFF"/>
              </a:solidFill>
            </a:endParaRP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F2D8B9A-53B4-4512-ABC3-D2B61FA79F52}"/>
              </a:ext>
            </a:extLst>
          </p:cNvPr>
          <p:cNvSpPr>
            <a:spLocks noGrp="1" noChangeArrowheads="1"/>
          </p:cNvSpPr>
          <p:nvPr>
            <p:ph type="title"/>
          </p:nvPr>
        </p:nvSpPr>
        <p:spPr>
          <a:xfrm>
            <a:off x="0" y="0"/>
            <a:ext cx="8686800" cy="1143000"/>
          </a:xfrm>
        </p:spPr>
        <p:txBody>
          <a:bodyPr>
            <a:normAutofit fontScale="90000"/>
          </a:bodyPr>
          <a:lstStyle/>
          <a:p>
            <a:pPr eaLnBrk="1" fontAlgn="auto" hangingPunct="1">
              <a:spcAft>
                <a:spcPts val="0"/>
              </a:spcAft>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Rotary gingival curettage</a:t>
            </a:r>
          </a:p>
        </p:txBody>
      </p:sp>
      <p:sp>
        <p:nvSpPr>
          <p:cNvPr id="52227" name="Rectangle 3">
            <a:extLst>
              <a:ext uri="{FF2B5EF4-FFF2-40B4-BE49-F238E27FC236}">
                <a16:creationId xmlns:a16="http://schemas.microsoft.com/office/drawing/2014/main" id="{323FA399-EDC0-4D8D-91FF-F0892B2CEDFB}"/>
              </a:ext>
            </a:extLst>
          </p:cNvPr>
          <p:cNvSpPr>
            <a:spLocks noGrp="1" noChangeArrowheads="1"/>
          </p:cNvSpPr>
          <p:nvPr>
            <p:ph sz="quarter" idx="1"/>
          </p:nvPr>
        </p:nvSpPr>
        <p:spPr>
          <a:xfrm>
            <a:off x="381000" y="1371600"/>
            <a:ext cx="8217031" cy="4150936"/>
          </a:xfrm>
        </p:spPr>
        <p:txBody>
          <a:bodyPr/>
          <a:lstStyle/>
          <a:p>
            <a:pPr eaLnBrk="1" hangingPunct="1"/>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Gingetage</a:t>
            </a:r>
            <a:r>
              <a:rPr lang="en-US" altLang="en-US" dirty="0">
                <a:latin typeface="Times New Roman" panose="02020603050405020304" pitchFamily="18" charset="0"/>
                <a:cs typeface="Times New Roman" panose="02020603050405020304" pitchFamily="18" charset="0"/>
              </a:rPr>
              <a:t>” </a:t>
            </a:r>
          </a:p>
          <a:p>
            <a:pPr eaLnBrk="1" hangingPunct="1"/>
            <a:r>
              <a:rPr lang="en-US" altLang="en-US" dirty="0">
                <a:latin typeface="Times New Roman" panose="02020603050405020304" pitchFamily="18" charset="0"/>
                <a:cs typeface="Times New Roman" panose="02020603050405020304" pitchFamily="18" charset="0"/>
              </a:rPr>
              <a:t> Troughing technique</a:t>
            </a:r>
          </a:p>
          <a:p>
            <a:pPr eaLnBrk="1" hangingPunct="1"/>
            <a:r>
              <a:rPr lang="en-US" altLang="en-US" dirty="0">
                <a:latin typeface="Times New Roman" panose="02020603050405020304" pitchFamily="18" charset="0"/>
                <a:cs typeface="Times New Roman" panose="02020603050405020304" pitchFamily="18" charset="0"/>
              </a:rPr>
              <a:t> Purpose is </a:t>
            </a:r>
            <a:r>
              <a:rPr lang="en-US" altLang="en-US" u="sng" dirty="0">
                <a:latin typeface="Times New Roman" panose="02020603050405020304" pitchFamily="18" charset="0"/>
                <a:cs typeface="Times New Roman" panose="02020603050405020304" pitchFamily="18" charset="0"/>
              </a:rPr>
              <a:t>limited removal of epithelial  tissue </a:t>
            </a:r>
            <a:r>
              <a:rPr lang="en-US" altLang="en-US" dirty="0">
                <a:latin typeface="Times New Roman" panose="02020603050405020304" pitchFamily="18" charset="0"/>
                <a:cs typeface="Times New Roman" panose="02020603050405020304" pitchFamily="18" charset="0"/>
              </a:rPr>
              <a:t>while a chamfer finish line is being created.</a:t>
            </a:r>
          </a:p>
          <a:p>
            <a:pPr eaLnBrk="1" hangingPunct="1"/>
            <a:r>
              <a:rPr lang="en-US" dirty="0">
                <a:latin typeface="Times New Roman" panose="02020603050405020304" pitchFamily="18" charset="0"/>
                <a:cs typeface="Times New Roman" panose="02020603050405020304" pitchFamily="18" charset="0"/>
              </a:rPr>
              <a:t>The removal of epithelium from the sulcus by rotary curettage is accomplished with </a:t>
            </a:r>
            <a:r>
              <a:rPr lang="en-US" u="sng" dirty="0">
                <a:latin typeface="Times New Roman" panose="02020603050405020304" pitchFamily="18" charset="0"/>
                <a:cs typeface="Times New Roman" panose="02020603050405020304" pitchFamily="18" charset="0"/>
              </a:rPr>
              <a:t>little detectable trauma to soft tissue</a:t>
            </a:r>
            <a:r>
              <a:rPr lang="en-US" dirty="0">
                <a:latin typeface="Times New Roman" panose="02020603050405020304" pitchFamily="18" charset="0"/>
                <a:cs typeface="Times New Roman" panose="02020603050405020304" pitchFamily="18" charset="0"/>
              </a:rPr>
              <a:t>, although there is a </a:t>
            </a:r>
            <a:r>
              <a:rPr lang="en-US" u="sng" dirty="0">
                <a:latin typeface="Times New Roman" panose="02020603050405020304" pitchFamily="18" charset="0"/>
                <a:cs typeface="Times New Roman" panose="02020603050405020304" pitchFamily="18" charset="0"/>
              </a:rPr>
              <a:t>lessened tactile sense for the dentist</a:t>
            </a:r>
            <a:r>
              <a:rPr lang="en-US"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endParaRPr lang="en-US" altLang="en-US" dirty="0">
              <a:latin typeface="Times New Roman" panose="02020603050405020304" pitchFamily="18" charset="0"/>
              <a:cs typeface="Times New Roman" panose="02020603050405020304" pitchFamily="18" charset="0"/>
            </a:endParaRP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endParaRPr lang="en-US" altLang="en-US" dirty="0">
              <a:latin typeface="Times New Roman" panose="02020603050405020304" pitchFamily="18" charset="0"/>
              <a:cs typeface="Times New Roman" panose="02020603050405020304" pitchFamily="18" charset="0"/>
            </a:endParaRPr>
          </a:p>
        </p:txBody>
      </p:sp>
      <p:pic>
        <p:nvPicPr>
          <p:cNvPr id="4" name="Picture 3" descr="images.jpg">
            <a:extLst>
              <a:ext uri="{FF2B5EF4-FFF2-40B4-BE49-F238E27FC236}">
                <a16:creationId xmlns:a16="http://schemas.microsoft.com/office/drawing/2014/main" id="{C1320C77-20A9-492B-B699-E1F03D167B93}"/>
              </a:ext>
            </a:extLst>
          </p:cNvPr>
          <p:cNvPicPr>
            <a:picLocks noChangeAspect="1"/>
          </p:cNvPicPr>
          <p:nvPr/>
        </p:nvPicPr>
        <p:blipFill>
          <a:blip r:embed="rId2"/>
          <a:stretch>
            <a:fillRect/>
          </a:stretch>
        </p:blipFill>
        <p:spPr>
          <a:xfrm rot="10800000">
            <a:off x="6440602" y="4419600"/>
            <a:ext cx="22352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2229" name="Slide Number Placeholder 4">
            <a:extLst>
              <a:ext uri="{FF2B5EF4-FFF2-40B4-BE49-F238E27FC236}">
                <a16:creationId xmlns:a16="http://schemas.microsoft.com/office/drawing/2014/main" id="{AB7030C1-35C4-4805-AD0D-38821541665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1C6867-9395-48F2-992C-8C963C230FD5}" type="slidenum">
              <a:rPr lang="en-US" altLang="en-US">
                <a:solidFill>
                  <a:srgbClr val="FFFFFF"/>
                </a:solidFill>
              </a:rPr>
              <a:pPr eaLnBrk="1" hangingPunct="1"/>
              <a:t>49</a:t>
            </a:fld>
            <a:endParaRPr lang="en-US" altLang="en-US">
              <a:solidFill>
                <a:srgbClr val="FFFFFF"/>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614A-BAE7-479D-A189-4046F47C44F1}"/>
              </a:ext>
            </a:extLst>
          </p:cNvPr>
          <p:cNvSpPr>
            <a:spLocks noGrp="1"/>
          </p:cNvSpPr>
          <p:nvPr>
            <p:ph type="title"/>
          </p:nvPr>
        </p:nvSpPr>
        <p:spPr>
          <a:xfrm>
            <a:off x="447368" y="101813"/>
            <a:ext cx="7467600" cy="1143000"/>
          </a:xfrm>
        </p:spPr>
        <p:txBody>
          <a:bodyPr/>
          <a:lstStyle/>
          <a:p>
            <a:r>
              <a:rPr lang="en-US" sz="3200" dirty="0">
                <a:solidFill>
                  <a:srgbClr val="FF0000"/>
                </a:solidFill>
                <a:latin typeface="Times New Roman" panose="02020603050405020304" pitchFamily="18" charset="0"/>
                <a:cs typeface="Times New Roman" panose="02020603050405020304" pitchFamily="18" charset="0"/>
              </a:rPr>
              <a:t>2. High – volume vacuum </a:t>
            </a:r>
            <a:br>
              <a:rPr lang="en-US" sz="3200" dirty="0">
                <a:solidFill>
                  <a:srgbClr val="FF0000"/>
                </a:solidFill>
                <a:latin typeface="Times New Roman" panose="02020603050405020304" pitchFamily="18"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7ED0F64B-4301-45FB-9FD7-95784BED1881}"/>
              </a:ext>
            </a:extLst>
          </p:cNvPr>
          <p:cNvSpPr>
            <a:spLocks noGrp="1"/>
          </p:cNvSpPr>
          <p:nvPr>
            <p:ph sz="quarter" idx="1"/>
          </p:nvPr>
        </p:nvSpPr>
        <p:spPr>
          <a:xfrm>
            <a:off x="685800" y="907407"/>
            <a:ext cx="3657600" cy="4572000"/>
          </a:xfrm>
        </p:spPr>
        <p:txBody>
          <a:bodyPr/>
          <a:lstStyle/>
          <a:p>
            <a:pPr marL="342900" indent="-342900">
              <a:spcBef>
                <a:spcPct val="50000"/>
              </a:spcBef>
              <a:buFontTx/>
              <a:buChar char="•"/>
              <a:defRPr/>
            </a:pPr>
            <a:r>
              <a:rPr lang="en-US" dirty="0">
                <a:latin typeface="Times New Roman" panose="02020603050405020304" pitchFamily="18" charset="0"/>
                <a:cs typeface="Times New Roman" panose="02020603050405020304" pitchFamily="18" charset="0"/>
              </a:rPr>
              <a:t>Excellent retractor</a:t>
            </a:r>
          </a:p>
          <a:p>
            <a:pPr marL="342900" indent="-342900">
              <a:spcBef>
                <a:spcPct val="50000"/>
              </a:spcBef>
              <a:buFontTx/>
              <a:buChar char="•"/>
              <a:defRPr/>
            </a:pPr>
            <a:r>
              <a:rPr lang="en-US" dirty="0">
                <a:latin typeface="Times New Roman" panose="02020603050405020304" pitchFamily="18" charset="0"/>
                <a:cs typeface="Times New Roman" panose="02020603050405020304" pitchFamily="18" charset="0"/>
              </a:rPr>
              <a:t>During preparation phase with the assistant</a:t>
            </a:r>
          </a:p>
          <a:p>
            <a:pPr marL="342900" indent="-342900">
              <a:spcBef>
                <a:spcPct val="50000"/>
              </a:spcBef>
              <a:buFontTx/>
              <a:buChar char="•"/>
              <a:defRPr/>
            </a:pPr>
            <a:r>
              <a:rPr lang="en-US" dirty="0">
                <a:latin typeface="Times New Roman" panose="02020603050405020304" pitchFamily="18" charset="0"/>
                <a:cs typeface="Times New Roman" panose="02020603050405020304" pitchFamily="18" charset="0"/>
              </a:rPr>
              <a:t>Not practical during impression or cementation phases</a:t>
            </a:r>
          </a:p>
          <a:p>
            <a:endParaRPr lang="en-IN" dirty="0"/>
          </a:p>
        </p:txBody>
      </p:sp>
      <p:pic>
        <p:nvPicPr>
          <p:cNvPr id="8" name="Content Placeholder 7" descr="Text&#10;&#10;Description automatically generated">
            <a:extLst>
              <a:ext uri="{FF2B5EF4-FFF2-40B4-BE49-F238E27FC236}">
                <a16:creationId xmlns:a16="http://schemas.microsoft.com/office/drawing/2014/main" id="{DC6FE9A5-78AE-4BE0-A24F-4901FB29E56F}"/>
              </a:ext>
            </a:extLst>
          </p:cNvPr>
          <p:cNvPicPr>
            <a:picLocks noGrp="1" noChangeAspect="1"/>
          </p:cNvPicPr>
          <p:nvPr>
            <p:ph sz="quarter" idx="2"/>
          </p:nvPr>
        </p:nvPicPr>
        <p:blipFill rotWithShape="1">
          <a:blip r:embed="rId2">
            <a:extLst>
              <a:ext uri="{28A0092B-C50C-407E-A947-70E740481C1C}">
                <a14:useLocalDpi xmlns:a14="http://schemas.microsoft.com/office/drawing/2010/main" val="0"/>
              </a:ext>
            </a:extLst>
          </a:blip>
          <a:srcRect l="29080" t="11111" r="18798" b="44444"/>
          <a:stretch/>
        </p:blipFill>
        <p:spPr>
          <a:xfrm>
            <a:off x="5410200" y="101813"/>
            <a:ext cx="3276600" cy="2631649"/>
          </a:xfrm>
        </p:spPr>
      </p:pic>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400" y="3697936"/>
            <a:ext cx="3810000" cy="2905467"/>
          </a:xfrm>
          <a:prstGeom prst="rect">
            <a:avLst/>
          </a:prstGeom>
        </p:spPr>
      </p:pic>
      <p:sp>
        <p:nvSpPr>
          <p:cNvPr id="6" name="Slide Number Placeholder 5">
            <a:extLst>
              <a:ext uri="{FF2B5EF4-FFF2-40B4-BE49-F238E27FC236}">
                <a16:creationId xmlns:a16="http://schemas.microsoft.com/office/drawing/2014/main" id="{36BCBD05-2085-4171-9AC0-A12C67442719}"/>
              </a:ext>
            </a:extLst>
          </p:cNvPr>
          <p:cNvSpPr>
            <a:spLocks noGrp="1"/>
          </p:cNvSpPr>
          <p:nvPr>
            <p:ph type="sldNum" sz="quarter" idx="12"/>
          </p:nvPr>
        </p:nvSpPr>
        <p:spPr/>
        <p:txBody>
          <a:bodyPr/>
          <a:lstStyle/>
          <a:p>
            <a:fld id="{CFDDCD70-50C9-4FD8-9C51-3B5B265613DF}" type="slidenum">
              <a:rPr lang="en-US" altLang="en-US" smtClean="0"/>
              <a:pPr/>
              <a:t>5</a:t>
            </a:fld>
            <a:endParaRPr lang="en-US" altLang="en-US"/>
          </a:p>
        </p:txBody>
      </p:sp>
      <p:pic>
        <p:nvPicPr>
          <p:cNvPr id="5" name="Picture 4"/>
          <p:cNvPicPr>
            <a:picLocks noChangeAspect="1"/>
          </p:cNvPicPr>
          <p:nvPr/>
        </p:nvPicPr>
        <p:blipFill rotWithShape="1">
          <a:blip r:embed="rId4" cstate="hqprint">
            <a:extLst>
              <a:ext uri="{28A0092B-C50C-407E-A947-70E740481C1C}">
                <a14:useLocalDpi xmlns:a14="http://schemas.microsoft.com/office/drawing/2010/main" val="0"/>
              </a:ext>
            </a:extLst>
          </a:blip>
          <a:srcRect l="8146" r="11908"/>
          <a:stretch/>
        </p:blipFill>
        <p:spPr>
          <a:xfrm>
            <a:off x="5174993" y="3693021"/>
            <a:ext cx="3581401" cy="2985786"/>
          </a:xfrm>
          <a:prstGeom prst="rect">
            <a:avLst/>
          </a:prstGeom>
        </p:spPr>
      </p:pic>
    </p:spTree>
    <p:extLst>
      <p:ext uri="{BB962C8B-B14F-4D97-AF65-F5344CB8AC3E}">
        <p14:creationId xmlns:p14="http://schemas.microsoft.com/office/powerpoint/2010/main" val="3604875440"/>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EC2CC11-A5B4-4A64-9CDF-5FEA5B72DAF5}"/>
              </a:ext>
            </a:extLst>
          </p:cNvPr>
          <p:cNvSpPr>
            <a:spLocks noGrp="1" noChangeArrowheads="1"/>
          </p:cNvSpPr>
          <p:nvPr>
            <p:ph type="title"/>
          </p:nvPr>
        </p:nvSpPr>
        <p:spPr>
          <a:xfrm>
            <a:off x="457200" y="762000"/>
            <a:ext cx="8229600" cy="1143000"/>
          </a:xfrm>
        </p:spPr>
        <p:txBody>
          <a:bodyPr/>
          <a:lstStyle/>
          <a:p>
            <a:pPr eaLnBrk="1" fontAlgn="auto" hangingPunct="1">
              <a:spcAft>
                <a:spcPts val="0"/>
              </a:spcAft>
              <a:defRPr/>
            </a:pPr>
            <a:r>
              <a:rPr lang="en-US" sz="3200" b="1" dirty="0">
                <a:solidFill>
                  <a:srgbClr val="C00000"/>
                </a:solidFill>
                <a:latin typeface="Times New Roman" pitchFamily="18" charset="0"/>
                <a:cs typeface="Times New Roman" pitchFamily="18" charset="0"/>
              </a:rPr>
              <a:t>Criteria for rotary curettage</a:t>
            </a:r>
          </a:p>
        </p:txBody>
      </p:sp>
      <p:sp>
        <p:nvSpPr>
          <p:cNvPr id="53251" name="Rectangle 3">
            <a:extLst>
              <a:ext uri="{FF2B5EF4-FFF2-40B4-BE49-F238E27FC236}">
                <a16:creationId xmlns:a16="http://schemas.microsoft.com/office/drawing/2014/main" id="{1D97259C-008A-4964-8CDC-56614B72E213}"/>
              </a:ext>
            </a:extLst>
          </p:cNvPr>
          <p:cNvSpPr>
            <a:spLocks noGrp="1" noChangeArrowheads="1"/>
          </p:cNvSpPr>
          <p:nvPr>
            <p:ph sz="quarter" idx="1"/>
          </p:nvPr>
        </p:nvSpPr>
        <p:spPr>
          <a:xfrm>
            <a:off x="609600" y="2286000"/>
            <a:ext cx="7924800" cy="4191000"/>
          </a:xfrm>
        </p:spPr>
        <p:txBody>
          <a:bodyPr/>
          <a:lstStyle/>
          <a:p>
            <a:pPr eaLnBrk="1" hangingPunct="1">
              <a:buFontTx/>
              <a:buNone/>
            </a:pPr>
            <a:r>
              <a:rPr lang="en-US" altLang="en-US" dirty="0">
                <a:latin typeface="Times New Roman" panose="02020603050405020304" pitchFamily="18" charset="0"/>
                <a:cs typeface="Times New Roman" panose="02020603050405020304" pitchFamily="18" charset="0"/>
              </a:rPr>
              <a:t>1.Must be done on healthy &amp; inflammation-free tissue.</a:t>
            </a:r>
          </a:p>
          <a:p>
            <a:pPr eaLnBrk="1" hangingPunct="1">
              <a:buFontTx/>
              <a:buNone/>
            </a:pPr>
            <a:r>
              <a:rPr lang="en-US" altLang="en-US" dirty="0">
                <a:latin typeface="Times New Roman" panose="02020603050405020304" pitchFamily="18" charset="0"/>
                <a:cs typeface="Times New Roman" panose="02020603050405020304" pitchFamily="18" charset="0"/>
              </a:rPr>
              <a:t>2.Absence of bleeding on probing.</a:t>
            </a:r>
          </a:p>
          <a:p>
            <a:pPr eaLnBrk="1" hangingPunct="1">
              <a:buFontTx/>
              <a:buNone/>
            </a:pPr>
            <a:r>
              <a:rPr lang="en-US" altLang="en-US" dirty="0">
                <a:latin typeface="Times New Roman" panose="02020603050405020304" pitchFamily="18" charset="0"/>
                <a:cs typeface="Times New Roman" panose="02020603050405020304" pitchFamily="18" charset="0"/>
              </a:rPr>
              <a:t>3.Sulcus depth less than 3.0 mm.</a:t>
            </a:r>
          </a:p>
          <a:p>
            <a:pPr eaLnBrk="1" hangingPunct="1">
              <a:buFontTx/>
              <a:buNone/>
            </a:pPr>
            <a:r>
              <a:rPr lang="en-US" altLang="en-US" dirty="0">
                <a:latin typeface="Times New Roman" panose="02020603050405020304" pitchFamily="18" charset="0"/>
                <a:cs typeface="Times New Roman" panose="02020603050405020304" pitchFamily="18" charset="0"/>
              </a:rPr>
              <a:t>4.Presence of adequate keratinized gingiva.</a:t>
            </a:r>
          </a:p>
        </p:txBody>
      </p:sp>
      <p:pic>
        <p:nvPicPr>
          <p:cNvPr id="4" name="Picture 3" descr="images.jpg">
            <a:extLst>
              <a:ext uri="{FF2B5EF4-FFF2-40B4-BE49-F238E27FC236}">
                <a16:creationId xmlns:a16="http://schemas.microsoft.com/office/drawing/2014/main" id="{EC1E56A1-A61B-4F33-8939-0C856D2728FA}"/>
              </a:ext>
            </a:extLst>
          </p:cNvPr>
          <p:cNvPicPr>
            <a:picLocks noChangeAspect="1"/>
          </p:cNvPicPr>
          <p:nvPr/>
        </p:nvPicPr>
        <p:blipFill>
          <a:blip r:embed="rId2"/>
          <a:stretch>
            <a:fillRect/>
          </a:stretch>
        </p:blipFill>
        <p:spPr>
          <a:xfrm rot="10800000">
            <a:off x="6400800" y="4419600"/>
            <a:ext cx="22352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3253" name="Slide Number Placeholder 4">
            <a:extLst>
              <a:ext uri="{FF2B5EF4-FFF2-40B4-BE49-F238E27FC236}">
                <a16:creationId xmlns:a16="http://schemas.microsoft.com/office/drawing/2014/main" id="{262170C6-FF14-4D7F-8D35-E21BE2530B3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2175F1-BE6A-4A23-8D5E-242637E5102F}" type="slidenum">
              <a:rPr lang="en-US" altLang="en-US">
                <a:solidFill>
                  <a:srgbClr val="FFFFFF"/>
                </a:solidFill>
              </a:rPr>
              <a:pPr eaLnBrk="1" hangingPunct="1"/>
              <a:t>50</a:t>
            </a:fld>
            <a:endParaRPr lang="en-US" altLang="en-US">
              <a:solidFill>
                <a:srgbClr val="FFFFFF"/>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BE53A-FC99-4CF2-9241-54F7F5804D19}"/>
              </a:ext>
            </a:extLst>
          </p:cNvPr>
          <p:cNvSpPr>
            <a:spLocks noGrp="1"/>
          </p:cNvSpPr>
          <p:nvPr>
            <p:ph type="title"/>
          </p:nvPr>
        </p:nvSpPr>
        <p:spPr>
          <a:xfrm>
            <a:off x="424206" y="-228600"/>
            <a:ext cx="7500594" cy="1248741"/>
          </a:xfrm>
        </p:spPr>
        <p:txBody>
          <a:bodyPr/>
          <a:lstStyle/>
          <a:p>
            <a:r>
              <a:rPr lang="en-US" sz="2800" b="1" dirty="0">
                <a:solidFill>
                  <a:srgbClr val="C00000"/>
                </a:solidFill>
                <a:latin typeface="Times New Roman" pitchFamily="18" charset="0"/>
                <a:cs typeface="Times New Roman" pitchFamily="18" charset="0"/>
              </a:rPr>
              <a:t>Technique</a:t>
            </a:r>
            <a:endParaRPr lang="en-IN" dirty="0"/>
          </a:p>
        </p:txBody>
      </p:sp>
      <p:sp>
        <p:nvSpPr>
          <p:cNvPr id="3" name="Content Placeholder 2">
            <a:extLst>
              <a:ext uri="{FF2B5EF4-FFF2-40B4-BE49-F238E27FC236}">
                <a16:creationId xmlns:a16="http://schemas.microsoft.com/office/drawing/2014/main" id="{E2165CF5-9CF4-434D-9E6C-AE386ED43C3C}"/>
              </a:ext>
            </a:extLst>
          </p:cNvPr>
          <p:cNvSpPr>
            <a:spLocks noGrp="1"/>
          </p:cNvSpPr>
          <p:nvPr>
            <p:ph sz="quarter" idx="1"/>
          </p:nvPr>
        </p:nvSpPr>
        <p:spPr>
          <a:xfrm>
            <a:off x="76200" y="990600"/>
            <a:ext cx="4419599" cy="5715000"/>
          </a:xfrm>
        </p:spPr>
        <p:txBody>
          <a:bodyPr/>
          <a:lstStyle/>
          <a:p>
            <a:pPr marL="274320" indent="-274320" eaLnBrk="1" fontAlgn="auto" hangingPunct="1">
              <a:spcAft>
                <a:spcPts val="0"/>
              </a:spcAft>
              <a:buClr>
                <a:schemeClr val="accent3"/>
              </a:buClr>
              <a:buFont typeface="Wingdings 2"/>
              <a:buChar char=""/>
              <a:defRPr/>
            </a:pPr>
            <a:r>
              <a:rPr lang="en-US" sz="1800" dirty="0">
                <a:latin typeface="Times New Roman" pitchFamily="18" charset="0"/>
                <a:cs typeface="Times New Roman" pitchFamily="18" charset="0"/>
              </a:rPr>
              <a:t>Shoulder finish line preparation at gingival crest using flat end tapered diamond.</a:t>
            </a:r>
          </a:p>
          <a:p>
            <a:pPr marL="274320" indent="-274320" eaLnBrk="1" fontAlgn="auto" hangingPunct="1">
              <a:spcAft>
                <a:spcPts val="0"/>
              </a:spcAft>
              <a:buClr>
                <a:schemeClr val="accent3"/>
              </a:buClr>
              <a:buFont typeface="Wingdings 2"/>
              <a:buChar char=""/>
              <a:defRPr/>
            </a:pPr>
            <a:r>
              <a:rPr lang="en-US" sz="1800" dirty="0">
                <a:latin typeface="Times New Roman" pitchFamily="18" charset="0"/>
                <a:cs typeface="Times New Roman" pitchFamily="18" charset="0"/>
              </a:rPr>
              <a:t>Then a torpedo-shaped diamond simultaneously forms a chamfer finish line apically,½-</a:t>
            </a:r>
            <a:r>
              <a:rPr lang="en-US" sz="1800" baseline="-4000" dirty="0">
                <a:latin typeface="Times New Roman" pitchFamily="18" charset="0"/>
                <a:cs typeface="Times New Roman" pitchFamily="18" charset="0"/>
              </a:rPr>
              <a:t>2</a:t>
            </a:r>
            <a:r>
              <a:rPr lang="en-US" sz="1800" baseline="-2000" dirty="0">
                <a:latin typeface="Times New Roman" pitchFamily="18" charset="0"/>
                <a:cs typeface="Times New Roman" pitchFamily="18" charset="0"/>
              </a:rPr>
              <a:t>/3</a:t>
            </a:r>
            <a:r>
              <a:rPr lang="en-US" sz="1800" dirty="0">
                <a:latin typeface="Times New Roman" pitchFamily="18" charset="0"/>
                <a:cs typeface="Times New Roman" pitchFamily="18" charset="0"/>
              </a:rPr>
              <a:t> </a:t>
            </a:r>
            <a:r>
              <a:rPr lang="en-US" sz="1800" baseline="30000" dirty="0" err="1">
                <a:latin typeface="Times New Roman" pitchFamily="18" charset="0"/>
                <a:cs typeface="Times New Roman" pitchFamily="18" charset="0"/>
              </a:rPr>
              <a:t>rd</a:t>
            </a:r>
            <a:r>
              <a:rPr lang="en-US" sz="1800" dirty="0">
                <a:latin typeface="Times New Roman" pitchFamily="18" charset="0"/>
                <a:cs typeface="Times New Roman" pitchFamily="18" charset="0"/>
              </a:rPr>
              <a:t> the depth of the sulcus, converting the finish line into a chamfer &amp; removing the epithelial lining of the sulcus. </a:t>
            </a:r>
          </a:p>
          <a:p>
            <a:pPr marL="274320" indent="-274320" eaLnBrk="1" fontAlgn="auto" hangingPunct="1">
              <a:spcAft>
                <a:spcPts val="0"/>
              </a:spcAft>
              <a:buClr>
                <a:schemeClr val="accent3"/>
              </a:buClr>
              <a:buFont typeface="Wingdings 2"/>
              <a:buChar char=""/>
              <a:defRPr/>
            </a:pPr>
            <a:r>
              <a:rPr lang="en-US" sz="1800" dirty="0">
                <a:latin typeface="Times New Roman" pitchFamily="18" charset="0"/>
                <a:cs typeface="Times New Roman" pitchFamily="18" charset="0"/>
              </a:rPr>
              <a:t>Place retraction cord in the “troughed” sulcus for hemostasis.</a:t>
            </a:r>
          </a:p>
          <a:p>
            <a:pPr marL="274320" indent="-274320" eaLnBrk="1" fontAlgn="auto" hangingPunct="1">
              <a:lnSpc>
                <a:spcPct val="120000"/>
              </a:lnSpc>
              <a:spcAft>
                <a:spcPts val="0"/>
              </a:spcAft>
              <a:buClr>
                <a:schemeClr val="accent3"/>
              </a:buClr>
              <a:buFont typeface="Wingdings 2"/>
              <a:buChar char=""/>
              <a:defRPr/>
            </a:pPr>
            <a:r>
              <a:rPr lang="en-US" sz="1800" dirty="0">
                <a:latin typeface="Times New Roman" pitchFamily="18" charset="0"/>
                <a:cs typeface="Times New Roman" pitchFamily="18" charset="0"/>
              </a:rPr>
              <a:t>Remove the cord after 4-8 minutes &amp; make impression.</a:t>
            </a:r>
          </a:p>
          <a:p>
            <a:pPr marL="274320" indent="-274320" eaLnBrk="1" fontAlgn="auto" hangingPunct="1">
              <a:lnSpc>
                <a:spcPct val="120000"/>
              </a:lnSpc>
              <a:spcAft>
                <a:spcPts val="0"/>
              </a:spcAft>
              <a:buClr>
                <a:schemeClr val="accent3"/>
              </a:buClr>
              <a:buFont typeface="Wingdings 2"/>
              <a:buChar char=""/>
              <a:defRPr/>
            </a:pPr>
            <a:r>
              <a:rPr lang="en-US" sz="1800" dirty="0">
                <a:latin typeface="Times New Roman" pitchFamily="18" charset="0"/>
                <a:cs typeface="Times New Roman" pitchFamily="18" charset="0"/>
              </a:rPr>
              <a:t>This technique is well suited for use with reversible hydrocolloid. </a:t>
            </a:r>
          </a:p>
          <a:p>
            <a:pPr marL="274320" indent="-274320" eaLnBrk="1" fontAlgn="auto" hangingPunct="1">
              <a:lnSpc>
                <a:spcPct val="120000"/>
              </a:lnSpc>
              <a:spcAft>
                <a:spcPts val="0"/>
              </a:spcAft>
              <a:buClr>
                <a:schemeClr val="accent3"/>
              </a:buClr>
              <a:buFont typeface="Wingdings 2" pitchFamily="18" charset="2"/>
              <a:buNone/>
              <a:defRPr/>
            </a:pPr>
            <a:r>
              <a:rPr lang="en-US" sz="2400" dirty="0">
                <a:solidFill>
                  <a:srgbClr val="C00000"/>
                </a:solidFill>
                <a:latin typeface="Times New Roman" pitchFamily="18" charset="0"/>
                <a:cs typeface="Times New Roman" pitchFamily="18" charset="0"/>
              </a:rPr>
              <a:t>Disadvantages</a:t>
            </a:r>
          </a:p>
          <a:p>
            <a:pPr marL="274320" indent="-274320" eaLnBrk="1" fontAlgn="auto" hangingPunct="1">
              <a:spcAft>
                <a:spcPts val="0"/>
              </a:spcAft>
              <a:buClr>
                <a:schemeClr val="accent3"/>
              </a:buClr>
              <a:buFont typeface="Wingdings"/>
              <a:buChar char=""/>
              <a:defRPr/>
            </a:pPr>
            <a:r>
              <a:rPr lang="en-US" sz="1800" dirty="0">
                <a:latin typeface="Times New Roman" pitchFamily="18" charset="0"/>
                <a:cs typeface="Times New Roman" pitchFamily="18" charset="0"/>
              </a:rPr>
              <a:t>Technique sensitive</a:t>
            </a:r>
          </a:p>
          <a:p>
            <a:pPr marL="274320" indent="-274320" eaLnBrk="1" fontAlgn="auto" hangingPunct="1">
              <a:spcAft>
                <a:spcPts val="0"/>
              </a:spcAft>
              <a:buClr>
                <a:schemeClr val="accent3"/>
              </a:buClr>
              <a:buFont typeface="Wingdings"/>
              <a:buChar char=""/>
              <a:defRPr/>
            </a:pPr>
            <a:r>
              <a:rPr lang="en-US" sz="1800" dirty="0">
                <a:latin typeface="Times New Roman" pitchFamily="18" charset="0"/>
                <a:cs typeface="Times New Roman" pitchFamily="18" charset="0"/>
              </a:rPr>
              <a:t>Can potentially damage periodontium</a:t>
            </a:r>
          </a:p>
          <a:p>
            <a:pPr marL="274320" indent="-274320" eaLnBrk="1" fontAlgn="auto" hangingPunct="1">
              <a:lnSpc>
                <a:spcPct val="120000"/>
              </a:lnSpc>
              <a:spcAft>
                <a:spcPts val="0"/>
              </a:spcAft>
              <a:buClr>
                <a:schemeClr val="accent3"/>
              </a:buClr>
              <a:buFont typeface="Wingdings 2"/>
              <a:buChar char=""/>
              <a:defRPr/>
            </a:pPr>
            <a:endParaRPr lang="en-US" sz="1800" dirty="0">
              <a:latin typeface="Times New Roman" pitchFamily="18" charset="0"/>
              <a:cs typeface="Times New Roman" pitchFamily="18" charset="0"/>
            </a:endParaRPr>
          </a:p>
          <a:p>
            <a:endParaRPr lang="en-IN" dirty="0"/>
          </a:p>
        </p:txBody>
      </p:sp>
      <p:sp>
        <p:nvSpPr>
          <p:cNvPr id="6" name="Slide Number Placeholder 5">
            <a:extLst>
              <a:ext uri="{FF2B5EF4-FFF2-40B4-BE49-F238E27FC236}">
                <a16:creationId xmlns:a16="http://schemas.microsoft.com/office/drawing/2014/main" id="{78B92F47-3CAC-4147-8E5D-40CA255DC7DB}"/>
              </a:ext>
            </a:extLst>
          </p:cNvPr>
          <p:cNvSpPr>
            <a:spLocks noGrp="1"/>
          </p:cNvSpPr>
          <p:nvPr>
            <p:ph type="sldNum" sz="quarter" idx="12"/>
          </p:nvPr>
        </p:nvSpPr>
        <p:spPr/>
        <p:txBody>
          <a:bodyPr/>
          <a:lstStyle/>
          <a:p>
            <a:fld id="{CFDDCD70-50C9-4FD8-9C51-3B5B265613DF}" type="slidenum">
              <a:rPr lang="en-US" altLang="en-US" smtClean="0"/>
              <a:pPr/>
              <a:t>51</a:t>
            </a:fld>
            <a:endParaRPr lang="en-US" altLang="en-US"/>
          </a:p>
        </p:txBody>
      </p:sp>
      <p:pic>
        <p:nvPicPr>
          <p:cNvPr id="7" name="Picture 7">
            <a:extLst>
              <a:ext uri="{FF2B5EF4-FFF2-40B4-BE49-F238E27FC236}">
                <a16:creationId xmlns:a16="http://schemas.microsoft.com/office/drawing/2014/main" id="{BBE1C6F7-F206-409F-A23C-B2EED73DEF32}"/>
              </a:ext>
            </a:extLst>
          </p:cNvPr>
          <p:cNvPicPr>
            <a:picLocks noGrp="1" noChangeAspect="1" noChangeArrowheads="1"/>
          </p:cNvPicPr>
          <p:nvPr>
            <p:ph sz="quarter" idx="2"/>
          </p:nvPr>
        </p:nvPicPr>
        <p:blipFill>
          <a:blip r:embed="rId2"/>
          <a:srcRect l="21875" t="22917" r="3125" b="7292"/>
          <a:stretch>
            <a:fillRect/>
          </a:stretch>
        </p:blipFill>
        <p:spPr bwMode="auto">
          <a:xfrm>
            <a:off x="4443412" y="1600200"/>
            <a:ext cx="4167188" cy="3886200"/>
          </a:xfrm>
          <a:prstGeom prst="rect">
            <a:avLst/>
          </a:prstGeom>
          <a:ln>
            <a:noFill/>
          </a:ln>
          <a:effectLst>
            <a:softEdge rad="112500"/>
          </a:effectLst>
        </p:spPr>
      </p:pic>
    </p:spTree>
    <p:extLst>
      <p:ext uri="{BB962C8B-B14F-4D97-AF65-F5344CB8AC3E}">
        <p14:creationId xmlns:p14="http://schemas.microsoft.com/office/powerpoint/2010/main" val="3573271555"/>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a:extLst>
              <a:ext uri="{FF2B5EF4-FFF2-40B4-BE49-F238E27FC236}">
                <a16:creationId xmlns:a16="http://schemas.microsoft.com/office/drawing/2014/main" id="{A340BEF9-E813-4829-8AEF-359E85A48D5C}"/>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l="33594" t="36458" r="16406" b="19792"/>
          <a:stretch>
            <a:fillRect/>
          </a:stretch>
        </p:blipFill>
        <p:spPr bwMode="auto">
          <a:xfrm>
            <a:off x="1752600" y="381000"/>
            <a:ext cx="7391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C35E826C-00C2-4782-B812-33486194CE1F}"/>
              </a:ext>
            </a:extLst>
          </p:cNvPr>
          <p:cNvSpPr>
            <a:spLocks noGrp="1"/>
          </p:cNvSpPr>
          <p:nvPr>
            <p:ph type="ctrTitle"/>
          </p:nvPr>
        </p:nvSpPr>
        <p:spPr>
          <a:xfrm>
            <a:off x="2286000" y="1371600"/>
            <a:ext cx="6172200" cy="1893888"/>
          </a:xfrm>
        </p:spPr>
        <p:txBody>
          <a:bodyPr/>
          <a:lstStyle/>
          <a:p>
            <a:pPr eaLnBrk="1" hangingPunct="1">
              <a:defRPr/>
            </a:pPr>
            <a:r>
              <a:rPr lang="en-US" sz="44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ELECTROSURGERY</a:t>
            </a:r>
          </a:p>
        </p:txBody>
      </p:sp>
      <p:sp>
        <p:nvSpPr>
          <p:cNvPr id="56324" name="Subtitle 4">
            <a:extLst>
              <a:ext uri="{FF2B5EF4-FFF2-40B4-BE49-F238E27FC236}">
                <a16:creationId xmlns:a16="http://schemas.microsoft.com/office/drawing/2014/main" id="{50B34DE9-BA9A-4AE4-9DAB-741DA04F56A2}"/>
              </a:ext>
            </a:extLst>
          </p:cNvPr>
          <p:cNvSpPr>
            <a:spLocks noGrp="1"/>
          </p:cNvSpPr>
          <p:nvPr>
            <p:ph type="subTitle" idx="1"/>
          </p:nvPr>
        </p:nvSpPr>
        <p:spPr>
          <a:xfrm>
            <a:off x="2286000" y="5003800"/>
            <a:ext cx="6172200" cy="1371600"/>
          </a:xfrm>
        </p:spPr>
        <p:txBody>
          <a:bodyPr/>
          <a:lstStyle/>
          <a:p>
            <a:pPr eaLnBrk="1" hangingPunct="1"/>
            <a:endParaRPr lang="en-US" altLang="en-US"/>
          </a:p>
        </p:txBody>
      </p:sp>
      <p:sp>
        <p:nvSpPr>
          <p:cNvPr id="56325" name="Slide Number Placeholder 4">
            <a:extLst>
              <a:ext uri="{FF2B5EF4-FFF2-40B4-BE49-F238E27FC236}">
                <a16:creationId xmlns:a16="http://schemas.microsoft.com/office/drawing/2014/main" id="{AA380605-6D0C-4731-97A1-374368C5E06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8B18B0-2AE5-437D-9B26-A60EECE8BBC3}" type="slidenum">
              <a:rPr lang="en-US" altLang="en-US">
                <a:solidFill>
                  <a:srgbClr val="FFFFFF"/>
                </a:solidFill>
              </a:rPr>
              <a:pPr eaLnBrk="1" hangingPunct="1"/>
              <a:t>52</a:t>
            </a:fld>
            <a:endParaRPr lang="en-US" altLang="en-US">
              <a:solidFill>
                <a:srgbClr val="FFFFFF"/>
              </a:solidFill>
            </a:endParaRP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EE457427-4CCE-4DE6-9BF5-62C57689A5EC}"/>
              </a:ext>
            </a:extLst>
          </p:cNvPr>
          <p:cNvSpPr>
            <a:spLocks noGrp="1" noChangeArrowheads="1"/>
          </p:cNvSpPr>
          <p:nvPr>
            <p:ph sz="quarter" idx="1"/>
          </p:nvPr>
        </p:nvSpPr>
        <p:spPr>
          <a:xfrm>
            <a:off x="228600" y="1384562"/>
            <a:ext cx="8234313" cy="4635238"/>
          </a:xfrm>
        </p:spPr>
        <p:txBody>
          <a:bodyPr/>
          <a:lstStyle/>
          <a:p>
            <a:pPr lvl="1" eaLnBrk="1" hangingPunct="1">
              <a:buFontTx/>
              <a:buNone/>
            </a:pPr>
            <a:r>
              <a:rPr lang="en-US" altLang="en-US" sz="3200" b="1" u="sng" dirty="0">
                <a:solidFill>
                  <a:srgbClr val="0070C0"/>
                </a:solidFill>
                <a:latin typeface="Times New Roman" panose="02020603050405020304" pitchFamily="18" charset="0"/>
                <a:cs typeface="Times New Roman" panose="02020603050405020304" pitchFamily="18" charset="0"/>
              </a:rPr>
              <a:t>History</a:t>
            </a:r>
          </a:p>
          <a:p>
            <a:pPr lvl="1" eaLnBrk="1" hangingPunct="1"/>
            <a:r>
              <a:rPr lang="en-US" altLang="en-US" sz="2400" dirty="0" err="1">
                <a:solidFill>
                  <a:srgbClr val="C00000"/>
                </a:solidFill>
                <a:latin typeface="Times New Roman" panose="02020603050405020304" pitchFamily="18" charset="0"/>
                <a:cs typeface="Times New Roman" panose="02020603050405020304" pitchFamily="18" charset="0"/>
              </a:rPr>
              <a:t>Schillinburg</a:t>
            </a:r>
            <a:r>
              <a:rPr lang="en-US" altLang="en-US" sz="2400" dirty="0">
                <a:latin typeface="Times New Roman" panose="02020603050405020304" pitchFamily="18" charset="0"/>
                <a:cs typeface="Times New Roman" panose="02020603050405020304" pitchFamily="18" charset="0"/>
              </a:rPr>
              <a:t> stated that the use of heat as surgical tool was known to Egyptians about 3000BC.	</a:t>
            </a:r>
          </a:p>
          <a:p>
            <a:pPr lvl="1" eaLnBrk="1" hangingPunct="1"/>
            <a:r>
              <a:rPr lang="en-US" altLang="en-US" sz="2400" dirty="0">
                <a:latin typeface="Times New Roman" panose="02020603050405020304" pitchFamily="18" charset="0"/>
                <a:cs typeface="Times New Roman" panose="02020603050405020304" pitchFamily="18" charset="0"/>
              </a:rPr>
              <a:t>Experiments of  </a:t>
            </a:r>
            <a:r>
              <a:rPr lang="en-US" altLang="en-US" sz="2400" dirty="0" err="1">
                <a:solidFill>
                  <a:srgbClr val="C00000"/>
                </a:solidFill>
                <a:latin typeface="Times New Roman" panose="02020603050405020304" pitchFamily="18" charset="0"/>
                <a:cs typeface="Times New Roman" panose="02020603050405020304" pitchFamily="18" charset="0"/>
              </a:rPr>
              <a:t>d’Arsonvol</a:t>
            </a:r>
            <a:r>
              <a:rPr lang="en-US" altLang="en-US" sz="2400" dirty="0">
                <a:solidFill>
                  <a:srgbClr val="C00000"/>
                </a:solidFill>
                <a:latin typeface="Times New Roman" panose="02020603050405020304" pitchFamily="18" charset="0"/>
                <a:cs typeface="Times New Roman" panose="02020603050405020304" pitchFamily="18" charset="0"/>
              </a:rPr>
              <a:t> (1891) </a:t>
            </a:r>
            <a:r>
              <a:rPr lang="en-US" altLang="en-US" sz="2400" dirty="0">
                <a:latin typeface="Times New Roman" panose="02020603050405020304" pitchFamily="18" charset="0"/>
                <a:cs typeface="Times New Roman" panose="02020603050405020304" pitchFamily="18" charset="0"/>
              </a:rPr>
              <a:t>demonstrated that electricity at high frequency will pass through a body without producing a shock (pain or muscle spasm), producing instead an </a:t>
            </a:r>
            <a:r>
              <a:rPr lang="en-US" altLang="en-US" sz="2400" u="sng" dirty="0">
                <a:latin typeface="Times New Roman" panose="02020603050405020304" pitchFamily="18" charset="0"/>
                <a:cs typeface="Times New Roman" panose="02020603050405020304" pitchFamily="18" charset="0"/>
              </a:rPr>
              <a:t>increase in the internal temperature of the tissue</a:t>
            </a:r>
            <a:r>
              <a:rPr lang="en-US" altLang="en-US" sz="2400" dirty="0">
                <a:latin typeface="Times New Roman" panose="02020603050405020304" pitchFamily="18" charset="0"/>
                <a:cs typeface="Times New Roman" panose="02020603050405020304" pitchFamily="18" charset="0"/>
              </a:rPr>
              <a:t>.</a:t>
            </a:r>
          </a:p>
          <a:p>
            <a:pPr lvl="1" eaLnBrk="1" hangingPunct="1"/>
            <a:r>
              <a:rPr lang="en-US" altLang="en-US" sz="2400" dirty="0">
                <a:latin typeface="Times New Roman" panose="02020603050405020304" pitchFamily="18" charset="0"/>
                <a:cs typeface="Times New Roman" panose="02020603050405020304" pitchFamily="18" charset="0"/>
              </a:rPr>
              <a:t>This discovery was used as the basis for eventual development of electrosurgery</a:t>
            </a:r>
            <a:r>
              <a:rPr lang="en-US" altLang="en-US" dirty="0">
                <a:latin typeface="Times New Roman" panose="02020603050405020304" pitchFamily="18" charset="0"/>
                <a:cs typeface="Times New Roman" panose="02020603050405020304" pitchFamily="18" charset="0"/>
              </a:rPr>
              <a:t>. </a:t>
            </a:r>
          </a:p>
        </p:txBody>
      </p:sp>
      <p:sp>
        <p:nvSpPr>
          <p:cNvPr id="48130" name="Rectangle 2">
            <a:extLst>
              <a:ext uri="{FF2B5EF4-FFF2-40B4-BE49-F238E27FC236}">
                <a16:creationId xmlns:a16="http://schemas.microsoft.com/office/drawing/2014/main" id="{81637D1A-4DBC-41BE-9196-783E5E48C9BC}"/>
              </a:ext>
            </a:extLst>
          </p:cNvPr>
          <p:cNvSpPr>
            <a:spLocks noGrp="1" noChangeArrowheads="1"/>
          </p:cNvSpPr>
          <p:nvPr>
            <p:ph type="title"/>
          </p:nvPr>
        </p:nvSpPr>
        <p:spPr>
          <a:xfrm>
            <a:off x="457200" y="0"/>
            <a:ext cx="7467600" cy="1143000"/>
          </a:xfrm>
        </p:spPr>
        <p:txBody>
          <a:bodyPr/>
          <a:lstStyle/>
          <a:p>
            <a:pPr eaLnBrk="1" fontAlgn="auto" hangingPunct="1">
              <a:spcAft>
                <a:spcPts val="0"/>
              </a:spcAft>
              <a:defRPr/>
            </a:pP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Electrosurgery</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7349" name="Slide Number Placeholder 4">
            <a:extLst>
              <a:ext uri="{FF2B5EF4-FFF2-40B4-BE49-F238E27FC236}">
                <a16:creationId xmlns:a16="http://schemas.microsoft.com/office/drawing/2014/main" id="{4B49CD1E-36E0-4C03-A77F-7572B1A3F8F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E5BB37-AD51-4CFE-83F2-DD8E5841BE9F}" type="slidenum">
              <a:rPr lang="en-US" altLang="en-US">
                <a:solidFill>
                  <a:srgbClr val="FFFFFF"/>
                </a:solidFill>
              </a:rPr>
              <a:pPr eaLnBrk="1" hangingPunct="1"/>
              <a:t>53</a:t>
            </a:fld>
            <a:endParaRPr lang="en-US" altLang="en-US">
              <a:solidFill>
                <a:srgbClr val="FFFFFF"/>
              </a:solidFill>
            </a:endParaRP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8109-8621-48E3-8EBA-3389619AC111}"/>
              </a:ext>
            </a:extLst>
          </p:cNvPr>
          <p:cNvSpPr>
            <a:spLocks noGrp="1"/>
          </p:cNvSpPr>
          <p:nvPr>
            <p:ph type="title"/>
          </p:nvPr>
        </p:nvSpPr>
        <p:spPr>
          <a:xfrm>
            <a:off x="457200" y="0"/>
            <a:ext cx="7467600" cy="1143000"/>
          </a:xfrm>
        </p:spPr>
        <p:txBody>
          <a:bodyPr>
            <a:normAutofit/>
          </a:bodyPr>
          <a:lstStyle/>
          <a:p>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Electrosurgery</a:t>
            </a:r>
            <a:endParaRPr lang="en-IN" sz="4400" dirty="0"/>
          </a:p>
        </p:txBody>
      </p:sp>
      <p:sp>
        <p:nvSpPr>
          <p:cNvPr id="3" name="Content Placeholder 2">
            <a:extLst>
              <a:ext uri="{FF2B5EF4-FFF2-40B4-BE49-F238E27FC236}">
                <a16:creationId xmlns:a16="http://schemas.microsoft.com/office/drawing/2014/main" id="{4F57FF44-148F-4FDA-9A6C-018AE76D8A61}"/>
              </a:ext>
            </a:extLst>
          </p:cNvPr>
          <p:cNvSpPr>
            <a:spLocks noGrp="1"/>
          </p:cNvSpPr>
          <p:nvPr>
            <p:ph sz="quarter" idx="1"/>
          </p:nvPr>
        </p:nvSpPr>
        <p:spPr>
          <a:xfrm>
            <a:off x="228600" y="1371600"/>
            <a:ext cx="4800600" cy="4927956"/>
          </a:xfrm>
        </p:spPr>
        <p:txBody>
          <a:bodyPr/>
          <a:lstStyle/>
          <a:p>
            <a:r>
              <a:rPr lang="en-US" dirty="0">
                <a:latin typeface="Times New Roman" panose="02020603050405020304" pitchFamily="18" charset="0"/>
                <a:cs typeface="Times New Roman" panose="02020603050405020304" pitchFamily="18" charset="0"/>
              </a:rPr>
              <a:t>There are situations in which it may not be feasible to manage the gingiva with retraction cord alone. </a:t>
            </a:r>
          </a:p>
          <a:p>
            <a:r>
              <a:rPr lang="en-US" dirty="0">
                <a:latin typeface="Times New Roman" panose="02020603050405020304" pitchFamily="18" charset="0"/>
                <a:cs typeface="Times New Roman" panose="02020603050405020304" pitchFamily="18" charset="0"/>
              </a:rPr>
              <a:t>It may have been necessary to place the finish line of the preparation so near the epithelial attachment that it is impossible to retract the gingiva sufficiently to get an adequate impression.</a:t>
            </a:r>
          </a:p>
          <a:p>
            <a:r>
              <a:rPr lang="en-US" dirty="0">
                <a:latin typeface="Times New Roman" panose="02020603050405020304" pitchFamily="18" charset="0"/>
                <a:cs typeface="Times New Roman" panose="02020603050405020304" pitchFamily="18" charset="0"/>
              </a:rPr>
              <a:t> In these cases, it may be necessary to use some means other than cord impregnated with chemicals to gain access &amp; stop minor bleeding.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6F5EE64-E739-4EB1-B6D9-3D2BCBB2DA2E}"/>
              </a:ext>
            </a:extLst>
          </p:cNvPr>
          <p:cNvSpPr>
            <a:spLocks noGrp="1"/>
          </p:cNvSpPr>
          <p:nvPr>
            <p:ph type="sldNum" sz="quarter" idx="11"/>
          </p:nvPr>
        </p:nvSpPr>
        <p:spPr/>
        <p:txBody>
          <a:bodyPr/>
          <a:lstStyle/>
          <a:p>
            <a:fld id="{D275E421-8AC5-4C88-BBEE-BE943CE5615A}" type="slidenum">
              <a:rPr lang="en-US" altLang="en-US" smtClean="0"/>
              <a:pPr/>
              <a:t>54</a:t>
            </a:fld>
            <a:endParaRPr lang="en-US" altLang="en-US"/>
          </a:p>
        </p:txBody>
      </p:sp>
      <p:pic>
        <p:nvPicPr>
          <p:cNvPr id="7" name="Picture 6">
            <a:extLst>
              <a:ext uri="{FF2B5EF4-FFF2-40B4-BE49-F238E27FC236}">
                <a16:creationId xmlns:a16="http://schemas.microsoft.com/office/drawing/2014/main" id="{776E124D-306F-4597-9A54-F396104C3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752601"/>
            <a:ext cx="3352800" cy="2861412"/>
          </a:xfrm>
          <a:prstGeom prst="rect">
            <a:avLst/>
          </a:prstGeom>
        </p:spPr>
      </p:pic>
    </p:spTree>
    <p:extLst>
      <p:ext uri="{BB962C8B-B14F-4D97-AF65-F5344CB8AC3E}">
        <p14:creationId xmlns:p14="http://schemas.microsoft.com/office/powerpoint/2010/main" val="2709798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3ACF-791E-4712-ACCD-76DA1236B1FF}"/>
              </a:ext>
            </a:extLst>
          </p:cNvPr>
          <p:cNvSpPr>
            <a:spLocks noGrp="1"/>
          </p:cNvSpPr>
          <p:nvPr>
            <p:ph type="title"/>
          </p:nvPr>
        </p:nvSpPr>
        <p:spPr/>
        <p:txBody>
          <a:bodyPr>
            <a:normAutofit/>
          </a:bodyPr>
          <a:lstStyle/>
          <a:p>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Electrosurgery</a:t>
            </a:r>
            <a:endParaRPr lang="en-IN" sz="4400" dirty="0"/>
          </a:p>
        </p:txBody>
      </p:sp>
      <p:sp>
        <p:nvSpPr>
          <p:cNvPr id="3" name="Content Placeholder 2">
            <a:extLst>
              <a:ext uri="{FF2B5EF4-FFF2-40B4-BE49-F238E27FC236}">
                <a16:creationId xmlns:a16="http://schemas.microsoft.com/office/drawing/2014/main" id="{F8E6242B-20A8-49E5-8C72-D22007D9EE11}"/>
              </a:ext>
            </a:extLst>
          </p:cNvPr>
          <p:cNvSpPr>
            <a:spLocks noGrp="1"/>
          </p:cNvSpPr>
          <p:nvPr>
            <p:ph sz="quarter" idx="1"/>
          </p:nvPr>
        </p:nvSpPr>
        <p:spPr/>
        <p:txBody>
          <a:bodyPr/>
          <a:lstStyle/>
          <a:p>
            <a:pPr>
              <a:lnSpc>
                <a:spcPct val="150000"/>
              </a:lnSpc>
            </a:pPr>
            <a:r>
              <a:rPr lang="en-US" dirty="0">
                <a:latin typeface="Times New Roman" panose="02020603050405020304" pitchFamily="18" charset="0"/>
                <a:cs typeface="Times New Roman" panose="02020603050405020304" pitchFamily="18" charset="0"/>
              </a:rPr>
              <a:t>Recommended for enlargement of the gingival sulcus &amp; control of hemorrhage to facilitate impression making. </a:t>
            </a:r>
          </a:p>
          <a:p>
            <a:pPr>
              <a:lnSpc>
                <a:spcPct val="150000"/>
              </a:lnSpc>
            </a:pPr>
            <a:r>
              <a:rPr lang="en-US" dirty="0">
                <a:latin typeface="Times New Roman" panose="02020603050405020304" pitchFamily="18" charset="0"/>
                <a:cs typeface="Times New Roman" panose="02020603050405020304" pitchFamily="18" charset="0"/>
              </a:rPr>
              <a:t>It cannot stop bleeding once it starts. If hemorrhage occurs, it first must be controlled with pressure &amp;/or chemicals, &amp; then the vessels can be sealed with a coagulating ball electrode.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71BD469-2D27-4D7A-82CF-55A44C78CA28}"/>
              </a:ext>
            </a:extLst>
          </p:cNvPr>
          <p:cNvSpPr>
            <a:spLocks noGrp="1"/>
          </p:cNvSpPr>
          <p:nvPr>
            <p:ph type="sldNum" sz="quarter" idx="11"/>
          </p:nvPr>
        </p:nvSpPr>
        <p:spPr/>
        <p:txBody>
          <a:bodyPr/>
          <a:lstStyle/>
          <a:p>
            <a:fld id="{D275E421-8AC5-4C88-BBEE-BE943CE5615A}" type="slidenum">
              <a:rPr lang="en-US" altLang="en-US" smtClean="0"/>
              <a:pPr/>
              <a:t>55</a:t>
            </a:fld>
            <a:endParaRPr lang="en-US" altLang="en-US"/>
          </a:p>
        </p:txBody>
      </p:sp>
    </p:spTree>
    <p:extLst>
      <p:ext uri="{BB962C8B-B14F-4D97-AF65-F5344CB8AC3E}">
        <p14:creationId xmlns:p14="http://schemas.microsoft.com/office/powerpoint/2010/main" val="777684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733A-7EA4-4964-ACDF-0B0ACF4B9EAA}"/>
              </a:ext>
            </a:extLst>
          </p:cNvPr>
          <p:cNvSpPr>
            <a:spLocks noGrp="1"/>
          </p:cNvSpPr>
          <p:nvPr>
            <p:ph type="title"/>
          </p:nvPr>
        </p:nvSpPr>
        <p:spPr/>
        <p:txBody>
          <a:bodyPr>
            <a:normAutofit/>
          </a:bodyPr>
          <a:lstStyle/>
          <a:p>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Electrosurgery</a:t>
            </a:r>
            <a:endParaRPr lang="en-IN" sz="4400" dirty="0"/>
          </a:p>
        </p:txBody>
      </p:sp>
      <p:sp>
        <p:nvSpPr>
          <p:cNvPr id="3" name="Content Placeholder 2">
            <a:extLst>
              <a:ext uri="{FF2B5EF4-FFF2-40B4-BE49-F238E27FC236}">
                <a16:creationId xmlns:a16="http://schemas.microsoft.com/office/drawing/2014/main" id="{9B29084F-90AB-401A-A3AA-03F0BD99D4EF}"/>
              </a:ext>
            </a:extLst>
          </p:cNvPr>
          <p:cNvSpPr>
            <a:spLocks noGrp="1"/>
          </p:cNvSpPr>
          <p:nvPr>
            <p:ph sz="quarter" idx="1"/>
          </p:nvPr>
        </p:nvSpPr>
        <p:spPr>
          <a:xfrm>
            <a:off x="457200" y="1600200"/>
            <a:ext cx="7924800" cy="4873752"/>
          </a:xfrm>
        </p:spPr>
        <p:txBody>
          <a:bodyPr/>
          <a:lstStyle/>
          <a:p>
            <a:pPr>
              <a:lnSpc>
                <a:spcPct val="150000"/>
              </a:lnSpc>
            </a:pPr>
            <a:r>
              <a:rPr lang="en-US" dirty="0">
                <a:latin typeface="Times New Roman" panose="02020603050405020304" pitchFamily="18" charset="0"/>
                <a:cs typeface="Times New Roman" panose="02020603050405020304" pitchFamily="18" charset="0"/>
              </a:rPr>
              <a:t>It is </a:t>
            </a:r>
            <a:r>
              <a:rPr lang="en-US" u="sng" dirty="0">
                <a:latin typeface="Times New Roman" panose="02020603050405020304" pitchFamily="18" charset="0"/>
                <a:cs typeface="Times New Roman" panose="02020603050405020304" pitchFamily="18" charset="0"/>
              </a:rPr>
              <a:t>used for the removal of irritated tissue that has proliferated over preparation finish lines</a:t>
            </a:r>
            <a:r>
              <a:rPr lang="en-US" dirty="0">
                <a:latin typeface="Times New Roman" panose="02020603050405020304" pitchFamily="18" charset="0"/>
                <a:cs typeface="Times New Roman" panose="02020603050405020304" pitchFamily="18" charset="0"/>
              </a:rPr>
              <a:t>, &amp; it is commonly used for that purpose. </a:t>
            </a:r>
          </a:p>
          <a:p>
            <a:pPr>
              <a:lnSpc>
                <a:spcPct val="150000"/>
              </a:lnSpc>
            </a:pPr>
            <a:r>
              <a:rPr lang="en-US" dirty="0">
                <a:latin typeface="Times New Roman" panose="02020603050405020304" pitchFamily="18" charset="0"/>
                <a:cs typeface="Times New Roman" panose="02020603050405020304" pitchFamily="18" charset="0"/>
              </a:rPr>
              <a:t>There has been concern expressed about the use of electrosurgery on inflamed tissue based on an exaggerated response to an electrosurgical procedure. Proximity to bone &amp;  lateral heat production may have been responsible for the response because bone is very sensitive to heat.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E443545-5F7D-4FFA-8239-7AC9BD8E9578}"/>
              </a:ext>
            </a:extLst>
          </p:cNvPr>
          <p:cNvSpPr>
            <a:spLocks noGrp="1"/>
          </p:cNvSpPr>
          <p:nvPr>
            <p:ph type="sldNum" sz="quarter" idx="11"/>
          </p:nvPr>
        </p:nvSpPr>
        <p:spPr/>
        <p:txBody>
          <a:bodyPr/>
          <a:lstStyle/>
          <a:p>
            <a:fld id="{D275E421-8AC5-4C88-BBEE-BE943CE5615A}" type="slidenum">
              <a:rPr lang="en-US" altLang="en-US" smtClean="0"/>
              <a:pPr/>
              <a:t>56</a:t>
            </a:fld>
            <a:endParaRPr lang="en-US" altLang="en-US"/>
          </a:p>
        </p:txBody>
      </p:sp>
    </p:spTree>
    <p:extLst>
      <p:ext uri="{BB962C8B-B14F-4D97-AF65-F5344CB8AC3E}">
        <p14:creationId xmlns:p14="http://schemas.microsoft.com/office/powerpoint/2010/main" val="1910995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5418-D3E8-4A9A-B3AE-9845C2FE53DD}"/>
              </a:ext>
            </a:extLst>
          </p:cNvPr>
          <p:cNvSpPr>
            <a:spLocks noGrp="1"/>
          </p:cNvSpPr>
          <p:nvPr>
            <p:ph type="title"/>
          </p:nvPr>
        </p:nvSpPr>
        <p:spPr/>
        <p:txBody>
          <a:bodyPr>
            <a:normAutofit/>
          </a:bodyPr>
          <a:lstStyle/>
          <a:p>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Electrosurgery</a:t>
            </a:r>
            <a:endParaRPr lang="en-IN" sz="4400" dirty="0"/>
          </a:p>
        </p:txBody>
      </p:sp>
      <p:sp>
        <p:nvSpPr>
          <p:cNvPr id="3" name="Content Placeholder 2">
            <a:extLst>
              <a:ext uri="{FF2B5EF4-FFF2-40B4-BE49-F238E27FC236}">
                <a16:creationId xmlns:a16="http://schemas.microsoft.com/office/drawing/2014/main" id="{25C99565-C0CC-4E41-B00E-89A9DBAE10FF}"/>
              </a:ext>
            </a:extLst>
          </p:cNvPr>
          <p:cNvSpPr>
            <a:spLocks noGrp="1"/>
          </p:cNvSpPr>
          <p:nvPr>
            <p:ph sz="quarter" idx="1"/>
          </p:nvPr>
        </p:nvSpPr>
        <p:spPr/>
        <p:txBody>
          <a:bodyPr/>
          <a:lstStyle/>
          <a:p>
            <a:pPr>
              <a:lnSpc>
                <a:spcPct val="150000"/>
              </a:lnSpc>
            </a:pPr>
            <a:r>
              <a:rPr lang="en-US" dirty="0">
                <a:latin typeface="Times New Roman" panose="02020603050405020304" pitchFamily="18" charset="0"/>
                <a:cs typeface="Times New Roman" panose="02020603050405020304" pitchFamily="18" charset="0"/>
              </a:rPr>
              <a:t>An electrosurgery unit is a high-frequency oscillator or radio transmitter that uses either a vacuum tube or a transistor to deliver a high-frequency electrical current of at least 1.0 MHz (one million cycles per second). </a:t>
            </a:r>
          </a:p>
          <a:p>
            <a:pPr>
              <a:lnSpc>
                <a:spcPct val="150000"/>
              </a:lnSpc>
            </a:pPr>
            <a:r>
              <a:rPr lang="en-US" dirty="0">
                <a:latin typeface="Times New Roman" panose="02020603050405020304" pitchFamily="18" charset="0"/>
                <a:cs typeface="Times New Roman" panose="02020603050405020304" pitchFamily="18" charset="0"/>
              </a:rPr>
              <a:t>It generates heat in a way that is similar to a microwave oven heating food / a diathermy machine producing heat in muscle tissue for physical therapy. </a:t>
            </a:r>
          </a:p>
          <a:p>
            <a:pPr>
              <a:lnSpc>
                <a:spcPct val="150000"/>
              </a:lnSpc>
            </a:pPr>
            <a:r>
              <a:rPr lang="en-US" dirty="0">
                <a:latin typeface="Times New Roman" panose="02020603050405020304" pitchFamily="18" charset="0"/>
                <a:cs typeface="Times New Roman" panose="02020603050405020304" pitchFamily="18" charset="0"/>
              </a:rPr>
              <a:t>Electrosurgery has been called surgical diathermy.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7D26545-13A8-4E06-B1DD-DEC03E9F1292}"/>
              </a:ext>
            </a:extLst>
          </p:cNvPr>
          <p:cNvSpPr>
            <a:spLocks noGrp="1"/>
          </p:cNvSpPr>
          <p:nvPr>
            <p:ph type="sldNum" sz="quarter" idx="11"/>
          </p:nvPr>
        </p:nvSpPr>
        <p:spPr/>
        <p:txBody>
          <a:bodyPr/>
          <a:lstStyle/>
          <a:p>
            <a:fld id="{D275E421-8AC5-4C88-BBEE-BE943CE5615A}" type="slidenum">
              <a:rPr lang="en-US" altLang="en-US" smtClean="0"/>
              <a:pPr/>
              <a:t>57</a:t>
            </a:fld>
            <a:endParaRPr lang="en-US" altLang="en-US"/>
          </a:p>
        </p:txBody>
      </p:sp>
    </p:spTree>
    <p:extLst>
      <p:ext uri="{BB962C8B-B14F-4D97-AF65-F5344CB8AC3E}">
        <p14:creationId xmlns:p14="http://schemas.microsoft.com/office/powerpoint/2010/main" val="7810948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F1F9-AA0D-4D96-99A4-FCD9A5B8E509}"/>
              </a:ext>
            </a:extLst>
          </p:cNvPr>
          <p:cNvSpPr>
            <a:spLocks noGrp="1"/>
          </p:cNvSpPr>
          <p:nvPr>
            <p:ph type="title"/>
          </p:nvPr>
        </p:nvSpPr>
        <p:spPr/>
        <p:txBody>
          <a:bodyPr/>
          <a:lstStyle/>
          <a:p>
            <a:endParaRPr lang="en-IN"/>
          </a:p>
        </p:txBody>
      </p:sp>
      <p:sp>
        <p:nvSpPr>
          <p:cNvPr id="3" name="Slide Number Placeholder 2">
            <a:extLst>
              <a:ext uri="{FF2B5EF4-FFF2-40B4-BE49-F238E27FC236}">
                <a16:creationId xmlns:a16="http://schemas.microsoft.com/office/drawing/2014/main" id="{540A729F-E9C6-4EDA-ADE3-60D92E696AA0}"/>
              </a:ext>
            </a:extLst>
          </p:cNvPr>
          <p:cNvSpPr>
            <a:spLocks noGrp="1"/>
          </p:cNvSpPr>
          <p:nvPr>
            <p:ph type="sldNum" sz="quarter" idx="11"/>
          </p:nvPr>
        </p:nvSpPr>
        <p:spPr/>
        <p:txBody>
          <a:bodyPr/>
          <a:lstStyle/>
          <a:p>
            <a:fld id="{8274D21D-0312-4992-B340-8ABF0A157E63}" type="slidenum">
              <a:rPr lang="en-US" altLang="en-US" smtClean="0"/>
              <a:pPr/>
              <a:t>58</a:t>
            </a:fld>
            <a:endParaRPr lang="en-US" altLang="en-US"/>
          </a:p>
        </p:txBody>
      </p:sp>
      <p:pic>
        <p:nvPicPr>
          <p:cNvPr id="8" name="Picture 7">
            <a:extLst>
              <a:ext uri="{FF2B5EF4-FFF2-40B4-BE49-F238E27FC236}">
                <a16:creationId xmlns:a16="http://schemas.microsoft.com/office/drawing/2014/main" id="{C655DBE6-D039-45A6-9299-99806DAF1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805" y="3962400"/>
            <a:ext cx="6340389" cy="27318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picture containing text, receipt&#10;&#10;Description automatically generated">
            <a:extLst>
              <a:ext uri="{FF2B5EF4-FFF2-40B4-BE49-F238E27FC236}">
                <a16:creationId xmlns:a16="http://schemas.microsoft.com/office/drawing/2014/main" id="{8911C328-9079-442F-B4F7-6284DD190E28}"/>
              </a:ext>
            </a:extLst>
          </p:cNvPr>
          <p:cNvPicPr>
            <a:picLocks noChangeAspect="1"/>
          </p:cNvPicPr>
          <p:nvPr/>
        </p:nvPicPr>
        <p:blipFill rotWithShape="1">
          <a:blip r:embed="rId3">
            <a:extLst>
              <a:ext uri="{28A0092B-C50C-407E-A947-70E740481C1C}">
                <a14:useLocalDpi xmlns:a14="http://schemas.microsoft.com/office/drawing/2010/main" val="0"/>
              </a:ext>
            </a:extLst>
          </a:blip>
          <a:srcRect l="5610" t="5064" r="7330" b="5062"/>
          <a:stretch/>
        </p:blipFill>
        <p:spPr>
          <a:xfrm rot="16200000">
            <a:off x="3015740" y="-1339341"/>
            <a:ext cx="3264918" cy="6553201"/>
          </a:xfrm>
          <a:prstGeom prst="rect">
            <a:avLst/>
          </a:prstGeom>
        </p:spPr>
      </p:pic>
    </p:spTree>
    <p:extLst>
      <p:ext uri="{BB962C8B-B14F-4D97-AF65-F5344CB8AC3E}">
        <p14:creationId xmlns:p14="http://schemas.microsoft.com/office/powerpoint/2010/main" val="325315957"/>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68B999E-2FBB-44AB-B8CE-A2B184C0F21E}"/>
              </a:ext>
            </a:extLst>
          </p:cNvPr>
          <p:cNvSpPr>
            <a:spLocks noGrp="1" noChangeArrowheads="1"/>
          </p:cNvSpPr>
          <p:nvPr>
            <p:ph type="title"/>
          </p:nvPr>
        </p:nvSpPr>
        <p:spPr>
          <a:xfrm>
            <a:off x="762000" y="0"/>
            <a:ext cx="6172200" cy="1139825"/>
          </a:xfrm>
        </p:spPr>
        <p:txBody>
          <a:bodyPr/>
          <a:lstStyle/>
          <a:p>
            <a:pPr eaLnBrk="1" fontAlgn="auto" hangingPunct="1">
              <a:spcAft>
                <a:spcPts val="0"/>
              </a:spcAft>
              <a:defRPr/>
            </a:pPr>
            <a:r>
              <a:rPr lang="en-US" sz="3800" b="1" u="sng" dirty="0">
                <a:solidFill>
                  <a:srgbClr val="C00000"/>
                </a:solidFill>
                <a:latin typeface="Times New Roman" pitchFamily="18" charset="0"/>
                <a:cs typeface="Times New Roman" pitchFamily="18" charset="0"/>
              </a:rPr>
              <a:t>Mechanism of action</a:t>
            </a:r>
          </a:p>
        </p:txBody>
      </p:sp>
      <p:sp>
        <p:nvSpPr>
          <p:cNvPr id="59395" name="Rectangle 3">
            <a:extLst>
              <a:ext uri="{FF2B5EF4-FFF2-40B4-BE49-F238E27FC236}">
                <a16:creationId xmlns:a16="http://schemas.microsoft.com/office/drawing/2014/main" id="{FC0D0681-27B8-48A1-938C-5E5EFED8CE8C}"/>
              </a:ext>
            </a:extLst>
          </p:cNvPr>
          <p:cNvSpPr>
            <a:spLocks noGrp="1" noChangeArrowheads="1"/>
          </p:cNvSpPr>
          <p:nvPr>
            <p:ph sz="quarter" idx="1"/>
          </p:nvPr>
        </p:nvSpPr>
        <p:spPr>
          <a:xfrm>
            <a:off x="304800" y="1506538"/>
            <a:ext cx="8001000" cy="4970462"/>
          </a:xfrm>
        </p:spPr>
        <p:txBody>
          <a:bodyPr/>
          <a:lstStyle/>
          <a:p>
            <a:pPr eaLnBrk="1" hangingPunct="1">
              <a:lnSpc>
                <a:spcPct val="150000"/>
              </a:lnSpc>
            </a:pPr>
            <a:r>
              <a:rPr lang="en-US" altLang="en-US" dirty="0">
                <a:latin typeface="Times New Roman" panose="02020603050405020304" pitchFamily="18" charset="0"/>
                <a:cs typeface="Times New Roman" panose="02020603050405020304" pitchFamily="18" charset="0"/>
              </a:rPr>
              <a:t>Controlled tissue destruction.</a:t>
            </a:r>
          </a:p>
          <a:p>
            <a:pPr eaLnBrk="1" hangingPunct="1">
              <a:lnSpc>
                <a:spcPct val="150000"/>
              </a:lnSpc>
            </a:pPr>
            <a:r>
              <a:rPr lang="en-US" altLang="en-US" dirty="0">
                <a:latin typeface="Times New Roman" panose="02020603050405020304" pitchFamily="18" charset="0"/>
                <a:cs typeface="Times New Roman" panose="02020603050405020304" pitchFamily="18" charset="0"/>
              </a:rPr>
              <a:t>Current flows through a small cutting electrode.</a:t>
            </a:r>
          </a:p>
          <a:p>
            <a:pPr eaLnBrk="1" hangingPunct="1">
              <a:lnSpc>
                <a:spcPct val="150000"/>
              </a:lnSpc>
            </a:pPr>
            <a:r>
              <a:rPr lang="en-US" altLang="en-US" dirty="0">
                <a:latin typeface="Times New Roman" panose="02020603050405020304" pitchFamily="18" charset="0"/>
                <a:cs typeface="Times New Roman" panose="02020603050405020304" pitchFamily="18" charset="0"/>
              </a:rPr>
              <a:t>Producing high current density &amp; rapid temperature rise </a:t>
            </a:r>
          </a:p>
          <a:p>
            <a:pPr eaLnBrk="1" hangingPunct="1">
              <a:lnSpc>
                <a:spcPct val="150000"/>
              </a:lnSpc>
            </a:pPr>
            <a:r>
              <a:rPr lang="en-US" altLang="en-US" dirty="0">
                <a:latin typeface="Times New Roman" panose="02020603050405020304" pitchFamily="18" charset="0"/>
                <a:cs typeface="Times New Roman" panose="02020603050405020304" pitchFamily="18" charset="0"/>
              </a:rPr>
              <a:t>Cells directly adjacent to the electrode are destroyed due to this temperature increase</a:t>
            </a:r>
            <a:r>
              <a:rPr lang="en-US" altLang="en-US" sz="2800" dirty="0">
                <a:latin typeface="Times New Roman" panose="02020603050405020304" pitchFamily="18" charset="0"/>
                <a:cs typeface="Times New Roman" panose="02020603050405020304" pitchFamily="18" charset="0"/>
              </a:rPr>
              <a:t>.</a:t>
            </a:r>
          </a:p>
          <a:p>
            <a:pPr eaLnBrk="1" hangingPunct="1">
              <a:lnSpc>
                <a:spcPct val="150000"/>
              </a:lnSpc>
            </a:pPr>
            <a:r>
              <a:rPr lang="en-US" dirty="0">
                <a:latin typeface="Times New Roman" panose="02020603050405020304" pitchFamily="18" charset="0"/>
                <a:cs typeface="Times New Roman" panose="02020603050405020304" pitchFamily="18" charset="0"/>
              </a:rPr>
              <a:t>The current concentrates at points &amp; sharp bends. Cutting electrodes are designed to take advantage of this property so they will have maximum effectiveness. </a:t>
            </a:r>
            <a:endParaRPr lang="en-US" altLang="en-US" dirty="0">
              <a:latin typeface="Times New Roman" panose="02020603050405020304" pitchFamily="18" charset="0"/>
              <a:cs typeface="Times New Roman" panose="02020603050405020304" pitchFamily="18" charset="0"/>
            </a:endParaRPr>
          </a:p>
        </p:txBody>
      </p:sp>
      <p:sp>
        <p:nvSpPr>
          <p:cNvPr id="59397" name="Slide Number Placeholder 5">
            <a:extLst>
              <a:ext uri="{FF2B5EF4-FFF2-40B4-BE49-F238E27FC236}">
                <a16:creationId xmlns:a16="http://schemas.microsoft.com/office/drawing/2014/main" id="{53559069-E990-41E0-B0AC-E9701D4E347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C05D29-9176-4582-B581-28EA183EFC0F}" type="slidenum">
              <a:rPr lang="en-US" altLang="en-US">
                <a:solidFill>
                  <a:srgbClr val="FFFFFF"/>
                </a:solidFill>
              </a:rPr>
              <a:pPr eaLnBrk="1" hangingPunct="1"/>
              <a:t>59</a:t>
            </a:fld>
            <a:endParaRPr lang="en-US" altLang="en-US">
              <a:solidFill>
                <a:srgbClr val="FFFFFF"/>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0" y="2951607"/>
            <a:ext cx="3352800" cy="2637536"/>
          </a:xfrm>
        </p:spPr>
      </p:pic>
      <p:sp>
        <p:nvSpPr>
          <p:cNvPr id="17412" name="Rectangle 5">
            <a:extLst>
              <a:ext uri="{FF2B5EF4-FFF2-40B4-BE49-F238E27FC236}">
                <a16:creationId xmlns:a16="http://schemas.microsoft.com/office/drawing/2014/main" id="{14D44A8F-9E11-4068-9B7D-C704526A0F01}"/>
              </a:ext>
            </a:extLst>
          </p:cNvPr>
          <p:cNvSpPr>
            <a:spLocks noGrp="1" noChangeArrowheads="1"/>
          </p:cNvSpPr>
          <p:nvPr>
            <p:ph type="body" sz="half" idx="4294967295"/>
          </p:nvPr>
        </p:nvSpPr>
        <p:spPr>
          <a:xfrm>
            <a:off x="0" y="2860675"/>
            <a:ext cx="4038600" cy="4530725"/>
          </a:xfrm>
        </p:spPr>
        <p:txBody>
          <a:bodyPr/>
          <a:lstStyle/>
          <a:p>
            <a:pPr marL="457200" indent="-457200">
              <a:spcBef>
                <a:spcPct val="50000"/>
              </a:spcBef>
              <a:buClrTx/>
              <a:buSzTx/>
              <a:buFontTx/>
              <a:buNone/>
            </a:pPr>
            <a:endParaRPr lang="en-US" altLang="en-US"/>
          </a:p>
          <a:p>
            <a:pPr marL="457200" indent="-457200"/>
            <a:endParaRPr lang="en-US" altLang="en-US"/>
          </a:p>
        </p:txBody>
      </p:sp>
      <p:pic>
        <p:nvPicPr>
          <p:cNvPr id="17413" name="Picture 13" descr="IMG_3666">
            <a:extLst>
              <a:ext uri="{FF2B5EF4-FFF2-40B4-BE49-F238E27FC236}">
                <a16:creationId xmlns:a16="http://schemas.microsoft.com/office/drawing/2014/main" id="{4547E1CF-245E-43C1-91ED-CF4B5038931A}"/>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21094" t="28125" r="28490" b="18750"/>
          <a:stretch>
            <a:fillRect/>
          </a:stretch>
        </p:blipFill>
        <p:spPr bwMode="auto">
          <a:xfrm>
            <a:off x="685800" y="2860675"/>
            <a:ext cx="3429000" cy="2819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4" name="Text Box 19">
            <a:extLst>
              <a:ext uri="{FF2B5EF4-FFF2-40B4-BE49-F238E27FC236}">
                <a16:creationId xmlns:a16="http://schemas.microsoft.com/office/drawing/2014/main" id="{2F8BCBFA-5974-447F-B40E-9CC2D63A7CBF}"/>
              </a:ext>
            </a:extLst>
          </p:cNvPr>
          <p:cNvSpPr txBox="1">
            <a:spLocks noChangeArrowheads="1"/>
          </p:cNvSpPr>
          <p:nvPr/>
        </p:nvSpPr>
        <p:spPr bwMode="auto">
          <a:xfrm>
            <a:off x="1301750" y="5716588"/>
            <a:ext cx="19303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lphaUcPeriod"/>
            </a:pPr>
            <a:r>
              <a:rPr lang="en-US" altLang="en-US" sz="2000" dirty="0">
                <a:latin typeface="Times New Roman" panose="02020603050405020304" pitchFamily="18" charset="0"/>
                <a:cs typeface="Times New Roman" panose="02020603050405020304" pitchFamily="18" charset="0"/>
              </a:rPr>
              <a:t>Saliva ejector</a:t>
            </a:r>
          </a:p>
          <a:p>
            <a:pPr eaLnBrk="1" hangingPunct="1">
              <a:buFontTx/>
              <a:buAutoNum type="alphaUcPeriod"/>
            </a:pPr>
            <a:r>
              <a:rPr lang="en-US" altLang="en-US" sz="2000" dirty="0" err="1">
                <a:latin typeface="Times New Roman" panose="02020603050405020304" pitchFamily="18" charset="0"/>
                <a:cs typeface="Times New Roman" panose="02020603050405020304" pitchFamily="18" charset="0"/>
              </a:rPr>
              <a:t>Svedopter</a:t>
            </a:r>
            <a:endParaRPr lang="en-US" altLang="en-US" sz="2000" dirty="0">
              <a:latin typeface="Times New Roman" panose="02020603050405020304" pitchFamily="18" charset="0"/>
              <a:cs typeface="Times New Roman" panose="02020603050405020304" pitchFamily="18" charset="0"/>
            </a:endParaRPr>
          </a:p>
          <a:p>
            <a:pPr eaLnBrk="1" hangingPunct="1">
              <a:buFontTx/>
              <a:buAutoNum type="alphaUcPeriod"/>
            </a:pPr>
            <a:r>
              <a:rPr lang="en-US" altLang="en-US" sz="2000" dirty="0">
                <a:latin typeface="Times New Roman" panose="02020603050405020304" pitchFamily="18" charset="0"/>
                <a:cs typeface="Times New Roman" panose="02020603050405020304" pitchFamily="18" charset="0"/>
              </a:rPr>
              <a:t>Vacuum tip</a:t>
            </a:r>
          </a:p>
        </p:txBody>
      </p:sp>
      <p:sp>
        <p:nvSpPr>
          <p:cNvPr id="17415" name="Text Box 20">
            <a:extLst>
              <a:ext uri="{FF2B5EF4-FFF2-40B4-BE49-F238E27FC236}">
                <a16:creationId xmlns:a16="http://schemas.microsoft.com/office/drawing/2014/main" id="{8DDF69D6-789C-4F4C-9278-5FA8E76F869A}"/>
              </a:ext>
            </a:extLst>
          </p:cNvPr>
          <p:cNvSpPr txBox="1">
            <a:spLocks noChangeArrowheads="1"/>
          </p:cNvSpPr>
          <p:nvPr/>
        </p:nvSpPr>
        <p:spPr bwMode="auto">
          <a:xfrm>
            <a:off x="4572000" y="5908675"/>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t>      </a:t>
            </a:r>
            <a:r>
              <a:rPr lang="en-US" altLang="en-US" sz="2000" dirty="0">
                <a:latin typeface="Times New Roman" panose="02020603050405020304" pitchFamily="18" charset="0"/>
                <a:cs typeface="Times New Roman" panose="02020603050405020304" pitchFamily="18" charset="0"/>
              </a:rPr>
              <a:t>Vacuum tip              Saliva ejector</a:t>
            </a:r>
          </a:p>
        </p:txBody>
      </p:sp>
      <p:pic>
        <p:nvPicPr>
          <p:cNvPr id="17416" name="Picture 21" descr="IMG_3667">
            <a:extLst>
              <a:ext uri="{FF2B5EF4-FFF2-40B4-BE49-F238E27FC236}">
                <a16:creationId xmlns:a16="http://schemas.microsoft.com/office/drawing/2014/main" id="{F4AB27C2-A098-4607-AE47-3AF813F6C78E}"/>
              </a:ext>
            </a:extLst>
          </p:cNvPr>
          <p:cNvPicPr>
            <a:picLocks noGrp="1" noChangeAspect="1" noChangeArrowheads="1"/>
          </p:cNvPicPr>
          <p:nvPr>
            <p:ph sz="half" idx="2"/>
          </p:nvPr>
        </p:nvPicPr>
        <p:blipFill>
          <a:blip r:embed="rId4">
            <a:lum bright="12000"/>
            <a:extLst>
              <a:ext uri="{28A0092B-C50C-407E-A947-70E740481C1C}">
                <a14:useLocalDpi xmlns:a14="http://schemas.microsoft.com/office/drawing/2010/main" val="0"/>
              </a:ext>
            </a:extLst>
          </a:blip>
          <a:srcRect l="6641" t="27951" r="4297" b="24826"/>
          <a:stretch>
            <a:fillRect/>
          </a:stretch>
        </p:blipFill>
        <p:spPr>
          <a:xfrm>
            <a:off x="4648200" y="2860675"/>
            <a:ext cx="4038600" cy="2819400"/>
          </a:xfrm>
          <a:ln w="19050">
            <a:solidFill>
              <a:srgbClr val="000000"/>
            </a:solidFill>
            <a:miter lim="800000"/>
            <a:headEnd/>
            <a:tailEnd/>
          </a:ln>
        </p:spPr>
      </p:pic>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AC00-AA1B-41AE-AD09-F3C1C922BED9}"/>
              </a:ext>
            </a:extLst>
          </p:cNvPr>
          <p:cNvSpPr>
            <a:spLocks noGrp="1"/>
          </p:cNvSpPr>
          <p:nvPr>
            <p:ph type="title"/>
          </p:nvPr>
        </p:nvSpPr>
        <p:spPr/>
        <p:txBody>
          <a:bodyPr>
            <a:normAutofit/>
          </a:bodyPr>
          <a:lstStyle/>
          <a:p>
            <a:r>
              <a:rPr lang="en-US" sz="3600" b="1" u="sng" dirty="0">
                <a:solidFill>
                  <a:srgbClr val="C00000"/>
                </a:solidFill>
                <a:latin typeface="Times New Roman" pitchFamily="18" charset="0"/>
                <a:cs typeface="Times New Roman" pitchFamily="18" charset="0"/>
              </a:rPr>
              <a:t>Mechanism of action</a:t>
            </a:r>
            <a:endParaRPr lang="en-IN" sz="3600" dirty="0"/>
          </a:p>
        </p:txBody>
      </p:sp>
      <p:sp>
        <p:nvSpPr>
          <p:cNvPr id="3" name="Content Placeholder 2">
            <a:extLst>
              <a:ext uri="{FF2B5EF4-FFF2-40B4-BE49-F238E27FC236}">
                <a16:creationId xmlns:a16="http://schemas.microsoft.com/office/drawing/2014/main" id="{4AF6713E-E015-42F3-B3FC-34B53142AFAF}"/>
              </a:ext>
            </a:extLst>
          </p:cNvPr>
          <p:cNvSpPr>
            <a:spLocks noGrp="1"/>
          </p:cNvSpPr>
          <p:nvPr>
            <p:ph sz="quarter" idx="1"/>
          </p:nvPr>
        </p:nvSpPr>
        <p:spPr/>
        <p:txBody>
          <a:bodyPr/>
          <a:lstStyle/>
          <a:p>
            <a:pPr>
              <a:lnSpc>
                <a:spcPct val="150000"/>
              </a:lnSpc>
            </a:pPr>
            <a:r>
              <a:rPr lang="en-US" dirty="0">
                <a:latin typeface="Times New Roman" panose="02020603050405020304" pitchFamily="18" charset="0"/>
                <a:cs typeface="Times New Roman" panose="02020603050405020304" pitchFamily="18" charset="0"/>
              </a:rPr>
              <a:t>The circuit is completed by contact between the patient &amp; a ground electrode that will not generate heat in the tissue because its large surface area produces a low current density, even though the same amount of current passes through it. </a:t>
            </a:r>
          </a:p>
          <a:p>
            <a:pPr>
              <a:lnSpc>
                <a:spcPct val="150000"/>
              </a:lnSpc>
            </a:pPr>
            <a:r>
              <a:rPr lang="en-US" dirty="0">
                <a:latin typeface="Times New Roman" panose="02020603050405020304" pitchFamily="18" charset="0"/>
                <a:cs typeface="Times New Roman" panose="02020603050405020304" pitchFamily="18" charset="0"/>
              </a:rPr>
              <a:t>The cutting electrode remains cold; this differs from electrocautery, in which a hot electrode is applied to the tissue.</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6714335-BB78-4BDB-9BFA-1C7491955F64}"/>
              </a:ext>
            </a:extLst>
          </p:cNvPr>
          <p:cNvSpPr>
            <a:spLocks noGrp="1"/>
          </p:cNvSpPr>
          <p:nvPr>
            <p:ph type="sldNum" sz="quarter" idx="11"/>
          </p:nvPr>
        </p:nvSpPr>
        <p:spPr/>
        <p:txBody>
          <a:bodyPr/>
          <a:lstStyle/>
          <a:p>
            <a:fld id="{D275E421-8AC5-4C88-BBEE-BE943CE5615A}" type="slidenum">
              <a:rPr lang="en-US" altLang="en-US" smtClean="0"/>
              <a:pPr/>
              <a:t>60</a:t>
            </a:fld>
            <a:endParaRPr lang="en-US" altLang="en-US"/>
          </a:p>
        </p:txBody>
      </p:sp>
    </p:spTree>
    <p:extLst>
      <p:ext uri="{BB962C8B-B14F-4D97-AF65-F5344CB8AC3E}">
        <p14:creationId xmlns:p14="http://schemas.microsoft.com/office/powerpoint/2010/main" val="2826156797"/>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F3BE-EF51-4411-B84F-210DA485026F}"/>
              </a:ext>
            </a:extLst>
          </p:cNvPr>
          <p:cNvSpPr>
            <a:spLocks noGrp="1"/>
          </p:cNvSpPr>
          <p:nvPr>
            <p:ph type="title"/>
          </p:nvPr>
        </p:nvSpPr>
        <p:spPr>
          <a:xfrm>
            <a:off x="457200" y="152400"/>
            <a:ext cx="7467600" cy="1265238"/>
          </a:xfrm>
        </p:spPr>
        <p:txBody>
          <a:bodyPr>
            <a:normAutofit fontScale="90000"/>
          </a:bodyPr>
          <a:lstStyle/>
          <a:p>
            <a:r>
              <a:rPr lang="en-US" b="1" dirty="0">
                <a:solidFill>
                  <a:schemeClr val="tx1"/>
                </a:solidFill>
                <a:latin typeface="Times New Roman" panose="02020603050405020304" pitchFamily="18" charset="0"/>
                <a:cs typeface="Times New Roman" panose="02020603050405020304" pitchFamily="18" charset="0"/>
              </a:rPr>
              <a:t>  </a:t>
            </a:r>
            <a:r>
              <a:rPr lang="en-US" b="1" i="0" dirty="0">
                <a:solidFill>
                  <a:schemeClr val="tx1"/>
                </a:solidFill>
                <a:effectLst/>
                <a:latin typeface="Times New Roman" panose="02020603050405020304" pitchFamily="18" charset="0"/>
                <a:cs typeface="Times New Roman" panose="02020603050405020304" pitchFamily="18" charset="0"/>
              </a:rPr>
              <a:t>Key Differences Between Electrosurgery &amp; Electrocautery</a:t>
            </a:r>
            <a:r>
              <a:rPr lang="en-US" b="1" i="0" dirty="0">
                <a:solidFill>
                  <a:srgbClr val="103A71"/>
                </a:solidFill>
                <a:effectLst/>
                <a:latin typeface="Open Sans"/>
              </a:rPr>
              <a:t/>
            </a:r>
            <a:br>
              <a:rPr lang="en-US" b="1" i="0" dirty="0">
                <a:solidFill>
                  <a:srgbClr val="103A71"/>
                </a:solidFill>
                <a:effectLst/>
                <a:latin typeface="Open Sans"/>
              </a:rPr>
            </a:br>
            <a:endParaRPr lang="en-IN" dirty="0"/>
          </a:p>
        </p:txBody>
      </p:sp>
      <p:sp>
        <p:nvSpPr>
          <p:cNvPr id="3" name="Content Placeholder 2">
            <a:extLst>
              <a:ext uri="{FF2B5EF4-FFF2-40B4-BE49-F238E27FC236}">
                <a16:creationId xmlns:a16="http://schemas.microsoft.com/office/drawing/2014/main" id="{DD021CE0-DD69-4A2C-9479-75ED8981D490}"/>
              </a:ext>
            </a:extLst>
          </p:cNvPr>
          <p:cNvSpPr>
            <a:spLocks noGrp="1"/>
          </p:cNvSpPr>
          <p:nvPr>
            <p:ph sz="quarter" idx="1"/>
          </p:nvPr>
        </p:nvSpPr>
        <p:spPr>
          <a:xfrm>
            <a:off x="76200" y="1066800"/>
            <a:ext cx="8662988" cy="5791200"/>
          </a:xfrm>
        </p:spPr>
        <p:txBody>
          <a:bodyPr/>
          <a:lstStyle/>
          <a:p>
            <a:r>
              <a:rPr lang="en-US" b="0" i="1" dirty="0">
                <a:solidFill>
                  <a:srgbClr val="3A2F2D"/>
                </a:solidFill>
                <a:effectLst/>
                <a:latin typeface="Times New Roman" panose="02020603050405020304" pitchFamily="18" charset="0"/>
                <a:cs typeface="Times New Roman" panose="02020603050405020304" pitchFamily="18" charset="0"/>
              </a:rPr>
              <a:t>Electrosurgery</a:t>
            </a:r>
            <a:r>
              <a:rPr lang="en-US" b="0" i="0" dirty="0">
                <a:solidFill>
                  <a:srgbClr val="3A2F2D"/>
                </a:solidFill>
                <a:effectLst/>
                <a:latin typeface="Times New Roman" panose="02020603050405020304" pitchFamily="18" charset="0"/>
                <a:cs typeface="Times New Roman" panose="02020603050405020304" pitchFamily="18" charset="0"/>
              </a:rPr>
              <a:t> </a:t>
            </a:r>
            <a:r>
              <a:rPr lang="en-US" b="0" i="0" u="sng" dirty="0">
                <a:solidFill>
                  <a:srgbClr val="3A2F2D"/>
                </a:solidFill>
                <a:effectLst/>
                <a:latin typeface="Times New Roman" panose="02020603050405020304" pitchFamily="18" charset="0"/>
                <a:cs typeface="Times New Roman" panose="02020603050405020304" pitchFamily="18" charset="0"/>
              </a:rPr>
              <a:t>passes electrical current through tissue </a:t>
            </a:r>
            <a:r>
              <a:rPr lang="en-US" b="0" i="0" dirty="0">
                <a:solidFill>
                  <a:srgbClr val="3A2F2D"/>
                </a:solidFill>
                <a:effectLst/>
                <a:latin typeface="Times New Roman" panose="02020603050405020304" pitchFamily="18" charset="0"/>
                <a:cs typeface="Times New Roman" panose="02020603050405020304" pitchFamily="18" charset="0"/>
              </a:rPr>
              <a:t>to accomplish a desired result. The electricity used is a form of </a:t>
            </a:r>
            <a:r>
              <a:rPr lang="en-US" b="0" i="0" u="sng" dirty="0">
                <a:solidFill>
                  <a:srgbClr val="3A2F2D"/>
                </a:solidFill>
                <a:effectLst/>
                <a:latin typeface="Times New Roman" panose="02020603050405020304" pitchFamily="18" charset="0"/>
                <a:cs typeface="Times New Roman" panose="02020603050405020304" pitchFamily="18" charset="0"/>
              </a:rPr>
              <a:t>alternating current </a:t>
            </a:r>
            <a:r>
              <a:rPr lang="en-US" b="0" i="0">
                <a:solidFill>
                  <a:srgbClr val="3A2F2D"/>
                </a:solidFill>
                <a:effectLst/>
                <a:latin typeface="Times New Roman" panose="02020603050405020304" pitchFamily="18" charset="0"/>
                <a:cs typeface="Times New Roman" panose="02020603050405020304" pitchFamily="18" charset="0"/>
              </a:rPr>
              <a:t>similar to</a:t>
            </a:r>
            <a:r>
              <a:rPr lang="en-US">
                <a:solidFill>
                  <a:srgbClr val="3A2F2D"/>
                </a:solidFill>
                <a:latin typeface="Times New Roman" panose="02020603050405020304" pitchFamily="18" charset="0"/>
                <a:cs typeface="Times New Roman" panose="02020603050405020304" pitchFamily="18" charset="0"/>
              </a:rPr>
              <a:t> </a:t>
            </a:r>
            <a:r>
              <a:rPr lang="en-US" b="0" i="0">
                <a:solidFill>
                  <a:srgbClr val="3A2F2D"/>
                </a:solidFill>
                <a:effectLst/>
                <a:latin typeface="Times New Roman" panose="02020603050405020304" pitchFamily="18" charset="0"/>
                <a:cs typeface="Times New Roman" panose="02020603050405020304" pitchFamily="18" charset="0"/>
              </a:rPr>
              <a:t>that </a:t>
            </a:r>
            <a:r>
              <a:rPr lang="en-US" b="0" i="0" dirty="0">
                <a:solidFill>
                  <a:srgbClr val="3A2F2D"/>
                </a:solidFill>
                <a:effectLst/>
                <a:latin typeface="Times New Roman" panose="02020603050405020304" pitchFamily="18" charset="0"/>
                <a:cs typeface="Times New Roman" panose="02020603050405020304" pitchFamily="18" charset="0"/>
              </a:rPr>
              <a:t>used to generate radio waves. The current passes through the patients tissue as opposed to producing an electric shock effect.</a:t>
            </a:r>
          </a:p>
          <a:p>
            <a:pPr marL="0" indent="0">
              <a:buNone/>
            </a:pPr>
            <a:endParaRPr lang="en-US" b="0" i="0" dirty="0">
              <a:solidFill>
                <a:srgbClr val="3A2F2D"/>
              </a:solidFill>
              <a:effectLst/>
              <a:latin typeface="Times New Roman" panose="02020603050405020304" pitchFamily="18" charset="0"/>
              <a:cs typeface="Times New Roman" panose="02020603050405020304" pitchFamily="18" charset="0"/>
            </a:endParaRPr>
          </a:p>
          <a:p>
            <a:r>
              <a:rPr lang="en-US" b="0" i="1" dirty="0">
                <a:solidFill>
                  <a:srgbClr val="3A2F2D"/>
                </a:solidFill>
                <a:effectLst/>
                <a:latin typeface="Times New Roman" panose="02020603050405020304" pitchFamily="18" charset="0"/>
                <a:cs typeface="Times New Roman" panose="02020603050405020304" pitchFamily="18" charset="0"/>
              </a:rPr>
              <a:t>Electrocautery </a:t>
            </a:r>
            <a:r>
              <a:rPr lang="en-US" b="0" i="0" u="sng" dirty="0">
                <a:solidFill>
                  <a:srgbClr val="3A2F2D"/>
                </a:solidFill>
                <a:effectLst/>
                <a:latin typeface="Times New Roman" panose="02020603050405020304" pitchFamily="18" charset="0"/>
                <a:cs typeface="Times New Roman" panose="02020603050405020304" pitchFamily="18" charset="0"/>
              </a:rPr>
              <a:t>uses electrical current to heat a metal wire </a:t>
            </a:r>
            <a:r>
              <a:rPr lang="en-US" b="0" i="0" dirty="0">
                <a:solidFill>
                  <a:srgbClr val="3A2F2D"/>
                </a:solidFill>
                <a:effectLst/>
                <a:latin typeface="Times New Roman" panose="02020603050405020304" pitchFamily="18" charset="0"/>
                <a:cs typeface="Times New Roman" panose="02020603050405020304" pitchFamily="18" charset="0"/>
              </a:rPr>
              <a:t>that is then applied to the target tissue in order to burn or coagulate the specific area of tissue. It is </a:t>
            </a:r>
            <a:r>
              <a:rPr lang="en-US" b="0" i="0" u="sng" dirty="0">
                <a:solidFill>
                  <a:srgbClr val="3A2F2D"/>
                </a:solidFill>
                <a:effectLst/>
                <a:latin typeface="Times New Roman" panose="02020603050405020304" pitchFamily="18" charset="0"/>
                <a:cs typeface="Times New Roman" panose="02020603050405020304" pitchFamily="18" charset="0"/>
              </a:rPr>
              <a:t>not</a:t>
            </a:r>
            <a:r>
              <a:rPr lang="en-US" b="0" i="0" dirty="0">
                <a:solidFill>
                  <a:srgbClr val="3A2F2D"/>
                </a:solidFill>
                <a:effectLst/>
                <a:latin typeface="Times New Roman" panose="02020603050405020304" pitchFamily="18" charset="0"/>
                <a:cs typeface="Times New Roman" panose="02020603050405020304" pitchFamily="18" charset="0"/>
              </a:rPr>
              <a:t> used to pass the current through tissue, but rather is applied directly onto the targeted area of treatment. Using this technique, </a:t>
            </a:r>
            <a:r>
              <a:rPr lang="en-US" b="0" i="0" u="sng" dirty="0">
                <a:solidFill>
                  <a:srgbClr val="3A2F2D"/>
                </a:solidFill>
                <a:effectLst/>
                <a:latin typeface="Times New Roman" panose="02020603050405020304" pitchFamily="18" charset="0"/>
                <a:cs typeface="Times New Roman" panose="02020603050405020304" pitchFamily="18" charset="0"/>
              </a:rPr>
              <a:t>heat is passed through a resistant metal wire which is used as an electrode</a:t>
            </a:r>
            <a:r>
              <a:rPr lang="en-US" b="0" i="0" dirty="0">
                <a:solidFill>
                  <a:srgbClr val="3A2F2D"/>
                </a:solidFill>
                <a:effectLst/>
                <a:latin typeface="Times New Roman" panose="02020603050405020304" pitchFamily="18" charset="0"/>
                <a:cs typeface="Times New Roman" panose="02020603050405020304" pitchFamily="18" charset="0"/>
              </a:rPr>
              <a:t>. This hot electrode is then placed directly onto the treatment area destroying that specific tissue.</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5BA21FA-04A4-478F-AA67-17786AEACFC0}"/>
              </a:ext>
            </a:extLst>
          </p:cNvPr>
          <p:cNvSpPr>
            <a:spLocks noGrp="1"/>
          </p:cNvSpPr>
          <p:nvPr>
            <p:ph type="sldNum" sz="quarter" idx="11"/>
          </p:nvPr>
        </p:nvSpPr>
        <p:spPr/>
        <p:txBody>
          <a:bodyPr/>
          <a:lstStyle/>
          <a:p>
            <a:fld id="{D275E421-8AC5-4C88-BBEE-BE943CE5615A}" type="slidenum">
              <a:rPr lang="en-US" altLang="en-US" smtClean="0"/>
              <a:pPr/>
              <a:t>61</a:t>
            </a:fld>
            <a:endParaRPr lang="en-US" altLang="en-US"/>
          </a:p>
        </p:txBody>
      </p:sp>
    </p:spTree>
    <p:extLst>
      <p:ext uri="{BB962C8B-B14F-4D97-AF65-F5344CB8AC3E}">
        <p14:creationId xmlns:p14="http://schemas.microsoft.com/office/powerpoint/2010/main" val="304692105"/>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4152-E5A7-4D43-93DC-F5EABC73008C}"/>
              </a:ext>
            </a:extLst>
          </p:cNvPr>
          <p:cNvSpPr>
            <a:spLocks noGrp="1"/>
          </p:cNvSpPr>
          <p:nvPr>
            <p:ph type="title"/>
          </p:nvPr>
        </p:nvSpPr>
        <p:spPr/>
        <p:txBody>
          <a:bodyPr/>
          <a:lstStyle/>
          <a:p>
            <a:r>
              <a:rPr lang="en-US" b="1" i="0">
                <a:solidFill>
                  <a:schemeClr val="tx1"/>
                </a:solidFill>
                <a:effectLst/>
                <a:latin typeface="Times New Roman" panose="02020603050405020304" pitchFamily="18" charset="0"/>
                <a:cs typeface="Times New Roman" panose="02020603050405020304" pitchFamily="18" charset="0"/>
              </a:rPr>
              <a:t>Key Differences Between Electrosurgery &amp; Electrocautery</a:t>
            </a:r>
            <a:endParaRPr lang="en-IN"/>
          </a:p>
        </p:txBody>
      </p:sp>
      <p:sp>
        <p:nvSpPr>
          <p:cNvPr id="3" name="Content Placeholder 2">
            <a:extLst>
              <a:ext uri="{FF2B5EF4-FFF2-40B4-BE49-F238E27FC236}">
                <a16:creationId xmlns:a16="http://schemas.microsoft.com/office/drawing/2014/main" id="{61BDEB9C-7CA0-4F17-9F48-FB21FF81694A}"/>
              </a:ext>
            </a:extLst>
          </p:cNvPr>
          <p:cNvSpPr>
            <a:spLocks noGrp="1"/>
          </p:cNvSpPr>
          <p:nvPr>
            <p:ph sz="quarter" idx="1"/>
          </p:nvPr>
        </p:nvSpPr>
        <p:spPr/>
        <p:txBody>
          <a:bodyPr/>
          <a:lstStyle/>
          <a:p>
            <a:r>
              <a:rPr lang="en-US" b="0" i="0" dirty="0">
                <a:solidFill>
                  <a:srgbClr val="3A2F2D"/>
                </a:solidFill>
                <a:effectLst/>
                <a:latin typeface="Times New Roman" panose="02020603050405020304" pitchFamily="18" charset="0"/>
                <a:cs typeface="Times New Roman" panose="02020603050405020304" pitchFamily="18" charset="0"/>
              </a:rPr>
              <a:t>Another rather obvious difference between the two is that </a:t>
            </a:r>
            <a:r>
              <a:rPr lang="en-US" b="0" i="0" u="sng" dirty="0">
                <a:solidFill>
                  <a:srgbClr val="3A2F2D"/>
                </a:solidFill>
                <a:effectLst/>
                <a:latin typeface="Times New Roman" panose="02020603050405020304" pitchFamily="18" charset="0"/>
                <a:cs typeface="Times New Roman" panose="02020603050405020304" pitchFamily="18" charset="0"/>
              </a:rPr>
              <a:t>electrocautery devices are usually small, battery operated</a:t>
            </a:r>
            <a:r>
              <a:rPr lang="en-US" b="0" i="0" dirty="0">
                <a:solidFill>
                  <a:srgbClr val="3A2F2D"/>
                </a:solidFill>
                <a:effectLst/>
                <a:latin typeface="Times New Roman" panose="02020603050405020304" pitchFamily="18" charset="0"/>
                <a:cs typeface="Times New Roman" panose="02020603050405020304" pitchFamily="18" charset="0"/>
              </a:rPr>
              <a:t>, devices which use physical heat to destroy the targeted tissues or cause a specific </a:t>
            </a:r>
            <a:r>
              <a:rPr lang="en-US" dirty="0">
                <a:solidFill>
                  <a:srgbClr val="3A2F2D"/>
                </a:solidFill>
                <a:latin typeface="Times New Roman" panose="02020603050405020304" pitchFamily="18" charset="0"/>
                <a:cs typeface="Times New Roman" panose="02020603050405020304" pitchFamily="18" charset="0"/>
              </a:rPr>
              <a:t>&amp;</a:t>
            </a:r>
            <a:r>
              <a:rPr lang="en-US" b="0" i="0" dirty="0">
                <a:solidFill>
                  <a:srgbClr val="3A2F2D"/>
                </a:solidFill>
                <a:effectLst/>
                <a:latin typeface="Times New Roman" panose="02020603050405020304" pitchFamily="18" charset="0"/>
                <a:cs typeface="Times New Roman" panose="02020603050405020304" pitchFamily="18" charset="0"/>
              </a:rPr>
              <a:t> desired effect. </a:t>
            </a:r>
          </a:p>
          <a:p>
            <a:r>
              <a:rPr lang="en-US" b="0" i="0" dirty="0">
                <a:solidFill>
                  <a:srgbClr val="3A2F2D"/>
                </a:solidFill>
                <a:effectLst/>
                <a:latin typeface="Times New Roman" panose="02020603050405020304" pitchFamily="18" charset="0"/>
                <a:cs typeface="Times New Roman" panose="02020603050405020304" pitchFamily="18" charset="0"/>
              </a:rPr>
              <a:t>The electrosurgery devices are </a:t>
            </a:r>
            <a:r>
              <a:rPr lang="en-US" b="0" i="0" u="sng" dirty="0">
                <a:solidFill>
                  <a:srgbClr val="3A2F2D"/>
                </a:solidFill>
                <a:effectLst/>
                <a:latin typeface="Times New Roman" panose="02020603050405020304" pitchFamily="18" charset="0"/>
                <a:cs typeface="Times New Roman" panose="02020603050405020304" pitchFamily="18" charset="0"/>
              </a:rPr>
              <a:t>more sophisticated </a:t>
            </a:r>
            <a:r>
              <a:rPr lang="en-US" b="0" i="0" dirty="0">
                <a:solidFill>
                  <a:srgbClr val="3A2F2D"/>
                </a:solidFill>
                <a:effectLst/>
                <a:latin typeface="Times New Roman" panose="02020603050405020304" pitchFamily="18" charset="0"/>
                <a:cs typeface="Times New Roman" panose="02020603050405020304" pitchFamily="18" charset="0"/>
              </a:rPr>
              <a:t>radio-wave generators that pass modified electrical current through the target tissues to achieve the desired surgical result.</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75ADEA-602C-40A7-990C-64505B5CAE05}"/>
              </a:ext>
            </a:extLst>
          </p:cNvPr>
          <p:cNvSpPr>
            <a:spLocks noGrp="1"/>
          </p:cNvSpPr>
          <p:nvPr>
            <p:ph type="sldNum" sz="quarter" idx="11"/>
          </p:nvPr>
        </p:nvSpPr>
        <p:spPr/>
        <p:txBody>
          <a:bodyPr/>
          <a:lstStyle/>
          <a:p>
            <a:fld id="{D275E421-8AC5-4C88-BBEE-BE943CE5615A}" type="slidenum">
              <a:rPr lang="en-US" altLang="en-US" smtClean="0"/>
              <a:pPr/>
              <a:t>62</a:t>
            </a:fld>
            <a:endParaRPr lang="en-US" altLang="en-US"/>
          </a:p>
        </p:txBody>
      </p:sp>
      <p:sp>
        <p:nvSpPr>
          <p:cNvPr id="5" name="TextBox 4">
            <a:extLst>
              <a:ext uri="{FF2B5EF4-FFF2-40B4-BE49-F238E27FC236}">
                <a16:creationId xmlns:a16="http://schemas.microsoft.com/office/drawing/2014/main" id="{4AC02355-71F7-4ED5-A147-A2F9CEFA8851}"/>
              </a:ext>
            </a:extLst>
          </p:cNvPr>
          <p:cNvSpPr txBox="1"/>
          <p:nvPr/>
        </p:nvSpPr>
        <p:spPr>
          <a:xfrm>
            <a:off x="609600" y="5105400"/>
            <a:ext cx="7519988"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https://www.boviemedical.com/2016/09/05/3-key-differences-between-electrosurgery-electrocautery/</a:t>
            </a:r>
          </a:p>
        </p:txBody>
      </p:sp>
    </p:spTree>
    <p:extLst>
      <p:ext uri="{BB962C8B-B14F-4D97-AF65-F5344CB8AC3E}">
        <p14:creationId xmlns:p14="http://schemas.microsoft.com/office/powerpoint/2010/main" val="2707285185"/>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51FC2E4-9CC4-4B45-B952-50DED761191C}"/>
              </a:ext>
            </a:extLst>
          </p:cNvPr>
          <p:cNvSpPr>
            <a:spLocks noGrp="1" noChangeArrowheads="1"/>
          </p:cNvSpPr>
          <p:nvPr>
            <p:ph type="title"/>
          </p:nvPr>
        </p:nvSpPr>
        <p:spPr>
          <a:xfrm>
            <a:off x="762000" y="0"/>
            <a:ext cx="6172200" cy="1139825"/>
          </a:xfrm>
        </p:spPr>
        <p:txBody>
          <a:bodyPr/>
          <a:lstStyle/>
          <a:p>
            <a:pPr eaLnBrk="1" fontAlgn="auto" hangingPunct="1">
              <a:spcAft>
                <a:spcPts val="0"/>
              </a:spcAft>
              <a:defRPr/>
            </a:pPr>
            <a:r>
              <a:rPr lang="en-US" sz="3800" b="1" u="sng" dirty="0">
                <a:latin typeface="Times New Roman" pitchFamily="18" charset="0"/>
                <a:cs typeface="Times New Roman" pitchFamily="18" charset="0"/>
              </a:rPr>
              <a:t>Types of current</a:t>
            </a:r>
          </a:p>
        </p:txBody>
      </p:sp>
      <p:sp>
        <p:nvSpPr>
          <p:cNvPr id="60419" name="Rectangle 3">
            <a:extLst>
              <a:ext uri="{FF2B5EF4-FFF2-40B4-BE49-F238E27FC236}">
                <a16:creationId xmlns:a16="http://schemas.microsoft.com/office/drawing/2014/main" id="{1530FA8F-FBB0-4F17-B298-9A564CC16C6F}"/>
              </a:ext>
            </a:extLst>
          </p:cNvPr>
          <p:cNvSpPr>
            <a:spLocks noGrp="1" noChangeArrowheads="1"/>
          </p:cNvSpPr>
          <p:nvPr>
            <p:ph sz="quarter" idx="1"/>
          </p:nvPr>
        </p:nvSpPr>
        <p:spPr>
          <a:xfrm>
            <a:off x="762000" y="1371600"/>
            <a:ext cx="7467600" cy="4800600"/>
          </a:xfrm>
        </p:spPr>
        <p:txBody>
          <a:bodyPr/>
          <a:lstStyle/>
          <a:p>
            <a:pPr eaLnBrk="1" hangingPunct="1">
              <a:lnSpc>
                <a:spcPct val="90000"/>
              </a:lnSpc>
              <a:buFontTx/>
              <a:buNone/>
            </a:pPr>
            <a:r>
              <a:rPr lang="en-US" altLang="en-US" b="1" dirty="0">
                <a:solidFill>
                  <a:srgbClr val="C00000"/>
                </a:solidFill>
                <a:latin typeface="Times New Roman" panose="02020603050405020304" pitchFamily="18" charset="0"/>
                <a:cs typeface="Times New Roman" panose="02020603050405020304" pitchFamily="18" charset="0"/>
              </a:rPr>
              <a:t>1.Fully Rectified current (modulated)</a:t>
            </a:r>
          </a:p>
          <a:p>
            <a:pPr lvl="1" eaLnBrk="1" hangingPunct="1">
              <a:lnSpc>
                <a:spcPct val="90000"/>
              </a:lnSpc>
            </a:pPr>
            <a:r>
              <a:rPr lang="en-US" altLang="en-US" sz="2400" dirty="0">
                <a:latin typeface="Times New Roman" panose="02020603050405020304" pitchFamily="18" charset="0"/>
                <a:cs typeface="Times New Roman" panose="02020603050405020304" pitchFamily="18" charset="0"/>
              </a:rPr>
              <a:t>continuous flow of current </a:t>
            </a:r>
          </a:p>
          <a:p>
            <a:pPr lvl="1" eaLnBrk="1" hangingPunct="1">
              <a:lnSpc>
                <a:spcPct val="90000"/>
              </a:lnSpc>
            </a:pPr>
            <a:r>
              <a:rPr lang="en-US" altLang="en-US" sz="2400" dirty="0">
                <a:latin typeface="Times New Roman" panose="02020603050405020304" pitchFamily="18" charset="0"/>
                <a:cs typeface="Times New Roman" panose="02020603050405020304" pitchFamily="18" charset="0"/>
              </a:rPr>
              <a:t>good cutting characteristics</a:t>
            </a:r>
          </a:p>
          <a:p>
            <a:pPr lvl="1" eaLnBrk="1" hangingPunct="1">
              <a:lnSpc>
                <a:spcPct val="90000"/>
              </a:lnSpc>
            </a:pPr>
            <a:r>
              <a:rPr lang="en-US" altLang="en-US" sz="2400" dirty="0">
                <a:solidFill>
                  <a:srgbClr val="FF0000"/>
                </a:solidFill>
                <a:latin typeface="Times New Roman" panose="02020603050405020304" pitchFamily="18" charset="0"/>
                <a:cs typeface="Times New Roman" panose="02020603050405020304" pitchFamily="18" charset="0"/>
              </a:rPr>
              <a:t>enlargement of gingival sulcus</a:t>
            </a:r>
          </a:p>
          <a:p>
            <a:pPr lvl="1" eaLnBrk="1" hangingPunct="1">
              <a:lnSpc>
                <a:spcPct val="90000"/>
              </a:lnSpc>
              <a:buFont typeface="Wingdings 2" panose="05020102010507070707" pitchFamily="18" charset="2"/>
              <a:buNone/>
            </a:pPr>
            <a:endParaRPr lang="en-US" altLang="en-US" sz="2400" b="1" dirty="0">
              <a:latin typeface="Times New Roman" panose="02020603050405020304" pitchFamily="18" charset="0"/>
              <a:cs typeface="Times New Roman" panose="02020603050405020304" pitchFamily="18" charset="0"/>
            </a:endParaRPr>
          </a:p>
          <a:p>
            <a:pPr eaLnBrk="1" hangingPunct="1">
              <a:lnSpc>
                <a:spcPct val="90000"/>
              </a:lnSpc>
              <a:buFontTx/>
              <a:buNone/>
            </a:pPr>
            <a:r>
              <a:rPr lang="en-US" altLang="en-US" b="1" dirty="0">
                <a:solidFill>
                  <a:srgbClr val="C00000"/>
                </a:solidFill>
                <a:latin typeface="Times New Roman" panose="02020603050405020304" pitchFamily="18" charset="0"/>
                <a:cs typeface="Times New Roman" panose="02020603050405020304" pitchFamily="18" charset="0"/>
              </a:rPr>
              <a:t>2.Fully Rectified current (filtered)</a:t>
            </a:r>
          </a:p>
          <a:p>
            <a:pPr lvl="1" eaLnBrk="1" hangingPunct="1">
              <a:lnSpc>
                <a:spcPct val="90000"/>
              </a:lnSpc>
            </a:pPr>
            <a:r>
              <a:rPr lang="en-US"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continuous current wave</a:t>
            </a:r>
          </a:p>
          <a:p>
            <a:pPr lvl="1" eaLnBrk="1" hangingPunct="1">
              <a:lnSpc>
                <a:spcPct val="90000"/>
              </a:lnSpc>
            </a:pP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excellent cutting characteristics</a:t>
            </a:r>
          </a:p>
          <a:p>
            <a:pPr lvl="1" eaLnBrk="1" hangingPunct="1">
              <a:lnSpc>
                <a:spcPct val="90000"/>
              </a:lnSpc>
            </a:pPr>
            <a:r>
              <a:rPr lang="en-US" altLang="en-US" sz="2400" dirty="0">
                <a:latin typeface="Times New Roman" panose="02020603050405020304" pitchFamily="18" charset="0"/>
                <a:cs typeface="Times New Roman" panose="02020603050405020304" pitchFamily="18" charset="0"/>
              </a:rPr>
              <a:t> less injury than modulated current</a:t>
            </a:r>
          </a:p>
        </p:txBody>
      </p:sp>
      <p:sp>
        <p:nvSpPr>
          <p:cNvPr id="60421" name="Slide Number Placeholder 4">
            <a:extLst>
              <a:ext uri="{FF2B5EF4-FFF2-40B4-BE49-F238E27FC236}">
                <a16:creationId xmlns:a16="http://schemas.microsoft.com/office/drawing/2014/main" id="{9F5CEA1D-8FBF-4829-8FD9-B0D9E80975B9}"/>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4C61E0-2FBE-40E5-923F-762EBEE2997B}" type="slidenum">
              <a:rPr lang="en-US" altLang="en-US">
                <a:solidFill>
                  <a:srgbClr val="FFFFFF"/>
                </a:solidFill>
              </a:rPr>
              <a:pPr eaLnBrk="1" hangingPunct="1"/>
              <a:t>63</a:t>
            </a:fld>
            <a:endParaRPr lang="en-US" altLang="en-US">
              <a:solidFill>
                <a:srgbClr val="FFFFFF"/>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41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4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41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4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AB9DB5F9-7745-4633-89D2-780ACAE4C2D4}"/>
              </a:ext>
            </a:extLst>
          </p:cNvPr>
          <p:cNvSpPr>
            <a:spLocks noGrp="1" noChangeArrowheads="1"/>
          </p:cNvSpPr>
          <p:nvPr>
            <p:ph sz="quarter" idx="1"/>
          </p:nvPr>
        </p:nvSpPr>
        <p:spPr>
          <a:xfrm>
            <a:off x="609600" y="1295400"/>
            <a:ext cx="8077200" cy="5181600"/>
          </a:xfrm>
        </p:spPr>
        <p:txBody>
          <a:bodyPr/>
          <a:lstStyle/>
          <a:p>
            <a:pPr eaLnBrk="1" hangingPunct="1">
              <a:lnSpc>
                <a:spcPct val="90000"/>
              </a:lnSpc>
              <a:buFontTx/>
              <a:buNone/>
            </a:pPr>
            <a:r>
              <a:rPr lang="en-US" altLang="en-US" b="1" dirty="0">
                <a:solidFill>
                  <a:srgbClr val="C00000"/>
                </a:solidFill>
                <a:latin typeface="Times New Roman" panose="02020603050405020304" pitchFamily="18" charset="0"/>
                <a:cs typeface="Times New Roman" panose="02020603050405020304" pitchFamily="18" charset="0"/>
              </a:rPr>
              <a:t>3.Partially rectified current (damped)</a:t>
            </a:r>
          </a:p>
          <a:p>
            <a:pPr lvl="2" eaLnBrk="1" hangingPunct="1">
              <a:lnSpc>
                <a:spcPct val="90000"/>
              </a:lnSpc>
              <a:buClr>
                <a:srgbClr val="FFC000"/>
              </a:buClr>
              <a:buSzPct val="78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Considerable tissue destruction.</a:t>
            </a:r>
          </a:p>
          <a:p>
            <a:pPr lvl="2" eaLnBrk="1" hangingPunct="1">
              <a:lnSpc>
                <a:spcPct val="90000"/>
              </a:lnSpc>
              <a:buClr>
                <a:srgbClr val="FFC000"/>
              </a:buClr>
              <a:buSzPct val="78000"/>
              <a:buFont typeface="Arial" panose="020B0604020202020204" pitchFamily="34" charset="0"/>
              <a:buChar char="•"/>
            </a:pPr>
            <a:r>
              <a:rPr lang="en-US" altLang="en-US" dirty="0">
                <a:solidFill>
                  <a:srgbClr val="FF0000"/>
                </a:solidFill>
                <a:latin typeface="Times New Roman" panose="02020603050405020304" pitchFamily="18" charset="0"/>
                <a:cs typeface="Times New Roman" panose="02020603050405020304" pitchFamily="18" charset="0"/>
              </a:rPr>
              <a:t>Slow healing.</a:t>
            </a:r>
          </a:p>
          <a:p>
            <a:pPr lvl="2" eaLnBrk="1" hangingPunct="1">
              <a:lnSpc>
                <a:spcPct val="90000"/>
              </a:lnSpc>
              <a:buClr>
                <a:srgbClr val="FFC000"/>
              </a:buClr>
              <a:buSzPct val="78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Used for spot coagulation.</a:t>
            </a:r>
          </a:p>
          <a:p>
            <a:pPr lvl="2" eaLnBrk="1" hangingPunct="1">
              <a:lnSpc>
                <a:spcPct val="90000"/>
              </a:lnSpc>
              <a:buClr>
                <a:schemeClr val="folHlink"/>
              </a:buClr>
              <a:buSzPct val="120000"/>
              <a:buFont typeface="Wingdings 2" panose="05020102010507070707" pitchFamily="18" charset="2"/>
              <a:buNone/>
            </a:pPr>
            <a:endParaRPr lang="en-US" altLang="en-US" b="1" dirty="0">
              <a:latin typeface="Times New Roman" panose="02020603050405020304" pitchFamily="18" charset="0"/>
              <a:cs typeface="Times New Roman" panose="02020603050405020304" pitchFamily="18" charset="0"/>
            </a:endParaRPr>
          </a:p>
          <a:p>
            <a:pPr eaLnBrk="1" hangingPunct="1">
              <a:lnSpc>
                <a:spcPct val="90000"/>
              </a:lnSpc>
              <a:buFontTx/>
              <a:buNone/>
            </a:pPr>
            <a:r>
              <a:rPr lang="en-US" altLang="en-US" b="1" dirty="0">
                <a:solidFill>
                  <a:srgbClr val="C00000"/>
                </a:solidFill>
                <a:latin typeface="Times New Roman" panose="02020603050405020304" pitchFamily="18" charset="0"/>
                <a:cs typeface="Times New Roman" panose="02020603050405020304" pitchFamily="18" charset="0"/>
              </a:rPr>
              <a:t>4.Unrectified current (damped)</a:t>
            </a:r>
          </a:p>
          <a:p>
            <a:pPr lvl="2" eaLnBrk="1" hangingPunct="1">
              <a:lnSpc>
                <a:spcPct val="90000"/>
              </a:lnSpc>
              <a:buClr>
                <a:srgbClr val="FFC000"/>
              </a:buClr>
              <a:buSzPct val="73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Recurring peaks of current that rapidly diminish.</a:t>
            </a:r>
          </a:p>
          <a:p>
            <a:pPr lvl="2" eaLnBrk="1" hangingPunct="1">
              <a:lnSpc>
                <a:spcPct val="90000"/>
              </a:lnSpc>
              <a:buClr>
                <a:srgbClr val="FFC000"/>
              </a:buClr>
              <a:buSzPct val="73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Causes intense dehydration &amp; necrosis.</a:t>
            </a:r>
          </a:p>
          <a:p>
            <a:pPr lvl="2" eaLnBrk="1" hangingPunct="1">
              <a:lnSpc>
                <a:spcPct val="90000"/>
              </a:lnSpc>
              <a:buClr>
                <a:srgbClr val="FFC000"/>
              </a:buClr>
              <a:buSzPct val="73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Slow &amp; painful healing.</a:t>
            </a:r>
          </a:p>
          <a:p>
            <a:pPr lvl="2" eaLnBrk="1" hangingPunct="1">
              <a:lnSpc>
                <a:spcPct val="90000"/>
              </a:lnSpc>
              <a:buClr>
                <a:srgbClr val="FFC000"/>
              </a:buClr>
              <a:buSzPct val="7300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Not used in dental surgery.</a:t>
            </a:r>
          </a:p>
          <a:p>
            <a:pPr eaLnBrk="1" hangingPunct="1">
              <a:lnSpc>
                <a:spcPct val="90000"/>
              </a:lnSpc>
            </a:pPr>
            <a:endParaRPr lang="en-US" altLang="en-US" b="1" dirty="0">
              <a:latin typeface="Times New Roman" panose="02020603050405020304" pitchFamily="18" charset="0"/>
              <a:cs typeface="Times New Roman" panose="02020603050405020304" pitchFamily="18" charset="0"/>
            </a:endParaRPr>
          </a:p>
          <a:p>
            <a:pPr eaLnBrk="1" hangingPunct="1">
              <a:lnSpc>
                <a:spcPct val="90000"/>
              </a:lnSpc>
            </a:pPr>
            <a:endParaRPr lang="en-US" altLang="en-US" b="1" dirty="0">
              <a:latin typeface="Times New Roman" panose="02020603050405020304" pitchFamily="18" charset="0"/>
              <a:cs typeface="Times New Roman" panose="02020603050405020304" pitchFamily="18" charset="0"/>
            </a:endParaRPr>
          </a:p>
          <a:p>
            <a:pPr lvl="2" eaLnBrk="1" hangingPunct="1">
              <a:lnSpc>
                <a:spcPct val="90000"/>
              </a:lnSpc>
              <a:buFontTx/>
              <a:buNone/>
            </a:pPr>
            <a:endParaRPr lang="en-US" altLang="en-US" b="1" dirty="0">
              <a:latin typeface="Times New Roman" panose="02020603050405020304" pitchFamily="18" charset="0"/>
              <a:cs typeface="Times New Roman" panose="02020603050405020304" pitchFamily="18" charset="0"/>
            </a:endParaRPr>
          </a:p>
        </p:txBody>
      </p:sp>
      <p:sp>
        <p:nvSpPr>
          <p:cNvPr id="61444" name="Slide Number Placeholder 3">
            <a:extLst>
              <a:ext uri="{FF2B5EF4-FFF2-40B4-BE49-F238E27FC236}">
                <a16:creationId xmlns:a16="http://schemas.microsoft.com/office/drawing/2014/main" id="{DB8C1FA5-D132-468C-BA8E-7D814D27665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04259C-85D9-4F33-8923-EEED8491C2FA}" type="slidenum">
              <a:rPr lang="en-US" altLang="en-US">
                <a:solidFill>
                  <a:srgbClr val="FFFFFF"/>
                </a:solidFill>
              </a:rPr>
              <a:pPr eaLnBrk="1" hangingPunct="1"/>
              <a:t>64</a:t>
            </a:fld>
            <a:endParaRPr lang="en-US" altLang="en-US">
              <a:solidFill>
                <a:srgbClr val="FFFFFF"/>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4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4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4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4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4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4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4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4C4F-59B3-470F-953D-455F46D22BD0}"/>
              </a:ext>
            </a:extLst>
          </p:cNvPr>
          <p:cNvSpPr>
            <a:spLocks noGrp="1"/>
          </p:cNvSpPr>
          <p:nvPr>
            <p:ph type="title"/>
          </p:nvPr>
        </p:nvSpPr>
        <p:spPr/>
        <p:txBody>
          <a:bodyPr/>
          <a:lstStyle/>
          <a:p>
            <a:endParaRPr lang="en-IN"/>
          </a:p>
        </p:txBody>
      </p:sp>
      <p:pic>
        <p:nvPicPr>
          <p:cNvPr id="7" name="Content Placeholder 6">
            <a:extLst>
              <a:ext uri="{FF2B5EF4-FFF2-40B4-BE49-F238E27FC236}">
                <a16:creationId xmlns:a16="http://schemas.microsoft.com/office/drawing/2014/main" id="{8542A4DD-83C5-458D-960D-88F506E6CB73}"/>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1338" t="4691"/>
          <a:stretch/>
        </p:blipFill>
        <p:spPr>
          <a:xfrm>
            <a:off x="990600" y="1295400"/>
            <a:ext cx="6172200" cy="4663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58FC3046-065F-4D45-8412-8F6C5419B2D8}"/>
              </a:ext>
            </a:extLst>
          </p:cNvPr>
          <p:cNvSpPr>
            <a:spLocks noGrp="1"/>
          </p:cNvSpPr>
          <p:nvPr>
            <p:ph type="sldNum" sz="quarter" idx="11"/>
          </p:nvPr>
        </p:nvSpPr>
        <p:spPr/>
        <p:txBody>
          <a:bodyPr/>
          <a:lstStyle/>
          <a:p>
            <a:fld id="{D275E421-8AC5-4C88-BBEE-BE943CE5615A}" type="slidenum">
              <a:rPr lang="en-US" altLang="en-US" smtClean="0"/>
              <a:pPr/>
              <a:t>65</a:t>
            </a:fld>
            <a:endParaRPr lang="en-US" altLang="en-US"/>
          </a:p>
        </p:txBody>
      </p:sp>
    </p:spTree>
    <p:extLst>
      <p:ext uri="{BB962C8B-B14F-4D97-AF65-F5344CB8AC3E}">
        <p14:creationId xmlns:p14="http://schemas.microsoft.com/office/powerpoint/2010/main" val="4294762752"/>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C518E9C-2F61-484D-9DB8-548E1A23FF25}"/>
              </a:ext>
            </a:extLst>
          </p:cNvPr>
          <p:cNvSpPr>
            <a:spLocks noGrp="1" noChangeArrowheads="1"/>
          </p:cNvSpPr>
          <p:nvPr>
            <p:ph type="title"/>
          </p:nvPr>
        </p:nvSpPr>
        <p:spPr>
          <a:xfrm>
            <a:off x="457200" y="-152400"/>
            <a:ext cx="8229600" cy="1139825"/>
          </a:xfrm>
        </p:spPr>
        <p:txBody>
          <a:bodyPr/>
          <a:lstStyle/>
          <a:p>
            <a:pPr eaLnBrk="1" fontAlgn="auto" hangingPunct="1">
              <a:spcAft>
                <a:spcPts val="0"/>
              </a:spcAft>
              <a:defRPr/>
            </a:pPr>
            <a:r>
              <a:rPr lang="en-US" sz="3800" u="sng" dirty="0">
                <a:latin typeface="Times New Roman" pitchFamily="18" charset="0"/>
                <a:cs typeface="Times New Roman" pitchFamily="18" charset="0"/>
              </a:rPr>
              <a:t>Tissue considerations</a:t>
            </a:r>
            <a:r>
              <a:rPr lang="en-US" dirty="0">
                <a:latin typeface="Times New Roman" pitchFamily="18" charset="0"/>
                <a:cs typeface="Times New Roman" pitchFamily="18" charset="0"/>
              </a:rPr>
              <a:t> </a:t>
            </a:r>
          </a:p>
        </p:txBody>
      </p:sp>
      <p:sp>
        <p:nvSpPr>
          <p:cNvPr id="73731" name="Rectangle 3">
            <a:extLst>
              <a:ext uri="{FF2B5EF4-FFF2-40B4-BE49-F238E27FC236}">
                <a16:creationId xmlns:a16="http://schemas.microsoft.com/office/drawing/2014/main" id="{1A5C0F75-EFFB-406E-9965-E06BB0F1165F}"/>
              </a:ext>
            </a:extLst>
          </p:cNvPr>
          <p:cNvSpPr>
            <a:spLocks noGrp="1" noChangeArrowheads="1"/>
          </p:cNvSpPr>
          <p:nvPr>
            <p:ph sz="quarter" idx="1"/>
          </p:nvPr>
        </p:nvSpPr>
        <p:spPr>
          <a:xfrm>
            <a:off x="590550" y="1447800"/>
            <a:ext cx="7962900" cy="3505200"/>
          </a:xfrm>
        </p:spPr>
        <p:txBody>
          <a:bodyPr>
            <a:normAutofit/>
          </a:bodyPr>
          <a:lstStyle/>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Keep electrode in motion.</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Appropriate current setting.</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Larger the electrode, greater the current required.</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5-10 seconds between applications.</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Patient should be properly grounded.</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Tissue must be moist.</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Electrode must remain free of tissue fragments.</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Electrode must not touch any metallic restorations.</a:t>
            </a:r>
          </a:p>
          <a:p>
            <a:pPr marL="274320" indent="-274320" eaLnBrk="1" fontAlgn="auto" hangingPunct="1">
              <a:lnSpc>
                <a:spcPct val="90000"/>
              </a:lnSpc>
              <a:spcAft>
                <a:spcPts val="0"/>
              </a:spcAft>
              <a:buClr>
                <a:schemeClr val="accent3"/>
              </a:buClr>
              <a:buFontTx/>
              <a:buNone/>
              <a:defRPr/>
            </a:pPr>
            <a:endParaRPr lang="en-US" sz="2800" b="1" dirty="0">
              <a:latin typeface="Times New Roman" pitchFamily="18" charset="0"/>
              <a:cs typeface="Times New Roman" pitchFamily="18" charset="0"/>
            </a:endParaRPr>
          </a:p>
        </p:txBody>
      </p:sp>
      <p:pic>
        <p:nvPicPr>
          <p:cNvPr id="4" name="Picture 6">
            <a:extLst>
              <a:ext uri="{FF2B5EF4-FFF2-40B4-BE49-F238E27FC236}">
                <a16:creationId xmlns:a16="http://schemas.microsoft.com/office/drawing/2014/main" id="{FBF8DDDA-0361-4DBF-A755-C2385EA29D03}"/>
              </a:ext>
            </a:extLst>
          </p:cNvPr>
          <p:cNvPicPr>
            <a:picLocks noChangeAspect="1" noChangeArrowheads="1"/>
          </p:cNvPicPr>
          <p:nvPr/>
        </p:nvPicPr>
        <p:blipFill>
          <a:blip r:embed="rId2">
            <a:duotone>
              <a:schemeClr val="accent1">
                <a:shade val="45000"/>
                <a:satMod val="135000"/>
              </a:schemeClr>
              <a:prstClr val="white"/>
            </a:duotone>
          </a:blip>
          <a:srcRect l="58594" t="58333" r="16406" b="20118"/>
          <a:stretch>
            <a:fillRect/>
          </a:stretch>
        </p:blipFill>
        <p:spPr bwMode="auto">
          <a:xfrm>
            <a:off x="4800600" y="4648200"/>
            <a:ext cx="3086100" cy="1995055"/>
          </a:xfrm>
          <a:prstGeom prst="rect">
            <a:avLst/>
          </a:prstGeom>
          <a:noFill/>
          <a:ln w="9525">
            <a:noFill/>
            <a:miter lim="800000"/>
            <a:headEnd/>
            <a:tailEnd/>
          </a:ln>
        </p:spPr>
      </p:pic>
      <p:sp>
        <p:nvSpPr>
          <p:cNvPr id="62469" name="Slide Number Placeholder 4">
            <a:extLst>
              <a:ext uri="{FF2B5EF4-FFF2-40B4-BE49-F238E27FC236}">
                <a16:creationId xmlns:a16="http://schemas.microsoft.com/office/drawing/2014/main" id="{82502442-D49E-4632-B979-025F78D532C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E3D820-4C26-4106-B7DA-4A930441B5D5}" type="slidenum">
              <a:rPr lang="en-US" altLang="en-US">
                <a:solidFill>
                  <a:srgbClr val="FFFFFF"/>
                </a:solidFill>
              </a:rPr>
              <a:pPr eaLnBrk="1" hangingPunct="1"/>
              <a:t>66</a:t>
            </a:fld>
            <a:endParaRPr lang="en-US" altLang="en-US">
              <a:solidFill>
                <a:srgbClr val="FFFFFF"/>
              </a:solidFill>
            </a:endParaRPr>
          </a:p>
        </p:txBody>
      </p:sp>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563E-2E5E-42B1-A9A1-0A6046A55465}"/>
              </a:ext>
            </a:extLst>
          </p:cNvPr>
          <p:cNvSpPr>
            <a:spLocks noGrp="1"/>
          </p:cNvSpPr>
          <p:nvPr>
            <p:ph type="title"/>
          </p:nvPr>
        </p:nvSpPr>
        <p:spPr/>
        <p:txBody>
          <a:bodyPr/>
          <a:lstStyle/>
          <a:p>
            <a:endParaRPr lang="en-IN"/>
          </a:p>
        </p:txBody>
      </p:sp>
      <p:pic>
        <p:nvPicPr>
          <p:cNvPr id="7" name="Content Placeholder 6">
            <a:extLst>
              <a:ext uri="{FF2B5EF4-FFF2-40B4-BE49-F238E27FC236}">
                <a16:creationId xmlns:a16="http://schemas.microsoft.com/office/drawing/2014/main" id="{77C760C0-1087-4E04-8CDB-36815772EB46}"/>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249425" y="1876555"/>
            <a:ext cx="5883150" cy="4320914"/>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BA8094F7-EE11-4234-80C4-DE69D9F08FFF}"/>
              </a:ext>
            </a:extLst>
          </p:cNvPr>
          <p:cNvSpPr>
            <a:spLocks noGrp="1"/>
          </p:cNvSpPr>
          <p:nvPr>
            <p:ph type="sldNum" sz="quarter" idx="11"/>
          </p:nvPr>
        </p:nvSpPr>
        <p:spPr/>
        <p:txBody>
          <a:bodyPr/>
          <a:lstStyle/>
          <a:p>
            <a:fld id="{D275E421-8AC5-4C88-BBEE-BE943CE5615A}" type="slidenum">
              <a:rPr lang="en-US" altLang="en-US" smtClean="0"/>
              <a:pPr/>
              <a:t>67</a:t>
            </a:fld>
            <a:endParaRPr lang="en-US" altLang="en-US"/>
          </a:p>
        </p:txBody>
      </p:sp>
    </p:spTree>
    <p:extLst>
      <p:ext uri="{BB962C8B-B14F-4D97-AF65-F5344CB8AC3E}">
        <p14:creationId xmlns:p14="http://schemas.microsoft.com/office/powerpoint/2010/main" val="3613638473"/>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F270-1993-4875-9177-365AEA6C271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1D8045E-362F-4759-883B-C3FD986CE906}"/>
              </a:ext>
            </a:extLst>
          </p:cNvPr>
          <p:cNvSpPr>
            <a:spLocks noGrp="1"/>
          </p:cNvSpPr>
          <p:nvPr>
            <p:ph sz="quarter" idx="1"/>
          </p:nvPr>
        </p:nvSpPr>
        <p:spPr/>
        <p:txBody>
          <a:bodyPr/>
          <a:lstStyle/>
          <a:p>
            <a:r>
              <a:rPr lang="en-US" dirty="0">
                <a:latin typeface="Times New Roman" panose="02020603050405020304" pitchFamily="18" charset="0"/>
                <a:cs typeface="Times New Roman" panose="02020603050405020304" pitchFamily="18" charset="0"/>
              </a:rPr>
              <a:t>The safe use of electrosurgery dictates that current flow be facilitated along the proper circuit from the generator to the active electrode, the patient, &amp; back to the generator. </a:t>
            </a:r>
          </a:p>
          <a:p>
            <a:r>
              <a:rPr lang="en-US" dirty="0">
                <a:latin typeface="Times New Roman" panose="02020603050405020304" pitchFamily="18" charset="0"/>
                <a:cs typeface="Times New Roman" panose="02020603050405020304" pitchFamily="18" charset="0"/>
              </a:rPr>
              <a:t>Because patient burns have been attributed to faulty grounding in many cases, the proper grounding of a patient is considered to be the single most important safety factor when electrosurgery is used.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41BCC83-C003-417A-89DC-60EB808116ED}"/>
              </a:ext>
            </a:extLst>
          </p:cNvPr>
          <p:cNvSpPr>
            <a:spLocks noGrp="1"/>
          </p:cNvSpPr>
          <p:nvPr>
            <p:ph type="sldNum" sz="quarter" idx="11"/>
          </p:nvPr>
        </p:nvSpPr>
        <p:spPr/>
        <p:txBody>
          <a:bodyPr/>
          <a:lstStyle/>
          <a:p>
            <a:fld id="{D275E421-8AC5-4C88-BBEE-BE943CE5615A}" type="slidenum">
              <a:rPr lang="en-US" altLang="en-US" smtClean="0"/>
              <a:pPr/>
              <a:t>68</a:t>
            </a:fld>
            <a:endParaRPr lang="en-US" altLang="en-US"/>
          </a:p>
        </p:txBody>
      </p:sp>
    </p:spTree>
    <p:extLst>
      <p:ext uri="{BB962C8B-B14F-4D97-AF65-F5344CB8AC3E}">
        <p14:creationId xmlns:p14="http://schemas.microsoft.com/office/powerpoint/2010/main" val="38617600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AAA58-2C33-45EA-B1BA-53182F2032B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E7BE6EE-5945-4FDC-A368-27833D2B7807}"/>
              </a:ext>
            </a:extLst>
          </p:cNvPr>
          <p:cNvSpPr>
            <a:spLocks noGrp="1"/>
          </p:cNvSpPr>
          <p:nvPr>
            <p:ph sz="quarter" idx="1"/>
          </p:nvPr>
        </p:nvSpPr>
        <p:spPr>
          <a:xfrm>
            <a:off x="457200" y="1447800"/>
            <a:ext cx="7467600" cy="2895600"/>
          </a:xfrm>
        </p:spPr>
        <p:txBody>
          <a:bodyPr/>
          <a:lstStyle/>
          <a:p>
            <a:r>
              <a:rPr lang="en-US" dirty="0">
                <a:latin typeface="Times New Roman" panose="02020603050405020304" pitchFamily="18" charset="0"/>
                <a:cs typeface="Times New Roman" panose="02020603050405020304" pitchFamily="18" charset="0"/>
              </a:rPr>
              <a:t>There are “bipolar” units that eliminate the need for a grounding plate. These units have dual tips, one of which serves as the active electrode &amp; the other as the passive electrode. </a:t>
            </a:r>
          </a:p>
          <a:p>
            <a:r>
              <a:rPr lang="en-US" dirty="0">
                <a:latin typeface="Times New Roman" panose="02020603050405020304" pitchFamily="18" charset="0"/>
                <a:cs typeface="Times New Roman" panose="02020603050405020304" pitchFamily="18" charset="0"/>
              </a:rPr>
              <a:t>This may be an advantage as it helps to avoid current passing through adjacent bone, implants, or restorations.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829326-2BC1-4F08-AC65-A61D57F60D12}"/>
              </a:ext>
            </a:extLst>
          </p:cNvPr>
          <p:cNvSpPr>
            <a:spLocks noGrp="1"/>
          </p:cNvSpPr>
          <p:nvPr>
            <p:ph type="sldNum" sz="quarter" idx="11"/>
          </p:nvPr>
        </p:nvSpPr>
        <p:spPr/>
        <p:txBody>
          <a:bodyPr/>
          <a:lstStyle/>
          <a:p>
            <a:fld id="{D275E421-8AC5-4C88-BBEE-BE943CE5615A}" type="slidenum">
              <a:rPr lang="en-US" altLang="en-US" smtClean="0"/>
              <a:pPr/>
              <a:t>69</a:t>
            </a:fld>
            <a:endParaRPr lang="en-US" altLang="en-US"/>
          </a:p>
        </p:txBody>
      </p:sp>
      <p:pic>
        <p:nvPicPr>
          <p:cNvPr id="7" name="Picture 6">
            <a:extLst>
              <a:ext uri="{FF2B5EF4-FFF2-40B4-BE49-F238E27FC236}">
                <a16:creationId xmlns:a16="http://schemas.microsoft.com/office/drawing/2014/main" id="{F6633DD7-B7D4-4382-9E6D-0E08AF863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995" y="4373685"/>
            <a:ext cx="6348010" cy="2255715"/>
          </a:xfrm>
          <a:prstGeom prst="rect">
            <a:avLst/>
          </a:prstGeom>
        </p:spPr>
      </p:pic>
    </p:spTree>
    <p:extLst>
      <p:ext uri="{BB962C8B-B14F-4D97-AF65-F5344CB8AC3E}">
        <p14:creationId xmlns:p14="http://schemas.microsoft.com/office/powerpoint/2010/main" val="3024287123"/>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74BF-E89F-420E-8604-487B45EDC086}"/>
              </a:ext>
            </a:extLst>
          </p:cNvPr>
          <p:cNvSpPr>
            <a:spLocks noGrp="1"/>
          </p:cNvSpPr>
          <p:nvPr>
            <p:ph type="title"/>
          </p:nvPr>
        </p:nvSpPr>
        <p:spPr/>
        <p:txBody>
          <a:bodyPr/>
          <a:lstStyle/>
          <a:p>
            <a:r>
              <a:rPr lang="en-US" altLang="en-US" dirty="0" smtClean="0">
                <a:solidFill>
                  <a:srgbClr val="FF0000"/>
                </a:solidFill>
                <a:latin typeface="Times New Roman" panose="02020603050405020304" pitchFamily="18" charset="0"/>
                <a:cs typeface="Times New Roman" panose="02020603050405020304" pitchFamily="18" charset="0"/>
              </a:rPr>
              <a:t>3. Saliva </a:t>
            </a:r>
            <a:r>
              <a:rPr lang="en-US" altLang="en-US" dirty="0">
                <a:solidFill>
                  <a:srgbClr val="FF0000"/>
                </a:solidFill>
                <a:latin typeface="Times New Roman" panose="02020603050405020304" pitchFamily="18" charset="0"/>
                <a:cs typeface="Times New Roman" panose="02020603050405020304" pitchFamily="18" charset="0"/>
              </a:rPr>
              <a:t>ejector </a:t>
            </a:r>
            <a:r>
              <a:rPr lang="en-US" altLang="en-US" dirty="0">
                <a:latin typeface="Times New Roman" panose="02020603050405020304" pitchFamily="18" charset="0"/>
                <a:cs typeface="Times New Roman" panose="02020603050405020304" pitchFamily="18" charset="0"/>
              </a:rPr>
              <a:t>:</a:t>
            </a:r>
            <a:br>
              <a:rPr lang="en-US" altLang="en-US" dirty="0">
                <a:latin typeface="Times New Roman" panose="02020603050405020304" pitchFamily="18" charset="0"/>
                <a:cs typeface="Times New Roman" panose="02020603050405020304" pitchFamily="18" charset="0"/>
              </a:rPr>
            </a:br>
            <a:endParaRPr lang="en-IN" dirty="0"/>
          </a:p>
        </p:txBody>
      </p:sp>
      <p:graphicFrame>
        <p:nvGraphicFramePr>
          <p:cNvPr id="15" name="Content Placeholder 2">
            <a:extLst>
              <a:ext uri="{FF2B5EF4-FFF2-40B4-BE49-F238E27FC236}">
                <a16:creationId xmlns:a16="http://schemas.microsoft.com/office/drawing/2014/main" id="{F12E0628-CFF0-4D1B-B35B-1294392077DB}"/>
              </a:ext>
            </a:extLst>
          </p:cNvPr>
          <p:cNvGraphicFramePr>
            <a:graphicFrameLocks noGrp="1"/>
          </p:cNvGraphicFramePr>
          <p:nvPr>
            <p:ph sz="quarter" idx="2"/>
            <p:extLst>
              <p:ext uri="{D42A27DB-BD31-4B8C-83A1-F6EECF244321}">
                <p14:modId xmlns:p14="http://schemas.microsoft.com/office/powerpoint/2010/main" val="4242102209"/>
              </p:ext>
            </p:extLst>
          </p:nvPr>
        </p:nvGraphicFramePr>
        <p:xfrm>
          <a:off x="457200" y="1752600"/>
          <a:ext cx="365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873EAC9D-4129-458A-BDB5-0887F81B9D0E}"/>
              </a:ext>
            </a:extLst>
          </p:cNvPr>
          <p:cNvSpPr>
            <a:spLocks noGrp="1"/>
          </p:cNvSpPr>
          <p:nvPr>
            <p:ph type="sldNum" sz="quarter" idx="12"/>
          </p:nvPr>
        </p:nvSpPr>
        <p:spPr/>
        <p:txBody>
          <a:bodyPr/>
          <a:lstStyle/>
          <a:p>
            <a:fld id="{24912A13-FB06-4590-BB61-D96FA001D73A}" type="slidenum">
              <a:rPr lang="en-US" altLang="en-US" smtClean="0"/>
              <a:pPr/>
              <a:t>7</a:t>
            </a:fld>
            <a:endParaRPr lang="en-US" altLang="en-US"/>
          </a:p>
        </p:txBody>
      </p:sp>
      <p:pic>
        <p:nvPicPr>
          <p:cNvPr id="9" name="Content Placeholder 8">
            <a:extLst>
              <a:ext uri="{FF2B5EF4-FFF2-40B4-BE49-F238E27FC236}">
                <a16:creationId xmlns:a16="http://schemas.microsoft.com/office/drawing/2014/main" id="{CED60E86-247F-408A-8D56-3EA28CCC0CEA}"/>
              </a:ext>
            </a:extLst>
          </p:cNvPr>
          <p:cNvPicPr>
            <a:picLocks noGrp="1" noChangeAspect="1"/>
          </p:cNvPicPr>
          <p:nvPr>
            <p:ph sz="quarter" idx="4"/>
          </p:nvPr>
        </p:nvPicPr>
        <p:blipFill>
          <a:blip r:embed="rId7"/>
          <a:stretch>
            <a:fillRect/>
          </a:stretch>
        </p:blipFill>
        <p:spPr>
          <a:xfrm>
            <a:off x="4589988" y="3124200"/>
            <a:ext cx="4238625" cy="3557154"/>
          </a:xfrm>
          <a:prstGeom prst="rect">
            <a:avLst/>
          </a:prstGeom>
          <a:ln>
            <a:noFill/>
          </a:ln>
          <a:effectLst>
            <a:outerShdw blurRad="292100" dist="139700" dir="2700000" algn="tl" rotWithShape="0">
              <a:srgbClr val="333333">
                <a:alpha val="65000"/>
              </a:srgbClr>
            </a:outerShdw>
          </a:effectLst>
        </p:spPr>
      </p:pic>
      <p:pic>
        <p:nvPicPr>
          <p:cNvPr id="6" name="Picture 2" descr="https://5.imimg.com/data5/VL/IQ/MY-2995396/saliva-ejectors-1000x10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67014"/>
            <a:ext cx="3024188" cy="298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05255"/>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EA7DF4-CF61-454B-B506-E616B5002B87}"/>
              </a:ext>
            </a:extLst>
          </p:cNvPr>
          <p:cNvSpPr>
            <a:spLocks noGrp="1" noChangeArrowheads="1"/>
          </p:cNvSpPr>
          <p:nvPr>
            <p:ph type="title"/>
          </p:nvPr>
        </p:nvSpPr>
        <p:spPr>
          <a:xfrm>
            <a:off x="685800" y="457200"/>
            <a:ext cx="8229600" cy="1139825"/>
          </a:xfrm>
        </p:spPr>
        <p:txBody>
          <a:bodyPr/>
          <a:lstStyle/>
          <a:p>
            <a:pPr eaLnBrk="1" fontAlgn="auto" hangingPunct="1">
              <a:spcAft>
                <a:spcPts val="0"/>
              </a:spcAft>
              <a:defRPr/>
            </a:pPr>
            <a:r>
              <a:rPr lang="en-US" sz="3800" u="sng">
                <a:latin typeface="Times New Roman" pitchFamily="18" charset="0"/>
                <a:cs typeface="Times New Roman" pitchFamily="18" charset="0"/>
              </a:rPr>
              <a:t>Advantages</a:t>
            </a:r>
            <a:r>
              <a:rPr lang="en-US">
                <a:latin typeface="Times New Roman" pitchFamily="18" charset="0"/>
                <a:cs typeface="Times New Roman" pitchFamily="18" charset="0"/>
              </a:rPr>
              <a:t> </a:t>
            </a:r>
          </a:p>
        </p:txBody>
      </p:sp>
      <p:sp>
        <p:nvSpPr>
          <p:cNvPr id="63491" name="Rectangle 3">
            <a:extLst>
              <a:ext uri="{FF2B5EF4-FFF2-40B4-BE49-F238E27FC236}">
                <a16:creationId xmlns:a16="http://schemas.microsoft.com/office/drawing/2014/main" id="{FF195804-3D9C-4561-86E3-37C6103F34B9}"/>
              </a:ext>
            </a:extLst>
          </p:cNvPr>
          <p:cNvSpPr>
            <a:spLocks noGrp="1" noChangeArrowheads="1"/>
          </p:cNvSpPr>
          <p:nvPr>
            <p:ph sz="quarter" idx="1"/>
          </p:nvPr>
        </p:nvSpPr>
        <p:spPr>
          <a:xfrm>
            <a:off x="533400" y="1752600"/>
            <a:ext cx="6781800" cy="4343400"/>
          </a:xfrm>
        </p:spPr>
        <p:txBody>
          <a:bodyPr/>
          <a:lstStyle/>
          <a:p>
            <a:pPr eaLnBrk="1" hangingPunct="1">
              <a:lnSpc>
                <a:spcPct val="150000"/>
              </a:lnSpc>
            </a:pPr>
            <a:r>
              <a:rPr lang="en-US" altLang="en-US" dirty="0">
                <a:latin typeface="Times New Roman" panose="02020603050405020304" pitchFamily="18" charset="0"/>
                <a:cs typeface="Times New Roman" panose="02020603050405020304" pitchFamily="18" charset="0"/>
              </a:rPr>
              <a:t>Clear operating area without or no bleeding.</a:t>
            </a:r>
          </a:p>
          <a:p>
            <a:pPr eaLnBrk="1" hangingPunct="1">
              <a:lnSpc>
                <a:spcPct val="150000"/>
              </a:lnSpc>
            </a:pPr>
            <a:r>
              <a:rPr lang="en-US" altLang="en-US" dirty="0">
                <a:latin typeface="Times New Roman" panose="02020603050405020304" pitchFamily="18" charset="0"/>
                <a:cs typeface="Times New Roman" panose="02020603050405020304" pitchFamily="18" charset="0"/>
              </a:rPr>
              <a:t>Healing by primary intension.</a:t>
            </a:r>
          </a:p>
          <a:p>
            <a:pPr eaLnBrk="1" hangingPunct="1">
              <a:lnSpc>
                <a:spcPct val="150000"/>
              </a:lnSpc>
            </a:pPr>
            <a:r>
              <a:rPr lang="en-US" altLang="en-US" dirty="0">
                <a:latin typeface="Times New Roman" panose="02020603050405020304" pitchFamily="18" charset="0"/>
                <a:cs typeface="Times New Roman" panose="02020603050405020304" pitchFamily="18" charset="0"/>
              </a:rPr>
              <a:t>Lack of pressure to incise tissue.</a:t>
            </a:r>
          </a:p>
          <a:p>
            <a:pPr eaLnBrk="1" hangingPunct="1">
              <a:lnSpc>
                <a:spcPct val="150000"/>
              </a:lnSpc>
            </a:pPr>
            <a:r>
              <a:rPr lang="en-US" altLang="en-US" dirty="0">
                <a:latin typeface="Times New Roman" panose="02020603050405020304" pitchFamily="18" charset="0"/>
                <a:cs typeface="Times New Roman" panose="02020603050405020304" pitchFamily="18" charset="0"/>
              </a:rPr>
              <a:t>Less tissue loss after healing</a:t>
            </a:r>
          </a:p>
          <a:p>
            <a:pPr eaLnBrk="1" hangingPunct="1">
              <a:lnSpc>
                <a:spcPct val="90000"/>
              </a:lnSpc>
              <a:buFontTx/>
              <a:buNone/>
            </a:pPr>
            <a:endParaRPr lang="en-US" altLang="en-US" b="1" dirty="0">
              <a:latin typeface="Times New Roman" panose="02020603050405020304" pitchFamily="18" charset="0"/>
              <a:cs typeface="Times New Roman" panose="02020603050405020304" pitchFamily="18" charset="0"/>
            </a:endParaRPr>
          </a:p>
          <a:p>
            <a:pPr eaLnBrk="1" hangingPunct="1">
              <a:lnSpc>
                <a:spcPct val="90000"/>
              </a:lnSpc>
              <a:buFontTx/>
              <a:buNone/>
            </a:pPr>
            <a:r>
              <a:rPr lang="en-US" altLang="en-US" b="1" dirty="0">
                <a:latin typeface="Times New Roman" panose="02020603050405020304" pitchFamily="18" charset="0"/>
                <a:cs typeface="Times New Roman" panose="02020603050405020304" pitchFamily="18" charset="0"/>
              </a:rPr>
              <a:t>  </a:t>
            </a:r>
          </a:p>
        </p:txBody>
      </p:sp>
      <p:sp>
        <p:nvSpPr>
          <p:cNvPr id="63493" name="Slide Number Placeholder 4">
            <a:extLst>
              <a:ext uri="{FF2B5EF4-FFF2-40B4-BE49-F238E27FC236}">
                <a16:creationId xmlns:a16="http://schemas.microsoft.com/office/drawing/2014/main" id="{7B2FF2E6-CF1B-4170-8EAF-68EB7E7D82B6}"/>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99AC05-AED2-463C-8CAA-E8576BC96658}" type="slidenum">
              <a:rPr lang="en-US" altLang="en-US">
                <a:solidFill>
                  <a:srgbClr val="FFFFFF"/>
                </a:solidFill>
              </a:rPr>
              <a:pPr eaLnBrk="1" hangingPunct="1"/>
              <a:t>70</a:t>
            </a:fld>
            <a:endParaRPr lang="en-US" altLang="en-US">
              <a:solidFill>
                <a:srgbClr val="FFFFFF"/>
              </a:solidFill>
            </a:endParaRP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8DA009B7-44FF-4A8C-A0D4-CD686F23D90B}"/>
              </a:ext>
            </a:extLst>
          </p:cNvPr>
          <p:cNvSpPr>
            <a:spLocks noGrp="1" noChangeArrowheads="1"/>
          </p:cNvSpPr>
          <p:nvPr>
            <p:ph type="title"/>
          </p:nvPr>
        </p:nvSpPr>
        <p:spPr>
          <a:xfrm>
            <a:off x="457200" y="228600"/>
            <a:ext cx="8229600" cy="1139825"/>
          </a:xfrm>
        </p:spPr>
        <p:txBody>
          <a:bodyPr/>
          <a:lstStyle/>
          <a:p>
            <a:pPr eaLnBrk="1" fontAlgn="auto" hangingPunct="1">
              <a:spcAft>
                <a:spcPts val="0"/>
              </a:spcAft>
              <a:defRPr/>
            </a:pPr>
            <a:r>
              <a:rPr lang="en-US" sz="3800" u="sng" dirty="0">
                <a:latin typeface="Times New Roman" pitchFamily="18" charset="0"/>
                <a:cs typeface="Times New Roman" pitchFamily="18" charset="0"/>
              </a:rPr>
              <a:t> Disadvantages</a:t>
            </a:r>
            <a:r>
              <a:rPr lang="en-US" dirty="0">
                <a:latin typeface="Times New Roman" pitchFamily="18" charset="0"/>
                <a:cs typeface="Times New Roman" pitchFamily="18" charset="0"/>
              </a:rPr>
              <a:t> </a:t>
            </a:r>
          </a:p>
        </p:txBody>
      </p:sp>
      <p:sp>
        <p:nvSpPr>
          <p:cNvPr id="81923" name="Rectangle 3">
            <a:extLst>
              <a:ext uri="{FF2B5EF4-FFF2-40B4-BE49-F238E27FC236}">
                <a16:creationId xmlns:a16="http://schemas.microsoft.com/office/drawing/2014/main" id="{C8551C88-6DEC-436B-ACCB-DB9196FAE998}"/>
              </a:ext>
            </a:extLst>
          </p:cNvPr>
          <p:cNvSpPr>
            <a:spLocks noGrp="1" noChangeArrowheads="1"/>
          </p:cNvSpPr>
          <p:nvPr>
            <p:ph sz="quarter" idx="1"/>
          </p:nvPr>
        </p:nvSpPr>
        <p:spPr>
          <a:xfrm>
            <a:off x="723900" y="1524000"/>
            <a:ext cx="7696200" cy="2209800"/>
          </a:xfrm>
        </p:spPr>
        <p:txBody>
          <a:bodyPr>
            <a:normAutofit/>
          </a:bodyPr>
          <a:lstStyle/>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Unpleasant </a:t>
            </a:r>
            <a:r>
              <a:rPr lang="en-US" dirty="0" err="1">
                <a:latin typeface="Times New Roman" pitchFamily="18" charset="0"/>
                <a:cs typeface="Times New Roman" pitchFamily="18" charset="0"/>
              </a:rPr>
              <a:t>odour</a:t>
            </a:r>
            <a:r>
              <a:rPr lang="en-US" dirty="0">
                <a:latin typeface="Times New Roman" pitchFamily="18" charset="0"/>
                <a:cs typeface="Times New Roman" pitchFamily="18" charset="0"/>
              </a:rPr>
              <a:t>.</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Slight loss of </a:t>
            </a:r>
            <a:r>
              <a:rPr lang="en-US" dirty="0" err="1">
                <a:latin typeface="Times New Roman" pitchFamily="18" charset="0"/>
                <a:cs typeface="Times New Roman" pitchFamily="18" charset="0"/>
              </a:rPr>
              <a:t>crestal</a:t>
            </a:r>
            <a:r>
              <a:rPr lang="en-US" dirty="0">
                <a:latin typeface="Times New Roman" pitchFamily="18" charset="0"/>
                <a:cs typeface="Times New Roman" pitchFamily="18" charset="0"/>
              </a:rPr>
              <a:t> bone (</a:t>
            </a:r>
            <a:r>
              <a:rPr lang="en-US" dirty="0" err="1">
                <a:latin typeface="Times New Roman" pitchFamily="18" charset="0"/>
                <a:cs typeface="Times New Roman" pitchFamily="18" charset="0"/>
              </a:rPr>
              <a:t>Kamansky</a:t>
            </a:r>
            <a:r>
              <a:rPr lang="en-US" dirty="0">
                <a:latin typeface="Times New Roman" pitchFamily="18" charset="0"/>
                <a:cs typeface="Times New Roman" pitchFamily="18" charset="0"/>
              </a:rPr>
              <a:t> F.W. et al)</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Burn mark on the root surface.</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Not suitable  for thin </a:t>
            </a:r>
            <a:r>
              <a:rPr lang="en-US" dirty="0" err="1">
                <a:latin typeface="Times New Roman" pitchFamily="18" charset="0"/>
                <a:cs typeface="Times New Roman" pitchFamily="18" charset="0"/>
              </a:rPr>
              <a:t>gingiva</a:t>
            </a:r>
            <a:r>
              <a:rPr lang="en-US" dirty="0">
                <a:latin typeface="Times New Roman" pitchFamily="18" charset="0"/>
                <a:cs typeface="Times New Roman" pitchFamily="18" charset="0"/>
              </a:rPr>
              <a:t>.</a:t>
            </a:r>
          </a:p>
          <a:p>
            <a:pPr marL="274320" indent="-274320" eaLnBrk="1" fontAlgn="auto" hangingPunct="1">
              <a:spcAft>
                <a:spcPts val="0"/>
              </a:spcAft>
              <a:buClr>
                <a:schemeClr val="accent3"/>
              </a:buClr>
              <a:buFont typeface="Wingdings 2"/>
              <a:buChar char=""/>
              <a:defRPr/>
            </a:pPr>
            <a:endParaRPr lang="en-US" sz="2800" b="1" dirty="0">
              <a:latin typeface="Times New Roman" pitchFamily="18" charset="0"/>
              <a:cs typeface="Times New Roman" pitchFamily="18" charset="0"/>
            </a:endParaRPr>
          </a:p>
        </p:txBody>
      </p:sp>
      <p:sp>
        <p:nvSpPr>
          <p:cNvPr id="64517" name="Rectangle 4">
            <a:extLst>
              <a:ext uri="{FF2B5EF4-FFF2-40B4-BE49-F238E27FC236}">
                <a16:creationId xmlns:a16="http://schemas.microsoft.com/office/drawing/2014/main" id="{DE3FBC4F-F999-4F4E-AB67-3A355D78500E}"/>
              </a:ext>
            </a:extLst>
          </p:cNvPr>
          <p:cNvSpPr>
            <a:spLocks noChangeArrowheads="1"/>
          </p:cNvSpPr>
          <p:nvPr/>
        </p:nvSpPr>
        <p:spPr bwMode="auto">
          <a:xfrm>
            <a:off x="-457200" y="3733800"/>
            <a:ext cx="548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800" u="sng">
                <a:solidFill>
                  <a:schemeClr val="tx2"/>
                </a:solidFill>
                <a:latin typeface="Times New Roman" panose="02020603050405020304" pitchFamily="18" charset="0"/>
                <a:cs typeface="Times New Roman" panose="02020603050405020304" pitchFamily="18" charset="0"/>
              </a:rPr>
              <a:t>Contraindications</a:t>
            </a:r>
            <a:r>
              <a:rPr lang="en-US" altLang="en-US" sz="4400">
                <a:solidFill>
                  <a:schemeClr val="tx2"/>
                </a:solidFill>
                <a:latin typeface="Times New Roman" panose="02020603050405020304" pitchFamily="18" charset="0"/>
                <a:cs typeface="Times New Roman" panose="02020603050405020304" pitchFamily="18" charset="0"/>
              </a:rPr>
              <a:t> </a:t>
            </a:r>
          </a:p>
        </p:txBody>
      </p:sp>
      <p:sp>
        <p:nvSpPr>
          <p:cNvPr id="64518" name="Rectangle 5">
            <a:extLst>
              <a:ext uri="{FF2B5EF4-FFF2-40B4-BE49-F238E27FC236}">
                <a16:creationId xmlns:a16="http://schemas.microsoft.com/office/drawing/2014/main" id="{4602BF3A-5370-499B-B349-840B06381D8D}"/>
              </a:ext>
            </a:extLst>
          </p:cNvPr>
          <p:cNvSpPr>
            <a:spLocks noChangeArrowheads="1"/>
          </p:cNvSpPr>
          <p:nvPr/>
        </p:nvSpPr>
        <p:spPr bwMode="auto">
          <a:xfrm>
            <a:off x="685800" y="4572000"/>
            <a:ext cx="685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Blip>
                <a:blip r:embed="rId2"/>
              </a:buBlip>
            </a:pPr>
            <a:r>
              <a:rPr lang="en-US" altLang="en-US" sz="2400" dirty="0">
                <a:latin typeface="Times New Roman" panose="02020603050405020304" pitchFamily="18" charset="0"/>
                <a:cs typeface="Times New Roman" panose="02020603050405020304" pitchFamily="18" charset="0"/>
              </a:rPr>
              <a:t>Patients with cardiac pace maker.</a:t>
            </a:r>
          </a:p>
          <a:p>
            <a:pPr eaLnBrk="1" hangingPunct="1">
              <a:spcBef>
                <a:spcPct val="20000"/>
              </a:spcBef>
              <a:buFontTx/>
              <a:buBlip>
                <a:blip r:embed="rId2"/>
              </a:buBlip>
            </a:pPr>
            <a:r>
              <a:rPr lang="en-US" altLang="en-US" sz="2400" dirty="0">
                <a:latin typeface="Times New Roman" panose="02020603050405020304" pitchFamily="18" charset="0"/>
                <a:cs typeface="Times New Roman" panose="02020603050405020304" pitchFamily="18" charset="0"/>
              </a:rPr>
              <a:t>Patients with delayed wound healing.</a:t>
            </a:r>
          </a:p>
        </p:txBody>
      </p:sp>
      <p:sp>
        <p:nvSpPr>
          <p:cNvPr id="64519" name="Slide Number Placeholder 6">
            <a:extLst>
              <a:ext uri="{FF2B5EF4-FFF2-40B4-BE49-F238E27FC236}">
                <a16:creationId xmlns:a16="http://schemas.microsoft.com/office/drawing/2014/main" id="{7E7D494A-7771-4580-A9BF-71F338E0208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486781-3775-40AF-82DE-58D0292E36C3}" type="slidenum">
              <a:rPr lang="en-US" altLang="en-US">
                <a:solidFill>
                  <a:srgbClr val="FFFFFF"/>
                </a:solidFill>
              </a:rPr>
              <a:pPr eaLnBrk="1" hangingPunct="1"/>
              <a:t>71</a:t>
            </a:fld>
            <a:endParaRPr lang="en-US" altLang="en-US">
              <a:solidFill>
                <a:srgbClr val="FFFFFF"/>
              </a:solidFill>
            </a:endParaRPr>
          </a:p>
        </p:txBody>
      </p:sp>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542A074-D9C3-4A78-84EE-B7C01077CF97}"/>
              </a:ext>
            </a:extLst>
          </p:cNvPr>
          <p:cNvSpPr>
            <a:spLocks noGrp="1" noChangeArrowheads="1"/>
          </p:cNvSpPr>
          <p:nvPr>
            <p:ph type="title"/>
          </p:nvPr>
        </p:nvSpPr>
        <p:spPr>
          <a:xfrm>
            <a:off x="685800" y="381000"/>
            <a:ext cx="6934200" cy="1139825"/>
          </a:xfrm>
        </p:spPr>
        <p:txBody>
          <a:bodyPr/>
          <a:lstStyle/>
          <a:p>
            <a:pPr eaLnBrk="1" fontAlgn="auto" hangingPunct="1">
              <a:spcAft>
                <a:spcPts val="0"/>
              </a:spcAft>
              <a:defRPr/>
            </a:pPr>
            <a:r>
              <a:rPr lang="en-US" sz="3800" u="sng" dirty="0">
                <a:latin typeface="Times New Roman" pitchFamily="18" charset="0"/>
                <a:cs typeface="Times New Roman" pitchFamily="18" charset="0"/>
              </a:rPr>
              <a:t>Technique</a:t>
            </a:r>
            <a:r>
              <a:rPr lang="en-US" dirty="0">
                <a:latin typeface="Times New Roman" pitchFamily="18" charset="0"/>
                <a:cs typeface="Times New Roman" pitchFamily="18" charset="0"/>
              </a:rPr>
              <a:t> </a:t>
            </a:r>
          </a:p>
        </p:txBody>
      </p:sp>
      <p:sp>
        <p:nvSpPr>
          <p:cNvPr id="84995" name="Rectangle 3">
            <a:extLst>
              <a:ext uri="{FF2B5EF4-FFF2-40B4-BE49-F238E27FC236}">
                <a16:creationId xmlns:a16="http://schemas.microsoft.com/office/drawing/2014/main" id="{C47A362D-C871-4B2B-A55B-FF90ED219D50}"/>
              </a:ext>
            </a:extLst>
          </p:cNvPr>
          <p:cNvSpPr>
            <a:spLocks noGrp="1" noChangeArrowheads="1"/>
          </p:cNvSpPr>
          <p:nvPr>
            <p:ph sz="quarter" idx="1"/>
          </p:nvPr>
        </p:nvSpPr>
        <p:spPr>
          <a:xfrm>
            <a:off x="685800" y="1752600"/>
            <a:ext cx="7086600" cy="3886200"/>
          </a:xfrm>
        </p:spPr>
        <p:txBody>
          <a:bodyPr>
            <a:normAutofit/>
          </a:bodyPr>
          <a:lstStyle/>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Anesthesia</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A drop of aromatic smelling oil.</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Complete seating of electrodes in </a:t>
            </a:r>
            <a:r>
              <a:rPr lang="en-US" dirty="0" err="1">
                <a:latin typeface="Times New Roman" pitchFamily="18" charset="0"/>
                <a:cs typeface="Times New Roman" pitchFamily="18" charset="0"/>
              </a:rPr>
              <a:t>handpiece</a:t>
            </a:r>
            <a:r>
              <a:rPr lang="en-US" dirty="0">
                <a:latin typeface="Times New Roman" pitchFamily="18" charset="0"/>
                <a:cs typeface="Times New Roman" pitchFamily="18" charset="0"/>
              </a:rPr>
              <a:t>.</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Light pressure &amp; quick strokes.</a:t>
            </a:r>
          </a:p>
          <a:p>
            <a:pPr marL="274320" indent="-274320" eaLnBrk="1" fontAlgn="auto" hangingPunct="1">
              <a:spcAft>
                <a:spcPts val="0"/>
              </a:spcAft>
              <a:buClr>
                <a:schemeClr val="accent3"/>
              </a:buClr>
              <a:buFont typeface="Wingdings 2"/>
              <a:buChar char=""/>
              <a:defRPr/>
            </a:pPr>
            <a:r>
              <a:rPr lang="en-US" dirty="0" smtClean="0">
                <a:latin typeface="Times New Roman" pitchFamily="18" charset="0"/>
                <a:cs typeface="Times New Roman" pitchFamily="18" charset="0"/>
              </a:rPr>
              <a:t>Power </a:t>
            </a:r>
            <a:r>
              <a:rPr lang="en-US" dirty="0">
                <a:latin typeface="Times New Roman" pitchFamily="18" charset="0"/>
                <a:cs typeface="Times New Roman" pitchFamily="18" charset="0"/>
              </a:rPr>
              <a:t>selector dial, as recommended</a:t>
            </a:r>
            <a:r>
              <a:rPr lang="en-US" sz="2800" dirty="0">
                <a:latin typeface="Times New Roman" pitchFamily="18" charset="0"/>
                <a:cs typeface="Times New Roman" pitchFamily="18" charset="0"/>
              </a:rPr>
              <a:t>.</a:t>
            </a:r>
          </a:p>
        </p:txBody>
      </p:sp>
      <p:sp>
        <p:nvSpPr>
          <p:cNvPr id="65541" name="Slide Number Placeholder 4">
            <a:extLst>
              <a:ext uri="{FF2B5EF4-FFF2-40B4-BE49-F238E27FC236}">
                <a16:creationId xmlns:a16="http://schemas.microsoft.com/office/drawing/2014/main" id="{7EE47CD1-8E0B-467B-9E3D-8DFF63227E9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387215-8E1D-49A6-BD72-39F7BFA824ED}" type="slidenum">
              <a:rPr lang="en-US" altLang="en-US">
                <a:solidFill>
                  <a:srgbClr val="FFFFFF"/>
                </a:solidFill>
              </a:rPr>
              <a:pPr eaLnBrk="1" hangingPunct="1"/>
              <a:t>72</a:t>
            </a:fld>
            <a:endParaRPr lang="en-US" altLang="en-US">
              <a:solidFill>
                <a:srgbClr val="FFFFFF"/>
              </a:solidFill>
            </a:endParaRP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a:extLst>
              <a:ext uri="{FF2B5EF4-FFF2-40B4-BE49-F238E27FC236}">
                <a16:creationId xmlns:a16="http://schemas.microsoft.com/office/drawing/2014/main" id="{B224CCDD-6A48-4602-BD9F-D0638ADEC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594" t="38542" r="14844" b="17708"/>
          <a:stretch>
            <a:fillRect/>
          </a:stretch>
        </p:blipFill>
        <p:spPr bwMode="auto">
          <a:xfrm>
            <a:off x="1219200" y="1295400"/>
            <a:ext cx="6705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Slide Number Placeholder 2">
            <a:extLst>
              <a:ext uri="{FF2B5EF4-FFF2-40B4-BE49-F238E27FC236}">
                <a16:creationId xmlns:a16="http://schemas.microsoft.com/office/drawing/2014/main" id="{14A3A89A-9C03-4AB2-98AC-8FB04B0DE7C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4631DE-463E-4A0C-96C4-97A5E3DA99D0}" type="slidenum">
              <a:rPr lang="en-US" altLang="en-US">
                <a:solidFill>
                  <a:srgbClr val="FFFFFF"/>
                </a:solidFill>
              </a:rPr>
              <a:pPr eaLnBrk="1" hangingPunct="1"/>
              <a:t>73</a:t>
            </a:fld>
            <a:endParaRPr lang="en-US" altLang="en-US">
              <a:solidFill>
                <a:srgbClr val="FFFFFF"/>
              </a:solidFill>
            </a:endParaRP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EBDE962-69AF-4DDA-9B9B-FC58036FE166}"/>
              </a:ext>
            </a:extLst>
          </p:cNvPr>
          <p:cNvSpPr>
            <a:spLocks noGrp="1" noChangeArrowheads="1"/>
          </p:cNvSpPr>
          <p:nvPr>
            <p:ph type="title"/>
          </p:nvPr>
        </p:nvSpPr>
        <p:spPr/>
        <p:txBody>
          <a:bodyPr/>
          <a:lstStyle/>
          <a:p>
            <a:pPr eaLnBrk="1" fontAlgn="auto" hangingPunct="1">
              <a:spcAft>
                <a:spcPts val="0"/>
              </a:spcAft>
              <a:defRPr/>
            </a:pPr>
            <a:endParaRPr lang="en-US"/>
          </a:p>
        </p:txBody>
      </p:sp>
      <p:pic>
        <p:nvPicPr>
          <p:cNvPr id="67587" name="Picture 6">
            <a:extLst>
              <a:ext uri="{FF2B5EF4-FFF2-40B4-BE49-F238E27FC236}">
                <a16:creationId xmlns:a16="http://schemas.microsoft.com/office/drawing/2014/main" id="{116A72D2-8994-4BF6-ADA2-D65030A1C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375" t="35417" r="18750" b="17708"/>
          <a:stretch>
            <a:fillRect/>
          </a:stretch>
        </p:blipFill>
        <p:spPr bwMode="auto">
          <a:xfrm>
            <a:off x="1714500" y="1285875"/>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Slide Number Placeholder 3">
            <a:extLst>
              <a:ext uri="{FF2B5EF4-FFF2-40B4-BE49-F238E27FC236}">
                <a16:creationId xmlns:a16="http://schemas.microsoft.com/office/drawing/2014/main" id="{210A08E4-DB0D-4354-9D41-6949912B1C4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6B9AF0-5226-4F85-AAFE-F9D4E929761D}" type="slidenum">
              <a:rPr lang="en-US" altLang="en-US">
                <a:solidFill>
                  <a:srgbClr val="FFFFFF"/>
                </a:solidFill>
              </a:rPr>
              <a:pPr eaLnBrk="1" hangingPunct="1"/>
              <a:t>74</a:t>
            </a:fld>
            <a:endParaRPr lang="en-US" altLang="en-US">
              <a:solidFill>
                <a:srgbClr val="FFFFFF"/>
              </a:solidFill>
            </a:endParaRPr>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2954-E17B-4BE1-A965-8C48369A7F43}"/>
              </a:ext>
            </a:extLst>
          </p:cNvPr>
          <p:cNvSpPr>
            <a:spLocks noGrp="1"/>
          </p:cNvSpPr>
          <p:nvPr>
            <p:ph type="title"/>
          </p:nvPr>
        </p:nvSpPr>
        <p:spPr/>
        <p:txBody>
          <a:bodyPr/>
          <a:lstStyle/>
          <a:p>
            <a:endParaRPr lang="en-IN"/>
          </a:p>
        </p:txBody>
      </p:sp>
      <p:pic>
        <p:nvPicPr>
          <p:cNvPr id="7" name="Content Placeholder 6" descr="Text, letter&#10;&#10;Description automatically generated with medium confidence">
            <a:extLst>
              <a:ext uri="{FF2B5EF4-FFF2-40B4-BE49-F238E27FC236}">
                <a16:creationId xmlns:a16="http://schemas.microsoft.com/office/drawing/2014/main" id="{F01C1852-344F-4531-BC13-D637EF4B553A}"/>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14943" t="3143" r="6385" b="3176"/>
          <a:stretch/>
        </p:blipFill>
        <p:spPr>
          <a:xfrm rot="16200000">
            <a:off x="2819399" y="990601"/>
            <a:ext cx="2743200" cy="5943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C997C641-2B78-4CC9-B4C3-C32654972856}"/>
              </a:ext>
            </a:extLst>
          </p:cNvPr>
          <p:cNvSpPr>
            <a:spLocks noGrp="1"/>
          </p:cNvSpPr>
          <p:nvPr>
            <p:ph type="sldNum" sz="quarter" idx="11"/>
          </p:nvPr>
        </p:nvSpPr>
        <p:spPr/>
        <p:txBody>
          <a:bodyPr/>
          <a:lstStyle/>
          <a:p>
            <a:fld id="{D275E421-8AC5-4C88-BBEE-BE943CE5615A}" type="slidenum">
              <a:rPr lang="en-US" altLang="en-US" smtClean="0"/>
              <a:pPr/>
              <a:t>75</a:t>
            </a:fld>
            <a:endParaRPr lang="en-US" altLang="en-US"/>
          </a:p>
        </p:txBody>
      </p:sp>
    </p:spTree>
    <p:extLst>
      <p:ext uri="{BB962C8B-B14F-4D97-AF65-F5344CB8AC3E}">
        <p14:creationId xmlns:p14="http://schemas.microsoft.com/office/powerpoint/2010/main" val="2142684593"/>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02F2-6F58-4EE6-BDAB-0D5733DBC030}"/>
              </a:ext>
            </a:extLst>
          </p:cNvPr>
          <p:cNvSpPr>
            <a:spLocks noGrp="1"/>
          </p:cNvSpPr>
          <p:nvPr>
            <p:ph type="title"/>
          </p:nvPr>
        </p:nvSpPr>
        <p:spPr/>
        <p:txBody>
          <a:bodyPr/>
          <a:lstStyle/>
          <a:p>
            <a:endParaRPr lang="en-IN"/>
          </a:p>
        </p:txBody>
      </p:sp>
      <p:pic>
        <p:nvPicPr>
          <p:cNvPr id="7" name="Content Placeholder 6" descr="Text, letter&#10;&#10;Description automatically generated">
            <a:extLst>
              <a:ext uri="{FF2B5EF4-FFF2-40B4-BE49-F238E27FC236}">
                <a16:creationId xmlns:a16="http://schemas.microsoft.com/office/drawing/2014/main" id="{8907D506-80D3-495F-A17C-0CF23CF9DB61}"/>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4972" t="2199" r="4419" b="1098"/>
          <a:stretch/>
        </p:blipFill>
        <p:spPr>
          <a:xfrm rot="16200000">
            <a:off x="2933700" y="647699"/>
            <a:ext cx="3124201" cy="6705600"/>
          </a:xfrm>
        </p:spPr>
      </p:pic>
      <p:sp>
        <p:nvSpPr>
          <p:cNvPr id="4" name="Slide Number Placeholder 3">
            <a:extLst>
              <a:ext uri="{FF2B5EF4-FFF2-40B4-BE49-F238E27FC236}">
                <a16:creationId xmlns:a16="http://schemas.microsoft.com/office/drawing/2014/main" id="{DCBD272F-6B4D-4A72-A891-B3861482D662}"/>
              </a:ext>
            </a:extLst>
          </p:cNvPr>
          <p:cNvSpPr>
            <a:spLocks noGrp="1"/>
          </p:cNvSpPr>
          <p:nvPr>
            <p:ph type="sldNum" sz="quarter" idx="11"/>
          </p:nvPr>
        </p:nvSpPr>
        <p:spPr/>
        <p:txBody>
          <a:bodyPr/>
          <a:lstStyle/>
          <a:p>
            <a:fld id="{D275E421-8AC5-4C88-BBEE-BE943CE5615A}" type="slidenum">
              <a:rPr lang="en-US" altLang="en-US" smtClean="0"/>
              <a:pPr/>
              <a:t>76</a:t>
            </a:fld>
            <a:endParaRPr lang="en-US" altLang="en-US"/>
          </a:p>
        </p:txBody>
      </p:sp>
    </p:spTree>
    <p:extLst>
      <p:ext uri="{BB962C8B-B14F-4D97-AF65-F5344CB8AC3E}">
        <p14:creationId xmlns:p14="http://schemas.microsoft.com/office/powerpoint/2010/main" val="4042013599"/>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2EAA2-500C-4B1A-A1AA-A3D3FDF8FF8B}"/>
              </a:ext>
            </a:extLst>
          </p:cNvPr>
          <p:cNvSpPr>
            <a:spLocks noGrp="1"/>
          </p:cNvSpPr>
          <p:nvPr>
            <p:ph type="title"/>
          </p:nvPr>
        </p:nvSpPr>
        <p:spPr/>
        <p:txBody>
          <a:bodyPr/>
          <a:lstStyle/>
          <a:p>
            <a:endParaRPr lang="en-IN"/>
          </a:p>
        </p:txBody>
      </p:sp>
      <p:pic>
        <p:nvPicPr>
          <p:cNvPr id="7" name="Content Placeholder 6" descr="Diagram&#10;&#10;Description automatically generated with medium confidence">
            <a:extLst>
              <a:ext uri="{FF2B5EF4-FFF2-40B4-BE49-F238E27FC236}">
                <a16:creationId xmlns:a16="http://schemas.microsoft.com/office/drawing/2014/main" id="{4BE70DF8-E9A9-4C65-8744-31BAAD894932}"/>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21029" r="6581"/>
          <a:stretch/>
        </p:blipFill>
        <p:spPr>
          <a:xfrm rot="16200000">
            <a:off x="2667002" y="380996"/>
            <a:ext cx="3200402" cy="6400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3ABB2CE1-E1A2-4491-A16E-DFF103CFF280}"/>
              </a:ext>
            </a:extLst>
          </p:cNvPr>
          <p:cNvSpPr>
            <a:spLocks noGrp="1"/>
          </p:cNvSpPr>
          <p:nvPr>
            <p:ph type="sldNum" sz="quarter" idx="11"/>
          </p:nvPr>
        </p:nvSpPr>
        <p:spPr/>
        <p:txBody>
          <a:bodyPr/>
          <a:lstStyle/>
          <a:p>
            <a:fld id="{D275E421-8AC5-4C88-BBEE-BE943CE5615A}" type="slidenum">
              <a:rPr lang="en-US" altLang="en-US" smtClean="0"/>
              <a:pPr/>
              <a:t>77</a:t>
            </a:fld>
            <a:endParaRPr lang="en-US" altLang="en-US"/>
          </a:p>
        </p:txBody>
      </p:sp>
    </p:spTree>
    <p:extLst>
      <p:ext uri="{BB962C8B-B14F-4D97-AF65-F5344CB8AC3E}">
        <p14:creationId xmlns:p14="http://schemas.microsoft.com/office/powerpoint/2010/main" val="1089800397"/>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727B8E08-1BF2-4CF7-A3B7-D009051F2E0A}"/>
              </a:ext>
            </a:extLst>
          </p:cNvPr>
          <p:cNvSpPr>
            <a:spLocks noGrp="1" noChangeArrowheads="1"/>
          </p:cNvSpPr>
          <p:nvPr>
            <p:ph type="title"/>
          </p:nvPr>
        </p:nvSpPr>
        <p:spPr>
          <a:xfrm>
            <a:off x="457200" y="228600"/>
            <a:ext cx="8229600" cy="1143000"/>
          </a:xfrm>
        </p:spPr>
        <p:txBody>
          <a:bodyPr/>
          <a:lstStyle/>
          <a:p>
            <a:pPr eaLnBrk="1" fontAlgn="auto" hangingPunct="1">
              <a:spcAft>
                <a:spcPts val="0"/>
              </a:spcAft>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Lasers </a:t>
            </a:r>
          </a:p>
        </p:txBody>
      </p:sp>
      <p:sp>
        <p:nvSpPr>
          <p:cNvPr id="183299" name="Rectangle 3">
            <a:extLst>
              <a:ext uri="{FF2B5EF4-FFF2-40B4-BE49-F238E27FC236}">
                <a16:creationId xmlns:a16="http://schemas.microsoft.com/office/drawing/2014/main" id="{9F2E42DC-4371-46D9-A458-8DB527793E47}"/>
              </a:ext>
            </a:extLst>
          </p:cNvPr>
          <p:cNvSpPr>
            <a:spLocks noGrp="1" noChangeArrowheads="1"/>
          </p:cNvSpPr>
          <p:nvPr>
            <p:ph sz="quarter" idx="1"/>
          </p:nvPr>
        </p:nvSpPr>
        <p:spPr>
          <a:xfrm>
            <a:off x="228600" y="1371600"/>
            <a:ext cx="8484124" cy="5181600"/>
          </a:xfrm>
        </p:spPr>
        <p:txBody>
          <a:bodyPr>
            <a:normAutofit/>
          </a:bodyPr>
          <a:lstStyle/>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Light amplification by stimulated emission </a:t>
            </a:r>
            <a:r>
              <a:rPr lang="en-US">
                <a:latin typeface="Times New Roman" pitchFamily="18" charset="0"/>
                <a:cs typeface="Times New Roman" pitchFamily="18" charset="0"/>
              </a:rPr>
              <a:t>of radiation</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Lasers helps in exposure of subgingival finish lines, controls the hemorrhage</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Removes just enough epithelial attachment &amp; periodontal ligament to facilitate the placement of retraction cord. </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Laser tips 400-600 micron in diameter. </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A feather light stroke should be used. </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The laser </a:t>
            </a:r>
            <a:r>
              <a:rPr lang="en-US" dirty="0" err="1">
                <a:latin typeface="Times New Roman" pitchFamily="18" charset="0"/>
                <a:cs typeface="Times New Roman" pitchFamily="18" charset="0"/>
              </a:rPr>
              <a:t>handpiece</a:t>
            </a:r>
            <a:r>
              <a:rPr lang="en-US" dirty="0">
                <a:latin typeface="Times New Roman" pitchFamily="18" charset="0"/>
                <a:cs typeface="Times New Roman" pitchFamily="18" charset="0"/>
              </a:rPr>
              <a:t> should be kept moving. </a:t>
            </a:r>
          </a:p>
          <a:p>
            <a:pPr marL="274320" indent="-274320" eaLnBrk="1" fontAlgn="auto" hangingPunct="1">
              <a:lnSpc>
                <a:spcPct val="90000"/>
              </a:lnSpc>
              <a:spcAft>
                <a:spcPts val="0"/>
              </a:spcAft>
              <a:buClr>
                <a:schemeClr val="accent3"/>
              </a:buClr>
              <a:buFont typeface="Wingdings 2"/>
              <a:buChar char=""/>
              <a:defRPr/>
            </a:pPr>
            <a:r>
              <a:rPr lang="en-US" dirty="0">
                <a:latin typeface="Times New Roman" pitchFamily="18" charset="0"/>
                <a:cs typeface="Times New Roman" pitchFamily="18" charset="0"/>
              </a:rPr>
              <a:t>Along with the attached gingiva, approximately 1mm of epithelial attachment should be removed &amp; coagulated to achieve hemostasis &amp; to expose the crown margins.</a:t>
            </a:r>
          </a:p>
          <a:p>
            <a:pPr marL="274320" indent="-274320" eaLnBrk="1" fontAlgn="auto" hangingPunct="1">
              <a:lnSpc>
                <a:spcPct val="90000"/>
              </a:lnSpc>
              <a:spcAft>
                <a:spcPts val="0"/>
              </a:spcAft>
              <a:buClr>
                <a:schemeClr val="accent3"/>
              </a:buClr>
              <a:buFont typeface="Wingdings" panose="05000000000000000000" pitchFamily="2" charset="2"/>
              <a:buNone/>
              <a:defRPr/>
            </a:pPr>
            <a:r>
              <a:rPr lang="en-US" dirty="0">
                <a:latin typeface="Times New Roman" pitchFamily="18" charset="0"/>
                <a:cs typeface="Times New Roman" pitchFamily="18" charset="0"/>
              </a:rPr>
              <a:t>Ex: argon laser ,CO</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 lasers, neodymium lasers</a:t>
            </a:r>
          </a:p>
        </p:txBody>
      </p:sp>
      <p:sp>
        <p:nvSpPr>
          <p:cNvPr id="68612" name="Slide Number Placeholder 3">
            <a:extLst>
              <a:ext uri="{FF2B5EF4-FFF2-40B4-BE49-F238E27FC236}">
                <a16:creationId xmlns:a16="http://schemas.microsoft.com/office/drawing/2014/main" id="{7457DEAC-EC7D-4F2B-8B5E-2B193524E4C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216AA7-E7B4-4FFC-B81D-2A7F182E5410}" type="slidenum">
              <a:rPr lang="en-US" altLang="en-US">
                <a:solidFill>
                  <a:srgbClr val="FFFFFF"/>
                </a:solidFill>
              </a:rPr>
              <a:pPr eaLnBrk="1" hangingPunct="1"/>
              <a:t>78</a:t>
            </a:fld>
            <a:endParaRPr lang="en-US" altLang="en-US">
              <a:solidFill>
                <a:srgbClr val="FFFFFF"/>
              </a:solidFill>
            </a:endParaRPr>
          </a:p>
        </p:txBody>
      </p:sp>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3">
            <a:extLst>
              <a:ext uri="{FF2B5EF4-FFF2-40B4-BE49-F238E27FC236}">
                <a16:creationId xmlns:a16="http://schemas.microsoft.com/office/drawing/2014/main" id="{BC663F79-C1B7-457E-B100-69FF4B8540F7}"/>
              </a:ext>
            </a:extLst>
          </p:cNvPr>
          <p:cNvSpPr>
            <a:spLocks noGrp="1" noChangeArrowheads="1"/>
          </p:cNvSpPr>
          <p:nvPr>
            <p:ph sz="quarter" idx="1"/>
          </p:nvPr>
        </p:nvSpPr>
        <p:spPr>
          <a:xfrm>
            <a:off x="381000" y="914400"/>
            <a:ext cx="7696200" cy="4419600"/>
          </a:xfrm>
        </p:spPr>
        <p:txBody>
          <a:bodyPr>
            <a:normAutofit/>
          </a:bodyPr>
          <a:lstStyle/>
          <a:p>
            <a:pPr marL="274320" indent="-274320" eaLnBrk="1" fontAlgn="auto" hangingPunct="1">
              <a:spcAft>
                <a:spcPts val="0"/>
              </a:spcAft>
              <a:buClr>
                <a:schemeClr val="accent3"/>
              </a:buClr>
              <a:buFontTx/>
              <a:buNone/>
              <a:defRPr/>
            </a:pPr>
            <a:r>
              <a:rPr lang="en-US" sz="3000" b="1" dirty="0">
                <a:solidFill>
                  <a:srgbClr val="0070C0"/>
                </a:solidFill>
                <a:latin typeface="Times New Roman" pitchFamily="18" charset="0"/>
                <a:cs typeface="Times New Roman" pitchFamily="18" charset="0"/>
              </a:rPr>
              <a:t>Advantages</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Minimum pain, inconvenience discomfort </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Less fear anxiety, stress</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Minimum or no </a:t>
            </a:r>
            <a:r>
              <a:rPr lang="en-US" dirty="0" err="1">
                <a:latin typeface="Times New Roman" pitchFamily="18" charset="0"/>
                <a:cs typeface="Times New Roman" pitchFamily="18" charset="0"/>
              </a:rPr>
              <a:t>anaesthesia</a:t>
            </a:r>
            <a:r>
              <a:rPr lang="en-US" dirty="0">
                <a:latin typeface="Times New Roman" pitchFamily="18" charset="0"/>
                <a:cs typeface="Times New Roman" pitchFamily="18" charset="0"/>
              </a:rPr>
              <a:t> </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No drill sounds</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Less chair time</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Reduced post operative complications</a:t>
            </a:r>
          </a:p>
          <a:p>
            <a:pPr marL="274320" indent="-274320" eaLnBrk="1" fontAlgn="auto" hangingPunct="1">
              <a:spcAft>
                <a:spcPts val="0"/>
              </a:spcAft>
              <a:buClr>
                <a:schemeClr val="accent3"/>
              </a:buClr>
              <a:buFont typeface="Wingdings 2"/>
              <a:buChar char=""/>
              <a:defRPr/>
            </a:pPr>
            <a:r>
              <a:rPr lang="en-US" dirty="0">
                <a:latin typeface="Times New Roman" pitchFamily="18" charset="0"/>
                <a:cs typeface="Times New Roman" pitchFamily="18" charset="0"/>
              </a:rPr>
              <a:t>Minimum or no bleeding</a:t>
            </a:r>
          </a:p>
        </p:txBody>
      </p:sp>
      <p:sp>
        <p:nvSpPr>
          <p:cNvPr id="69635" name="Slide Number Placeholder 2">
            <a:extLst>
              <a:ext uri="{FF2B5EF4-FFF2-40B4-BE49-F238E27FC236}">
                <a16:creationId xmlns:a16="http://schemas.microsoft.com/office/drawing/2014/main" id="{E2661FF4-4560-471D-814C-A5DD21F57D5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6C2CFC-D7DF-4852-91BD-38EC38170C56}" type="slidenum">
              <a:rPr lang="en-US" altLang="en-US">
                <a:solidFill>
                  <a:srgbClr val="FFFFFF"/>
                </a:solidFill>
              </a:rPr>
              <a:pPr eaLnBrk="1" hangingPunct="1"/>
              <a:t>79</a:t>
            </a:fld>
            <a:endParaRPr lang="en-US" altLang="en-US">
              <a:solidFill>
                <a:srgbClr val="FFFFFF"/>
              </a:solidFill>
            </a:endParaRP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3264C-D825-4B00-8A50-44AC1EE3D44D}"/>
              </a:ext>
            </a:extLst>
          </p:cNvPr>
          <p:cNvSpPr>
            <a:spLocks noGrp="1"/>
          </p:cNvSpPr>
          <p:nvPr>
            <p:ph type="title"/>
          </p:nvPr>
        </p:nvSpPr>
        <p:spPr>
          <a:xfrm>
            <a:off x="457200" y="128485"/>
            <a:ext cx="7467600" cy="579438"/>
          </a:xfrm>
        </p:spPr>
        <p:txBody>
          <a:bodyPr/>
          <a:lstStyle/>
          <a:p>
            <a:r>
              <a:rPr lang="en-US" altLang="en-US" dirty="0" smtClean="0">
                <a:solidFill>
                  <a:srgbClr val="FF0000"/>
                </a:solidFill>
                <a:latin typeface="Times New Roman" panose="02020603050405020304" pitchFamily="18" charset="0"/>
                <a:cs typeface="Times New Roman" panose="02020603050405020304" pitchFamily="18" charset="0"/>
              </a:rPr>
              <a:t>4. </a:t>
            </a:r>
            <a:r>
              <a:rPr lang="en-US" altLang="en-US" dirty="0" err="1" smtClean="0">
                <a:solidFill>
                  <a:srgbClr val="FF0000"/>
                </a:solidFill>
                <a:latin typeface="Times New Roman" panose="02020603050405020304" pitchFamily="18" charset="0"/>
                <a:cs typeface="Times New Roman" panose="02020603050405020304" pitchFamily="18" charset="0"/>
              </a:rPr>
              <a:t>Svedopter</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a:t>
            </a:r>
            <a:endParaRPr lang="en-IN" dirty="0"/>
          </a:p>
        </p:txBody>
      </p:sp>
      <p:sp>
        <p:nvSpPr>
          <p:cNvPr id="3" name="Content Placeholder 2">
            <a:extLst>
              <a:ext uri="{FF2B5EF4-FFF2-40B4-BE49-F238E27FC236}">
                <a16:creationId xmlns:a16="http://schemas.microsoft.com/office/drawing/2014/main" id="{E908248E-F75B-4B58-8190-B537253F0A3B}"/>
              </a:ext>
            </a:extLst>
          </p:cNvPr>
          <p:cNvSpPr>
            <a:spLocks noGrp="1"/>
          </p:cNvSpPr>
          <p:nvPr>
            <p:ph sz="quarter" idx="1"/>
          </p:nvPr>
        </p:nvSpPr>
        <p:spPr>
          <a:xfrm>
            <a:off x="457200" y="914400"/>
            <a:ext cx="3657600" cy="4572000"/>
          </a:xfrm>
        </p:spPr>
        <p:txBody>
          <a:bodyPr/>
          <a:lstStyle/>
          <a:p>
            <a:pPr algn="just"/>
            <a:r>
              <a:rPr lang="en-US" dirty="0" smtClean="0"/>
              <a:t>metal </a:t>
            </a:r>
            <a:r>
              <a:rPr lang="en-US" dirty="0"/>
              <a:t>saliva ejector with attached tongue </a:t>
            </a:r>
            <a:r>
              <a:rPr lang="en-US" dirty="0" smtClean="0"/>
              <a:t>deflector</a:t>
            </a:r>
          </a:p>
          <a:p>
            <a:pPr algn="just"/>
            <a:r>
              <a:rPr lang="en-US" altLang="en-US" dirty="0" smtClean="0">
                <a:latin typeface="Times New Roman" panose="02020603050405020304" pitchFamily="18" charset="0"/>
                <a:cs typeface="Times New Roman" panose="02020603050405020304" pitchFamily="18" charset="0"/>
              </a:rPr>
              <a:t>For </a:t>
            </a:r>
            <a:r>
              <a:rPr lang="en-US" altLang="en-US" dirty="0">
                <a:latin typeface="Times New Roman" panose="02020603050405020304" pitchFamily="18" charset="0"/>
                <a:cs typeface="Times New Roman" panose="02020603050405020304" pitchFamily="18" charset="0"/>
              </a:rPr>
              <a:t>isolation &amp; evacuation of mandibular teeth</a:t>
            </a:r>
          </a:p>
          <a:p>
            <a:pPr algn="just"/>
            <a:r>
              <a:rPr lang="en-US" altLang="en-US" dirty="0">
                <a:latin typeface="Times New Roman" panose="02020603050405020304" pitchFamily="18" charset="0"/>
                <a:cs typeface="Times New Roman" panose="02020603050405020304" pitchFamily="18" charset="0"/>
              </a:rPr>
              <a:t>Effective when the patient is sitting upright</a:t>
            </a:r>
          </a:p>
          <a:p>
            <a:pPr algn="just"/>
            <a:r>
              <a:rPr lang="en-US" altLang="en-US" dirty="0">
                <a:latin typeface="Times New Roman" panose="02020603050405020304" pitchFamily="18" charset="0"/>
                <a:cs typeface="Times New Roman" panose="02020603050405020304" pitchFamily="18" charset="0"/>
              </a:rPr>
              <a:t>Excellent for lone operator</a:t>
            </a:r>
          </a:p>
          <a:p>
            <a:pPr algn="just"/>
            <a:r>
              <a:rPr lang="en-US" altLang="en-US" dirty="0">
                <a:latin typeface="Times New Roman" panose="02020603050405020304" pitchFamily="18" charset="0"/>
                <a:cs typeface="Times New Roman" panose="02020603050405020304" pitchFamily="18" charset="0"/>
              </a:rPr>
              <a:t>Care must be taken to avoid tissue bruising</a:t>
            </a:r>
          </a:p>
          <a:p>
            <a:pPr algn="just"/>
            <a:r>
              <a:rPr lang="en-US" altLang="en-US" dirty="0">
                <a:latin typeface="Times New Roman" panose="02020603050405020304" pitchFamily="18" charset="0"/>
                <a:cs typeface="Times New Roman" panose="02020603050405020304" pitchFamily="18" charset="0"/>
              </a:rPr>
              <a:t>Mandibular tori – avoid </a:t>
            </a:r>
          </a:p>
          <a:p>
            <a:pPr algn="just"/>
            <a:endParaRPr lang="en-IN" dirty="0"/>
          </a:p>
        </p:txBody>
      </p:sp>
      <p:sp>
        <p:nvSpPr>
          <p:cNvPr id="6" name="Slide Number Placeholder 5">
            <a:extLst>
              <a:ext uri="{FF2B5EF4-FFF2-40B4-BE49-F238E27FC236}">
                <a16:creationId xmlns:a16="http://schemas.microsoft.com/office/drawing/2014/main" id="{87B24DE5-75BF-4E6B-9A54-AD6785F8B195}"/>
              </a:ext>
            </a:extLst>
          </p:cNvPr>
          <p:cNvSpPr>
            <a:spLocks noGrp="1"/>
          </p:cNvSpPr>
          <p:nvPr>
            <p:ph type="sldNum" sz="quarter" idx="12"/>
          </p:nvPr>
        </p:nvSpPr>
        <p:spPr/>
        <p:txBody>
          <a:bodyPr/>
          <a:lstStyle/>
          <a:p>
            <a:fld id="{CFDDCD70-50C9-4FD8-9C51-3B5B265613DF}" type="slidenum">
              <a:rPr lang="en-US" altLang="en-US" smtClean="0"/>
              <a:pPr/>
              <a:t>8</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519" y="600075"/>
            <a:ext cx="3471568" cy="26003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581400"/>
            <a:ext cx="4146432" cy="2871788"/>
          </a:xfrm>
          <a:prstGeom prst="rect">
            <a:avLst/>
          </a:prstGeom>
        </p:spPr>
      </p:pic>
    </p:spTree>
    <p:extLst>
      <p:ext uri="{BB962C8B-B14F-4D97-AF65-F5344CB8AC3E}">
        <p14:creationId xmlns:p14="http://schemas.microsoft.com/office/powerpoint/2010/main" val="2638950436"/>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4DF7-F50B-4B7E-A642-1094FA74EA33}"/>
              </a:ext>
            </a:extLst>
          </p:cNvPr>
          <p:cNvSpPr>
            <a:spLocks noGrp="1"/>
          </p:cNvSpPr>
          <p:nvPr>
            <p:ph type="title"/>
          </p:nvPr>
        </p:nvSpPr>
        <p:spPr>
          <a:xfrm>
            <a:off x="533400" y="1219200"/>
            <a:ext cx="7467600" cy="457200"/>
          </a:xfrm>
        </p:spPr>
        <p:txBody>
          <a:bodyPr>
            <a:noAutofit/>
          </a:bodyPr>
          <a:lstStyle/>
          <a:p>
            <a:pPr eaLnBrk="1" hangingPunct="1">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r>
            <a:b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32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Recent Advances </a:t>
            </a:r>
            <a:br>
              <a:rPr lang="en-US" sz="32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Expasyl</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retraction paste</a:t>
            </a:r>
            <a:r>
              <a:rPr lang="en-US" sz="3200" b="1" dirty="0">
                <a:latin typeface="Times New Roman" pitchFamily="18" charset="0"/>
                <a:cs typeface="Times New Roman" pitchFamily="18" charset="0"/>
              </a:rPr>
              <a:t/>
            </a:r>
            <a:br>
              <a:rPr lang="en-US" sz="3200" b="1"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70659" name="Content Placeholder 2">
            <a:extLst>
              <a:ext uri="{FF2B5EF4-FFF2-40B4-BE49-F238E27FC236}">
                <a16:creationId xmlns:a16="http://schemas.microsoft.com/office/drawing/2014/main" id="{BD826592-660A-4E9F-BEED-5303002E6684}"/>
              </a:ext>
            </a:extLst>
          </p:cNvPr>
          <p:cNvSpPr>
            <a:spLocks noGrp="1"/>
          </p:cNvSpPr>
          <p:nvPr>
            <p:ph sz="quarter" idx="1"/>
          </p:nvPr>
        </p:nvSpPr>
        <p:spPr>
          <a:xfrm>
            <a:off x="685800" y="1600200"/>
            <a:ext cx="7239000" cy="3962400"/>
          </a:xfrm>
        </p:spPr>
        <p:txBody>
          <a:bodyPr/>
          <a:lstStyle/>
          <a:p>
            <a:pPr eaLnBrk="1" hangingPunct="1"/>
            <a:r>
              <a:rPr lang="en-US" altLang="en-US" sz="2200" b="1" dirty="0">
                <a:latin typeface="Times New Roman" panose="02020603050405020304" pitchFamily="18" charset="0"/>
                <a:cs typeface="Times New Roman" panose="02020603050405020304" pitchFamily="18" charset="0"/>
              </a:rPr>
              <a:t>Excellent retraction</a:t>
            </a:r>
            <a:r>
              <a:rPr lang="en-US" altLang="en-US" sz="2200" dirty="0">
                <a:latin typeface="Times New Roman" panose="02020603050405020304" pitchFamily="18" charset="0"/>
                <a:cs typeface="Times New Roman" panose="02020603050405020304" pitchFamily="18" charset="0"/>
              </a:rPr>
              <a:t>. Physically displaces tissue for superb marginal access. </a:t>
            </a:r>
          </a:p>
          <a:p>
            <a:pPr eaLnBrk="1" hangingPunct="1"/>
            <a:r>
              <a:rPr lang="en-US" altLang="en-US" sz="2200" b="1" dirty="0">
                <a:latin typeface="Times New Roman" panose="02020603050405020304" pitchFamily="18" charset="0"/>
                <a:cs typeface="Times New Roman" panose="02020603050405020304" pitchFamily="18" charset="0"/>
              </a:rPr>
              <a:t>Safe.</a:t>
            </a:r>
            <a:r>
              <a:rPr lang="en-US" altLang="en-US" sz="2200" dirty="0">
                <a:latin typeface="Times New Roman" panose="02020603050405020304" pitchFamily="18" charset="0"/>
                <a:cs typeface="Times New Roman" panose="02020603050405020304" pitchFamily="18" charset="0"/>
              </a:rPr>
              <a:t> Minimal pressure required. No danger of rupturing epithelial attachment. </a:t>
            </a:r>
          </a:p>
          <a:p>
            <a:pPr eaLnBrk="1" hangingPunct="1"/>
            <a:r>
              <a:rPr lang="en-US" altLang="en-US" sz="2200" b="1" dirty="0">
                <a:latin typeface="Times New Roman" panose="02020603050405020304" pitchFamily="18" charset="0"/>
                <a:cs typeface="Times New Roman" panose="02020603050405020304" pitchFamily="18" charset="0"/>
              </a:rPr>
              <a:t>Significant time savings.</a:t>
            </a:r>
            <a:r>
              <a:rPr lang="en-US" altLang="en-US" sz="2200" dirty="0">
                <a:latin typeface="Times New Roman" panose="02020603050405020304" pitchFamily="18" charset="0"/>
                <a:cs typeface="Times New Roman" panose="02020603050405020304" pitchFamily="18" charset="0"/>
              </a:rPr>
              <a:t> Places quickly. </a:t>
            </a:r>
          </a:p>
          <a:p>
            <a:pPr eaLnBrk="1" hangingPunct="1"/>
            <a:r>
              <a:rPr lang="en-US" altLang="en-US" sz="2200" b="1" dirty="0">
                <a:latin typeface="Times New Roman" panose="02020603050405020304" pitchFamily="18" charset="0"/>
                <a:cs typeface="Times New Roman" panose="02020603050405020304" pitchFamily="18" charset="0"/>
              </a:rPr>
              <a:t>Comfortable.</a:t>
            </a:r>
            <a:r>
              <a:rPr lang="en-US" altLang="en-US" sz="2200" dirty="0">
                <a:latin typeface="Times New Roman" panose="02020603050405020304" pitchFamily="18" charset="0"/>
                <a:cs typeface="Times New Roman" panose="02020603050405020304" pitchFamily="18" charset="0"/>
              </a:rPr>
              <a:t> Much less time &amp; force needed than with packing cord. </a:t>
            </a:r>
          </a:p>
          <a:p>
            <a:pPr eaLnBrk="1" hangingPunct="1"/>
            <a:r>
              <a:rPr lang="en-US" altLang="en-US" sz="2200" b="1" dirty="0">
                <a:latin typeface="Times New Roman" panose="02020603050405020304" pitchFamily="18" charset="0"/>
                <a:cs typeface="Times New Roman" panose="02020603050405020304" pitchFamily="18" charset="0"/>
              </a:rPr>
              <a:t>Hemostatic.</a:t>
            </a:r>
            <a:r>
              <a:rPr lang="en-US" altLang="en-US" sz="2200" dirty="0">
                <a:latin typeface="Times New Roman" panose="02020603050405020304" pitchFamily="18" charset="0"/>
                <a:cs typeface="Times New Roman" panose="02020603050405020304" pitchFamily="18" charset="0"/>
              </a:rPr>
              <a:t> Controls bleeding &amp; crevicular seepage. </a:t>
            </a:r>
          </a:p>
          <a:p>
            <a:pPr eaLnBrk="1" hangingPunct="1"/>
            <a:r>
              <a:rPr lang="en-US" altLang="en-US" sz="2200" b="1" dirty="0">
                <a:latin typeface="Times New Roman" panose="02020603050405020304" pitchFamily="18" charset="0"/>
                <a:cs typeface="Times New Roman" panose="02020603050405020304" pitchFamily="18" charset="0"/>
              </a:rPr>
              <a:t>Won’t dry out.</a:t>
            </a:r>
            <a:r>
              <a:rPr lang="en-US" altLang="en-US" sz="2200" dirty="0">
                <a:latin typeface="Times New Roman" panose="02020603050405020304" pitchFamily="18" charset="0"/>
                <a:cs typeface="Times New Roman" panose="02020603050405020304" pitchFamily="18" charset="0"/>
              </a:rPr>
              <a:t> New foil pouch for the capsules</a:t>
            </a:r>
          </a:p>
          <a:p>
            <a:pPr eaLnBrk="1" hangingPunct="1"/>
            <a:r>
              <a:rPr lang="en-US" altLang="en-US" sz="2200" dirty="0">
                <a:latin typeface="Times New Roman" panose="02020603050405020304" pitchFamily="18" charset="0"/>
                <a:cs typeface="Times New Roman" panose="02020603050405020304" pitchFamily="18" charset="0"/>
              </a:rPr>
              <a:t>Composition: </a:t>
            </a:r>
            <a:r>
              <a:rPr lang="en-US" altLang="en-US" sz="2200" dirty="0" err="1">
                <a:latin typeface="Times New Roman" panose="02020603050405020304" pitchFamily="18" charset="0"/>
                <a:cs typeface="Times New Roman" panose="02020603050405020304" pitchFamily="18" charset="0"/>
              </a:rPr>
              <a:t>aluminium</a:t>
            </a:r>
            <a:r>
              <a:rPr lang="en-US" altLang="en-US" sz="2200" dirty="0">
                <a:latin typeface="Times New Roman" panose="02020603050405020304" pitchFamily="18" charset="0"/>
                <a:cs typeface="Times New Roman" panose="02020603050405020304" pitchFamily="18" charset="0"/>
              </a:rPr>
              <a:t> chloride (15%), kaolin, excipients</a:t>
            </a:r>
          </a:p>
          <a:p>
            <a:pPr eaLnBrk="1" hangingPunct="1"/>
            <a:endParaRPr lang="en-US" altLang="en-US" sz="2200" dirty="0"/>
          </a:p>
        </p:txBody>
      </p:sp>
      <p:sp>
        <p:nvSpPr>
          <p:cNvPr id="70660" name="Slide Number Placeholder 4">
            <a:extLst>
              <a:ext uri="{FF2B5EF4-FFF2-40B4-BE49-F238E27FC236}">
                <a16:creationId xmlns:a16="http://schemas.microsoft.com/office/drawing/2014/main" id="{00879A73-A8CC-4C78-B873-30C545E6CE4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D0E629-43E5-495C-942E-ABECA96C552A}" type="slidenum">
              <a:rPr lang="en-US" altLang="en-US">
                <a:solidFill>
                  <a:srgbClr val="FFFFFF"/>
                </a:solidFill>
              </a:rPr>
              <a:pPr eaLnBrk="1" hangingPunct="1"/>
              <a:t>80</a:t>
            </a:fld>
            <a:endParaRPr lang="en-US" altLang="en-US">
              <a:solidFill>
                <a:srgbClr val="FFFFFF"/>
              </a:solidFill>
            </a:endParaRPr>
          </a:p>
        </p:txBody>
      </p:sp>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a:extLst>
              <a:ext uri="{FF2B5EF4-FFF2-40B4-BE49-F238E27FC236}">
                <a16:creationId xmlns:a16="http://schemas.microsoft.com/office/drawing/2014/main" id="{FA56A67D-846F-49C2-A64C-48C963171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33400"/>
            <a:ext cx="51054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5">
            <a:extLst>
              <a:ext uri="{FF2B5EF4-FFF2-40B4-BE49-F238E27FC236}">
                <a16:creationId xmlns:a16="http://schemas.microsoft.com/office/drawing/2014/main" id="{665E9F49-0BEE-41AB-980F-2B7C0DC41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505200"/>
            <a:ext cx="66294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Slide Number Placeholder 3">
            <a:extLst>
              <a:ext uri="{FF2B5EF4-FFF2-40B4-BE49-F238E27FC236}">
                <a16:creationId xmlns:a16="http://schemas.microsoft.com/office/drawing/2014/main" id="{808A254A-2F7A-4CAF-B189-341599D26696}"/>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3A921F-BC24-4649-AF21-69C5572F8639}" type="slidenum">
              <a:rPr lang="en-US" altLang="en-US">
                <a:solidFill>
                  <a:srgbClr val="FFFFFF"/>
                </a:solidFill>
              </a:rPr>
              <a:pPr eaLnBrk="1" hangingPunct="1"/>
              <a:t>81</a:t>
            </a:fld>
            <a:endParaRPr lang="en-US" altLang="en-US">
              <a:solidFill>
                <a:srgbClr val="FFFFFF"/>
              </a:solidFill>
            </a:endParaRPr>
          </a:p>
        </p:txBody>
      </p:sp>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PSN00016">
            <a:extLst>
              <a:ext uri="{FF2B5EF4-FFF2-40B4-BE49-F238E27FC236}">
                <a16:creationId xmlns:a16="http://schemas.microsoft.com/office/drawing/2014/main" id="{22FB2799-17A5-4B25-A6AB-716DA8012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44958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5" descr="PSN00032">
            <a:extLst>
              <a:ext uri="{FF2B5EF4-FFF2-40B4-BE49-F238E27FC236}">
                <a16:creationId xmlns:a16="http://schemas.microsoft.com/office/drawing/2014/main" id="{6B8302DA-53A1-4F9B-96A1-582D791FA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648200"/>
            <a:ext cx="45720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6" descr="PSN00030">
            <a:extLst>
              <a:ext uri="{FF2B5EF4-FFF2-40B4-BE49-F238E27FC236}">
                <a16:creationId xmlns:a16="http://schemas.microsoft.com/office/drawing/2014/main" id="{24CC5A37-4B2B-4811-B39D-45EB2B797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609850"/>
            <a:ext cx="458311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4">
            <a:extLst>
              <a:ext uri="{FF2B5EF4-FFF2-40B4-BE49-F238E27FC236}">
                <a16:creationId xmlns:a16="http://schemas.microsoft.com/office/drawing/2014/main" id="{F635066C-A491-4A92-BDD6-A456A61EC17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DE6868-704C-4FB1-807C-17CBA322E6D4}" type="slidenum">
              <a:rPr lang="en-US" altLang="en-US">
                <a:solidFill>
                  <a:srgbClr val="FFFFFF"/>
                </a:solidFill>
              </a:rPr>
              <a:pPr eaLnBrk="1" hangingPunct="1"/>
              <a:t>82</a:t>
            </a:fld>
            <a:endParaRPr lang="en-US" altLang="en-US">
              <a:solidFill>
                <a:srgbClr val="FFFFFF"/>
              </a:solidFill>
            </a:endParaRPr>
          </a:p>
        </p:txBody>
      </p:sp>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4262F144-90BA-457A-B39F-467A5E112520}"/>
              </a:ext>
            </a:extLst>
          </p:cNvPr>
          <p:cNvSpPr>
            <a:spLocks noGrp="1" noChangeArrowheads="1"/>
          </p:cNvSpPr>
          <p:nvPr>
            <p:ph type="title"/>
          </p:nvPr>
        </p:nvSpPr>
        <p:spPr>
          <a:xfrm>
            <a:off x="762000" y="-381000"/>
            <a:ext cx="7772400" cy="1143000"/>
          </a:xfrm>
        </p:spPr>
        <p:txBody>
          <a:bodyPr/>
          <a:lstStyle/>
          <a:p>
            <a:pPr eaLnBrk="1" fontAlgn="auto" hangingPunct="1">
              <a:spcAft>
                <a:spcPts val="0"/>
              </a:spcAft>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Magic foam</a:t>
            </a:r>
          </a:p>
        </p:txBody>
      </p:sp>
      <p:pic>
        <p:nvPicPr>
          <p:cNvPr id="73731" name="Picture 4">
            <a:extLst>
              <a:ext uri="{FF2B5EF4-FFF2-40B4-BE49-F238E27FC236}">
                <a16:creationId xmlns:a16="http://schemas.microsoft.com/office/drawing/2014/main" id="{FE28F6DA-3885-493E-A102-7D6247148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19" t="26042" r="46875" b="15625"/>
          <a:stretch>
            <a:fillRect/>
          </a:stretch>
        </p:blipFill>
        <p:spPr bwMode="auto">
          <a:xfrm>
            <a:off x="46038" y="0"/>
            <a:ext cx="9097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Slide Number Placeholder 3">
            <a:extLst>
              <a:ext uri="{FF2B5EF4-FFF2-40B4-BE49-F238E27FC236}">
                <a16:creationId xmlns:a16="http://schemas.microsoft.com/office/drawing/2014/main" id="{2C20EB3D-8698-4977-8494-9AB286762E1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DFCA20-A06B-464A-9056-15484B4EB046}" type="slidenum">
              <a:rPr lang="en-US" altLang="en-US">
                <a:solidFill>
                  <a:srgbClr val="FFFFFF"/>
                </a:solidFill>
              </a:rPr>
              <a:pPr eaLnBrk="1" hangingPunct="1"/>
              <a:t>83</a:t>
            </a:fld>
            <a:endParaRPr lang="en-US" altLang="en-US">
              <a:solidFill>
                <a:srgbClr val="FFFFFF"/>
              </a:solidFill>
            </a:endParaRPr>
          </a:p>
        </p:txBody>
      </p:sp>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031CAC36-242E-476C-9EDF-96AD626481BA}"/>
              </a:ext>
            </a:extLst>
          </p:cNvPr>
          <p:cNvSpPr>
            <a:spLocks noGrp="1" noChangeArrowheads="1"/>
          </p:cNvSpPr>
          <p:nvPr>
            <p:ph sz="quarter" idx="1"/>
          </p:nvPr>
        </p:nvSpPr>
        <p:spPr>
          <a:xfrm>
            <a:off x="457200" y="228600"/>
            <a:ext cx="8153400" cy="4114800"/>
          </a:xfrm>
        </p:spPr>
        <p:txBody>
          <a:bodyPr/>
          <a:lstStyle/>
          <a:p>
            <a:pPr algn="ctr" eaLnBrk="1" hangingPunct="1">
              <a:buFont typeface="Wingdings" panose="05000000000000000000" pitchFamily="2" charset="2"/>
              <a:buNone/>
            </a:pPr>
            <a:endParaRPr lang="en-US" altLang="en-US" b="1">
              <a:solidFill>
                <a:srgbClr val="FF0000"/>
              </a:solidFill>
              <a:latin typeface="Times New Roman" panose="02020603050405020304" pitchFamily="18" charset="0"/>
              <a:cs typeface="Times New Roman" panose="02020603050405020304" pitchFamily="18" charset="0"/>
            </a:endParaRPr>
          </a:p>
          <a:p>
            <a:pPr algn="ctr" eaLnBrk="1" hangingPunct="1">
              <a:buFont typeface="Wingdings" panose="05000000000000000000" pitchFamily="2" charset="2"/>
              <a:buNone/>
            </a:pPr>
            <a:endParaRPr lang="en-US" altLang="en-US" b="1">
              <a:solidFill>
                <a:srgbClr val="FF0000"/>
              </a:solidFill>
              <a:latin typeface="Times New Roman" panose="02020603050405020304" pitchFamily="18" charset="0"/>
              <a:cs typeface="Times New Roman" panose="02020603050405020304" pitchFamily="18" charset="0"/>
            </a:endParaRPr>
          </a:p>
          <a:p>
            <a:pPr algn="ctr" eaLnBrk="1" hangingPunct="1">
              <a:buFont typeface="Wingdings" panose="05000000000000000000" pitchFamily="2" charset="2"/>
              <a:buNone/>
            </a:pPr>
            <a:r>
              <a:rPr lang="en-US" altLang="en-US" b="1">
                <a:solidFill>
                  <a:srgbClr val="FF0000"/>
                </a:solidFill>
                <a:latin typeface="Times New Roman" panose="02020603050405020304" pitchFamily="18" charset="0"/>
                <a:cs typeface="Times New Roman" panose="02020603050405020304" pitchFamily="18" charset="0"/>
              </a:rPr>
              <a:t>Marco Ferrari et al in 1996 </a:t>
            </a:r>
            <a:r>
              <a:rPr lang="en-US" altLang="en-US">
                <a:latin typeface="Times New Roman" panose="02020603050405020304" pitchFamily="18" charset="0"/>
                <a:cs typeface="Times New Roman" panose="02020603050405020304" pitchFamily="18" charset="0"/>
              </a:rPr>
              <a:t>they found merocel a synthetic material that is specifically chemically extracted by a biocompatible polymer (hydroxylate polyvinyl acetate)</a:t>
            </a:r>
          </a:p>
        </p:txBody>
      </p:sp>
      <p:pic>
        <p:nvPicPr>
          <p:cNvPr id="74755" name="Picture 4" descr="Untitled-Scanned-06">
            <a:extLst>
              <a:ext uri="{FF2B5EF4-FFF2-40B4-BE49-F238E27FC236}">
                <a16:creationId xmlns:a16="http://schemas.microsoft.com/office/drawing/2014/main" id="{73989BD1-8BBB-43BC-8148-0EF7D4B09BF2}"/>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15384" t="2997" r="11539" b="16104"/>
          <a:stretch>
            <a:fillRect/>
          </a:stretch>
        </p:blipFill>
        <p:spPr bwMode="auto">
          <a:xfrm>
            <a:off x="457200" y="2878138"/>
            <a:ext cx="38862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descr="Untitled-Scanned-07">
            <a:extLst>
              <a:ext uri="{FF2B5EF4-FFF2-40B4-BE49-F238E27FC236}">
                <a16:creationId xmlns:a16="http://schemas.microsoft.com/office/drawing/2014/main" id="{AA57741A-1135-4370-9199-695532EAC8F0}"/>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4248" t="3503" r="4425" b="11028"/>
          <a:stretch>
            <a:fillRect/>
          </a:stretch>
        </p:blipFill>
        <p:spPr bwMode="auto">
          <a:xfrm>
            <a:off x="4724400" y="2819400"/>
            <a:ext cx="38862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Slide Number Placeholder 4">
            <a:extLst>
              <a:ext uri="{FF2B5EF4-FFF2-40B4-BE49-F238E27FC236}">
                <a16:creationId xmlns:a16="http://schemas.microsoft.com/office/drawing/2014/main" id="{9FCB167A-EEDF-4F87-BF56-486321A6242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F4BFEF-D4EF-4D03-B90B-031847817F37}" type="slidenum">
              <a:rPr lang="en-US" altLang="en-US">
                <a:solidFill>
                  <a:srgbClr val="FFFFFF"/>
                </a:solidFill>
              </a:rPr>
              <a:pPr eaLnBrk="1" hangingPunct="1"/>
              <a:t>84</a:t>
            </a:fld>
            <a:endParaRPr lang="en-US" altLang="en-US">
              <a:solidFill>
                <a:srgbClr val="FFFFFF"/>
              </a:solidFill>
            </a:endParaRPr>
          </a:p>
        </p:txBody>
      </p:sp>
      <p:sp>
        <p:nvSpPr>
          <p:cNvPr id="2" name="TextBox 1">
            <a:extLst>
              <a:ext uri="{FF2B5EF4-FFF2-40B4-BE49-F238E27FC236}">
                <a16:creationId xmlns:a16="http://schemas.microsoft.com/office/drawing/2014/main" id="{DC81DC54-4480-4151-A2E9-577428303DEE}"/>
              </a:ext>
            </a:extLst>
          </p:cNvPr>
          <p:cNvSpPr txBox="1"/>
          <p:nvPr/>
        </p:nvSpPr>
        <p:spPr>
          <a:xfrm>
            <a:off x="990600" y="304800"/>
            <a:ext cx="6934200" cy="584775"/>
          </a:xfrm>
          <a:prstGeom prst="rect">
            <a:avLst/>
          </a:prstGeom>
          <a:noFill/>
        </p:spPr>
        <p:txBody>
          <a:bodyPr wrap="square" rtlCol="0">
            <a:spAutoFit/>
          </a:bodyPr>
          <a:lstStyle/>
          <a:p>
            <a:r>
              <a:rPr lang="en-I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MEROCEL</a:t>
            </a:r>
            <a:r>
              <a:rPr lang="en-IN" sz="3200" b="1" dirty="0">
                <a:solidFill>
                  <a:srgbClr val="FF0000"/>
                </a:solidFill>
                <a:latin typeface="Times New Roman" panose="02020603050405020304" pitchFamily="18" charset="0"/>
                <a:cs typeface="Times New Roman" panose="02020603050405020304" pitchFamily="18" charset="0"/>
              </a:rPr>
              <a:t> </a:t>
            </a:r>
            <a:r>
              <a:rPr lang="en-I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RETRACTION</a:t>
            </a:r>
            <a:r>
              <a:rPr lang="en-IN" sz="3200" b="1" dirty="0">
                <a:solidFill>
                  <a:srgbClr val="FF0000"/>
                </a:solidFill>
                <a:latin typeface="Times New Roman" panose="02020603050405020304" pitchFamily="18" charset="0"/>
                <a:cs typeface="Times New Roman" panose="02020603050405020304" pitchFamily="18" charset="0"/>
              </a:rPr>
              <a:t> </a:t>
            </a:r>
            <a:r>
              <a:rPr lang="en-I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STRIPS</a:t>
            </a:r>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Untitled-Scanned-08">
            <a:extLst>
              <a:ext uri="{FF2B5EF4-FFF2-40B4-BE49-F238E27FC236}">
                <a16:creationId xmlns:a16="http://schemas.microsoft.com/office/drawing/2014/main" id="{1E891D3D-A4A7-47F8-B56D-FC616C53E201}"/>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14215" t="2632" r="14709" b="15790"/>
          <a:stretch>
            <a:fillRect/>
          </a:stretch>
        </p:blipFill>
        <p:spPr bwMode="auto">
          <a:xfrm>
            <a:off x="304800" y="304800"/>
            <a:ext cx="39624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descr="Untitled-Scanned-09">
            <a:extLst>
              <a:ext uri="{FF2B5EF4-FFF2-40B4-BE49-F238E27FC236}">
                <a16:creationId xmlns:a16="http://schemas.microsoft.com/office/drawing/2014/main" id="{031B71F6-8955-4FF7-A821-F979BAE293D8}"/>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15152" r="12122" b="15265"/>
          <a:stretch>
            <a:fillRect/>
          </a:stretch>
        </p:blipFill>
        <p:spPr bwMode="auto">
          <a:xfrm>
            <a:off x="4267200" y="3657600"/>
            <a:ext cx="40386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Slide Number Placeholder 3">
            <a:extLst>
              <a:ext uri="{FF2B5EF4-FFF2-40B4-BE49-F238E27FC236}">
                <a16:creationId xmlns:a16="http://schemas.microsoft.com/office/drawing/2014/main" id="{88F3FDCC-4A1C-412A-9EDA-B4B896C8FD7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57F76B-377D-45D0-8BEB-02CD399302C7}" type="slidenum">
              <a:rPr lang="en-US" altLang="en-US">
                <a:solidFill>
                  <a:srgbClr val="FFFFFF"/>
                </a:solidFill>
              </a:rPr>
              <a:pPr eaLnBrk="1" hangingPunct="1"/>
              <a:t>85</a:t>
            </a:fld>
            <a:endParaRPr lang="en-US" altLang="en-US">
              <a:solidFill>
                <a:srgbClr val="FFFFFF"/>
              </a:solidFill>
            </a:endParaRPr>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5CC5CDD-2945-468A-9AED-C14751C8089A}"/>
              </a:ext>
            </a:extLst>
          </p:cNvPr>
          <p:cNvSpPr>
            <a:spLocks noGrp="1" noChangeArrowheads="1"/>
          </p:cNvSpPr>
          <p:nvPr>
            <p:ph type="title"/>
          </p:nvPr>
        </p:nvSpPr>
        <p:spPr>
          <a:xfrm>
            <a:off x="457200" y="0"/>
            <a:ext cx="8229600" cy="1143000"/>
          </a:xfrm>
        </p:spPr>
        <p:txBody>
          <a:bodyPr/>
          <a:lstStyle/>
          <a:p>
            <a:pPr eaLnBrk="1" hangingPunct="1">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Matrix impression system</a:t>
            </a:r>
          </a:p>
        </p:txBody>
      </p:sp>
      <p:sp>
        <p:nvSpPr>
          <p:cNvPr id="76803" name="Rectangle 3">
            <a:extLst>
              <a:ext uri="{FF2B5EF4-FFF2-40B4-BE49-F238E27FC236}">
                <a16:creationId xmlns:a16="http://schemas.microsoft.com/office/drawing/2014/main" id="{7F9A6EAD-C0D7-4F8D-85C2-4C4A2F2D43FC}"/>
              </a:ext>
            </a:extLst>
          </p:cNvPr>
          <p:cNvSpPr>
            <a:spLocks noGrp="1" noChangeArrowheads="1"/>
          </p:cNvSpPr>
          <p:nvPr>
            <p:ph idx="1"/>
          </p:nvPr>
        </p:nvSpPr>
        <p:spPr>
          <a:xfrm>
            <a:off x="685800" y="1524000"/>
            <a:ext cx="7772400" cy="4114800"/>
          </a:xfrm>
        </p:spPr>
        <p:txBody>
          <a:bodyPr/>
          <a:lstStyle/>
          <a:p>
            <a:pPr algn="ctr" eaLnBrk="1" hangingPunct="1">
              <a:buFont typeface="Wingdings" panose="05000000000000000000" pitchFamily="2" charset="2"/>
              <a:buNone/>
            </a:pPr>
            <a:r>
              <a:rPr lang="en-US" altLang="en-US"/>
              <a:t>Gus J. Livaditis (1998) in this system a matrix of polyether occlusal registration elastomeric material is made over the tooth preparation. </a:t>
            </a:r>
          </a:p>
        </p:txBody>
      </p:sp>
      <p:pic>
        <p:nvPicPr>
          <p:cNvPr id="76804" name="Picture 5" descr="Untitled-Scanned-11">
            <a:extLst>
              <a:ext uri="{FF2B5EF4-FFF2-40B4-BE49-F238E27FC236}">
                <a16:creationId xmlns:a16="http://schemas.microsoft.com/office/drawing/2014/main" id="{B825417D-B506-401F-BC72-5C47ADD69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9474" b="-1392"/>
          <a:stretch>
            <a:fillRect/>
          </a:stretch>
        </p:blipFill>
        <p:spPr bwMode="auto">
          <a:xfrm>
            <a:off x="914400" y="3124200"/>
            <a:ext cx="3657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Slide Number Placeholder 4">
            <a:extLst>
              <a:ext uri="{FF2B5EF4-FFF2-40B4-BE49-F238E27FC236}">
                <a16:creationId xmlns:a16="http://schemas.microsoft.com/office/drawing/2014/main" id="{9D0FED13-8763-406B-93EB-6897DB512B3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4B186A-A10C-4CBF-BF8F-AB55D2DC57C6}" type="slidenum">
              <a:rPr lang="en-US" altLang="en-US">
                <a:solidFill>
                  <a:srgbClr val="FFFFFF"/>
                </a:solidFill>
              </a:rPr>
              <a:pPr eaLnBrk="1" hangingPunct="1"/>
              <a:t>86</a:t>
            </a:fld>
            <a:endParaRPr lang="en-US" altLang="en-US">
              <a:solidFill>
                <a:srgbClr val="FFFFFF"/>
              </a:solidFill>
            </a:endParaRPr>
          </a:p>
        </p:txBody>
      </p:sp>
      <p:pic>
        <p:nvPicPr>
          <p:cNvPr id="76806" name="Picture 4" descr="Untitled-Scanned-12">
            <a:extLst>
              <a:ext uri="{FF2B5EF4-FFF2-40B4-BE49-F238E27FC236}">
                <a16:creationId xmlns:a16="http://schemas.microsoft.com/office/drawing/2014/main" id="{46A31DB8-9F07-4B96-8EEB-103689819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4" t="2266" r="54335" b="39008"/>
          <a:stretch>
            <a:fillRect/>
          </a:stretch>
        </p:blipFill>
        <p:spPr bwMode="auto">
          <a:xfrm>
            <a:off x="4953000" y="3200400"/>
            <a:ext cx="3124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Untitled-Scanned-12">
            <a:extLst>
              <a:ext uri="{FF2B5EF4-FFF2-40B4-BE49-F238E27FC236}">
                <a16:creationId xmlns:a16="http://schemas.microsoft.com/office/drawing/2014/main" id="{E88543A6-FC4F-496D-949C-E7DCDBD3D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932" t="15865" b="20680"/>
          <a:stretch>
            <a:fillRect/>
          </a:stretch>
        </p:blipFill>
        <p:spPr bwMode="auto">
          <a:xfrm>
            <a:off x="4800600" y="457200"/>
            <a:ext cx="31242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6" descr="Untitled-Scanned-13">
            <a:extLst>
              <a:ext uri="{FF2B5EF4-FFF2-40B4-BE49-F238E27FC236}">
                <a16:creationId xmlns:a16="http://schemas.microsoft.com/office/drawing/2014/main" id="{9F902B7A-F2F4-4A73-8E9F-D71BC2D52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45" r="53905" b="28284"/>
          <a:stretch>
            <a:fillRect/>
          </a:stretch>
        </p:blipFill>
        <p:spPr bwMode="auto">
          <a:xfrm>
            <a:off x="609600" y="3886200"/>
            <a:ext cx="32766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7" descr="Untitled-Scanned-13">
            <a:extLst>
              <a:ext uri="{FF2B5EF4-FFF2-40B4-BE49-F238E27FC236}">
                <a16:creationId xmlns:a16="http://schemas.microsoft.com/office/drawing/2014/main" id="{F310C213-08FE-43B1-982C-D42048328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948" t="2473" r="1744" b="28284"/>
          <a:stretch>
            <a:fillRect/>
          </a:stretch>
        </p:blipFill>
        <p:spPr bwMode="auto">
          <a:xfrm>
            <a:off x="4800600" y="3810000"/>
            <a:ext cx="32004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Slide Number Placeholder 5">
            <a:extLst>
              <a:ext uri="{FF2B5EF4-FFF2-40B4-BE49-F238E27FC236}">
                <a16:creationId xmlns:a16="http://schemas.microsoft.com/office/drawing/2014/main" id="{1AA59985-466D-4FF3-A184-477FF95F5B3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DB0BAF-4457-4C8A-9ACB-7E43F111BA43}" type="slidenum">
              <a:rPr lang="en-US" altLang="en-US">
                <a:solidFill>
                  <a:srgbClr val="FFFFFF"/>
                </a:solidFill>
              </a:rPr>
              <a:pPr eaLnBrk="1" hangingPunct="1"/>
              <a:t>87</a:t>
            </a:fld>
            <a:endParaRPr lang="en-US" altLang="en-US">
              <a:solidFill>
                <a:srgbClr val="FFFFFF"/>
              </a:solidFill>
            </a:endParaRPr>
          </a:p>
        </p:txBody>
      </p:sp>
      <p:pic>
        <p:nvPicPr>
          <p:cNvPr id="77830" name="Picture 5" descr="Untitled-Scanned-11">
            <a:extLst>
              <a:ext uri="{FF2B5EF4-FFF2-40B4-BE49-F238E27FC236}">
                <a16:creationId xmlns:a16="http://schemas.microsoft.com/office/drawing/2014/main" id="{E2229673-E94F-4007-B8FC-2BEE6F0CA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526" b="18391"/>
          <a:stretch>
            <a:fillRect/>
          </a:stretch>
        </p:blipFill>
        <p:spPr bwMode="auto">
          <a:xfrm>
            <a:off x="457200" y="381000"/>
            <a:ext cx="358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Untitled-Scanned-14">
            <a:extLst>
              <a:ext uri="{FF2B5EF4-FFF2-40B4-BE49-F238E27FC236}">
                <a16:creationId xmlns:a16="http://schemas.microsoft.com/office/drawing/2014/main" id="{987945F8-B88A-4903-8B5B-8FC513A25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26" t="5556" r="51236" b="26471"/>
          <a:stretch>
            <a:fillRect/>
          </a:stretch>
        </p:blipFill>
        <p:spPr bwMode="auto">
          <a:xfrm>
            <a:off x="762000" y="609600"/>
            <a:ext cx="31242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5" descr="Untitled-Scanned-14">
            <a:extLst>
              <a:ext uri="{FF2B5EF4-FFF2-40B4-BE49-F238E27FC236}">
                <a16:creationId xmlns:a16="http://schemas.microsoft.com/office/drawing/2014/main" id="{16032DA9-CE26-4E97-AEA4-20995619F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941" t="5556" b="23856"/>
          <a:stretch>
            <a:fillRect/>
          </a:stretch>
        </p:blipFill>
        <p:spPr bwMode="auto">
          <a:xfrm>
            <a:off x="5257800" y="533400"/>
            <a:ext cx="29718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6" descr="Untitled-Scanned-15">
            <a:extLst>
              <a:ext uri="{FF2B5EF4-FFF2-40B4-BE49-F238E27FC236}">
                <a16:creationId xmlns:a16="http://schemas.microsoft.com/office/drawing/2014/main" id="{9A0064DD-7C2C-4E6E-8C26-C1230A3FF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80" r="54298" b="36659"/>
          <a:stretch>
            <a:fillRect/>
          </a:stretch>
        </p:blipFill>
        <p:spPr bwMode="auto">
          <a:xfrm>
            <a:off x="685800" y="3886200"/>
            <a:ext cx="32004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7" descr="Untitled-Scanned-15">
            <a:extLst>
              <a:ext uri="{FF2B5EF4-FFF2-40B4-BE49-F238E27FC236}">
                <a16:creationId xmlns:a16="http://schemas.microsoft.com/office/drawing/2014/main" id="{16DC37D3-951C-488D-960C-12364BE5C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878" t="1480" r="1184" b="36659"/>
          <a:stretch>
            <a:fillRect/>
          </a:stretch>
        </p:blipFill>
        <p:spPr bwMode="auto">
          <a:xfrm>
            <a:off x="5181600" y="3810000"/>
            <a:ext cx="3200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Slide Number Placeholder 5">
            <a:extLst>
              <a:ext uri="{FF2B5EF4-FFF2-40B4-BE49-F238E27FC236}">
                <a16:creationId xmlns:a16="http://schemas.microsoft.com/office/drawing/2014/main" id="{A7A6F24B-42CA-48B1-A90D-B6018BF57FB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FCCD5D-84E5-4027-8A16-A0046FE223AC}" type="slidenum">
              <a:rPr lang="en-US" altLang="en-US">
                <a:solidFill>
                  <a:srgbClr val="FFFFFF"/>
                </a:solidFill>
              </a:rPr>
              <a:pPr eaLnBrk="1" hangingPunct="1"/>
              <a:t>88</a:t>
            </a:fld>
            <a:endParaRPr lang="en-US" altLang="en-US">
              <a:solidFill>
                <a:srgbClr val="FFFFFF"/>
              </a:solidFill>
            </a:endParaRPr>
          </a:p>
        </p:txBody>
      </p: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Untitled-Scanned-16">
            <a:extLst>
              <a:ext uri="{FF2B5EF4-FFF2-40B4-BE49-F238E27FC236}">
                <a16:creationId xmlns:a16="http://schemas.microsoft.com/office/drawing/2014/main" id="{71D9A86A-25D4-4769-B51A-BBF0AB037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036" b="29979"/>
          <a:stretch>
            <a:fillRect/>
          </a:stretch>
        </p:blipFill>
        <p:spPr bwMode="auto">
          <a:xfrm>
            <a:off x="609600" y="609600"/>
            <a:ext cx="35814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5" descr="Untitled-Scanned-10">
            <a:extLst>
              <a:ext uri="{FF2B5EF4-FFF2-40B4-BE49-F238E27FC236}">
                <a16:creationId xmlns:a16="http://schemas.microsoft.com/office/drawing/2014/main" id="{C3E54FAB-FBE7-458F-8A69-A55D56742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37" b="36749"/>
          <a:stretch>
            <a:fillRect/>
          </a:stretch>
        </p:blipFill>
        <p:spPr bwMode="auto">
          <a:xfrm>
            <a:off x="4800600" y="3657600"/>
            <a:ext cx="3810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Slide Number Placeholder 3">
            <a:extLst>
              <a:ext uri="{FF2B5EF4-FFF2-40B4-BE49-F238E27FC236}">
                <a16:creationId xmlns:a16="http://schemas.microsoft.com/office/drawing/2014/main" id="{02CFBD90-2CA0-4760-B81F-138196C046A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6CBAA9-75E2-4978-B0C5-C1B5E203CB8F}" type="slidenum">
              <a:rPr lang="en-US" altLang="en-US">
                <a:solidFill>
                  <a:srgbClr val="FFFFFF"/>
                </a:solidFill>
              </a:rPr>
              <a:pPr eaLnBrk="1" hangingPunct="1"/>
              <a:t>89</a:t>
            </a:fld>
            <a:endParaRPr lang="en-US" altLang="en-US">
              <a:solidFill>
                <a:srgbClr val="FFFFFF"/>
              </a:solidFill>
            </a:endParaRP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44CA-B37C-4D67-B945-0D7B86400091}"/>
              </a:ext>
            </a:extLst>
          </p:cNvPr>
          <p:cNvSpPr>
            <a:spLocks noGrp="1"/>
          </p:cNvSpPr>
          <p:nvPr>
            <p:ph type="title"/>
          </p:nvPr>
        </p:nvSpPr>
        <p:spPr/>
        <p:txBody>
          <a:bodyPr/>
          <a:lstStyle/>
          <a:p>
            <a:endParaRPr lang="en-IN"/>
          </a:p>
        </p:txBody>
      </p:sp>
      <p:pic>
        <p:nvPicPr>
          <p:cNvPr id="8" name="Content Placeholder 7" descr="Text&#10;&#10;Description automatically generated">
            <a:extLst>
              <a:ext uri="{FF2B5EF4-FFF2-40B4-BE49-F238E27FC236}">
                <a16:creationId xmlns:a16="http://schemas.microsoft.com/office/drawing/2014/main" id="{E02AB528-1AD6-4A22-B15C-9F118C2E31E1}"/>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6250" t="23529" r="24031" b="7563"/>
          <a:stretch/>
        </p:blipFill>
        <p:spPr>
          <a:xfrm rot="10800000">
            <a:off x="886120" y="2362200"/>
            <a:ext cx="3000080" cy="3200400"/>
          </a:xfrm>
          <a:prstGeom prst="rect">
            <a:avLst/>
          </a:prstGeom>
          <a:ln w="228600" cap="sq" cmpd="thickThin">
            <a:solidFill>
              <a:srgbClr val="000000"/>
            </a:solidFill>
            <a:prstDash val="solid"/>
            <a:miter lim="800000"/>
          </a:ln>
          <a:effectLst>
            <a:innerShdw blurRad="76200">
              <a:srgbClr val="000000"/>
            </a:innerShdw>
          </a:effectLst>
        </p:spPr>
      </p:pic>
      <p:pic>
        <p:nvPicPr>
          <p:cNvPr id="10" name="Content Placeholder 9">
            <a:extLst>
              <a:ext uri="{FF2B5EF4-FFF2-40B4-BE49-F238E27FC236}">
                <a16:creationId xmlns:a16="http://schemas.microsoft.com/office/drawing/2014/main" id="{D52D2C0A-C211-45D0-B70D-94725C22F8F7}"/>
              </a:ext>
            </a:extLst>
          </p:cNvPr>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6337" t="11111" r="14496" b="11111"/>
          <a:stretch/>
        </p:blipFill>
        <p:spPr>
          <a:xfrm rot="10800000">
            <a:off x="4800598" y="2362200"/>
            <a:ext cx="2895602" cy="3200400"/>
          </a:xfrm>
          <a:prstGeom prst="rect">
            <a:avLst/>
          </a:prstGeom>
          <a:ln w="228600" cap="sq" cmpd="thickThin">
            <a:solidFill>
              <a:srgbClr val="000000"/>
            </a:solidFill>
            <a:prstDash val="solid"/>
            <a:miter lim="800000"/>
          </a:ln>
          <a:effectLst>
            <a:innerShdw blurRad="76200">
              <a:srgbClr val="000000"/>
            </a:innerShdw>
          </a:effectLst>
        </p:spPr>
      </p:pic>
      <p:sp>
        <p:nvSpPr>
          <p:cNvPr id="6" name="Slide Number Placeholder 5">
            <a:extLst>
              <a:ext uri="{FF2B5EF4-FFF2-40B4-BE49-F238E27FC236}">
                <a16:creationId xmlns:a16="http://schemas.microsoft.com/office/drawing/2014/main" id="{6CD43F52-FD3D-4B50-B7C8-D277D2234999}"/>
              </a:ext>
            </a:extLst>
          </p:cNvPr>
          <p:cNvSpPr>
            <a:spLocks noGrp="1"/>
          </p:cNvSpPr>
          <p:nvPr>
            <p:ph type="sldNum" sz="quarter" idx="12"/>
          </p:nvPr>
        </p:nvSpPr>
        <p:spPr/>
        <p:txBody>
          <a:bodyPr/>
          <a:lstStyle/>
          <a:p>
            <a:fld id="{CFDDCD70-50C9-4FD8-9C51-3B5B265613DF}" type="slidenum">
              <a:rPr lang="en-US" altLang="en-US" smtClean="0"/>
              <a:pPr/>
              <a:t>9</a:t>
            </a:fld>
            <a:endParaRPr lang="en-US" altLang="en-US"/>
          </a:p>
        </p:txBody>
      </p:sp>
    </p:spTree>
    <p:extLst>
      <p:ext uri="{BB962C8B-B14F-4D97-AF65-F5344CB8AC3E}">
        <p14:creationId xmlns:p14="http://schemas.microsoft.com/office/powerpoint/2010/main" val="2153358569"/>
      </p:ext>
    </p:ext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9C17-CFDD-496F-811E-0A8F92E34BAC}"/>
              </a:ext>
            </a:extLst>
          </p:cNvPr>
          <p:cNvSpPr>
            <a:spLocks noGrp="1"/>
          </p:cNvSpPr>
          <p:nvPr>
            <p:ph type="title"/>
          </p:nvPr>
        </p:nvSpPr>
        <p:spPr/>
        <p:txBody>
          <a:bodyPr/>
          <a:lstStyle/>
          <a:p>
            <a:r>
              <a:rPr lang="en-IN" dirty="0"/>
              <a:t>CONCLUSION</a:t>
            </a:r>
          </a:p>
        </p:txBody>
      </p:sp>
      <p:sp>
        <p:nvSpPr>
          <p:cNvPr id="3" name="Content Placeholder 2">
            <a:extLst>
              <a:ext uri="{FF2B5EF4-FFF2-40B4-BE49-F238E27FC236}">
                <a16:creationId xmlns:a16="http://schemas.microsoft.com/office/drawing/2014/main" id="{161659F9-8797-430B-AF02-9C522E386100}"/>
              </a:ext>
            </a:extLst>
          </p:cNvPr>
          <p:cNvSpPr>
            <a:spLocks noGrp="1"/>
          </p:cNvSpPr>
          <p:nvPr>
            <p:ph sz="quarter" idx="1"/>
          </p:nvPr>
        </p:nvSpPr>
        <p:spPr/>
        <p:txBody>
          <a:bodyPr/>
          <a:lstStyle/>
          <a:p>
            <a:r>
              <a:rPr lang="en-US" dirty="0">
                <a:latin typeface="Times New Roman" panose="02020603050405020304" pitchFamily="18" charset="0"/>
                <a:cs typeface="Times New Roman" panose="02020603050405020304" pitchFamily="18" charset="0"/>
              </a:rPr>
              <a:t>No clinical study has demonstrated the superiority of one technique over another, so the choice of which procedure to use depends on the presenting clinical situation &amp; operator preference.</a:t>
            </a:r>
          </a:p>
          <a:p>
            <a:r>
              <a:rPr lang="en-US" dirty="0">
                <a:latin typeface="Times New Roman" panose="02020603050405020304" pitchFamily="18" charset="0"/>
                <a:cs typeface="Times New Roman" panose="02020603050405020304" pitchFamily="18" charset="0"/>
              </a:rPr>
              <a:t>Sometimes a combination of methods may be needed, &amp; some things may work for one clinician &amp; not for another. The effort put into the appropriate retraction of gingival tissues pays off in terms of longevity of restorations, better margins &amp; aesthetics.</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7D9F30B-A3D3-496F-912A-D98D086590AF}"/>
              </a:ext>
            </a:extLst>
          </p:cNvPr>
          <p:cNvSpPr>
            <a:spLocks noGrp="1"/>
          </p:cNvSpPr>
          <p:nvPr>
            <p:ph type="sldNum" sz="quarter" idx="11"/>
          </p:nvPr>
        </p:nvSpPr>
        <p:spPr/>
        <p:txBody>
          <a:bodyPr/>
          <a:lstStyle/>
          <a:p>
            <a:fld id="{D275E421-8AC5-4C88-BBEE-BE943CE5615A}" type="slidenum">
              <a:rPr lang="en-US" altLang="en-US" smtClean="0"/>
              <a:pPr/>
              <a:t>90</a:t>
            </a:fld>
            <a:endParaRPr lang="en-US" altLang="en-US"/>
          </a:p>
        </p:txBody>
      </p:sp>
    </p:spTree>
    <p:extLst>
      <p:ext uri="{BB962C8B-B14F-4D97-AF65-F5344CB8AC3E}">
        <p14:creationId xmlns:p14="http://schemas.microsoft.com/office/powerpoint/2010/main" val="3676213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4695</TotalTime>
  <Words>2871</Words>
  <Application>Microsoft Office PowerPoint</Application>
  <PresentationFormat>On-screen Show (4:3)</PresentationFormat>
  <Paragraphs>534</Paragraphs>
  <Slides>90</Slides>
  <Notes>2</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101" baseType="lpstr">
      <vt:lpstr>Algerian</vt:lpstr>
      <vt:lpstr>Arial</vt:lpstr>
      <vt:lpstr>Calibri</vt:lpstr>
      <vt:lpstr>Century Schoolbook</vt:lpstr>
      <vt:lpstr>Constantia</vt:lpstr>
      <vt:lpstr>Open Sans</vt:lpstr>
      <vt:lpstr>Times New Roman</vt:lpstr>
      <vt:lpstr>Wingdings</vt:lpstr>
      <vt:lpstr>Wingdings 2</vt:lpstr>
      <vt:lpstr>Oriel</vt:lpstr>
      <vt:lpstr>Photo Editor Photo</vt:lpstr>
      <vt:lpstr>PowerPoint Presentation</vt:lpstr>
      <vt:lpstr>FLUID CONTROL</vt:lpstr>
      <vt:lpstr>PowerPoint Presentation</vt:lpstr>
      <vt:lpstr>PowerPoint Presentation</vt:lpstr>
      <vt:lpstr>2. High – volume vacuum  </vt:lpstr>
      <vt:lpstr>PowerPoint Presentation</vt:lpstr>
      <vt:lpstr>3. Saliva ejector : </vt:lpstr>
      <vt:lpstr>4. Svedopter :</vt:lpstr>
      <vt:lpstr>PowerPoint Presentation</vt:lpstr>
      <vt:lpstr>5. Antisialagogues</vt:lpstr>
      <vt:lpstr>Gingival Retraction</vt:lpstr>
      <vt:lpstr>PowerPoint Presentation</vt:lpstr>
      <vt:lpstr>CONTENTS</vt:lpstr>
      <vt:lpstr> Definition</vt:lpstr>
      <vt:lpstr>AIM:</vt:lpstr>
      <vt:lpstr>PowerPoint Presentation</vt:lpstr>
      <vt:lpstr>   Classification</vt:lpstr>
      <vt:lpstr>Mechanical methods</vt:lpstr>
      <vt:lpstr>Mechanical Method……</vt:lpstr>
      <vt:lpstr>A. Rubber dam</vt:lpstr>
      <vt:lpstr>B. Copper band impressions</vt:lpstr>
      <vt:lpstr>ADVANTAGES</vt:lpstr>
      <vt:lpstr>Chemico-mechanical method</vt:lpstr>
      <vt:lpstr>Chemicomechanical (RETRACTION CORD)</vt:lpstr>
      <vt:lpstr>criteria for a gingival retraction material</vt:lpstr>
      <vt:lpstr>Chemicomechanical (RETRACTION CORD)</vt:lpstr>
      <vt:lpstr>PowerPoint Presentation</vt:lpstr>
      <vt:lpstr>PowerPoint Presentation</vt:lpstr>
      <vt:lpstr>Chemicals used : </vt:lpstr>
      <vt:lpstr>PowerPoint Presentation</vt:lpstr>
      <vt:lpstr>PowerPoint Presentation</vt:lpstr>
      <vt:lpstr>Mechanism of action</vt:lpstr>
      <vt:lpstr>PowerPoint Presentation</vt:lpstr>
      <vt:lpstr>PowerPoint Presentation</vt:lpstr>
      <vt:lpstr>Advantages &amp; disadvantages of        CHEMICO-MECHANICAL method </vt:lpstr>
      <vt:lpstr>GINGIVAL RETRACTION CORD</vt:lpstr>
      <vt:lpstr>Classification of retraction cords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CORD PACKERS</vt:lpstr>
      <vt:lpstr>PowerPoint Presentation</vt:lpstr>
      <vt:lpstr>  Rotary gingival curettage</vt:lpstr>
      <vt:lpstr>Criteria for rotary curettage</vt:lpstr>
      <vt:lpstr>Technique</vt:lpstr>
      <vt:lpstr>ELECTROSURGERY</vt:lpstr>
      <vt:lpstr>Electrosurgery</vt:lpstr>
      <vt:lpstr>Electrosurgery</vt:lpstr>
      <vt:lpstr>Electrosurgery</vt:lpstr>
      <vt:lpstr>Electrosurgery</vt:lpstr>
      <vt:lpstr>Electrosurgery</vt:lpstr>
      <vt:lpstr>PowerPoint Presentation</vt:lpstr>
      <vt:lpstr>Mechanism of action</vt:lpstr>
      <vt:lpstr>Mechanism of action</vt:lpstr>
      <vt:lpstr>  Key Differences Between Electrosurgery &amp; Electrocautery </vt:lpstr>
      <vt:lpstr>Key Differences Between Electrosurgery &amp; Electrocautery</vt:lpstr>
      <vt:lpstr>Types of current</vt:lpstr>
      <vt:lpstr>PowerPoint Presentation</vt:lpstr>
      <vt:lpstr>PowerPoint Presentation</vt:lpstr>
      <vt:lpstr>Tissue considerations </vt:lpstr>
      <vt:lpstr>PowerPoint Presentation</vt:lpstr>
      <vt:lpstr>PowerPoint Presentation</vt:lpstr>
      <vt:lpstr>PowerPoint Presentation</vt:lpstr>
      <vt:lpstr>Advantages </vt:lpstr>
      <vt:lpstr> Disadvantages </vt:lpstr>
      <vt:lpstr>Technique </vt:lpstr>
      <vt:lpstr>PowerPoint Presentation</vt:lpstr>
      <vt:lpstr>PowerPoint Presentation</vt:lpstr>
      <vt:lpstr>PowerPoint Presentation</vt:lpstr>
      <vt:lpstr>PowerPoint Presentation</vt:lpstr>
      <vt:lpstr>PowerPoint Presentation</vt:lpstr>
      <vt:lpstr>Lasers </vt:lpstr>
      <vt:lpstr>PowerPoint Presentation</vt:lpstr>
      <vt:lpstr> Recent Advances  Expasyl retraction paste </vt:lpstr>
      <vt:lpstr>PowerPoint Presentation</vt:lpstr>
      <vt:lpstr>PowerPoint Presentation</vt:lpstr>
      <vt:lpstr>Magic foam</vt:lpstr>
      <vt:lpstr>PowerPoint Presentation</vt:lpstr>
      <vt:lpstr>PowerPoint Presentation</vt:lpstr>
      <vt:lpstr>Matrix impression system</vt:lpstr>
      <vt:lpstr>PowerPoint Presentation</vt:lpstr>
      <vt:lpstr>PowerPoint Presentation</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kalal.s</dc:creator>
  <cp:lastModifiedBy>abc</cp:lastModifiedBy>
  <cp:revision>89</cp:revision>
  <dcterms:created xsi:type="dcterms:W3CDTF">2021-03-08T09:56:30Z</dcterms:created>
  <dcterms:modified xsi:type="dcterms:W3CDTF">2023-02-20T05:05:56Z</dcterms:modified>
</cp:coreProperties>
</file>