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47" r:id="rId1"/>
  </p:sldMasterIdLst>
  <p:notesMasterIdLst>
    <p:notesMasterId r:id="rId154"/>
  </p:notesMasterIdLst>
  <p:sldIdLst>
    <p:sldId id="496" r:id="rId2"/>
    <p:sldId id="256" r:id="rId3"/>
    <p:sldId id="257" r:id="rId4"/>
    <p:sldId id="258" r:id="rId5"/>
    <p:sldId id="260" r:id="rId6"/>
    <p:sldId id="261" r:id="rId7"/>
    <p:sldId id="339" r:id="rId8"/>
    <p:sldId id="266" r:id="rId9"/>
    <p:sldId id="262" r:id="rId10"/>
    <p:sldId id="268" r:id="rId11"/>
    <p:sldId id="267" r:id="rId12"/>
    <p:sldId id="269" r:id="rId13"/>
    <p:sldId id="270" r:id="rId14"/>
    <p:sldId id="489" r:id="rId15"/>
    <p:sldId id="273" r:id="rId16"/>
    <p:sldId id="490" r:id="rId17"/>
    <p:sldId id="453" r:id="rId18"/>
    <p:sldId id="491" r:id="rId19"/>
    <p:sldId id="492" r:id="rId20"/>
    <p:sldId id="493" r:id="rId21"/>
    <p:sldId id="286" r:id="rId22"/>
    <p:sldId id="494" r:id="rId23"/>
    <p:sldId id="287" r:id="rId24"/>
    <p:sldId id="288" r:id="rId25"/>
    <p:sldId id="290" r:id="rId26"/>
    <p:sldId id="293" r:id="rId27"/>
    <p:sldId id="294" r:id="rId28"/>
    <p:sldId id="458" r:id="rId29"/>
    <p:sldId id="459" r:id="rId30"/>
    <p:sldId id="460" r:id="rId31"/>
    <p:sldId id="468" r:id="rId32"/>
    <p:sldId id="461" r:id="rId33"/>
    <p:sldId id="470" r:id="rId34"/>
    <p:sldId id="469" r:id="rId35"/>
    <p:sldId id="463" r:id="rId36"/>
    <p:sldId id="471" r:id="rId37"/>
    <p:sldId id="472" r:id="rId38"/>
    <p:sldId id="464" r:id="rId39"/>
    <p:sldId id="465" r:id="rId40"/>
    <p:sldId id="295" r:id="rId41"/>
    <p:sldId id="296" r:id="rId42"/>
    <p:sldId id="297" r:id="rId43"/>
    <p:sldId id="298" r:id="rId44"/>
    <p:sldId id="299" r:id="rId45"/>
    <p:sldId id="307" r:id="rId46"/>
    <p:sldId id="308" r:id="rId47"/>
    <p:sldId id="309" r:id="rId48"/>
    <p:sldId id="274" r:id="rId49"/>
    <p:sldId id="276" r:id="rId50"/>
    <p:sldId id="277" r:id="rId51"/>
    <p:sldId id="278" r:id="rId52"/>
    <p:sldId id="279" r:id="rId53"/>
    <p:sldId id="280" r:id="rId54"/>
    <p:sldId id="281" r:id="rId55"/>
    <p:sldId id="282" r:id="rId56"/>
    <p:sldId id="283" r:id="rId57"/>
    <p:sldId id="284" r:id="rId58"/>
    <p:sldId id="320" r:id="rId59"/>
    <p:sldId id="322" r:id="rId60"/>
    <p:sldId id="323" r:id="rId61"/>
    <p:sldId id="326" r:id="rId62"/>
    <p:sldId id="329" r:id="rId63"/>
    <p:sldId id="331" r:id="rId64"/>
    <p:sldId id="333" r:id="rId65"/>
    <p:sldId id="335" r:id="rId66"/>
    <p:sldId id="337" r:id="rId67"/>
    <p:sldId id="356" r:id="rId68"/>
    <p:sldId id="358" r:id="rId69"/>
    <p:sldId id="360" r:id="rId70"/>
    <p:sldId id="362" r:id="rId71"/>
    <p:sldId id="365" r:id="rId72"/>
    <p:sldId id="348" r:id="rId73"/>
    <p:sldId id="350" r:id="rId74"/>
    <p:sldId id="352" r:id="rId75"/>
    <p:sldId id="353" r:id="rId76"/>
    <p:sldId id="366" r:id="rId77"/>
    <p:sldId id="367" r:id="rId78"/>
    <p:sldId id="368" r:id="rId79"/>
    <p:sldId id="473" r:id="rId80"/>
    <p:sldId id="474" r:id="rId81"/>
    <p:sldId id="475" r:id="rId82"/>
    <p:sldId id="476" r:id="rId83"/>
    <p:sldId id="477" r:id="rId84"/>
    <p:sldId id="478" r:id="rId85"/>
    <p:sldId id="479" r:id="rId86"/>
    <p:sldId id="480" r:id="rId87"/>
    <p:sldId id="481" r:id="rId88"/>
    <p:sldId id="369" r:id="rId89"/>
    <p:sldId id="370" r:id="rId90"/>
    <p:sldId id="371" r:id="rId91"/>
    <p:sldId id="372" r:id="rId92"/>
    <p:sldId id="373" r:id="rId93"/>
    <p:sldId id="374" r:id="rId94"/>
    <p:sldId id="375" r:id="rId95"/>
    <p:sldId id="376" r:id="rId96"/>
    <p:sldId id="377" r:id="rId97"/>
    <p:sldId id="378" r:id="rId98"/>
    <p:sldId id="379" r:id="rId99"/>
    <p:sldId id="380" r:id="rId100"/>
    <p:sldId id="484" r:id="rId101"/>
    <p:sldId id="383" r:id="rId102"/>
    <p:sldId id="384" r:id="rId103"/>
    <p:sldId id="482" r:id="rId104"/>
    <p:sldId id="483" r:id="rId105"/>
    <p:sldId id="385" r:id="rId106"/>
    <p:sldId id="386" r:id="rId107"/>
    <p:sldId id="387" r:id="rId108"/>
    <p:sldId id="388" r:id="rId109"/>
    <p:sldId id="389" r:id="rId110"/>
    <p:sldId id="390" r:id="rId111"/>
    <p:sldId id="391" r:id="rId112"/>
    <p:sldId id="392" r:id="rId113"/>
    <p:sldId id="397" r:id="rId114"/>
    <p:sldId id="398" r:id="rId115"/>
    <p:sldId id="399" r:id="rId116"/>
    <p:sldId id="400" r:id="rId117"/>
    <p:sldId id="401" r:id="rId118"/>
    <p:sldId id="402" r:id="rId119"/>
    <p:sldId id="403" r:id="rId120"/>
    <p:sldId id="404" r:id="rId121"/>
    <p:sldId id="405" r:id="rId122"/>
    <p:sldId id="406" r:id="rId123"/>
    <p:sldId id="407" r:id="rId124"/>
    <p:sldId id="408" r:id="rId125"/>
    <p:sldId id="409" r:id="rId126"/>
    <p:sldId id="411" r:id="rId127"/>
    <p:sldId id="412" r:id="rId128"/>
    <p:sldId id="414" r:id="rId129"/>
    <p:sldId id="415" r:id="rId130"/>
    <p:sldId id="416" r:id="rId131"/>
    <p:sldId id="428" r:id="rId132"/>
    <p:sldId id="429" r:id="rId133"/>
    <p:sldId id="430" r:id="rId134"/>
    <p:sldId id="431" r:id="rId135"/>
    <p:sldId id="432" r:id="rId136"/>
    <p:sldId id="433" r:id="rId137"/>
    <p:sldId id="435" r:id="rId138"/>
    <p:sldId id="436" r:id="rId139"/>
    <p:sldId id="437" r:id="rId140"/>
    <p:sldId id="438" r:id="rId141"/>
    <p:sldId id="439" r:id="rId142"/>
    <p:sldId id="440" r:id="rId143"/>
    <p:sldId id="441" r:id="rId144"/>
    <p:sldId id="442" r:id="rId145"/>
    <p:sldId id="443" r:id="rId146"/>
    <p:sldId id="444" r:id="rId147"/>
    <p:sldId id="445" r:id="rId148"/>
    <p:sldId id="446" r:id="rId149"/>
    <p:sldId id="485" r:id="rId150"/>
    <p:sldId id="495" r:id="rId151"/>
    <p:sldId id="486" r:id="rId152"/>
    <p:sldId id="487" r:id="rId1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996633"/>
    <a:srgbClr val="996600"/>
    <a:srgbClr val="990000"/>
    <a:srgbClr val="FF0000"/>
    <a:srgbClr val="000099"/>
    <a:srgbClr val="006600"/>
    <a:srgbClr val="33CC33"/>
    <a:srgbClr val="CCCC00"/>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7" d="100"/>
          <a:sy n="77" d="100"/>
        </p:scale>
        <p:origin x="1176" y="66"/>
      </p:cViewPr>
      <p:guideLst>
        <p:guide orient="horz" pos="2160"/>
        <p:guide pos="2880"/>
      </p:guideLst>
    </p:cSldViewPr>
  </p:slideViewPr>
  <p:notesTextViewPr>
    <p:cViewPr>
      <p:scale>
        <a:sx n="100" d="100"/>
        <a:sy n="100" d="100"/>
      </p:scale>
      <p:origin x="0" y="0"/>
    </p:cViewPr>
  </p:notesTextViewPr>
  <p:sorterViewPr>
    <p:cViewPr>
      <p:scale>
        <a:sx n="80" d="100"/>
        <a:sy n="80" d="100"/>
      </p:scale>
      <p:origin x="0" y="9015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6055C5-7353-4B2F-990E-0A5CC4214CDC}" type="doc">
      <dgm:prSet loTypeId="urn:microsoft.com/office/officeart/2005/8/layout/vList5" loCatId="list" qsTypeId="urn:microsoft.com/office/officeart/2005/8/quickstyle/simple3" qsCatId="simple" csTypeId="urn:microsoft.com/office/officeart/2005/8/colors/accent1_2" csCatId="accent1" phldr="1"/>
      <dgm:spPr/>
      <dgm:t>
        <a:bodyPr/>
        <a:lstStyle/>
        <a:p>
          <a:endParaRPr lang="en-US"/>
        </a:p>
      </dgm:t>
    </dgm:pt>
    <dgm:pt modelId="{2B4C86DC-ADD2-4EFF-A9B2-4BC1892BD1C6}">
      <dgm:prSet>
        <dgm:style>
          <a:lnRef idx="2">
            <a:schemeClr val="dk1">
              <a:shade val="50000"/>
            </a:schemeClr>
          </a:lnRef>
          <a:fillRef idx="1">
            <a:schemeClr val="dk1"/>
          </a:fillRef>
          <a:effectRef idx="0">
            <a:schemeClr val="dk1"/>
          </a:effectRef>
          <a:fontRef idx="minor">
            <a:schemeClr val="lt1"/>
          </a:fontRef>
        </dgm:style>
      </dgm:prSet>
      <dgm:spPr/>
      <dgm:t>
        <a:bodyPr/>
        <a:lstStyle/>
        <a:p>
          <a:pPr rtl="0"/>
          <a:r>
            <a:rPr lang="en-US" dirty="0" smtClean="0">
              <a:solidFill>
                <a:srgbClr val="0070C0"/>
              </a:solidFill>
              <a:latin typeface="Arial" pitchFamily="34" charset="0"/>
              <a:cs typeface="Arial" pitchFamily="34" charset="0"/>
            </a:rPr>
            <a:t>Stability in both centric and eccentric relations. </a:t>
          </a:r>
          <a:endParaRPr lang="en-US" dirty="0">
            <a:solidFill>
              <a:srgbClr val="0070C0"/>
            </a:solidFill>
            <a:latin typeface="Arial" pitchFamily="34" charset="0"/>
            <a:cs typeface="Arial" pitchFamily="34" charset="0"/>
          </a:endParaRPr>
        </a:p>
      </dgm:t>
    </dgm:pt>
    <dgm:pt modelId="{157400FA-AEA8-4ED2-AEAE-1F3E9764E591}" type="parTrans" cxnId="{C3A1A642-EC35-4F38-AE8F-A8E5F5297733}">
      <dgm:prSet/>
      <dgm:spPr/>
      <dgm:t>
        <a:bodyPr/>
        <a:lstStyle/>
        <a:p>
          <a:endParaRPr lang="en-US">
            <a:solidFill>
              <a:schemeClr val="bg1"/>
            </a:solidFill>
          </a:endParaRPr>
        </a:p>
      </dgm:t>
    </dgm:pt>
    <dgm:pt modelId="{F02FE44C-8059-400A-945F-C35232FB870F}" type="sibTrans" cxnId="{C3A1A642-EC35-4F38-AE8F-A8E5F5297733}">
      <dgm:prSet/>
      <dgm:spPr/>
      <dgm:t>
        <a:bodyPr/>
        <a:lstStyle/>
        <a:p>
          <a:endParaRPr lang="en-US">
            <a:solidFill>
              <a:schemeClr val="bg1"/>
            </a:solidFill>
          </a:endParaRPr>
        </a:p>
      </dgm:t>
    </dgm:pt>
    <dgm:pt modelId="{DEC6EDAC-0FC6-4F1A-BFA2-513A92B8E35B}">
      <dgm:prSet>
        <dgm:style>
          <a:lnRef idx="2">
            <a:schemeClr val="dk1">
              <a:shade val="50000"/>
            </a:schemeClr>
          </a:lnRef>
          <a:fillRef idx="1">
            <a:schemeClr val="dk1"/>
          </a:fillRef>
          <a:effectRef idx="0">
            <a:schemeClr val="dk1"/>
          </a:effectRef>
          <a:fontRef idx="minor">
            <a:schemeClr val="lt1"/>
          </a:fontRef>
        </dgm:style>
      </dgm:prSet>
      <dgm:spPr/>
      <dgm:t>
        <a:bodyPr/>
        <a:lstStyle/>
        <a:p>
          <a:pPr rtl="0"/>
          <a:r>
            <a:rPr lang="en-US" dirty="0" smtClean="0">
              <a:solidFill>
                <a:srgbClr val="0070C0"/>
              </a:solidFill>
              <a:latin typeface="Arial" pitchFamily="34" charset="0"/>
              <a:cs typeface="Arial" pitchFamily="34" charset="0"/>
            </a:rPr>
            <a:t>Tripod contact during all eccentric movements. </a:t>
          </a:r>
          <a:endParaRPr lang="en-US" dirty="0">
            <a:solidFill>
              <a:srgbClr val="0070C0"/>
            </a:solidFill>
            <a:latin typeface="Arial" pitchFamily="34" charset="0"/>
            <a:cs typeface="Arial" pitchFamily="34" charset="0"/>
          </a:endParaRPr>
        </a:p>
      </dgm:t>
    </dgm:pt>
    <dgm:pt modelId="{07E1FE03-9BF2-4C10-B6CF-8A5D194362B6}" type="parTrans" cxnId="{E2A4CDEE-5C39-4266-B480-E7C6597E5310}">
      <dgm:prSet/>
      <dgm:spPr/>
      <dgm:t>
        <a:bodyPr/>
        <a:lstStyle/>
        <a:p>
          <a:endParaRPr lang="en-US">
            <a:solidFill>
              <a:schemeClr val="bg1"/>
            </a:solidFill>
          </a:endParaRPr>
        </a:p>
      </dgm:t>
    </dgm:pt>
    <dgm:pt modelId="{48AA0027-CDAB-4FEB-996B-ED012DC7A26E}" type="sibTrans" cxnId="{E2A4CDEE-5C39-4266-B480-E7C6597E5310}">
      <dgm:prSet/>
      <dgm:spPr/>
      <dgm:t>
        <a:bodyPr/>
        <a:lstStyle/>
        <a:p>
          <a:endParaRPr lang="en-US">
            <a:solidFill>
              <a:schemeClr val="bg1"/>
            </a:solidFill>
          </a:endParaRPr>
        </a:p>
      </dgm:t>
    </dgm:pt>
    <dgm:pt modelId="{8759BA8D-C3B7-46E1-B523-22384E4597E6}">
      <dgm:prSet>
        <dgm:style>
          <a:lnRef idx="3">
            <a:schemeClr val="lt1"/>
          </a:lnRef>
          <a:fillRef idx="1">
            <a:schemeClr val="dk1"/>
          </a:fillRef>
          <a:effectRef idx="1">
            <a:schemeClr val="dk1"/>
          </a:effectRef>
          <a:fontRef idx="minor">
            <a:schemeClr val="lt1"/>
          </a:fontRef>
        </dgm:style>
      </dgm:prSet>
      <dgm:spPr/>
      <dgm:t>
        <a:bodyPr/>
        <a:lstStyle/>
        <a:p>
          <a:pPr rtl="0"/>
          <a:r>
            <a:rPr lang="en-US" dirty="0" smtClean="0">
              <a:solidFill>
                <a:srgbClr val="0070C0"/>
              </a:solidFill>
              <a:latin typeface="Arial" pitchFamily="34" charset="0"/>
              <a:cs typeface="Arial" pitchFamily="34" charset="0"/>
            </a:rPr>
            <a:t>Unlocking the cusps mesiodistally. </a:t>
          </a:r>
          <a:endParaRPr lang="en-US" dirty="0">
            <a:solidFill>
              <a:srgbClr val="0070C0"/>
            </a:solidFill>
            <a:latin typeface="Arial" pitchFamily="34" charset="0"/>
            <a:cs typeface="Arial" pitchFamily="34" charset="0"/>
          </a:endParaRPr>
        </a:p>
      </dgm:t>
    </dgm:pt>
    <dgm:pt modelId="{EF2DF6E6-B043-4544-97C1-185B7215AA45}" type="parTrans" cxnId="{B1A7B913-B5A6-40CD-A7F3-CD03FAA5E2F6}">
      <dgm:prSet/>
      <dgm:spPr/>
      <dgm:t>
        <a:bodyPr/>
        <a:lstStyle/>
        <a:p>
          <a:endParaRPr lang="en-US">
            <a:solidFill>
              <a:schemeClr val="bg1"/>
            </a:solidFill>
          </a:endParaRPr>
        </a:p>
      </dgm:t>
    </dgm:pt>
    <dgm:pt modelId="{2D41020D-6B6B-464F-8BA3-C6B8C65D1E48}" type="sibTrans" cxnId="{B1A7B913-B5A6-40CD-A7F3-CD03FAA5E2F6}">
      <dgm:prSet/>
      <dgm:spPr/>
      <dgm:t>
        <a:bodyPr/>
        <a:lstStyle/>
        <a:p>
          <a:endParaRPr lang="en-US">
            <a:solidFill>
              <a:schemeClr val="bg1"/>
            </a:solidFill>
          </a:endParaRPr>
        </a:p>
      </dgm:t>
    </dgm:pt>
    <dgm:pt modelId="{CB8F587A-DA0C-4934-9B07-1E0BD1AAF1FA}">
      <dgm:prSet>
        <dgm:style>
          <a:lnRef idx="2">
            <a:schemeClr val="dk1">
              <a:shade val="50000"/>
            </a:schemeClr>
          </a:lnRef>
          <a:fillRef idx="1">
            <a:schemeClr val="dk1"/>
          </a:fillRef>
          <a:effectRef idx="0">
            <a:schemeClr val="dk1"/>
          </a:effectRef>
          <a:fontRef idx="minor">
            <a:schemeClr val="lt1"/>
          </a:fontRef>
        </dgm:style>
      </dgm:prSet>
      <dgm:spPr/>
      <dgm:t>
        <a:bodyPr/>
        <a:lstStyle/>
        <a:p>
          <a:pPr rtl="0"/>
          <a:r>
            <a:rPr lang="en-US" dirty="0" smtClean="0">
              <a:solidFill>
                <a:srgbClr val="0070C0"/>
              </a:solidFill>
              <a:latin typeface="Arial" pitchFamily="34" charset="0"/>
              <a:cs typeface="Arial" pitchFamily="34" charset="0"/>
            </a:rPr>
            <a:t>Reduction of cuspal height to control the horizontal forces.</a:t>
          </a:r>
          <a:endParaRPr lang="en-US" dirty="0">
            <a:solidFill>
              <a:srgbClr val="0070C0"/>
            </a:solidFill>
            <a:latin typeface="Arial" pitchFamily="34" charset="0"/>
            <a:cs typeface="Arial" pitchFamily="34" charset="0"/>
          </a:endParaRPr>
        </a:p>
      </dgm:t>
    </dgm:pt>
    <dgm:pt modelId="{9C73E914-8187-45DF-925C-056A59E3CD82}" type="parTrans" cxnId="{24F1E09D-9E0D-49F4-BFF4-63BE863E8A59}">
      <dgm:prSet/>
      <dgm:spPr/>
      <dgm:t>
        <a:bodyPr/>
        <a:lstStyle/>
        <a:p>
          <a:endParaRPr lang="en-US">
            <a:solidFill>
              <a:schemeClr val="bg1"/>
            </a:solidFill>
          </a:endParaRPr>
        </a:p>
      </dgm:t>
    </dgm:pt>
    <dgm:pt modelId="{CA4EF079-4712-4E2A-85CC-8A6299928E76}" type="sibTrans" cxnId="{24F1E09D-9E0D-49F4-BFF4-63BE863E8A59}">
      <dgm:prSet/>
      <dgm:spPr/>
      <dgm:t>
        <a:bodyPr/>
        <a:lstStyle/>
        <a:p>
          <a:endParaRPr lang="en-US">
            <a:solidFill>
              <a:schemeClr val="bg1"/>
            </a:solidFill>
          </a:endParaRPr>
        </a:p>
      </dgm:t>
    </dgm:pt>
    <dgm:pt modelId="{4451D2F1-1D2A-4912-BFEA-83C7F74F48DE}">
      <dgm:prSet>
        <dgm:style>
          <a:lnRef idx="2">
            <a:schemeClr val="dk1">
              <a:shade val="50000"/>
            </a:schemeClr>
          </a:lnRef>
          <a:fillRef idx="1">
            <a:schemeClr val="dk1"/>
          </a:fillRef>
          <a:effectRef idx="0">
            <a:schemeClr val="dk1"/>
          </a:effectRef>
          <a:fontRef idx="minor">
            <a:schemeClr val="lt1"/>
          </a:fontRef>
        </dgm:style>
      </dgm:prSet>
      <dgm:spPr/>
      <dgm:t>
        <a:bodyPr/>
        <a:lstStyle/>
        <a:p>
          <a:pPr rtl="0"/>
          <a:r>
            <a:rPr lang="en-US" dirty="0" smtClean="0">
              <a:solidFill>
                <a:srgbClr val="0070C0"/>
              </a:solidFill>
              <a:latin typeface="Arial" pitchFamily="34" charset="0"/>
              <a:cs typeface="Arial" pitchFamily="34" charset="0"/>
            </a:rPr>
            <a:t>Functional lever balance should be obtained.      </a:t>
          </a:r>
          <a:endParaRPr lang="en-US" dirty="0">
            <a:solidFill>
              <a:srgbClr val="0070C0"/>
            </a:solidFill>
            <a:latin typeface="Arial" pitchFamily="34" charset="0"/>
            <a:cs typeface="Arial" pitchFamily="34" charset="0"/>
          </a:endParaRPr>
        </a:p>
      </dgm:t>
    </dgm:pt>
    <dgm:pt modelId="{5AECD386-6F6F-4D03-BD1B-572FF25ACC3C}" type="parTrans" cxnId="{AAD5380E-8567-4E9B-ADA1-2A74C58F90D6}">
      <dgm:prSet/>
      <dgm:spPr/>
      <dgm:t>
        <a:bodyPr/>
        <a:lstStyle/>
        <a:p>
          <a:endParaRPr lang="en-US">
            <a:solidFill>
              <a:schemeClr val="bg1"/>
            </a:solidFill>
          </a:endParaRPr>
        </a:p>
      </dgm:t>
    </dgm:pt>
    <dgm:pt modelId="{34767A35-E065-422B-B79A-A3D931116727}" type="sibTrans" cxnId="{AAD5380E-8567-4E9B-ADA1-2A74C58F90D6}">
      <dgm:prSet/>
      <dgm:spPr/>
      <dgm:t>
        <a:bodyPr/>
        <a:lstStyle/>
        <a:p>
          <a:endParaRPr lang="en-US">
            <a:solidFill>
              <a:schemeClr val="bg1"/>
            </a:solidFill>
          </a:endParaRPr>
        </a:p>
      </dgm:t>
    </dgm:pt>
    <dgm:pt modelId="{04252812-51FD-47CE-8B86-08894A6FB442}" type="pres">
      <dgm:prSet presAssocID="{6C6055C5-7353-4B2F-990E-0A5CC4214CDC}" presName="Name0" presStyleCnt="0">
        <dgm:presLayoutVars>
          <dgm:dir/>
          <dgm:animLvl val="lvl"/>
          <dgm:resizeHandles val="exact"/>
        </dgm:presLayoutVars>
      </dgm:prSet>
      <dgm:spPr/>
      <dgm:t>
        <a:bodyPr/>
        <a:lstStyle/>
        <a:p>
          <a:endParaRPr lang="en-US"/>
        </a:p>
      </dgm:t>
    </dgm:pt>
    <dgm:pt modelId="{AD475BE6-83DB-4F88-8D36-22321177420D}" type="pres">
      <dgm:prSet presAssocID="{2B4C86DC-ADD2-4EFF-A9B2-4BC1892BD1C6}" presName="linNode" presStyleCnt="0"/>
      <dgm:spPr/>
      <dgm:t>
        <a:bodyPr/>
        <a:lstStyle/>
        <a:p>
          <a:endParaRPr lang="en-US"/>
        </a:p>
      </dgm:t>
    </dgm:pt>
    <dgm:pt modelId="{1C129C83-C96D-482C-8908-A2EA57765E7F}" type="pres">
      <dgm:prSet presAssocID="{2B4C86DC-ADD2-4EFF-A9B2-4BC1892BD1C6}" presName="parentText" presStyleLbl="node1" presStyleIdx="0" presStyleCnt="5" custScaleX="199074" custLinFactNeighborX="-1224" custLinFactNeighborY="-229">
        <dgm:presLayoutVars>
          <dgm:chMax val="1"/>
          <dgm:bulletEnabled val="1"/>
        </dgm:presLayoutVars>
      </dgm:prSet>
      <dgm:spPr/>
      <dgm:t>
        <a:bodyPr/>
        <a:lstStyle/>
        <a:p>
          <a:endParaRPr lang="en-US"/>
        </a:p>
      </dgm:t>
    </dgm:pt>
    <dgm:pt modelId="{6C2B5750-9DFB-42DB-B756-C4B886B2DA11}" type="pres">
      <dgm:prSet presAssocID="{F02FE44C-8059-400A-945F-C35232FB870F}" presName="sp" presStyleCnt="0"/>
      <dgm:spPr/>
      <dgm:t>
        <a:bodyPr/>
        <a:lstStyle/>
        <a:p>
          <a:endParaRPr lang="en-US"/>
        </a:p>
      </dgm:t>
    </dgm:pt>
    <dgm:pt modelId="{5ADF5F21-E952-4CD8-9552-B1E534AA8501}" type="pres">
      <dgm:prSet presAssocID="{DEC6EDAC-0FC6-4F1A-BFA2-513A92B8E35B}" presName="linNode" presStyleCnt="0"/>
      <dgm:spPr/>
      <dgm:t>
        <a:bodyPr/>
        <a:lstStyle/>
        <a:p>
          <a:endParaRPr lang="en-US"/>
        </a:p>
      </dgm:t>
    </dgm:pt>
    <dgm:pt modelId="{CED98915-B828-4BF6-BC9D-FE2BCC33EDD1}" type="pres">
      <dgm:prSet presAssocID="{DEC6EDAC-0FC6-4F1A-BFA2-513A92B8E35B}" presName="parentText" presStyleLbl="node1" presStyleIdx="1" presStyleCnt="5" custScaleX="199077" custLinFactNeighborY="3246">
        <dgm:presLayoutVars>
          <dgm:chMax val="1"/>
          <dgm:bulletEnabled val="1"/>
        </dgm:presLayoutVars>
      </dgm:prSet>
      <dgm:spPr/>
      <dgm:t>
        <a:bodyPr/>
        <a:lstStyle/>
        <a:p>
          <a:endParaRPr lang="en-US"/>
        </a:p>
      </dgm:t>
    </dgm:pt>
    <dgm:pt modelId="{B3EB91BA-6FAA-4EFF-A88C-74B546DA4AB2}" type="pres">
      <dgm:prSet presAssocID="{48AA0027-CDAB-4FEB-996B-ED012DC7A26E}" presName="sp" presStyleCnt="0"/>
      <dgm:spPr/>
      <dgm:t>
        <a:bodyPr/>
        <a:lstStyle/>
        <a:p>
          <a:endParaRPr lang="en-US"/>
        </a:p>
      </dgm:t>
    </dgm:pt>
    <dgm:pt modelId="{B1F24180-4AED-49FA-95F9-5B9A5F38FB05}" type="pres">
      <dgm:prSet presAssocID="{8759BA8D-C3B7-46E1-B523-22384E4597E6}" presName="linNode" presStyleCnt="0"/>
      <dgm:spPr/>
      <dgm:t>
        <a:bodyPr/>
        <a:lstStyle/>
        <a:p>
          <a:endParaRPr lang="en-US"/>
        </a:p>
      </dgm:t>
    </dgm:pt>
    <dgm:pt modelId="{04CF50C8-3DE1-4432-8D49-DC27E7557FBC}" type="pres">
      <dgm:prSet presAssocID="{8759BA8D-C3B7-46E1-B523-22384E4597E6}" presName="parentText" presStyleLbl="node1" presStyleIdx="2" presStyleCnt="5" custScaleX="199077">
        <dgm:presLayoutVars>
          <dgm:chMax val="1"/>
          <dgm:bulletEnabled val="1"/>
        </dgm:presLayoutVars>
      </dgm:prSet>
      <dgm:spPr/>
      <dgm:t>
        <a:bodyPr/>
        <a:lstStyle/>
        <a:p>
          <a:endParaRPr lang="en-US"/>
        </a:p>
      </dgm:t>
    </dgm:pt>
    <dgm:pt modelId="{09ECAFC5-3A73-4EF6-A8C5-5BCC672C6425}" type="pres">
      <dgm:prSet presAssocID="{2D41020D-6B6B-464F-8BA3-C6B8C65D1E48}" presName="sp" presStyleCnt="0"/>
      <dgm:spPr/>
      <dgm:t>
        <a:bodyPr/>
        <a:lstStyle/>
        <a:p>
          <a:endParaRPr lang="en-US"/>
        </a:p>
      </dgm:t>
    </dgm:pt>
    <dgm:pt modelId="{E94A85DC-6413-4938-A1EA-07E34B3DE9DA}" type="pres">
      <dgm:prSet presAssocID="{CB8F587A-DA0C-4934-9B07-1E0BD1AAF1FA}" presName="linNode" presStyleCnt="0"/>
      <dgm:spPr/>
      <dgm:t>
        <a:bodyPr/>
        <a:lstStyle/>
        <a:p>
          <a:endParaRPr lang="en-US"/>
        </a:p>
      </dgm:t>
    </dgm:pt>
    <dgm:pt modelId="{03ACF592-EDF3-4F3D-BDBC-51EABD2B8F8C}" type="pres">
      <dgm:prSet presAssocID="{CB8F587A-DA0C-4934-9B07-1E0BD1AAF1FA}" presName="parentText" presStyleLbl="node1" presStyleIdx="3" presStyleCnt="5" custScaleX="199077">
        <dgm:presLayoutVars>
          <dgm:chMax val="1"/>
          <dgm:bulletEnabled val="1"/>
        </dgm:presLayoutVars>
      </dgm:prSet>
      <dgm:spPr/>
      <dgm:t>
        <a:bodyPr/>
        <a:lstStyle/>
        <a:p>
          <a:endParaRPr lang="en-US"/>
        </a:p>
      </dgm:t>
    </dgm:pt>
    <dgm:pt modelId="{B58B45BC-CC26-4DF3-B282-35BB60D9777A}" type="pres">
      <dgm:prSet presAssocID="{CA4EF079-4712-4E2A-85CC-8A6299928E76}" presName="sp" presStyleCnt="0"/>
      <dgm:spPr/>
      <dgm:t>
        <a:bodyPr/>
        <a:lstStyle/>
        <a:p>
          <a:endParaRPr lang="en-US"/>
        </a:p>
      </dgm:t>
    </dgm:pt>
    <dgm:pt modelId="{A3FD6B32-41CB-46C2-96E5-9D08B4D0658B}" type="pres">
      <dgm:prSet presAssocID="{4451D2F1-1D2A-4912-BFEA-83C7F74F48DE}" presName="linNode" presStyleCnt="0"/>
      <dgm:spPr/>
      <dgm:t>
        <a:bodyPr/>
        <a:lstStyle/>
        <a:p>
          <a:endParaRPr lang="en-US"/>
        </a:p>
      </dgm:t>
    </dgm:pt>
    <dgm:pt modelId="{FE225FF1-382F-46B9-B8D0-19907AC44BBA}" type="pres">
      <dgm:prSet presAssocID="{4451D2F1-1D2A-4912-BFEA-83C7F74F48DE}" presName="parentText" presStyleLbl="node1" presStyleIdx="4" presStyleCnt="5" custScaleX="199077">
        <dgm:presLayoutVars>
          <dgm:chMax val="1"/>
          <dgm:bulletEnabled val="1"/>
        </dgm:presLayoutVars>
      </dgm:prSet>
      <dgm:spPr/>
      <dgm:t>
        <a:bodyPr/>
        <a:lstStyle/>
        <a:p>
          <a:endParaRPr lang="en-US"/>
        </a:p>
      </dgm:t>
    </dgm:pt>
  </dgm:ptLst>
  <dgm:cxnLst>
    <dgm:cxn modelId="{E2A4CDEE-5C39-4266-B480-E7C6597E5310}" srcId="{6C6055C5-7353-4B2F-990E-0A5CC4214CDC}" destId="{DEC6EDAC-0FC6-4F1A-BFA2-513A92B8E35B}" srcOrd="1" destOrd="0" parTransId="{07E1FE03-9BF2-4C10-B6CF-8A5D194362B6}" sibTransId="{48AA0027-CDAB-4FEB-996B-ED012DC7A26E}"/>
    <dgm:cxn modelId="{B1A7B913-B5A6-40CD-A7F3-CD03FAA5E2F6}" srcId="{6C6055C5-7353-4B2F-990E-0A5CC4214CDC}" destId="{8759BA8D-C3B7-46E1-B523-22384E4597E6}" srcOrd="2" destOrd="0" parTransId="{EF2DF6E6-B043-4544-97C1-185B7215AA45}" sibTransId="{2D41020D-6B6B-464F-8BA3-C6B8C65D1E48}"/>
    <dgm:cxn modelId="{E604BD1D-0FAF-4411-BE49-11259E93B717}" type="presOf" srcId="{4451D2F1-1D2A-4912-BFEA-83C7F74F48DE}" destId="{FE225FF1-382F-46B9-B8D0-19907AC44BBA}" srcOrd="0" destOrd="0" presId="urn:microsoft.com/office/officeart/2005/8/layout/vList5"/>
    <dgm:cxn modelId="{E7E4010E-2B12-4CFB-9564-147D029FB1C8}" type="presOf" srcId="{8759BA8D-C3B7-46E1-B523-22384E4597E6}" destId="{04CF50C8-3DE1-4432-8D49-DC27E7557FBC}" srcOrd="0" destOrd="0" presId="urn:microsoft.com/office/officeart/2005/8/layout/vList5"/>
    <dgm:cxn modelId="{C3A1A642-EC35-4F38-AE8F-A8E5F5297733}" srcId="{6C6055C5-7353-4B2F-990E-0A5CC4214CDC}" destId="{2B4C86DC-ADD2-4EFF-A9B2-4BC1892BD1C6}" srcOrd="0" destOrd="0" parTransId="{157400FA-AEA8-4ED2-AEAE-1F3E9764E591}" sibTransId="{F02FE44C-8059-400A-945F-C35232FB870F}"/>
    <dgm:cxn modelId="{0A18005D-5ADF-4464-8E3F-FBFEC6572861}" type="presOf" srcId="{6C6055C5-7353-4B2F-990E-0A5CC4214CDC}" destId="{04252812-51FD-47CE-8B86-08894A6FB442}" srcOrd="0" destOrd="0" presId="urn:microsoft.com/office/officeart/2005/8/layout/vList5"/>
    <dgm:cxn modelId="{4A0F55FE-6A15-4089-9B92-209FCD4B03B8}" type="presOf" srcId="{CB8F587A-DA0C-4934-9B07-1E0BD1AAF1FA}" destId="{03ACF592-EDF3-4F3D-BDBC-51EABD2B8F8C}" srcOrd="0" destOrd="0" presId="urn:microsoft.com/office/officeart/2005/8/layout/vList5"/>
    <dgm:cxn modelId="{A50670DF-CBDD-4485-A27E-37B69734D5E4}" type="presOf" srcId="{DEC6EDAC-0FC6-4F1A-BFA2-513A92B8E35B}" destId="{CED98915-B828-4BF6-BC9D-FE2BCC33EDD1}" srcOrd="0" destOrd="0" presId="urn:microsoft.com/office/officeart/2005/8/layout/vList5"/>
    <dgm:cxn modelId="{AAD5380E-8567-4E9B-ADA1-2A74C58F90D6}" srcId="{6C6055C5-7353-4B2F-990E-0A5CC4214CDC}" destId="{4451D2F1-1D2A-4912-BFEA-83C7F74F48DE}" srcOrd="4" destOrd="0" parTransId="{5AECD386-6F6F-4D03-BD1B-572FF25ACC3C}" sibTransId="{34767A35-E065-422B-B79A-A3D931116727}"/>
    <dgm:cxn modelId="{24F1E09D-9E0D-49F4-BFF4-63BE863E8A59}" srcId="{6C6055C5-7353-4B2F-990E-0A5CC4214CDC}" destId="{CB8F587A-DA0C-4934-9B07-1E0BD1AAF1FA}" srcOrd="3" destOrd="0" parTransId="{9C73E914-8187-45DF-925C-056A59E3CD82}" sibTransId="{CA4EF079-4712-4E2A-85CC-8A6299928E76}"/>
    <dgm:cxn modelId="{1AA305D2-F99F-4CCA-9E82-B0E0D965C67C}" type="presOf" srcId="{2B4C86DC-ADD2-4EFF-A9B2-4BC1892BD1C6}" destId="{1C129C83-C96D-482C-8908-A2EA57765E7F}" srcOrd="0" destOrd="0" presId="urn:microsoft.com/office/officeart/2005/8/layout/vList5"/>
    <dgm:cxn modelId="{DDA74A39-B78A-46FA-A820-220964007E42}" type="presParOf" srcId="{04252812-51FD-47CE-8B86-08894A6FB442}" destId="{AD475BE6-83DB-4F88-8D36-22321177420D}" srcOrd="0" destOrd="0" presId="urn:microsoft.com/office/officeart/2005/8/layout/vList5"/>
    <dgm:cxn modelId="{64F78DE2-D84E-4780-8C35-C3268527A2F2}" type="presParOf" srcId="{AD475BE6-83DB-4F88-8D36-22321177420D}" destId="{1C129C83-C96D-482C-8908-A2EA57765E7F}" srcOrd="0" destOrd="0" presId="urn:microsoft.com/office/officeart/2005/8/layout/vList5"/>
    <dgm:cxn modelId="{B1DAD395-A3D8-446A-87DB-3A1A97FD1DFE}" type="presParOf" srcId="{04252812-51FD-47CE-8B86-08894A6FB442}" destId="{6C2B5750-9DFB-42DB-B756-C4B886B2DA11}" srcOrd="1" destOrd="0" presId="urn:microsoft.com/office/officeart/2005/8/layout/vList5"/>
    <dgm:cxn modelId="{C040D61B-2369-44E6-8394-DEADDC49B93B}" type="presParOf" srcId="{04252812-51FD-47CE-8B86-08894A6FB442}" destId="{5ADF5F21-E952-4CD8-9552-B1E534AA8501}" srcOrd="2" destOrd="0" presId="urn:microsoft.com/office/officeart/2005/8/layout/vList5"/>
    <dgm:cxn modelId="{8B00F488-93B9-4BEC-9715-3AED5F86E4B2}" type="presParOf" srcId="{5ADF5F21-E952-4CD8-9552-B1E534AA8501}" destId="{CED98915-B828-4BF6-BC9D-FE2BCC33EDD1}" srcOrd="0" destOrd="0" presId="urn:microsoft.com/office/officeart/2005/8/layout/vList5"/>
    <dgm:cxn modelId="{D4B604BE-48B9-4222-B66C-7F58FD882604}" type="presParOf" srcId="{04252812-51FD-47CE-8B86-08894A6FB442}" destId="{B3EB91BA-6FAA-4EFF-A88C-74B546DA4AB2}" srcOrd="3" destOrd="0" presId="urn:microsoft.com/office/officeart/2005/8/layout/vList5"/>
    <dgm:cxn modelId="{13CA8B9E-E7C6-4087-BD11-F18A58373A9B}" type="presParOf" srcId="{04252812-51FD-47CE-8B86-08894A6FB442}" destId="{B1F24180-4AED-49FA-95F9-5B9A5F38FB05}" srcOrd="4" destOrd="0" presId="urn:microsoft.com/office/officeart/2005/8/layout/vList5"/>
    <dgm:cxn modelId="{0AA8CA06-6B89-4DE4-BA82-D04616B9FD61}" type="presParOf" srcId="{B1F24180-4AED-49FA-95F9-5B9A5F38FB05}" destId="{04CF50C8-3DE1-4432-8D49-DC27E7557FBC}" srcOrd="0" destOrd="0" presId="urn:microsoft.com/office/officeart/2005/8/layout/vList5"/>
    <dgm:cxn modelId="{F051956E-6DE3-44AD-94B2-72826E9C65D7}" type="presParOf" srcId="{04252812-51FD-47CE-8B86-08894A6FB442}" destId="{09ECAFC5-3A73-4EF6-A8C5-5BCC672C6425}" srcOrd="5" destOrd="0" presId="urn:microsoft.com/office/officeart/2005/8/layout/vList5"/>
    <dgm:cxn modelId="{E6196DEC-D734-4244-828F-B1C6A0435085}" type="presParOf" srcId="{04252812-51FD-47CE-8B86-08894A6FB442}" destId="{E94A85DC-6413-4938-A1EA-07E34B3DE9DA}" srcOrd="6" destOrd="0" presId="urn:microsoft.com/office/officeart/2005/8/layout/vList5"/>
    <dgm:cxn modelId="{5885C46E-022B-436F-B9CF-50436D4C506E}" type="presParOf" srcId="{E94A85DC-6413-4938-A1EA-07E34B3DE9DA}" destId="{03ACF592-EDF3-4F3D-BDBC-51EABD2B8F8C}" srcOrd="0" destOrd="0" presId="urn:microsoft.com/office/officeart/2005/8/layout/vList5"/>
    <dgm:cxn modelId="{4E2F1410-7204-45CD-8D64-DCF43DB1A994}" type="presParOf" srcId="{04252812-51FD-47CE-8B86-08894A6FB442}" destId="{B58B45BC-CC26-4DF3-B282-35BB60D9777A}" srcOrd="7" destOrd="0" presId="urn:microsoft.com/office/officeart/2005/8/layout/vList5"/>
    <dgm:cxn modelId="{17BD4968-0C2A-4824-8F03-708767585254}" type="presParOf" srcId="{04252812-51FD-47CE-8B86-08894A6FB442}" destId="{A3FD6B32-41CB-46C2-96E5-9D08B4D0658B}" srcOrd="8" destOrd="0" presId="urn:microsoft.com/office/officeart/2005/8/layout/vList5"/>
    <dgm:cxn modelId="{89222F0A-62A9-4458-834F-490181D8B37E}" type="presParOf" srcId="{A3FD6B32-41CB-46C2-96E5-9D08B4D0658B}" destId="{FE225FF1-382F-46B9-B8D0-19907AC44BBA}" srcOrd="0" destOrd="0" presId="urn:microsoft.com/office/officeart/2005/8/layout/vList5"/>
  </dgm:cxnLst>
  <dgm:bg>
    <a:solidFill>
      <a:srgbClr val="F99E75"/>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CFA49E-A918-46A5-AF0A-8EDE8832B35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9F51D07-9F95-42C4-BD2C-A99CF6A64D91}">
      <dgm:prSet custT="1">
        <dgm:style>
          <a:lnRef idx="2">
            <a:schemeClr val="dk1">
              <a:shade val="50000"/>
            </a:schemeClr>
          </a:lnRef>
          <a:fillRef idx="1">
            <a:schemeClr val="dk1"/>
          </a:fillRef>
          <a:effectRef idx="0">
            <a:schemeClr val="dk1"/>
          </a:effectRef>
          <a:fontRef idx="minor">
            <a:schemeClr val="lt1"/>
          </a:fontRef>
        </dgm:style>
      </dgm:prSet>
      <dgm:spPr/>
      <dgm:t>
        <a:bodyPr/>
        <a:lstStyle/>
        <a:p>
          <a:pPr rtl="0"/>
          <a:r>
            <a:rPr lang="en-US" sz="2400" dirty="0" smtClean="0">
              <a:solidFill>
                <a:srgbClr val="0070C0"/>
              </a:solidFill>
              <a:latin typeface="Arial" pitchFamily="34" charset="0"/>
              <a:cs typeface="Arial" pitchFamily="34" charset="0"/>
            </a:rPr>
            <a:t>Cutting, penetrating and shearing efficiency of the occlusal surface should be equivalent to that of natural dentition. </a:t>
          </a:r>
          <a:endParaRPr lang="en-US" sz="2400" dirty="0">
            <a:solidFill>
              <a:srgbClr val="0070C0"/>
            </a:solidFill>
            <a:latin typeface="Arial" pitchFamily="34" charset="0"/>
            <a:cs typeface="Arial" pitchFamily="34" charset="0"/>
          </a:endParaRPr>
        </a:p>
      </dgm:t>
    </dgm:pt>
    <dgm:pt modelId="{53F308B4-2E67-49AA-892F-954AFC938732}" type="parTrans" cxnId="{E544A793-608A-4A2A-8582-36DD7A96CB64}">
      <dgm:prSet/>
      <dgm:spPr/>
      <dgm:t>
        <a:bodyPr/>
        <a:lstStyle/>
        <a:p>
          <a:endParaRPr lang="en-US"/>
        </a:p>
      </dgm:t>
    </dgm:pt>
    <dgm:pt modelId="{E8C1F14D-2F7F-4052-8CDD-97E46D243713}" type="sibTrans" cxnId="{E544A793-608A-4A2A-8582-36DD7A96CB64}">
      <dgm:prSet/>
      <dgm:spPr/>
      <dgm:t>
        <a:bodyPr/>
        <a:lstStyle/>
        <a:p>
          <a:endParaRPr lang="en-US"/>
        </a:p>
      </dgm:t>
    </dgm:pt>
    <dgm:pt modelId="{80E9D424-BDA6-458D-84D2-92EA20207DE2}">
      <dgm:prSet custT="1">
        <dgm:style>
          <a:lnRef idx="2">
            <a:schemeClr val="dk1">
              <a:shade val="50000"/>
            </a:schemeClr>
          </a:lnRef>
          <a:fillRef idx="1">
            <a:schemeClr val="dk1"/>
          </a:fillRef>
          <a:effectRef idx="0">
            <a:schemeClr val="dk1"/>
          </a:effectRef>
          <a:fontRef idx="minor">
            <a:schemeClr val="lt1"/>
          </a:fontRef>
        </dgm:style>
      </dgm:prSet>
      <dgm:spPr/>
      <dgm:t>
        <a:bodyPr/>
        <a:lstStyle/>
        <a:p>
          <a:pPr rtl="0"/>
          <a:r>
            <a:rPr lang="en-US" sz="2400" dirty="0" smtClean="0">
              <a:solidFill>
                <a:srgbClr val="0070C0"/>
              </a:solidFill>
              <a:latin typeface="Arial" pitchFamily="34" charset="0"/>
              <a:cs typeface="Arial" pitchFamily="34" charset="0"/>
            </a:rPr>
            <a:t>Incisal clearance during posterior functions like chewing. </a:t>
          </a:r>
          <a:endParaRPr lang="en-US" sz="2400" dirty="0">
            <a:solidFill>
              <a:srgbClr val="0070C0"/>
            </a:solidFill>
            <a:latin typeface="Arial" pitchFamily="34" charset="0"/>
            <a:cs typeface="Arial" pitchFamily="34" charset="0"/>
          </a:endParaRPr>
        </a:p>
      </dgm:t>
    </dgm:pt>
    <dgm:pt modelId="{42DBFC52-AB0D-4A39-996A-DC9FA30BF228}" type="parTrans" cxnId="{CD35F269-1E08-495A-860D-BCF166C9421C}">
      <dgm:prSet/>
      <dgm:spPr/>
      <dgm:t>
        <a:bodyPr/>
        <a:lstStyle/>
        <a:p>
          <a:endParaRPr lang="en-US"/>
        </a:p>
      </dgm:t>
    </dgm:pt>
    <dgm:pt modelId="{C26E2220-0797-4648-B118-9444AEA6900E}" type="sibTrans" cxnId="{CD35F269-1E08-495A-860D-BCF166C9421C}">
      <dgm:prSet/>
      <dgm:spPr/>
      <dgm:t>
        <a:bodyPr/>
        <a:lstStyle/>
        <a:p>
          <a:endParaRPr lang="en-US"/>
        </a:p>
      </dgm:t>
    </dgm:pt>
    <dgm:pt modelId="{56636E38-66CC-4EF2-96CC-469EAFB6C255}">
      <dgm:prSet custT="1">
        <dgm:style>
          <a:lnRef idx="2">
            <a:schemeClr val="dk1">
              <a:shade val="50000"/>
            </a:schemeClr>
          </a:lnRef>
          <a:fillRef idx="1">
            <a:schemeClr val="dk1"/>
          </a:fillRef>
          <a:effectRef idx="0">
            <a:schemeClr val="dk1"/>
          </a:effectRef>
          <a:fontRef idx="minor">
            <a:schemeClr val="lt1"/>
          </a:fontRef>
        </dgm:style>
      </dgm:prSet>
      <dgm:spPr/>
      <dgm:t>
        <a:bodyPr/>
        <a:lstStyle/>
        <a:p>
          <a:pPr rtl="0"/>
          <a:r>
            <a:rPr lang="en-US" sz="2400" dirty="0" smtClean="0">
              <a:solidFill>
                <a:srgbClr val="0070C0"/>
              </a:solidFill>
              <a:latin typeface="Arial" pitchFamily="34" charset="0"/>
              <a:cs typeface="Arial" pitchFamily="34" charset="0"/>
            </a:rPr>
            <a:t>Minimal area of contact to reduce pressure while crushing food (Lingualized occlusion). </a:t>
          </a:r>
          <a:endParaRPr lang="en-US" sz="2400" dirty="0">
            <a:solidFill>
              <a:srgbClr val="0070C0"/>
            </a:solidFill>
            <a:latin typeface="Arial" pitchFamily="34" charset="0"/>
            <a:cs typeface="Arial" pitchFamily="34" charset="0"/>
          </a:endParaRPr>
        </a:p>
      </dgm:t>
    </dgm:pt>
    <dgm:pt modelId="{2B8C1AFC-1EBA-4E7E-B8DB-70EBC6A3E209}" type="parTrans" cxnId="{C590AD69-2E7D-4A6D-8A0E-4AD5D6DE3DE7}">
      <dgm:prSet/>
      <dgm:spPr/>
      <dgm:t>
        <a:bodyPr/>
        <a:lstStyle/>
        <a:p>
          <a:endParaRPr lang="en-US"/>
        </a:p>
      </dgm:t>
    </dgm:pt>
    <dgm:pt modelId="{99B94810-8589-4E20-B481-AEE510E4BF8C}" type="sibTrans" cxnId="{C590AD69-2E7D-4A6D-8A0E-4AD5D6DE3DE7}">
      <dgm:prSet/>
      <dgm:spPr/>
      <dgm:t>
        <a:bodyPr/>
        <a:lstStyle/>
        <a:p>
          <a:endParaRPr lang="en-US"/>
        </a:p>
      </dgm:t>
    </dgm:pt>
    <dgm:pt modelId="{F2D5F25A-64C1-4E76-AAE8-B43182DE959B}">
      <dgm:prSet custT="1">
        <dgm:style>
          <a:lnRef idx="3">
            <a:schemeClr val="lt1"/>
          </a:lnRef>
          <a:fillRef idx="1">
            <a:schemeClr val="dk1"/>
          </a:fillRef>
          <a:effectRef idx="1">
            <a:schemeClr val="dk1"/>
          </a:effectRef>
          <a:fontRef idx="minor">
            <a:schemeClr val="lt1"/>
          </a:fontRef>
        </dgm:style>
      </dgm:prSet>
      <dgm:spPr/>
      <dgm:t>
        <a:bodyPr/>
        <a:lstStyle/>
        <a:p>
          <a:pPr rtl="0"/>
          <a:r>
            <a:rPr lang="en-US" sz="2400" dirty="0" smtClean="0">
              <a:solidFill>
                <a:srgbClr val="0070C0"/>
              </a:solidFill>
              <a:latin typeface="Arial" pitchFamily="34" charset="0"/>
              <a:cs typeface="Arial" pitchFamily="34" charset="0"/>
            </a:rPr>
            <a:t>Sharp ridges, cusps and sluiceways to increase masticating efficiency. </a:t>
          </a:r>
          <a:endParaRPr lang="en-US" sz="2400" dirty="0">
            <a:solidFill>
              <a:srgbClr val="0070C0"/>
            </a:solidFill>
            <a:latin typeface="Arial" pitchFamily="34" charset="0"/>
            <a:cs typeface="Arial" pitchFamily="34" charset="0"/>
          </a:endParaRPr>
        </a:p>
      </dgm:t>
    </dgm:pt>
    <dgm:pt modelId="{8B90D678-CB1A-49CE-94A6-551A8FD5EEC8}" type="parTrans" cxnId="{3F448E30-53E4-4CC1-AF19-E6F21EF74FF6}">
      <dgm:prSet/>
      <dgm:spPr/>
      <dgm:t>
        <a:bodyPr/>
        <a:lstStyle/>
        <a:p>
          <a:endParaRPr lang="en-US"/>
        </a:p>
      </dgm:t>
    </dgm:pt>
    <dgm:pt modelId="{3E4F4279-F5DB-4F19-8FC4-C7AE20EF0436}" type="sibTrans" cxnId="{3F448E30-53E4-4CC1-AF19-E6F21EF74FF6}">
      <dgm:prSet/>
      <dgm:spPr/>
      <dgm:t>
        <a:bodyPr/>
        <a:lstStyle/>
        <a:p>
          <a:endParaRPr lang="en-US"/>
        </a:p>
      </dgm:t>
    </dgm:pt>
    <dgm:pt modelId="{E4827299-2A03-49E8-8C55-917448D6A7B1}" type="pres">
      <dgm:prSet presAssocID="{4DCFA49E-A918-46A5-AF0A-8EDE8832B354}" presName="Name0" presStyleCnt="0">
        <dgm:presLayoutVars>
          <dgm:dir/>
          <dgm:animLvl val="lvl"/>
          <dgm:resizeHandles val="exact"/>
        </dgm:presLayoutVars>
      </dgm:prSet>
      <dgm:spPr/>
      <dgm:t>
        <a:bodyPr/>
        <a:lstStyle/>
        <a:p>
          <a:endParaRPr lang="en-US"/>
        </a:p>
      </dgm:t>
    </dgm:pt>
    <dgm:pt modelId="{2898D178-4B1A-48C1-A2B3-5C9A2E945467}" type="pres">
      <dgm:prSet presAssocID="{C9F51D07-9F95-42C4-BD2C-A99CF6A64D91}" presName="linNode" presStyleCnt="0"/>
      <dgm:spPr/>
    </dgm:pt>
    <dgm:pt modelId="{70081EB8-AE08-4783-A988-3E2BFFCF31E9}" type="pres">
      <dgm:prSet presAssocID="{C9F51D07-9F95-42C4-BD2C-A99CF6A64D91}" presName="parentText" presStyleLbl="node1" presStyleIdx="0" presStyleCnt="4" custScaleX="199076">
        <dgm:presLayoutVars>
          <dgm:chMax val="1"/>
          <dgm:bulletEnabled val="1"/>
        </dgm:presLayoutVars>
      </dgm:prSet>
      <dgm:spPr/>
      <dgm:t>
        <a:bodyPr/>
        <a:lstStyle/>
        <a:p>
          <a:endParaRPr lang="en-US"/>
        </a:p>
      </dgm:t>
    </dgm:pt>
    <dgm:pt modelId="{DCE8BC34-D6DC-4219-8E3E-B428E7C3E8E9}" type="pres">
      <dgm:prSet presAssocID="{E8C1F14D-2F7F-4052-8CDD-97E46D243713}" presName="sp" presStyleCnt="0"/>
      <dgm:spPr/>
    </dgm:pt>
    <dgm:pt modelId="{50D6C93A-126D-4704-89A3-700611A57495}" type="pres">
      <dgm:prSet presAssocID="{80E9D424-BDA6-458D-84D2-92EA20207DE2}" presName="linNode" presStyleCnt="0"/>
      <dgm:spPr/>
    </dgm:pt>
    <dgm:pt modelId="{50CFE54A-A844-4DC6-AFE8-2AC039E2E714}" type="pres">
      <dgm:prSet presAssocID="{80E9D424-BDA6-458D-84D2-92EA20207DE2}" presName="parentText" presStyleLbl="node1" presStyleIdx="1" presStyleCnt="4" custScaleX="199726">
        <dgm:presLayoutVars>
          <dgm:chMax val="1"/>
          <dgm:bulletEnabled val="1"/>
        </dgm:presLayoutVars>
      </dgm:prSet>
      <dgm:spPr/>
      <dgm:t>
        <a:bodyPr/>
        <a:lstStyle/>
        <a:p>
          <a:endParaRPr lang="en-US"/>
        </a:p>
      </dgm:t>
    </dgm:pt>
    <dgm:pt modelId="{70E02D0C-138B-4E3E-B5D6-98340DEC87C9}" type="pres">
      <dgm:prSet presAssocID="{C26E2220-0797-4648-B118-9444AEA6900E}" presName="sp" presStyleCnt="0"/>
      <dgm:spPr/>
    </dgm:pt>
    <dgm:pt modelId="{63B4D76E-2D54-48AA-8410-83F866FD656F}" type="pres">
      <dgm:prSet presAssocID="{56636E38-66CC-4EF2-96CC-469EAFB6C255}" presName="linNode" presStyleCnt="0"/>
      <dgm:spPr/>
    </dgm:pt>
    <dgm:pt modelId="{BE94BD96-0A5C-499E-8672-184702A349DC}" type="pres">
      <dgm:prSet presAssocID="{56636E38-66CC-4EF2-96CC-469EAFB6C255}" presName="parentText" presStyleLbl="node1" presStyleIdx="2" presStyleCnt="4" custScaleX="199726">
        <dgm:presLayoutVars>
          <dgm:chMax val="1"/>
          <dgm:bulletEnabled val="1"/>
        </dgm:presLayoutVars>
      </dgm:prSet>
      <dgm:spPr/>
      <dgm:t>
        <a:bodyPr/>
        <a:lstStyle/>
        <a:p>
          <a:endParaRPr lang="en-US"/>
        </a:p>
      </dgm:t>
    </dgm:pt>
    <dgm:pt modelId="{1AFCF3AB-F34A-4365-A90A-02017193F8BA}" type="pres">
      <dgm:prSet presAssocID="{99B94810-8589-4E20-B481-AEE510E4BF8C}" presName="sp" presStyleCnt="0"/>
      <dgm:spPr/>
    </dgm:pt>
    <dgm:pt modelId="{80C34379-890C-4C48-96AB-867A1A2450F3}" type="pres">
      <dgm:prSet presAssocID="{F2D5F25A-64C1-4E76-AAE8-B43182DE959B}" presName="linNode" presStyleCnt="0"/>
      <dgm:spPr/>
    </dgm:pt>
    <dgm:pt modelId="{AEA28434-4458-476D-8CE6-87941B5C3E92}" type="pres">
      <dgm:prSet presAssocID="{F2D5F25A-64C1-4E76-AAE8-B43182DE959B}" presName="parentText" presStyleLbl="node1" presStyleIdx="3" presStyleCnt="4" custScaleX="199365" custLinFactNeighborX="2170" custLinFactNeighborY="208">
        <dgm:presLayoutVars>
          <dgm:chMax val="1"/>
          <dgm:bulletEnabled val="1"/>
        </dgm:presLayoutVars>
      </dgm:prSet>
      <dgm:spPr/>
      <dgm:t>
        <a:bodyPr/>
        <a:lstStyle/>
        <a:p>
          <a:endParaRPr lang="en-US"/>
        </a:p>
      </dgm:t>
    </dgm:pt>
  </dgm:ptLst>
  <dgm:cxnLst>
    <dgm:cxn modelId="{C9FB17B3-6DF8-4D2A-8937-C38D23C1186F}" type="presOf" srcId="{80E9D424-BDA6-458D-84D2-92EA20207DE2}" destId="{50CFE54A-A844-4DC6-AFE8-2AC039E2E714}" srcOrd="0" destOrd="0" presId="urn:microsoft.com/office/officeart/2005/8/layout/vList5"/>
    <dgm:cxn modelId="{3F448E30-53E4-4CC1-AF19-E6F21EF74FF6}" srcId="{4DCFA49E-A918-46A5-AF0A-8EDE8832B354}" destId="{F2D5F25A-64C1-4E76-AAE8-B43182DE959B}" srcOrd="3" destOrd="0" parTransId="{8B90D678-CB1A-49CE-94A6-551A8FD5EEC8}" sibTransId="{3E4F4279-F5DB-4F19-8FC4-C7AE20EF0436}"/>
    <dgm:cxn modelId="{B79B31AD-E706-4F0C-B6EC-FCA68D5DDD1D}" type="presOf" srcId="{F2D5F25A-64C1-4E76-AAE8-B43182DE959B}" destId="{AEA28434-4458-476D-8CE6-87941B5C3E92}" srcOrd="0" destOrd="0" presId="urn:microsoft.com/office/officeart/2005/8/layout/vList5"/>
    <dgm:cxn modelId="{C590AD69-2E7D-4A6D-8A0E-4AD5D6DE3DE7}" srcId="{4DCFA49E-A918-46A5-AF0A-8EDE8832B354}" destId="{56636E38-66CC-4EF2-96CC-469EAFB6C255}" srcOrd="2" destOrd="0" parTransId="{2B8C1AFC-1EBA-4E7E-B8DB-70EBC6A3E209}" sibTransId="{99B94810-8589-4E20-B481-AEE510E4BF8C}"/>
    <dgm:cxn modelId="{E544A793-608A-4A2A-8582-36DD7A96CB64}" srcId="{4DCFA49E-A918-46A5-AF0A-8EDE8832B354}" destId="{C9F51D07-9F95-42C4-BD2C-A99CF6A64D91}" srcOrd="0" destOrd="0" parTransId="{53F308B4-2E67-49AA-892F-954AFC938732}" sibTransId="{E8C1F14D-2F7F-4052-8CDD-97E46D243713}"/>
    <dgm:cxn modelId="{631BD694-D70C-4620-89FE-35239DB5604F}" type="presOf" srcId="{C9F51D07-9F95-42C4-BD2C-A99CF6A64D91}" destId="{70081EB8-AE08-4783-A988-3E2BFFCF31E9}" srcOrd="0" destOrd="0" presId="urn:microsoft.com/office/officeart/2005/8/layout/vList5"/>
    <dgm:cxn modelId="{CD8CFE71-9CF2-4DF9-8983-EE0D04F10F99}" type="presOf" srcId="{56636E38-66CC-4EF2-96CC-469EAFB6C255}" destId="{BE94BD96-0A5C-499E-8672-184702A349DC}" srcOrd="0" destOrd="0" presId="urn:microsoft.com/office/officeart/2005/8/layout/vList5"/>
    <dgm:cxn modelId="{ED637BBF-4A4F-4D73-A03B-4188767AFBEB}" type="presOf" srcId="{4DCFA49E-A918-46A5-AF0A-8EDE8832B354}" destId="{E4827299-2A03-49E8-8C55-917448D6A7B1}" srcOrd="0" destOrd="0" presId="urn:microsoft.com/office/officeart/2005/8/layout/vList5"/>
    <dgm:cxn modelId="{CD35F269-1E08-495A-860D-BCF166C9421C}" srcId="{4DCFA49E-A918-46A5-AF0A-8EDE8832B354}" destId="{80E9D424-BDA6-458D-84D2-92EA20207DE2}" srcOrd="1" destOrd="0" parTransId="{42DBFC52-AB0D-4A39-996A-DC9FA30BF228}" sibTransId="{C26E2220-0797-4648-B118-9444AEA6900E}"/>
    <dgm:cxn modelId="{2CD93B97-59D3-486F-812A-0A3377B675E5}" type="presParOf" srcId="{E4827299-2A03-49E8-8C55-917448D6A7B1}" destId="{2898D178-4B1A-48C1-A2B3-5C9A2E945467}" srcOrd="0" destOrd="0" presId="urn:microsoft.com/office/officeart/2005/8/layout/vList5"/>
    <dgm:cxn modelId="{A53C9F31-A5B9-4A35-9E21-A3A5446D36DE}" type="presParOf" srcId="{2898D178-4B1A-48C1-A2B3-5C9A2E945467}" destId="{70081EB8-AE08-4783-A988-3E2BFFCF31E9}" srcOrd="0" destOrd="0" presId="urn:microsoft.com/office/officeart/2005/8/layout/vList5"/>
    <dgm:cxn modelId="{5E0903C8-3F95-4B9D-902E-F26AA198F7FB}" type="presParOf" srcId="{E4827299-2A03-49E8-8C55-917448D6A7B1}" destId="{DCE8BC34-D6DC-4219-8E3E-B428E7C3E8E9}" srcOrd="1" destOrd="0" presId="urn:microsoft.com/office/officeart/2005/8/layout/vList5"/>
    <dgm:cxn modelId="{724999E0-8F1F-41D6-8050-1EF08F1A9B61}" type="presParOf" srcId="{E4827299-2A03-49E8-8C55-917448D6A7B1}" destId="{50D6C93A-126D-4704-89A3-700611A57495}" srcOrd="2" destOrd="0" presId="urn:microsoft.com/office/officeart/2005/8/layout/vList5"/>
    <dgm:cxn modelId="{3D2C7B7B-D220-417F-979B-81E100ABEB35}" type="presParOf" srcId="{50D6C93A-126D-4704-89A3-700611A57495}" destId="{50CFE54A-A844-4DC6-AFE8-2AC039E2E714}" srcOrd="0" destOrd="0" presId="urn:microsoft.com/office/officeart/2005/8/layout/vList5"/>
    <dgm:cxn modelId="{C4917536-8308-4247-ACFF-8369789215B9}" type="presParOf" srcId="{E4827299-2A03-49E8-8C55-917448D6A7B1}" destId="{70E02D0C-138B-4E3E-B5D6-98340DEC87C9}" srcOrd="3" destOrd="0" presId="urn:microsoft.com/office/officeart/2005/8/layout/vList5"/>
    <dgm:cxn modelId="{2987AD81-1EF2-4802-9ACF-6FAFE674A875}" type="presParOf" srcId="{E4827299-2A03-49E8-8C55-917448D6A7B1}" destId="{63B4D76E-2D54-48AA-8410-83F866FD656F}" srcOrd="4" destOrd="0" presId="urn:microsoft.com/office/officeart/2005/8/layout/vList5"/>
    <dgm:cxn modelId="{67E95835-137B-48F8-A5E1-82460241248D}" type="presParOf" srcId="{63B4D76E-2D54-48AA-8410-83F866FD656F}" destId="{BE94BD96-0A5C-499E-8672-184702A349DC}" srcOrd="0" destOrd="0" presId="urn:microsoft.com/office/officeart/2005/8/layout/vList5"/>
    <dgm:cxn modelId="{BCD7C6BD-226F-450B-854D-B3F691283F9F}" type="presParOf" srcId="{E4827299-2A03-49E8-8C55-917448D6A7B1}" destId="{1AFCF3AB-F34A-4365-A90A-02017193F8BA}" srcOrd="5" destOrd="0" presId="urn:microsoft.com/office/officeart/2005/8/layout/vList5"/>
    <dgm:cxn modelId="{EDF72015-D95E-4D8C-878A-479D90A5AC5A}" type="presParOf" srcId="{E4827299-2A03-49E8-8C55-917448D6A7B1}" destId="{80C34379-890C-4C48-96AB-867A1A2450F3}" srcOrd="6" destOrd="0" presId="urn:microsoft.com/office/officeart/2005/8/layout/vList5"/>
    <dgm:cxn modelId="{1E9FAB49-B152-4F6F-8D03-BE4189DC11C4}" type="presParOf" srcId="{80C34379-890C-4C48-96AB-867A1A2450F3}" destId="{AEA28434-4458-476D-8CE6-87941B5C3E92}" srcOrd="0" destOrd="0" presId="urn:microsoft.com/office/officeart/2005/8/layout/vList5"/>
  </dgm:cxnLst>
  <dgm:bg>
    <a:solidFill>
      <a:srgbClr val="F99E75"/>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62BE19-2B01-4460-A89C-31362B18A988}"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310F7B94-A5C8-42C9-BBC2-5222647BE0F0}">
      <dgm:prSet custT="1"/>
      <dgm:spPr>
        <a:solidFill>
          <a:schemeClr val="accent2"/>
        </a:solidFill>
      </dgm:spPr>
      <dgm:t>
        <a:bodyPr/>
        <a:lstStyle/>
        <a:p>
          <a:pPr rtl="0"/>
          <a:r>
            <a:rPr lang="en-US" sz="2000" b="1" dirty="0" smtClean="0">
              <a:latin typeface="Times New Roman" pitchFamily="18" charset="0"/>
              <a:cs typeface="Times New Roman" pitchFamily="18" charset="0"/>
            </a:rPr>
            <a:t>Unilateral balanced occlusion </a:t>
          </a:r>
          <a:endParaRPr lang="en-US" sz="2000" b="1" dirty="0">
            <a:latin typeface="Times New Roman" pitchFamily="18" charset="0"/>
            <a:cs typeface="Times New Roman" pitchFamily="18" charset="0"/>
          </a:endParaRPr>
        </a:p>
      </dgm:t>
    </dgm:pt>
    <dgm:pt modelId="{ABA05564-91F5-473F-84F9-5059D04E34E8}" type="parTrans" cxnId="{3B2F2A69-E17E-407D-B1EB-3BCB2448650B}">
      <dgm:prSet/>
      <dgm:spPr/>
      <dgm:t>
        <a:bodyPr/>
        <a:lstStyle/>
        <a:p>
          <a:endParaRPr lang="en-US"/>
        </a:p>
      </dgm:t>
    </dgm:pt>
    <dgm:pt modelId="{4A561536-A2C6-4367-9D5D-B8576EC971AC}" type="sibTrans" cxnId="{3B2F2A69-E17E-407D-B1EB-3BCB2448650B}">
      <dgm:prSet/>
      <dgm:spPr/>
      <dgm:t>
        <a:bodyPr/>
        <a:lstStyle/>
        <a:p>
          <a:endParaRPr lang="en-US"/>
        </a:p>
      </dgm:t>
    </dgm:pt>
    <dgm:pt modelId="{13B43593-049A-474E-A7F8-4C7849D169D8}">
      <dgm:prSet custT="1"/>
      <dgm:spPr>
        <a:solidFill>
          <a:schemeClr val="accent2"/>
        </a:solidFill>
      </dgm:spPr>
      <dgm:t>
        <a:bodyPr/>
        <a:lstStyle/>
        <a:p>
          <a:pPr rtl="0"/>
          <a:r>
            <a:rPr lang="en-US" sz="2000" b="1" dirty="0" smtClean="0">
              <a:latin typeface="Times New Roman" pitchFamily="18" charset="0"/>
              <a:cs typeface="Times New Roman" pitchFamily="18" charset="0"/>
            </a:rPr>
            <a:t>Bilateral balanced occlusion </a:t>
          </a:r>
          <a:endParaRPr lang="en-US" sz="2000" b="1" dirty="0">
            <a:latin typeface="Times New Roman" pitchFamily="18" charset="0"/>
            <a:cs typeface="Times New Roman" pitchFamily="18" charset="0"/>
          </a:endParaRPr>
        </a:p>
      </dgm:t>
    </dgm:pt>
    <dgm:pt modelId="{864427B2-1C2A-4627-A25F-F7CF668D3A5D}" type="parTrans" cxnId="{AAC1212F-6EC4-4A58-9FF7-8DF701E51D40}">
      <dgm:prSet/>
      <dgm:spPr/>
      <dgm:t>
        <a:bodyPr/>
        <a:lstStyle/>
        <a:p>
          <a:endParaRPr lang="en-US"/>
        </a:p>
      </dgm:t>
    </dgm:pt>
    <dgm:pt modelId="{8A60D592-4FCE-4AD8-98D6-DC34B944EB58}" type="sibTrans" cxnId="{AAC1212F-6EC4-4A58-9FF7-8DF701E51D40}">
      <dgm:prSet/>
      <dgm:spPr/>
      <dgm:t>
        <a:bodyPr/>
        <a:lstStyle/>
        <a:p>
          <a:endParaRPr lang="en-US"/>
        </a:p>
      </dgm:t>
    </dgm:pt>
    <dgm:pt modelId="{2B55C594-F9A9-45C3-B341-A3ABEE46AF44}">
      <dgm:prSet custT="1"/>
      <dgm:spPr>
        <a:solidFill>
          <a:schemeClr val="accent2"/>
        </a:solidFill>
      </dgm:spPr>
      <dgm:t>
        <a:bodyPr/>
        <a:lstStyle/>
        <a:p>
          <a:pPr rtl="0"/>
          <a:r>
            <a:rPr lang="en-US" sz="2000" b="1" dirty="0" smtClean="0">
              <a:latin typeface="Times New Roman" pitchFamily="18" charset="0"/>
              <a:cs typeface="Times New Roman" pitchFamily="18" charset="0"/>
            </a:rPr>
            <a:t>Protrusive balanced occlusion</a:t>
          </a:r>
          <a:endParaRPr lang="en-US" sz="2000" b="1" dirty="0">
            <a:latin typeface="Times New Roman" pitchFamily="18" charset="0"/>
            <a:cs typeface="Times New Roman" pitchFamily="18" charset="0"/>
          </a:endParaRPr>
        </a:p>
      </dgm:t>
    </dgm:pt>
    <dgm:pt modelId="{A86E2B25-BC1D-44D3-8788-94BD62F63165}" type="parTrans" cxnId="{871F5E3C-33ED-4CAE-832A-6A344D49CD74}">
      <dgm:prSet/>
      <dgm:spPr/>
      <dgm:t>
        <a:bodyPr/>
        <a:lstStyle/>
        <a:p>
          <a:endParaRPr lang="en-US"/>
        </a:p>
      </dgm:t>
    </dgm:pt>
    <dgm:pt modelId="{1CB87163-39EB-4EFE-8D41-7FD26321F3A2}" type="sibTrans" cxnId="{871F5E3C-33ED-4CAE-832A-6A344D49CD74}">
      <dgm:prSet/>
      <dgm:spPr/>
      <dgm:t>
        <a:bodyPr/>
        <a:lstStyle/>
        <a:p>
          <a:endParaRPr lang="en-US"/>
        </a:p>
      </dgm:t>
    </dgm:pt>
    <dgm:pt modelId="{D2CAB801-2744-4B9D-8537-5865945FE713}">
      <dgm:prSet/>
      <dgm:spPr>
        <a:solidFill>
          <a:schemeClr val="accent2"/>
        </a:solidFill>
      </dgm:spPr>
      <dgm:t>
        <a:bodyPr/>
        <a:lstStyle/>
        <a:p>
          <a:pPr rtl="0"/>
          <a:r>
            <a:rPr lang="en-US" b="1" dirty="0" smtClean="0">
              <a:latin typeface="Times New Roman" pitchFamily="18" charset="0"/>
              <a:cs typeface="Times New Roman" pitchFamily="18" charset="0"/>
            </a:rPr>
            <a:t>Lateral balanced occlusion </a:t>
          </a:r>
          <a:endParaRPr lang="en-US" b="1" dirty="0">
            <a:latin typeface="Times New Roman" pitchFamily="18" charset="0"/>
            <a:cs typeface="Times New Roman" pitchFamily="18" charset="0"/>
          </a:endParaRPr>
        </a:p>
      </dgm:t>
    </dgm:pt>
    <dgm:pt modelId="{8BA8D7B8-5357-4010-8CE8-04722950EE2A}" type="parTrans" cxnId="{717C076B-7D71-4E1E-99A2-42EDEDD9489D}">
      <dgm:prSet/>
      <dgm:spPr/>
      <dgm:t>
        <a:bodyPr/>
        <a:lstStyle/>
        <a:p>
          <a:endParaRPr lang="en-US"/>
        </a:p>
      </dgm:t>
    </dgm:pt>
    <dgm:pt modelId="{76F65FE7-5C09-466D-9A38-47ADAFEC421A}" type="sibTrans" cxnId="{717C076B-7D71-4E1E-99A2-42EDEDD9489D}">
      <dgm:prSet/>
      <dgm:spPr/>
      <dgm:t>
        <a:bodyPr/>
        <a:lstStyle/>
        <a:p>
          <a:endParaRPr lang="en-US"/>
        </a:p>
      </dgm:t>
    </dgm:pt>
    <dgm:pt modelId="{A9E4ABFB-EC91-4EF9-A1AC-37C8C64E4815}" type="pres">
      <dgm:prSet presAssocID="{2D62BE19-2B01-4460-A89C-31362B18A988}" presName="Name0" presStyleCnt="0">
        <dgm:presLayoutVars>
          <dgm:chMax val="7"/>
          <dgm:resizeHandles val="exact"/>
        </dgm:presLayoutVars>
      </dgm:prSet>
      <dgm:spPr/>
      <dgm:t>
        <a:bodyPr/>
        <a:lstStyle/>
        <a:p>
          <a:endParaRPr lang="en-US"/>
        </a:p>
      </dgm:t>
    </dgm:pt>
    <dgm:pt modelId="{301EF903-AB2E-40E4-BB5C-37565AB86583}" type="pres">
      <dgm:prSet presAssocID="{2D62BE19-2B01-4460-A89C-31362B18A988}" presName="comp1" presStyleCnt="0"/>
      <dgm:spPr/>
    </dgm:pt>
    <dgm:pt modelId="{AA817003-01C9-4C79-80B2-C335556286CF}" type="pres">
      <dgm:prSet presAssocID="{2D62BE19-2B01-4460-A89C-31362B18A988}" presName="circle1" presStyleLbl="node1" presStyleIdx="0" presStyleCnt="4" custScaleX="169014"/>
      <dgm:spPr/>
      <dgm:t>
        <a:bodyPr/>
        <a:lstStyle/>
        <a:p>
          <a:endParaRPr lang="en-US"/>
        </a:p>
      </dgm:t>
    </dgm:pt>
    <dgm:pt modelId="{A12EBDA6-D4B3-4823-AA02-051564F9B907}" type="pres">
      <dgm:prSet presAssocID="{2D62BE19-2B01-4460-A89C-31362B18A988}" presName="c1text" presStyleLbl="node1" presStyleIdx="0" presStyleCnt="4">
        <dgm:presLayoutVars>
          <dgm:bulletEnabled val="1"/>
        </dgm:presLayoutVars>
      </dgm:prSet>
      <dgm:spPr/>
      <dgm:t>
        <a:bodyPr/>
        <a:lstStyle/>
        <a:p>
          <a:endParaRPr lang="en-US"/>
        </a:p>
      </dgm:t>
    </dgm:pt>
    <dgm:pt modelId="{962A4925-E76E-42CB-9B3F-F6D0A16DFB5E}" type="pres">
      <dgm:prSet presAssocID="{2D62BE19-2B01-4460-A89C-31362B18A988}" presName="comp2" presStyleCnt="0"/>
      <dgm:spPr/>
    </dgm:pt>
    <dgm:pt modelId="{DFBBB371-A63A-4039-98AB-4B6E45950011}" type="pres">
      <dgm:prSet presAssocID="{2D62BE19-2B01-4460-A89C-31362B18A988}" presName="circle2" presStyleLbl="node1" presStyleIdx="1" presStyleCnt="4" custScaleX="169015" custLinFactNeighborX="0" custLinFactNeighborY="-352"/>
      <dgm:spPr/>
      <dgm:t>
        <a:bodyPr/>
        <a:lstStyle/>
        <a:p>
          <a:endParaRPr lang="en-US"/>
        </a:p>
      </dgm:t>
    </dgm:pt>
    <dgm:pt modelId="{B4887128-7078-4E65-A7A6-882445D6DE4B}" type="pres">
      <dgm:prSet presAssocID="{2D62BE19-2B01-4460-A89C-31362B18A988}" presName="c2text" presStyleLbl="node1" presStyleIdx="1" presStyleCnt="4">
        <dgm:presLayoutVars>
          <dgm:bulletEnabled val="1"/>
        </dgm:presLayoutVars>
      </dgm:prSet>
      <dgm:spPr/>
      <dgm:t>
        <a:bodyPr/>
        <a:lstStyle/>
        <a:p>
          <a:endParaRPr lang="en-US"/>
        </a:p>
      </dgm:t>
    </dgm:pt>
    <dgm:pt modelId="{14F857B4-BB9A-4571-87B3-563CB6A5805C}" type="pres">
      <dgm:prSet presAssocID="{2D62BE19-2B01-4460-A89C-31362B18A988}" presName="comp3" presStyleCnt="0"/>
      <dgm:spPr/>
    </dgm:pt>
    <dgm:pt modelId="{646DDD03-A02D-43C6-B546-96B8610135A4}" type="pres">
      <dgm:prSet presAssocID="{2D62BE19-2B01-4460-A89C-31362B18A988}" presName="circle3" presStyleLbl="node1" presStyleIdx="2" presStyleCnt="4" custScaleX="169015"/>
      <dgm:spPr/>
      <dgm:t>
        <a:bodyPr/>
        <a:lstStyle/>
        <a:p>
          <a:endParaRPr lang="en-US"/>
        </a:p>
      </dgm:t>
    </dgm:pt>
    <dgm:pt modelId="{D14A7641-EEE9-4FBB-8020-13A3D9A2ECC4}" type="pres">
      <dgm:prSet presAssocID="{2D62BE19-2B01-4460-A89C-31362B18A988}" presName="c3text" presStyleLbl="node1" presStyleIdx="2" presStyleCnt="4">
        <dgm:presLayoutVars>
          <dgm:bulletEnabled val="1"/>
        </dgm:presLayoutVars>
      </dgm:prSet>
      <dgm:spPr/>
      <dgm:t>
        <a:bodyPr/>
        <a:lstStyle/>
        <a:p>
          <a:endParaRPr lang="en-US"/>
        </a:p>
      </dgm:t>
    </dgm:pt>
    <dgm:pt modelId="{FFD4C06D-E2DB-4BA2-8677-421922F7F40F}" type="pres">
      <dgm:prSet presAssocID="{2D62BE19-2B01-4460-A89C-31362B18A988}" presName="comp4" presStyleCnt="0"/>
      <dgm:spPr/>
    </dgm:pt>
    <dgm:pt modelId="{897ED555-A6FB-4820-8F58-B8FF638B437A}" type="pres">
      <dgm:prSet presAssocID="{2D62BE19-2B01-4460-A89C-31362B18A988}" presName="circle4" presStyleLbl="node1" presStyleIdx="3" presStyleCnt="4" custScaleX="169015"/>
      <dgm:spPr/>
      <dgm:t>
        <a:bodyPr/>
        <a:lstStyle/>
        <a:p>
          <a:endParaRPr lang="en-US"/>
        </a:p>
      </dgm:t>
    </dgm:pt>
    <dgm:pt modelId="{B3F76FB2-FD2B-4E5A-B524-DF14D383CE8B}" type="pres">
      <dgm:prSet presAssocID="{2D62BE19-2B01-4460-A89C-31362B18A988}" presName="c4text" presStyleLbl="node1" presStyleIdx="3" presStyleCnt="4">
        <dgm:presLayoutVars>
          <dgm:bulletEnabled val="1"/>
        </dgm:presLayoutVars>
      </dgm:prSet>
      <dgm:spPr/>
      <dgm:t>
        <a:bodyPr/>
        <a:lstStyle/>
        <a:p>
          <a:endParaRPr lang="en-US"/>
        </a:p>
      </dgm:t>
    </dgm:pt>
  </dgm:ptLst>
  <dgm:cxnLst>
    <dgm:cxn modelId="{B8798941-FF20-43C5-AFC6-FF93B90A9188}" type="presOf" srcId="{2B55C594-F9A9-45C3-B341-A3ABEE46AF44}" destId="{646DDD03-A02D-43C6-B546-96B8610135A4}" srcOrd="0" destOrd="0" presId="urn:microsoft.com/office/officeart/2005/8/layout/venn2"/>
    <dgm:cxn modelId="{D0E35B01-83DE-4D18-B423-3AE581AFE4A3}" type="presOf" srcId="{310F7B94-A5C8-42C9-BBC2-5222647BE0F0}" destId="{AA817003-01C9-4C79-80B2-C335556286CF}" srcOrd="0" destOrd="0" presId="urn:microsoft.com/office/officeart/2005/8/layout/venn2"/>
    <dgm:cxn modelId="{653BF887-9452-4252-BD93-A34102A894C7}" type="presOf" srcId="{13B43593-049A-474E-A7F8-4C7849D169D8}" destId="{DFBBB371-A63A-4039-98AB-4B6E45950011}" srcOrd="0" destOrd="0" presId="urn:microsoft.com/office/officeart/2005/8/layout/venn2"/>
    <dgm:cxn modelId="{C38FB2C5-7D46-4411-9043-09EDD457E9E3}" type="presOf" srcId="{D2CAB801-2744-4B9D-8537-5865945FE713}" destId="{897ED555-A6FB-4820-8F58-B8FF638B437A}" srcOrd="0" destOrd="0" presId="urn:microsoft.com/office/officeart/2005/8/layout/venn2"/>
    <dgm:cxn modelId="{257FD6BD-4B08-4BCF-853D-BF8516BCA153}" type="presOf" srcId="{13B43593-049A-474E-A7F8-4C7849D169D8}" destId="{B4887128-7078-4E65-A7A6-882445D6DE4B}" srcOrd="1" destOrd="0" presId="urn:microsoft.com/office/officeart/2005/8/layout/venn2"/>
    <dgm:cxn modelId="{C549AEE9-54E5-45B7-B3CB-10B0695E2EF4}" type="presOf" srcId="{D2CAB801-2744-4B9D-8537-5865945FE713}" destId="{B3F76FB2-FD2B-4E5A-B524-DF14D383CE8B}" srcOrd="1" destOrd="0" presId="urn:microsoft.com/office/officeart/2005/8/layout/venn2"/>
    <dgm:cxn modelId="{9C14C551-F2EC-40FB-89AB-1F58F0206E84}" type="presOf" srcId="{310F7B94-A5C8-42C9-BBC2-5222647BE0F0}" destId="{A12EBDA6-D4B3-4823-AA02-051564F9B907}" srcOrd="1" destOrd="0" presId="urn:microsoft.com/office/officeart/2005/8/layout/venn2"/>
    <dgm:cxn modelId="{717C076B-7D71-4E1E-99A2-42EDEDD9489D}" srcId="{2D62BE19-2B01-4460-A89C-31362B18A988}" destId="{D2CAB801-2744-4B9D-8537-5865945FE713}" srcOrd="3" destOrd="0" parTransId="{8BA8D7B8-5357-4010-8CE8-04722950EE2A}" sibTransId="{76F65FE7-5C09-466D-9A38-47ADAFEC421A}"/>
    <dgm:cxn modelId="{40289E39-6551-41A0-A61A-C0F1170BBE25}" type="presOf" srcId="{2D62BE19-2B01-4460-A89C-31362B18A988}" destId="{A9E4ABFB-EC91-4EF9-A1AC-37C8C64E4815}" srcOrd="0" destOrd="0" presId="urn:microsoft.com/office/officeart/2005/8/layout/venn2"/>
    <dgm:cxn modelId="{871F5E3C-33ED-4CAE-832A-6A344D49CD74}" srcId="{2D62BE19-2B01-4460-A89C-31362B18A988}" destId="{2B55C594-F9A9-45C3-B341-A3ABEE46AF44}" srcOrd="2" destOrd="0" parTransId="{A86E2B25-BC1D-44D3-8788-94BD62F63165}" sibTransId="{1CB87163-39EB-4EFE-8D41-7FD26321F3A2}"/>
    <dgm:cxn modelId="{F08013C0-E531-4273-8EDF-AD9A1A70CDCE}" type="presOf" srcId="{2B55C594-F9A9-45C3-B341-A3ABEE46AF44}" destId="{D14A7641-EEE9-4FBB-8020-13A3D9A2ECC4}" srcOrd="1" destOrd="0" presId="urn:microsoft.com/office/officeart/2005/8/layout/venn2"/>
    <dgm:cxn modelId="{AAC1212F-6EC4-4A58-9FF7-8DF701E51D40}" srcId="{2D62BE19-2B01-4460-A89C-31362B18A988}" destId="{13B43593-049A-474E-A7F8-4C7849D169D8}" srcOrd="1" destOrd="0" parTransId="{864427B2-1C2A-4627-A25F-F7CF668D3A5D}" sibTransId="{8A60D592-4FCE-4AD8-98D6-DC34B944EB58}"/>
    <dgm:cxn modelId="{3B2F2A69-E17E-407D-B1EB-3BCB2448650B}" srcId="{2D62BE19-2B01-4460-A89C-31362B18A988}" destId="{310F7B94-A5C8-42C9-BBC2-5222647BE0F0}" srcOrd="0" destOrd="0" parTransId="{ABA05564-91F5-473F-84F9-5059D04E34E8}" sibTransId="{4A561536-A2C6-4367-9D5D-B8576EC971AC}"/>
    <dgm:cxn modelId="{8E6587F5-9688-4B57-A47C-189DCB445284}" type="presParOf" srcId="{A9E4ABFB-EC91-4EF9-A1AC-37C8C64E4815}" destId="{301EF903-AB2E-40E4-BB5C-37565AB86583}" srcOrd="0" destOrd="0" presId="urn:microsoft.com/office/officeart/2005/8/layout/venn2"/>
    <dgm:cxn modelId="{8EB5AC39-388F-4985-B1BF-88755EA8C254}" type="presParOf" srcId="{301EF903-AB2E-40E4-BB5C-37565AB86583}" destId="{AA817003-01C9-4C79-80B2-C335556286CF}" srcOrd="0" destOrd="0" presId="urn:microsoft.com/office/officeart/2005/8/layout/venn2"/>
    <dgm:cxn modelId="{869D4771-421A-44BA-83CC-4EAF338C399C}" type="presParOf" srcId="{301EF903-AB2E-40E4-BB5C-37565AB86583}" destId="{A12EBDA6-D4B3-4823-AA02-051564F9B907}" srcOrd="1" destOrd="0" presId="urn:microsoft.com/office/officeart/2005/8/layout/venn2"/>
    <dgm:cxn modelId="{F3F4B766-34F6-4885-B481-AFE4723B460B}" type="presParOf" srcId="{A9E4ABFB-EC91-4EF9-A1AC-37C8C64E4815}" destId="{962A4925-E76E-42CB-9B3F-F6D0A16DFB5E}" srcOrd="1" destOrd="0" presId="urn:microsoft.com/office/officeart/2005/8/layout/venn2"/>
    <dgm:cxn modelId="{CF263D3B-7B82-48AF-8CDD-3EEA903A13EB}" type="presParOf" srcId="{962A4925-E76E-42CB-9B3F-F6D0A16DFB5E}" destId="{DFBBB371-A63A-4039-98AB-4B6E45950011}" srcOrd="0" destOrd="0" presId="urn:microsoft.com/office/officeart/2005/8/layout/venn2"/>
    <dgm:cxn modelId="{94C4AD44-D62F-4756-98EB-BCB351D9FB30}" type="presParOf" srcId="{962A4925-E76E-42CB-9B3F-F6D0A16DFB5E}" destId="{B4887128-7078-4E65-A7A6-882445D6DE4B}" srcOrd="1" destOrd="0" presId="urn:microsoft.com/office/officeart/2005/8/layout/venn2"/>
    <dgm:cxn modelId="{3CB889E7-0DC8-4537-ADE4-49FD88012E5D}" type="presParOf" srcId="{A9E4ABFB-EC91-4EF9-A1AC-37C8C64E4815}" destId="{14F857B4-BB9A-4571-87B3-563CB6A5805C}" srcOrd="2" destOrd="0" presId="urn:microsoft.com/office/officeart/2005/8/layout/venn2"/>
    <dgm:cxn modelId="{08CDD7EA-09C9-4382-BB0A-B86BA5AEE98C}" type="presParOf" srcId="{14F857B4-BB9A-4571-87B3-563CB6A5805C}" destId="{646DDD03-A02D-43C6-B546-96B8610135A4}" srcOrd="0" destOrd="0" presId="urn:microsoft.com/office/officeart/2005/8/layout/venn2"/>
    <dgm:cxn modelId="{8B675565-CACF-4ABB-96D5-ED207FCECCB0}" type="presParOf" srcId="{14F857B4-BB9A-4571-87B3-563CB6A5805C}" destId="{D14A7641-EEE9-4FBB-8020-13A3D9A2ECC4}" srcOrd="1" destOrd="0" presId="urn:microsoft.com/office/officeart/2005/8/layout/venn2"/>
    <dgm:cxn modelId="{5FAB2559-2E0C-4162-84F1-288DCD746B74}" type="presParOf" srcId="{A9E4ABFB-EC91-4EF9-A1AC-37C8C64E4815}" destId="{FFD4C06D-E2DB-4BA2-8677-421922F7F40F}" srcOrd="3" destOrd="0" presId="urn:microsoft.com/office/officeart/2005/8/layout/venn2"/>
    <dgm:cxn modelId="{412CCC80-6F03-4521-B1AC-96F2E9739ECC}" type="presParOf" srcId="{FFD4C06D-E2DB-4BA2-8677-421922F7F40F}" destId="{897ED555-A6FB-4820-8F58-B8FF638B437A}" srcOrd="0" destOrd="0" presId="urn:microsoft.com/office/officeart/2005/8/layout/venn2"/>
    <dgm:cxn modelId="{13CE4496-D898-4C34-8181-CA352EE662F2}" type="presParOf" srcId="{FFD4C06D-E2DB-4BA2-8677-421922F7F40F}" destId="{B3F76FB2-FD2B-4E5A-B524-DF14D383CE8B}" srcOrd="1" destOrd="0" presId="urn:microsoft.com/office/officeart/2005/8/layout/venn2"/>
  </dgm:cxnLst>
  <dgm:bg>
    <a:solidFill>
      <a:schemeClr val="accent2">
        <a:lumMod val="40000"/>
        <a:lumOff val="6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129C83-C96D-482C-8908-A2EA57765E7F}">
      <dsp:nvSpPr>
        <dsp:cNvPr id="0" name=""/>
        <dsp:cNvSpPr/>
      </dsp:nvSpPr>
      <dsp:spPr>
        <a:xfrm>
          <a:off x="1192306" y="0"/>
          <a:ext cx="6225537" cy="1024867"/>
        </a:xfrm>
        <a:prstGeom prst="roundRect">
          <a:avLst/>
        </a:prstGeom>
        <a:solidFill>
          <a:schemeClr val="dk1"/>
        </a:solidFill>
        <a:ln w="19050" cap="flat" cmpd="sng" algn="ctr">
          <a:solidFill>
            <a:schemeClr val="dk1">
              <a:shade val="50000"/>
            </a:schemeClr>
          </a:solidFill>
          <a:prstDash val="solid"/>
        </a:ln>
        <a:effectLst/>
        <a:scene3d>
          <a:camera prst="orthographicFront"/>
          <a:lightRig rig="flat" dir="t"/>
        </a:scene3d>
        <a:sp3d/>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99060" tIns="49530" rIns="99060" bIns="49530" numCol="1" spcCol="1270" anchor="ctr" anchorCtr="0">
          <a:noAutofit/>
        </a:bodyPr>
        <a:lstStyle/>
        <a:p>
          <a:pPr lvl="0" algn="ctr" defTabSz="1155700" rtl="0">
            <a:lnSpc>
              <a:spcPct val="90000"/>
            </a:lnSpc>
            <a:spcBef>
              <a:spcPct val="0"/>
            </a:spcBef>
            <a:spcAft>
              <a:spcPct val="35000"/>
            </a:spcAft>
          </a:pPr>
          <a:r>
            <a:rPr lang="en-US" sz="2600" kern="1200" dirty="0" smtClean="0">
              <a:solidFill>
                <a:srgbClr val="0070C0"/>
              </a:solidFill>
              <a:latin typeface="Arial" pitchFamily="34" charset="0"/>
              <a:cs typeface="Arial" pitchFamily="34" charset="0"/>
            </a:rPr>
            <a:t>Stability in both centric and eccentric relations. </a:t>
          </a:r>
          <a:endParaRPr lang="en-US" sz="2600" kern="1200" dirty="0">
            <a:solidFill>
              <a:srgbClr val="0070C0"/>
            </a:solidFill>
            <a:latin typeface="Arial" pitchFamily="34" charset="0"/>
            <a:cs typeface="Arial" pitchFamily="34" charset="0"/>
          </a:endParaRPr>
        </a:p>
      </dsp:txBody>
      <dsp:txXfrm>
        <a:off x="1242336" y="50030"/>
        <a:ext cx="6125477" cy="924807"/>
      </dsp:txXfrm>
    </dsp:sp>
    <dsp:sp modelId="{CED98915-B828-4BF6-BC9D-FE2BCC33EDD1}">
      <dsp:nvSpPr>
        <dsp:cNvPr id="0" name=""/>
        <dsp:cNvSpPr/>
      </dsp:nvSpPr>
      <dsp:spPr>
        <a:xfrm>
          <a:off x="1230584" y="1111722"/>
          <a:ext cx="6225631" cy="1024867"/>
        </a:xfrm>
        <a:prstGeom prst="roundRect">
          <a:avLst/>
        </a:prstGeom>
        <a:solidFill>
          <a:schemeClr val="dk1"/>
        </a:solidFill>
        <a:ln w="19050" cap="flat" cmpd="sng" algn="ctr">
          <a:solidFill>
            <a:schemeClr val="dk1">
              <a:shade val="50000"/>
            </a:schemeClr>
          </a:solidFill>
          <a:prstDash val="solid"/>
        </a:ln>
        <a:effectLst/>
        <a:scene3d>
          <a:camera prst="orthographicFront"/>
          <a:lightRig rig="flat" dir="t"/>
        </a:scene3d>
        <a:sp3d/>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99060" tIns="49530" rIns="99060" bIns="49530" numCol="1" spcCol="1270" anchor="ctr" anchorCtr="0">
          <a:noAutofit/>
        </a:bodyPr>
        <a:lstStyle/>
        <a:p>
          <a:pPr lvl="0" algn="ctr" defTabSz="1155700" rtl="0">
            <a:lnSpc>
              <a:spcPct val="90000"/>
            </a:lnSpc>
            <a:spcBef>
              <a:spcPct val="0"/>
            </a:spcBef>
            <a:spcAft>
              <a:spcPct val="35000"/>
            </a:spcAft>
          </a:pPr>
          <a:r>
            <a:rPr lang="en-US" sz="2600" kern="1200" dirty="0" smtClean="0">
              <a:solidFill>
                <a:srgbClr val="0070C0"/>
              </a:solidFill>
              <a:latin typeface="Arial" pitchFamily="34" charset="0"/>
              <a:cs typeface="Arial" pitchFamily="34" charset="0"/>
            </a:rPr>
            <a:t>Tripod contact during all eccentric movements. </a:t>
          </a:r>
          <a:endParaRPr lang="en-US" sz="2600" kern="1200" dirty="0">
            <a:solidFill>
              <a:srgbClr val="0070C0"/>
            </a:solidFill>
            <a:latin typeface="Arial" pitchFamily="34" charset="0"/>
            <a:cs typeface="Arial" pitchFamily="34" charset="0"/>
          </a:endParaRPr>
        </a:p>
      </dsp:txBody>
      <dsp:txXfrm>
        <a:off x="1280614" y="1161752"/>
        <a:ext cx="6125571" cy="924807"/>
      </dsp:txXfrm>
    </dsp:sp>
    <dsp:sp modelId="{04CF50C8-3DE1-4432-8D49-DC27E7557FBC}">
      <dsp:nvSpPr>
        <dsp:cNvPr id="0" name=""/>
        <dsp:cNvSpPr/>
      </dsp:nvSpPr>
      <dsp:spPr>
        <a:xfrm>
          <a:off x="1230584" y="2154566"/>
          <a:ext cx="6225631" cy="1024867"/>
        </a:xfrm>
        <a:prstGeom prst="roundRect">
          <a:avLst/>
        </a:prstGeom>
        <a:solidFill>
          <a:schemeClr val="dk1"/>
        </a:solidFill>
        <a:ln w="38100" cap="flat" cmpd="sng" algn="ctr">
          <a:solidFill>
            <a:schemeClr val="lt1"/>
          </a:solidFill>
          <a:prstDash val="solid"/>
        </a:ln>
        <a:effectLst>
          <a:glow rad="63500">
            <a:schemeClr val="dk1">
              <a:alpha val="45000"/>
              <a:satMod val="120000"/>
            </a:schemeClr>
          </a:glow>
        </a:effectLst>
        <a:scene3d>
          <a:camera prst="orthographicFront"/>
          <a:lightRig rig="flat" dir="t"/>
        </a:scene3d>
        <a:sp3d/>
      </dsp:spPr>
      <dsp:style>
        <a:lnRef idx="3">
          <a:schemeClr val="lt1"/>
        </a:lnRef>
        <a:fillRef idx="1">
          <a:schemeClr val="dk1"/>
        </a:fillRef>
        <a:effectRef idx="1">
          <a:schemeClr val="dk1"/>
        </a:effectRef>
        <a:fontRef idx="minor">
          <a:schemeClr val="lt1"/>
        </a:fontRef>
      </dsp:style>
      <dsp:txBody>
        <a:bodyPr spcFirstLastPara="0" vert="horz" wrap="square" lIns="95250" tIns="47625" rIns="95250" bIns="47625" numCol="1" spcCol="1270" anchor="ctr" anchorCtr="0">
          <a:noAutofit/>
        </a:bodyPr>
        <a:lstStyle/>
        <a:p>
          <a:pPr lvl="0" algn="ctr" defTabSz="1111250" rtl="0">
            <a:lnSpc>
              <a:spcPct val="90000"/>
            </a:lnSpc>
            <a:spcBef>
              <a:spcPct val="0"/>
            </a:spcBef>
            <a:spcAft>
              <a:spcPct val="35000"/>
            </a:spcAft>
          </a:pPr>
          <a:r>
            <a:rPr lang="en-US" sz="2500" kern="1200" dirty="0" smtClean="0">
              <a:solidFill>
                <a:srgbClr val="0070C0"/>
              </a:solidFill>
              <a:latin typeface="Arial" pitchFamily="34" charset="0"/>
              <a:cs typeface="Arial" pitchFamily="34" charset="0"/>
            </a:rPr>
            <a:t>Unlocking the cusps mesiodistally. </a:t>
          </a:r>
          <a:endParaRPr lang="en-US" sz="2500" kern="1200" dirty="0">
            <a:solidFill>
              <a:srgbClr val="0070C0"/>
            </a:solidFill>
            <a:latin typeface="Arial" pitchFamily="34" charset="0"/>
            <a:cs typeface="Arial" pitchFamily="34" charset="0"/>
          </a:endParaRPr>
        </a:p>
      </dsp:txBody>
      <dsp:txXfrm>
        <a:off x="1280614" y="2204596"/>
        <a:ext cx="6125571" cy="924807"/>
      </dsp:txXfrm>
    </dsp:sp>
    <dsp:sp modelId="{03ACF592-EDF3-4F3D-BDBC-51EABD2B8F8C}">
      <dsp:nvSpPr>
        <dsp:cNvPr id="0" name=""/>
        <dsp:cNvSpPr/>
      </dsp:nvSpPr>
      <dsp:spPr>
        <a:xfrm>
          <a:off x="1230584" y="3230677"/>
          <a:ext cx="6225631" cy="1024867"/>
        </a:xfrm>
        <a:prstGeom prst="roundRect">
          <a:avLst/>
        </a:prstGeom>
        <a:solidFill>
          <a:schemeClr val="dk1"/>
        </a:solidFill>
        <a:ln w="19050" cap="flat" cmpd="sng" algn="ctr">
          <a:solidFill>
            <a:schemeClr val="dk1">
              <a:shade val="50000"/>
            </a:schemeClr>
          </a:solidFill>
          <a:prstDash val="solid"/>
        </a:ln>
        <a:effectLst/>
        <a:scene3d>
          <a:camera prst="orthographicFront"/>
          <a:lightRig rig="flat" dir="t"/>
        </a:scene3d>
        <a:sp3d/>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kern="1200" dirty="0" smtClean="0">
              <a:solidFill>
                <a:srgbClr val="0070C0"/>
              </a:solidFill>
              <a:latin typeface="Arial" pitchFamily="34" charset="0"/>
              <a:cs typeface="Arial" pitchFamily="34" charset="0"/>
            </a:rPr>
            <a:t>Reduction of cuspal height to control the horizontal forces.</a:t>
          </a:r>
          <a:endParaRPr lang="en-US" sz="2400" kern="1200" dirty="0">
            <a:solidFill>
              <a:srgbClr val="0070C0"/>
            </a:solidFill>
            <a:latin typeface="Arial" pitchFamily="34" charset="0"/>
            <a:cs typeface="Arial" pitchFamily="34" charset="0"/>
          </a:endParaRPr>
        </a:p>
      </dsp:txBody>
      <dsp:txXfrm>
        <a:off x="1280614" y="3280707"/>
        <a:ext cx="6125571" cy="924807"/>
      </dsp:txXfrm>
    </dsp:sp>
    <dsp:sp modelId="{FE225FF1-382F-46B9-B8D0-19907AC44BBA}">
      <dsp:nvSpPr>
        <dsp:cNvPr id="0" name=""/>
        <dsp:cNvSpPr/>
      </dsp:nvSpPr>
      <dsp:spPr>
        <a:xfrm>
          <a:off x="1230584" y="4306788"/>
          <a:ext cx="6225631" cy="1024867"/>
        </a:xfrm>
        <a:prstGeom prst="roundRect">
          <a:avLst/>
        </a:prstGeom>
        <a:solidFill>
          <a:schemeClr val="dk1"/>
        </a:solidFill>
        <a:ln w="19050" cap="flat" cmpd="sng" algn="ctr">
          <a:solidFill>
            <a:schemeClr val="dk1">
              <a:shade val="50000"/>
            </a:schemeClr>
          </a:solidFill>
          <a:prstDash val="solid"/>
        </a:ln>
        <a:effectLst/>
        <a:scene3d>
          <a:camera prst="orthographicFront"/>
          <a:lightRig rig="flat" dir="t"/>
        </a:scene3d>
        <a:sp3d/>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kern="1200" dirty="0" smtClean="0">
              <a:solidFill>
                <a:srgbClr val="0070C0"/>
              </a:solidFill>
              <a:latin typeface="Arial" pitchFamily="34" charset="0"/>
              <a:cs typeface="Arial" pitchFamily="34" charset="0"/>
            </a:rPr>
            <a:t>Functional lever balance should be obtained.      </a:t>
          </a:r>
          <a:endParaRPr lang="en-US" sz="2400" kern="1200" dirty="0">
            <a:solidFill>
              <a:srgbClr val="0070C0"/>
            </a:solidFill>
            <a:latin typeface="Arial" pitchFamily="34" charset="0"/>
            <a:cs typeface="Arial" pitchFamily="34" charset="0"/>
          </a:endParaRPr>
        </a:p>
      </dsp:txBody>
      <dsp:txXfrm>
        <a:off x="1280614" y="4356818"/>
        <a:ext cx="6125571" cy="9248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81EB8-AE08-4783-A988-3E2BFFCF31E9}">
      <dsp:nvSpPr>
        <dsp:cNvPr id="0" name=""/>
        <dsp:cNvSpPr/>
      </dsp:nvSpPr>
      <dsp:spPr>
        <a:xfrm>
          <a:off x="1166908" y="3012"/>
          <a:ext cx="5952547" cy="1449102"/>
        </a:xfrm>
        <a:prstGeom prst="roundRect">
          <a:avLst/>
        </a:prstGeom>
        <a:solidFill>
          <a:schemeClr val="dk1"/>
        </a:solidFill>
        <a:ln w="1905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kern="1200" dirty="0" smtClean="0">
              <a:solidFill>
                <a:srgbClr val="0070C0"/>
              </a:solidFill>
              <a:latin typeface="Arial" pitchFamily="34" charset="0"/>
              <a:cs typeface="Arial" pitchFamily="34" charset="0"/>
            </a:rPr>
            <a:t>Cutting, penetrating and shearing efficiency of the occlusal surface should be equivalent to that of natural dentition. </a:t>
          </a:r>
          <a:endParaRPr lang="en-US" sz="2400" kern="1200" dirty="0">
            <a:solidFill>
              <a:srgbClr val="0070C0"/>
            </a:solidFill>
            <a:latin typeface="Arial" pitchFamily="34" charset="0"/>
            <a:cs typeface="Arial" pitchFamily="34" charset="0"/>
          </a:endParaRPr>
        </a:p>
      </dsp:txBody>
      <dsp:txXfrm>
        <a:off x="1237647" y="73751"/>
        <a:ext cx="5811069" cy="1307624"/>
      </dsp:txXfrm>
    </dsp:sp>
    <dsp:sp modelId="{50CFE54A-A844-4DC6-AFE8-2AC039E2E714}">
      <dsp:nvSpPr>
        <dsp:cNvPr id="0" name=""/>
        <dsp:cNvSpPr/>
      </dsp:nvSpPr>
      <dsp:spPr>
        <a:xfrm>
          <a:off x="1166908" y="1524570"/>
          <a:ext cx="5971983" cy="1449102"/>
        </a:xfrm>
        <a:prstGeom prst="roundRect">
          <a:avLst/>
        </a:prstGeom>
        <a:solidFill>
          <a:schemeClr val="dk1"/>
        </a:solidFill>
        <a:ln w="1905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kern="1200" dirty="0" smtClean="0">
              <a:solidFill>
                <a:srgbClr val="0070C0"/>
              </a:solidFill>
              <a:latin typeface="Arial" pitchFamily="34" charset="0"/>
              <a:cs typeface="Arial" pitchFamily="34" charset="0"/>
            </a:rPr>
            <a:t>Incisal clearance during posterior functions like chewing. </a:t>
          </a:r>
          <a:endParaRPr lang="en-US" sz="2400" kern="1200" dirty="0">
            <a:solidFill>
              <a:srgbClr val="0070C0"/>
            </a:solidFill>
            <a:latin typeface="Arial" pitchFamily="34" charset="0"/>
            <a:cs typeface="Arial" pitchFamily="34" charset="0"/>
          </a:endParaRPr>
        </a:p>
      </dsp:txBody>
      <dsp:txXfrm>
        <a:off x="1237647" y="1595309"/>
        <a:ext cx="5830505" cy="1307624"/>
      </dsp:txXfrm>
    </dsp:sp>
    <dsp:sp modelId="{BE94BD96-0A5C-499E-8672-184702A349DC}">
      <dsp:nvSpPr>
        <dsp:cNvPr id="0" name=""/>
        <dsp:cNvSpPr/>
      </dsp:nvSpPr>
      <dsp:spPr>
        <a:xfrm>
          <a:off x="1166908" y="3046127"/>
          <a:ext cx="5971983" cy="1449102"/>
        </a:xfrm>
        <a:prstGeom prst="roundRect">
          <a:avLst/>
        </a:prstGeom>
        <a:solidFill>
          <a:schemeClr val="dk1"/>
        </a:solidFill>
        <a:ln w="1905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kern="1200" dirty="0" smtClean="0">
              <a:solidFill>
                <a:srgbClr val="0070C0"/>
              </a:solidFill>
              <a:latin typeface="Arial" pitchFamily="34" charset="0"/>
              <a:cs typeface="Arial" pitchFamily="34" charset="0"/>
            </a:rPr>
            <a:t>Minimal area of contact to reduce pressure while crushing food (Lingualized occlusion). </a:t>
          </a:r>
          <a:endParaRPr lang="en-US" sz="2400" kern="1200" dirty="0">
            <a:solidFill>
              <a:srgbClr val="0070C0"/>
            </a:solidFill>
            <a:latin typeface="Arial" pitchFamily="34" charset="0"/>
            <a:cs typeface="Arial" pitchFamily="34" charset="0"/>
          </a:endParaRPr>
        </a:p>
      </dsp:txBody>
      <dsp:txXfrm>
        <a:off x="1237647" y="3116866"/>
        <a:ext cx="5830505" cy="1307624"/>
      </dsp:txXfrm>
    </dsp:sp>
    <dsp:sp modelId="{AEA28434-4458-476D-8CE6-87941B5C3E92}">
      <dsp:nvSpPr>
        <dsp:cNvPr id="0" name=""/>
        <dsp:cNvSpPr/>
      </dsp:nvSpPr>
      <dsp:spPr>
        <a:xfrm>
          <a:off x="1231793" y="4570697"/>
          <a:ext cx="5961188" cy="1449102"/>
        </a:xfrm>
        <a:prstGeom prst="roundRect">
          <a:avLst/>
        </a:prstGeom>
        <a:solidFill>
          <a:schemeClr val="dk1"/>
        </a:solidFill>
        <a:ln w="38100" cap="flat" cmpd="sng" algn="ctr">
          <a:solidFill>
            <a:schemeClr val="lt1"/>
          </a:solidFill>
          <a:prstDash val="solid"/>
        </a:ln>
        <a:effectLst>
          <a:glow rad="63500">
            <a:schemeClr val="dk1">
              <a:alpha val="45000"/>
              <a:satMod val="120000"/>
            </a:schemeClr>
          </a:glow>
        </a:effectLst>
      </dsp:spPr>
      <dsp:style>
        <a:lnRef idx="3">
          <a:schemeClr val="lt1"/>
        </a:lnRef>
        <a:fillRef idx="1">
          <a:schemeClr val="dk1"/>
        </a:fillRef>
        <a:effectRef idx="1">
          <a:schemeClr val="dk1"/>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kern="1200" dirty="0" smtClean="0">
              <a:solidFill>
                <a:srgbClr val="0070C0"/>
              </a:solidFill>
              <a:latin typeface="Arial" pitchFamily="34" charset="0"/>
              <a:cs typeface="Arial" pitchFamily="34" charset="0"/>
            </a:rPr>
            <a:t>Sharp ridges, cusps and sluiceways to increase masticating efficiency. </a:t>
          </a:r>
          <a:endParaRPr lang="en-US" sz="2400" kern="1200" dirty="0">
            <a:solidFill>
              <a:srgbClr val="0070C0"/>
            </a:solidFill>
            <a:latin typeface="Arial" pitchFamily="34" charset="0"/>
            <a:cs typeface="Arial" pitchFamily="34" charset="0"/>
          </a:endParaRPr>
        </a:p>
      </dsp:txBody>
      <dsp:txXfrm>
        <a:off x="1302532" y="4641436"/>
        <a:ext cx="5819710" cy="13076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AA1DCE-765F-4A43-9275-1E40F70062FE}" type="datetimeFigureOut">
              <a:rPr lang="en-US" smtClean="0"/>
              <a:pPr/>
              <a:t>1/30/2018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9BE84D-6865-4F6A-A466-91DEC38924E3}" type="slidenum">
              <a:rPr lang="en-US" smtClean="0"/>
              <a:pPr/>
              <a:t>‹#›</a:t>
            </a:fld>
            <a:endParaRPr lang="en-US" dirty="0"/>
          </a:p>
        </p:txBody>
      </p:sp>
    </p:spTree>
    <p:extLst>
      <p:ext uri="{BB962C8B-B14F-4D97-AF65-F5344CB8AC3E}">
        <p14:creationId xmlns:p14="http://schemas.microsoft.com/office/powerpoint/2010/main" val="1360946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9BE84D-6865-4F6A-A466-91DEC38924E3}" type="slidenum">
              <a:rPr lang="en-US" smtClean="0"/>
              <a:pPr/>
              <a:t>4</a:t>
            </a:fld>
            <a:endParaRPr lang="en-US" dirty="0"/>
          </a:p>
        </p:txBody>
      </p:sp>
    </p:spTree>
    <p:extLst>
      <p:ext uri="{BB962C8B-B14F-4D97-AF65-F5344CB8AC3E}">
        <p14:creationId xmlns:p14="http://schemas.microsoft.com/office/powerpoint/2010/main" val="3929797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4DF8E9B1-C9F2-48E6-89F5-DF2631F8E790}" type="slidenum">
              <a:rPr lang="en-US" smtClean="0"/>
              <a:pPr>
                <a:defRPr/>
              </a:pPr>
              <a:t>17</a:t>
            </a:fld>
            <a:endParaRPr lang="en-US" dirty="0"/>
          </a:p>
        </p:txBody>
      </p:sp>
    </p:spTree>
    <p:extLst>
      <p:ext uri="{BB962C8B-B14F-4D97-AF65-F5344CB8AC3E}">
        <p14:creationId xmlns:p14="http://schemas.microsoft.com/office/powerpoint/2010/main" val="2466829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1C50B5F-8240-4DC8-87CC-B37B4545531E}" type="slidenum">
              <a:rPr lang="en-US" smtClean="0"/>
              <a:pPr>
                <a:defRPr/>
              </a:pPr>
              <a:t>25</a:t>
            </a:fld>
            <a:endParaRPr lang="en-US" dirty="0" smtClean="0"/>
          </a:p>
        </p:txBody>
      </p:sp>
      <p:sp>
        <p:nvSpPr>
          <p:cNvPr id="163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solidFill>
                  <a:schemeClr val="accent1"/>
                </a:solidFill>
              </a:rPr>
              <a:t>Bonwill triangle</a:t>
            </a:r>
            <a:r>
              <a:rPr lang="en-US" dirty="0" smtClean="0"/>
              <a:t>: eponym for a 4 inch equilateral triangle bounded by lines connecting the contact points of the mandibular central incisor’s incisal edge (or the mid-line of the mandibular residual ridge) to each condyle (usually its mid point) and from one condyle to the other.</a:t>
            </a:r>
          </a:p>
          <a:p>
            <a:pPr eaLnBrk="1" hangingPunct="1">
              <a:spcBef>
                <a:spcPct val="0"/>
              </a:spcBef>
            </a:pPr>
            <a:endParaRPr lang="en-US" dirty="0" smtClean="0"/>
          </a:p>
        </p:txBody>
      </p:sp>
    </p:spTree>
    <p:extLst>
      <p:ext uri="{BB962C8B-B14F-4D97-AF65-F5344CB8AC3E}">
        <p14:creationId xmlns:p14="http://schemas.microsoft.com/office/powerpoint/2010/main" val="683477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A60C41F2-16C5-411C-9E2F-9CC9D6C9DE44}" type="slidenum">
              <a:rPr lang="en-US" smtClean="0"/>
              <a:pPr>
                <a:defRPr/>
              </a:pPr>
              <a:t>65</a:t>
            </a:fld>
            <a:endParaRPr lang="en-US" dirty="0"/>
          </a:p>
        </p:txBody>
      </p:sp>
    </p:spTree>
    <p:extLst>
      <p:ext uri="{BB962C8B-B14F-4D97-AF65-F5344CB8AC3E}">
        <p14:creationId xmlns:p14="http://schemas.microsoft.com/office/powerpoint/2010/main" val="1463699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9BE84D-6865-4F6A-A466-91DEC38924E3}" type="slidenum">
              <a:rPr lang="en-US" smtClean="0"/>
              <a:pPr/>
              <a:t>82</a:t>
            </a:fld>
            <a:endParaRPr lang="en-US" dirty="0"/>
          </a:p>
        </p:txBody>
      </p:sp>
    </p:spTree>
    <p:extLst>
      <p:ext uri="{BB962C8B-B14F-4D97-AF65-F5344CB8AC3E}">
        <p14:creationId xmlns:p14="http://schemas.microsoft.com/office/powerpoint/2010/main" val="1907138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9BE84D-6865-4F6A-A466-91DEC38924E3}" type="slidenum">
              <a:rPr lang="en-US" smtClean="0"/>
              <a:pPr/>
              <a:t>133</a:t>
            </a:fld>
            <a:endParaRPr lang="en-US" dirty="0"/>
          </a:p>
        </p:txBody>
      </p:sp>
    </p:spTree>
    <p:extLst>
      <p:ext uri="{BB962C8B-B14F-4D97-AF65-F5344CB8AC3E}">
        <p14:creationId xmlns:p14="http://schemas.microsoft.com/office/powerpoint/2010/main" val="1084541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5B6AB461-94C9-4649-9BE1-DABFDFB29619}" type="datetimeFigureOut">
              <a:rPr lang="en-US" smtClean="0"/>
              <a:pPr/>
              <a:t>1/30/2018</a:t>
            </a:fld>
            <a:endParaRPr lang="en-US" dirty="0"/>
          </a:p>
        </p:txBody>
      </p:sp>
      <p:sp>
        <p:nvSpPr>
          <p:cNvPr id="17" name="Footer Placeholder 16"/>
          <p:cNvSpPr>
            <a:spLocks noGrp="1"/>
          </p:cNvSpPr>
          <p:nvPr>
            <p:ph type="ftr" sz="quarter" idx="11"/>
          </p:nvPr>
        </p:nvSpPr>
        <p:spPr/>
        <p:txBody>
          <a:bodyPr/>
          <a:lstStyle>
            <a:extLst/>
          </a:lstStyle>
          <a:p>
            <a:endParaRPr lang="en-US" dirty="0"/>
          </a:p>
        </p:txBody>
      </p:sp>
      <p:sp>
        <p:nvSpPr>
          <p:cNvPr id="29" name="Slide Number Placeholder 28"/>
          <p:cNvSpPr>
            <a:spLocks noGrp="1"/>
          </p:cNvSpPr>
          <p:nvPr>
            <p:ph type="sldNum" sz="quarter" idx="12"/>
          </p:nvPr>
        </p:nvSpPr>
        <p:spPr/>
        <p:txBody>
          <a:bodyPr/>
          <a:lstStyle>
            <a:extLst/>
          </a:lstStyle>
          <a:p>
            <a:fld id="{A8E57929-C79B-4908-91B6-B57BDCB74F89}" type="slidenum">
              <a:rPr lang="en-US" smtClean="0"/>
              <a:pPr/>
              <a:t>‹#›</a:t>
            </a:fld>
            <a:endParaRPr lang="en-US" dirty="0"/>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B6AB461-94C9-4649-9BE1-DABFDFB29619}" type="datetimeFigureOut">
              <a:rPr lang="en-US" smtClean="0"/>
              <a:pPr/>
              <a:t>1/30/2018</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A8E57929-C79B-4908-91B6-B57BDCB74F8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B6AB461-94C9-4649-9BE1-DABFDFB29619}" type="datetimeFigureOut">
              <a:rPr lang="en-US" smtClean="0"/>
              <a:pPr/>
              <a:t>1/30/2018</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A8E57929-C79B-4908-91B6-B57BDCB74F89}"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2038" y="1766888"/>
            <a:ext cx="3808412" cy="4113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EC56D73-92C9-420E-83EE-6D7730B742B7}"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3638"/>
            <a:ext cx="2133600" cy="457200"/>
          </a:xfrm>
        </p:spPr>
        <p:txBody>
          <a:bodyPr/>
          <a:lstStyle>
            <a:lvl1pPr>
              <a:defRPr/>
            </a:lvl1pPr>
          </a:lstStyle>
          <a:p>
            <a:endParaRPr lang="en-US" dirty="0"/>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dirty="0"/>
          </a:p>
        </p:txBody>
      </p:sp>
      <p:sp>
        <p:nvSpPr>
          <p:cNvPr id="5" name="Slide Number Placeholder 4"/>
          <p:cNvSpPr>
            <a:spLocks noGrp="1"/>
          </p:cNvSpPr>
          <p:nvPr>
            <p:ph type="sldNum" sz="quarter" idx="12"/>
          </p:nvPr>
        </p:nvSpPr>
        <p:spPr>
          <a:xfrm>
            <a:off x="6553200" y="6243638"/>
            <a:ext cx="2133600" cy="457200"/>
          </a:xfrm>
        </p:spPr>
        <p:txBody>
          <a:bodyPr/>
          <a:lstStyle>
            <a:lvl1pPr>
              <a:defRPr/>
            </a:lvl1pPr>
          </a:lstStyle>
          <a:p>
            <a:fld id="{2BA97D7A-74D6-49CF-892B-23EABD98030E}"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B6AB461-94C9-4649-9BE1-DABFDFB29619}" type="datetimeFigureOut">
              <a:rPr lang="en-US" smtClean="0"/>
              <a:pPr/>
              <a:t>1/30/2018</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A8E57929-C79B-4908-91B6-B57BDCB74F89}"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B6AB461-94C9-4649-9BE1-DABFDFB29619}" type="datetimeFigureOut">
              <a:rPr lang="en-US" smtClean="0"/>
              <a:pPr/>
              <a:t>1/30/2018</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A8E57929-C79B-4908-91B6-B57BDCB74F89}" type="slidenum">
              <a:rPr lang="en-US" smtClean="0"/>
              <a:pPr/>
              <a:t>‹#›</a:t>
            </a:fld>
            <a:endParaRPr lang="en-US" dirty="0"/>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B6AB461-94C9-4649-9BE1-DABFDFB29619}" type="datetimeFigureOut">
              <a:rPr lang="en-US" smtClean="0"/>
              <a:pPr/>
              <a:t>1/30/2018</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A8E57929-C79B-4908-91B6-B57BDCB74F89}"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B6AB461-94C9-4649-9BE1-DABFDFB29619}" type="datetimeFigureOut">
              <a:rPr lang="en-US" smtClean="0"/>
              <a:pPr/>
              <a:t>1/30/2018</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A8E57929-C79B-4908-91B6-B57BDCB74F89}" type="slidenum">
              <a:rPr lang="en-US" smtClean="0"/>
              <a:pPr/>
              <a:t>‹#›</a:t>
            </a:fld>
            <a:endParaRPr lang="en-US" dirty="0"/>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5B6AB461-94C9-4649-9BE1-DABFDFB29619}" type="datetimeFigureOut">
              <a:rPr lang="en-US" smtClean="0"/>
              <a:pPr/>
              <a:t>1/30/2018</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A8E57929-C79B-4908-91B6-B57BDCB74F8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B6AB461-94C9-4649-9BE1-DABFDFB29619}" type="datetimeFigureOut">
              <a:rPr lang="en-US" smtClean="0"/>
              <a:pPr/>
              <a:t>1/30/2018</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A8E57929-C79B-4908-91B6-B57BDCB74F8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B6AB461-94C9-4649-9BE1-DABFDFB29619}" type="datetimeFigureOut">
              <a:rPr lang="en-US" smtClean="0"/>
              <a:pPr/>
              <a:t>1/30/2018</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A8E57929-C79B-4908-91B6-B57BDCB74F8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5B6AB461-94C9-4649-9BE1-DABFDFB29619}" type="datetimeFigureOut">
              <a:rPr lang="en-US" smtClean="0"/>
              <a:pPr/>
              <a:t>1/30/2018</a:t>
            </a:fld>
            <a:endParaRPr lang="en-US" dirty="0"/>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dirty="0"/>
          </a:p>
        </p:txBody>
      </p:sp>
      <p:sp>
        <p:nvSpPr>
          <p:cNvPr id="7" name="Slide Number Placeholder 6"/>
          <p:cNvSpPr>
            <a:spLocks noGrp="1"/>
          </p:cNvSpPr>
          <p:nvPr>
            <p:ph type="sldNum" sz="quarter" idx="12"/>
          </p:nvPr>
        </p:nvSpPr>
        <p:spPr>
          <a:xfrm>
            <a:off x="8610600" y="55499"/>
            <a:ext cx="457200" cy="365125"/>
          </a:xfrm>
        </p:spPr>
        <p:txBody>
          <a:bodyPr/>
          <a:lstStyle>
            <a:extLst/>
          </a:lstStyle>
          <a:p>
            <a:fld id="{A8E57929-C79B-4908-91B6-B57BDCB74F8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5B6AB461-94C9-4649-9BE1-DABFDFB29619}" type="datetimeFigureOut">
              <a:rPr lang="en-US" smtClean="0"/>
              <a:pPr/>
              <a:t>1/30/2018</a:t>
            </a:fld>
            <a:endParaRPr lang="en-US" dirty="0"/>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dirty="0"/>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A8E57929-C79B-4908-91B6-B57BDCB74F89}"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4448" r:id="rId1"/>
    <p:sldLayoutId id="2147484449" r:id="rId2"/>
    <p:sldLayoutId id="2147484450" r:id="rId3"/>
    <p:sldLayoutId id="2147484451" r:id="rId4"/>
    <p:sldLayoutId id="2147484452" r:id="rId5"/>
    <p:sldLayoutId id="2147484453" r:id="rId6"/>
    <p:sldLayoutId id="2147484454" r:id="rId7"/>
    <p:sldLayoutId id="2147484455" r:id="rId8"/>
    <p:sldLayoutId id="2147484456" r:id="rId9"/>
    <p:sldLayoutId id="2147484457" r:id="rId10"/>
    <p:sldLayoutId id="2147484458" r:id="rId11"/>
    <p:sldLayoutId id="2147484459" r:id="rId12"/>
    <p:sldLayoutId id="2147484460" r:id="rId13"/>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javascript:affgd('img/gd/06-01.jpg')"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8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6" name="Picture 5" descr="DSC_7752[1].jpg"/>
          <p:cNvPicPr>
            <a:picLocks noChangeAspect="1"/>
          </p:cNvPicPr>
          <p:nvPr/>
        </p:nvPicPr>
        <p:blipFill>
          <a:blip r:embed="rId2"/>
          <a:stretch>
            <a:fillRect/>
          </a:stretch>
        </p:blipFill>
        <p:spPr>
          <a:xfrm>
            <a:off x="-94855" y="0"/>
            <a:ext cx="10244315" cy="6858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z="2800" u="sng" dirty="0" smtClean="0">
                <a:latin typeface="Copperplate Gothic Light" pitchFamily="34" charset="0"/>
                <a:cs typeface="Times New Roman" pitchFamily="18" charset="0"/>
              </a:rPr>
              <a:t>Articulation :</a:t>
            </a:r>
          </a:p>
          <a:p>
            <a:pPr>
              <a:buNone/>
            </a:pPr>
            <a:r>
              <a:rPr lang="en-US" sz="2400" dirty="0" smtClean="0">
                <a:latin typeface="Times New Roman" pitchFamily="18" charset="0"/>
                <a:cs typeface="Times New Roman" pitchFamily="18" charset="0"/>
              </a:rPr>
              <a:t>     </a:t>
            </a:r>
            <a:r>
              <a:rPr lang="en-US" sz="2400" b="1" dirty="0" smtClean="0">
                <a:solidFill>
                  <a:srgbClr val="990000"/>
                </a:solidFill>
                <a:latin typeface="Arial" pitchFamily="34" charset="0"/>
                <a:cs typeface="Arial" pitchFamily="34" charset="0"/>
              </a:rPr>
              <a:t>O</a:t>
            </a:r>
            <a:r>
              <a:rPr lang="en-US" sz="2400" b="1" dirty="0" smtClean="0">
                <a:solidFill>
                  <a:srgbClr val="990000"/>
                </a:solidFill>
                <a:latin typeface="Arial" pitchFamily="34" charset="0"/>
                <a:cs typeface="Arial" pitchFamily="34" charset="0"/>
              </a:rPr>
              <a:t>cclusion </a:t>
            </a:r>
            <a:r>
              <a:rPr lang="en-US" sz="2400" b="1" dirty="0" smtClean="0">
                <a:solidFill>
                  <a:srgbClr val="990000"/>
                </a:solidFill>
                <a:latin typeface="Arial" pitchFamily="34" charset="0"/>
                <a:cs typeface="Arial" pitchFamily="34" charset="0"/>
              </a:rPr>
              <a:t>deals with </a:t>
            </a:r>
            <a:r>
              <a:rPr lang="en-US" sz="2400" b="1" dirty="0" smtClean="0">
                <a:solidFill>
                  <a:srgbClr val="0070C0"/>
                </a:solidFill>
                <a:latin typeface="Arial" pitchFamily="34" charset="0"/>
                <a:cs typeface="Arial" pitchFamily="34" charset="0"/>
              </a:rPr>
              <a:t> static </a:t>
            </a:r>
            <a:r>
              <a:rPr lang="en-US" sz="2400" b="1" dirty="0" smtClean="0">
                <a:solidFill>
                  <a:srgbClr val="990000"/>
                </a:solidFill>
                <a:latin typeface="Arial" pitchFamily="34" charset="0"/>
                <a:cs typeface="Arial" pitchFamily="34" charset="0"/>
              </a:rPr>
              <a:t>relationship  of the opposing teeth  while  articulation   deals   with      the</a:t>
            </a:r>
            <a:r>
              <a:rPr lang="en-US" sz="2400" b="1" dirty="0" smtClean="0">
                <a:solidFill>
                  <a:srgbClr val="0070C0"/>
                </a:solidFill>
                <a:latin typeface="Arial" pitchFamily="34" charset="0"/>
                <a:cs typeface="Arial" pitchFamily="34" charset="0"/>
              </a:rPr>
              <a:t> dynamic  </a:t>
            </a:r>
            <a:r>
              <a:rPr lang="en-US" sz="2400" b="1" dirty="0" smtClean="0">
                <a:solidFill>
                  <a:srgbClr val="990000"/>
                </a:solidFill>
                <a:latin typeface="Arial" pitchFamily="34" charset="0"/>
                <a:cs typeface="Arial" pitchFamily="34" charset="0"/>
              </a:rPr>
              <a:t>relationship.</a:t>
            </a:r>
          </a:p>
          <a:p>
            <a:pPr>
              <a:buNone/>
            </a:pPr>
            <a:endParaRPr lang="en-US" sz="2400" dirty="0" smtClean="0">
              <a:latin typeface="Times New Roman" pitchFamily="18" charset="0"/>
              <a:cs typeface="Times New Roman" pitchFamily="18" charset="0"/>
            </a:endParaRPr>
          </a:p>
          <a:p>
            <a:pPr>
              <a:buNone/>
            </a:pPr>
            <a:r>
              <a:rPr lang="en-US" sz="2400" dirty="0" smtClean="0">
                <a:latin typeface="Times New Roman" pitchFamily="18" charset="0"/>
                <a:cs typeface="Times New Roman" pitchFamily="18" charset="0"/>
              </a:rPr>
              <a:t>Important  :</a:t>
            </a:r>
          </a:p>
          <a:p>
            <a:pPr>
              <a:buNone/>
            </a:pPr>
            <a:r>
              <a:rPr lang="en-US" sz="2400" b="1" dirty="0" smtClean="0">
                <a:solidFill>
                  <a:srgbClr val="990000"/>
                </a:solidFill>
                <a:latin typeface="Times New Roman" pitchFamily="18" charset="0"/>
                <a:cs typeface="Times New Roman" pitchFamily="18" charset="0"/>
              </a:rPr>
              <a:t>    1.  </a:t>
            </a:r>
            <a:r>
              <a:rPr lang="en-US" sz="2400" b="1" dirty="0" smtClean="0">
                <a:solidFill>
                  <a:srgbClr val="990000"/>
                </a:solidFill>
                <a:latin typeface="Arial" pitchFamily="34" charset="0"/>
                <a:cs typeface="Arial" pitchFamily="34" charset="0"/>
              </a:rPr>
              <a:t>Stability  </a:t>
            </a:r>
          </a:p>
          <a:p>
            <a:pPr>
              <a:buNone/>
            </a:pPr>
            <a:r>
              <a:rPr lang="en-US" sz="2400" b="1" dirty="0" smtClean="0">
                <a:solidFill>
                  <a:srgbClr val="990000"/>
                </a:solidFill>
                <a:latin typeface="Arial" pitchFamily="34" charset="0"/>
                <a:cs typeface="Arial" pitchFamily="34" charset="0"/>
              </a:rPr>
              <a:t>    2. Retention </a:t>
            </a:r>
            <a:endParaRPr lang="en-US" sz="2400" b="1" dirty="0">
              <a:solidFill>
                <a:srgbClr val="990000"/>
              </a:solidFill>
              <a:latin typeface="Arial" pitchFamily="34" charset="0"/>
              <a:cs typeface="Arial" pitchFamily="34" charset="0"/>
            </a:endParaRPr>
          </a:p>
        </p:txBody>
      </p:sp>
      <p:pic>
        <p:nvPicPr>
          <p:cNvPr id="4" name="Picture 9" descr="wsc"/>
          <p:cNvPicPr>
            <a:picLocks noChangeAspect="1" noChangeArrowheads="1"/>
          </p:cNvPicPr>
          <p:nvPr/>
        </p:nvPicPr>
        <p:blipFill rotWithShape="1">
          <a:blip r:embed="rId2"/>
          <a:srcRect l="14173" t="17247" r="3149" b="13347"/>
          <a:stretch/>
        </p:blipFill>
        <p:spPr bwMode="auto">
          <a:xfrm>
            <a:off x="4495800" y="3511731"/>
            <a:ext cx="3581400" cy="2660469"/>
          </a:xfrm>
          <a:prstGeom prst="rect">
            <a:avLst/>
          </a:prstGeom>
          <a:noFill/>
          <a:ln w="57150">
            <a:solidFill>
              <a:schemeClr val="tx2"/>
            </a:solid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838200"/>
          </a:xfrm>
        </p:spPr>
        <p:style>
          <a:lnRef idx="2">
            <a:schemeClr val="dk1">
              <a:shade val="50000"/>
            </a:schemeClr>
          </a:lnRef>
          <a:fillRef idx="1">
            <a:schemeClr val="dk1"/>
          </a:fillRef>
          <a:effectRef idx="0">
            <a:schemeClr val="dk1"/>
          </a:effectRef>
          <a:fontRef idx="minor">
            <a:schemeClr val="lt1"/>
          </a:fontRef>
        </p:style>
        <p:txBody>
          <a:bodyPr/>
          <a:lstStyle/>
          <a:p>
            <a:pPr algn="ctr"/>
            <a:r>
              <a:rPr lang="en-US" dirty="0" smtClean="0">
                <a:solidFill>
                  <a:srgbClr val="FFC000"/>
                </a:solidFill>
              </a:rPr>
              <a:t>Linear occlusion</a:t>
            </a:r>
            <a:endParaRPr lang="en-US" dirty="0">
              <a:solidFill>
                <a:srgbClr val="FFC000"/>
              </a:solidFill>
            </a:endParaRPr>
          </a:p>
        </p:txBody>
      </p:sp>
      <p:sp>
        <p:nvSpPr>
          <p:cNvPr id="3" name="Content Placeholder 2"/>
          <p:cNvSpPr>
            <a:spLocks noGrp="1"/>
          </p:cNvSpPr>
          <p:nvPr>
            <p:ph idx="1"/>
          </p:nvPr>
        </p:nvSpPr>
        <p:spPr>
          <a:xfrm>
            <a:off x="304800" y="1219200"/>
            <a:ext cx="8686800" cy="2789237"/>
          </a:xfrm>
        </p:spPr>
        <p:txBody>
          <a:bodyPr>
            <a:normAutofit fontScale="92500" lnSpcReduction="20000"/>
          </a:bodyPr>
          <a:lstStyle/>
          <a:p>
            <a:pPr>
              <a:lnSpc>
                <a:spcPct val="140000"/>
              </a:lnSpc>
            </a:pPr>
            <a:r>
              <a:rPr lang="en-US" dirty="0" smtClean="0">
                <a:latin typeface="Arial" pitchFamily="34" charset="0"/>
                <a:cs typeface="Arial" pitchFamily="34" charset="0"/>
              </a:rPr>
              <a:t>This concept advocates a straight line of points or </a:t>
            </a:r>
            <a:r>
              <a:rPr lang="en-US" dirty="0" smtClean="0">
                <a:solidFill>
                  <a:srgbClr val="C00000"/>
                </a:solidFill>
                <a:latin typeface="Arial" pitchFamily="34" charset="0"/>
                <a:cs typeface="Arial" pitchFamily="34" charset="0"/>
              </a:rPr>
              <a:t>knife</a:t>
            </a:r>
            <a:r>
              <a:rPr lang="en-US" dirty="0" smtClean="0">
                <a:solidFill>
                  <a:srgbClr val="FF9900"/>
                </a:solidFill>
                <a:latin typeface="Arial" pitchFamily="34" charset="0"/>
                <a:cs typeface="Arial" pitchFamily="34" charset="0"/>
              </a:rPr>
              <a:t> </a:t>
            </a:r>
            <a:r>
              <a:rPr lang="en-US" dirty="0" smtClean="0">
                <a:solidFill>
                  <a:srgbClr val="C00000"/>
                </a:solidFill>
                <a:latin typeface="Arial" pitchFamily="34" charset="0"/>
                <a:cs typeface="Arial" pitchFamily="34" charset="0"/>
              </a:rPr>
              <a:t>edge</a:t>
            </a:r>
            <a:r>
              <a:rPr lang="en-US" dirty="0" smtClean="0">
                <a:latin typeface="Arial" pitchFamily="34" charset="0"/>
                <a:cs typeface="Arial" pitchFamily="34" charset="0"/>
              </a:rPr>
              <a:t> contacts on artificial teeth in one arch occluding with </a:t>
            </a:r>
            <a:r>
              <a:rPr lang="en-US" dirty="0" smtClean="0">
                <a:solidFill>
                  <a:srgbClr val="C00000"/>
                </a:solidFill>
                <a:latin typeface="Arial" pitchFamily="34" charset="0"/>
                <a:cs typeface="Arial" pitchFamily="34" charset="0"/>
              </a:rPr>
              <a:t>flat non-anatomic teeth in the opposing arch, </a:t>
            </a:r>
            <a:r>
              <a:rPr lang="en-US" dirty="0" smtClean="0">
                <a:latin typeface="Arial" pitchFamily="34" charset="0"/>
                <a:cs typeface="Arial" pitchFamily="34" charset="0"/>
              </a:rPr>
              <a:t>thereby reducing unfavorable occlusal forces. </a:t>
            </a:r>
            <a:endParaRPr lang="en-US" dirty="0">
              <a:latin typeface="Arial" pitchFamily="34" charset="0"/>
              <a:cs typeface="Arial" pitchFamily="34" charset="0"/>
            </a:endParaRPr>
          </a:p>
        </p:txBody>
      </p:sp>
      <p:pic>
        <p:nvPicPr>
          <p:cNvPr id="4" name="Picture 4"/>
          <p:cNvPicPr>
            <a:picLocks noChangeAspect="1" noChangeArrowheads="1"/>
          </p:cNvPicPr>
          <p:nvPr/>
        </p:nvPicPr>
        <p:blipFill>
          <a:blip r:embed="rId2">
            <a:lum bright="24000" contrast="24000"/>
          </a:blip>
          <a:srcRect l="15152" t="67009" r="50505" b="14635"/>
          <a:stretch>
            <a:fillRect/>
          </a:stretch>
        </p:blipFill>
        <p:spPr bwMode="auto">
          <a:xfrm>
            <a:off x="914400" y="4191000"/>
            <a:ext cx="3276600" cy="2209800"/>
          </a:xfrm>
          <a:prstGeom prst="rect">
            <a:avLst/>
          </a:prstGeom>
          <a:noFill/>
          <a:ln w="76200" cmpd="dbl">
            <a:solidFill>
              <a:schemeClr val="tx1"/>
            </a:solidFill>
            <a:miter lim="800000"/>
            <a:headEnd/>
            <a:tailEnd/>
          </a:ln>
        </p:spPr>
      </p:pic>
      <p:pic>
        <p:nvPicPr>
          <p:cNvPr id="5" name="Picture 5"/>
          <p:cNvPicPr>
            <a:picLocks noChangeAspect="1" noChangeArrowheads="1"/>
          </p:cNvPicPr>
          <p:nvPr/>
        </p:nvPicPr>
        <p:blipFill>
          <a:blip r:embed="rId2">
            <a:lum bright="24000" contrast="24000"/>
          </a:blip>
          <a:srcRect l="52931" t="11111" r="12328" b="70940"/>
          <a:stretch>
            <a:fillRect/>
          </a:stretch>
        </p:blipFill>
        <p:spPr bwMode="auto">
          <a:xfrm>
            <a:off x="5334000" y="4191000"/>
            <a:ext cx="3048000" cy="2209800"/>
          </a:xfrm>
          <a:prstGeom prst="rect">
            <a:avLst/>
          </a:prstGeom>
          <a:noFill/>
          <a:ln w="76200" cmpd="dbl">
            <a:solidFill>
              <a:schemeClr val="tx1"/>
            </a:solid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914400"/>
          </a:xfrm>
        </p:spPr>
        <p:style>
          <a:lnRef idx="2">
            <a:schemeClr val="dk1">
              <a:shade val="50000"/>
            </a:schemeClr>
          </a:lnRef>
          <a:fillRef idx="1">
            <a:schemeClr val="dk1"/>
          </a:fillRef>
          <a:effectRef idx="0">
            <a:schemeClr val="dk1"/>
          </a:effectRef>
          <a:fontRef idx="minor">
            <a:schemeClr val="lt1"/>
          </a:fontRef>
        </p:style>
        <p:txBody>
          <a:bodyPr/>
          <a:lstStyle/>
          <a:p>
            <a:r>
              <a:rPr lang="en-US" dirty="0" smtClean="0">
                <a:solidFill>
                  <a:srgbClr val="996600"/>
                </a:solidFill>
                <a:latin typeface="Copperplate Gothic Bold" pitchFamily="34" charset="0"/>
              </a:rPr>
              <a:t>           balanced   occlusion </a:t>
            </a:r>
            <a:endParaRPr lang="en-US" dirty="0">
              <a:solidFill>
                <a:srgbClr val="996600"/>
              </a:solidFill>
              <a:latin typeface="Copperplate Gothic Bold" pitchFamily="34" charset="0"/>
            </a:endParaRPr>
          </a:p>
        </p:txBody>
      </p:sp>
      <p:sp>
        <p:nvSpPr>
          <p:cNvPr id="3" name="Content Placeholder 2"/>
          <p:cNvSpPr>
            <a:spLocks noGrp="1"/>
          </p:cNvSpPr>
          <p:nvPr>
            <p:ph idx="1"/>
          </p:nvPr>
        </p:nvSpPr>
        <p:spPr>
          <a:xfrm>
            <a:off x="914400" y="1295400"/>
            <a:ext cx="7772400" cy="4572000"/>
          </a:xfrm>
        </p:spPr>
        <p:txBody>
          <a:bodyPr>
            <a:noAutofit/>
          </a:bodyPr>
          <a:lstStyle/>
          <a:p>
            <a:r>
              <a:rPr lang="en-US" sz="2000" b="1" dirty="0" smtClean="0">
                <a:solidFill>
                  <a:srgbClr val="006600"/>
                </a:solidFill>
                <a:latin typeface="Arial" pitchFamily="34" charset="0"/>
                <a:cs typeface="Arial" pitchFamily="34" charset="0"/>
              </a:rPr>
              <a:t>“  </a:t>
            </a:r>
            <a:r>
              <a:rPr lang="en-US" sz="2000" b="1" dirty="0" smtClean="0">
                <a:solidFill>
                  <a:srgbClr val="C00000"/>
                </a:solidFill>
                <a:latin typeface="Arial" pitchFamily="34" charset="0"/>
                <a:cs typeface="Arial" pitchFamily="34" charset="0"/>
              </a:rPr>
              <a:t>Bilateral  simultaneous  ,anterior  and  </a:t>
            </a:r>
            <a:r>
              <a:rPr lang="en-US" sz="2000" b="1" dirty="0" smtClean="0">
                <a:solidFill>
                  <a:srgbClr val="C00000"/>
                </a:solidFill>
                <a:latin typeface="Arial" pitchFamily="34" charset="0"/>
                <a:cs typeface="Arial" pitchFamily="34" charset="0"/>
              </a:rPr>
              <a:t>posterior  </a:t>
            </a:r>
            <a:r>
              <a:rPr lang="en-US" sz="2000" b="1" dirty="0" smtClean="0">
                <a:solidFill>
                  <a:srgbClr val="C00000"/>
                </a:solidFill>
                <a:latin typeface="Arial" pitchFamily="34" charset="0"/>
                <a:cs typeface="Arial" pitchFamily="34" charset="0"/>
              </a:rPr>
              <a:t>occlusal  contact of  teeth  in  centric  and  eccentric  positions developed to  lessen  or  limit  tipping or  rotating  of the denture  bases  in  relation  to  the  supporting  structures . ”(GPT)</a:t>
            </a:r>
          </a:p>
          <a:p>
            <a:endParaRPr lang="en-US" sz="2000" b="1" dirty="0" smtClean="0">
              <a:latin typeface="Arial" pitchFamily="34" charset="0"/>
              <a:cs typeface="Arial" pitchFamily="34" charset="0"/>
            </a:endParaRPr>
          </a:p>
          <a:p>
            <a:endParaRPr lang="en-US" sz="2000" b="1" dirty="0" smtClean="0">
              <a:latin typeface="Arial" pitchFamily="34" charset="0"/>
              <a:cs typeface="Arial" pitchFamily="34" charset="0"/>
            </a:endParaRPr>
          </a:p>
          <a:p>
            <a:endParaRPr lang="en-US" sz="2000" b="1" dirty="0" smtClean="0">
              <a:latin typeface="Arial" pitchFamily="34" charset="0"/>
              <a:cs typeface="Arial" pitchFamily="34" charset="0"/>
            </a:endParaRPr>
          </a:p>
          <a:p>
            <a:pPr>
              <a:buNone/>
            </a:pPr>
            <a:r>
              <a:rPr lang="en-US" sz="2000" b="1" dirty="0" smtClean="0">
                <a:latin typeface="Arial" pitchFamily="34" charset="0"/>
                <a:cs typeface="Arial" pitchFamily="34" charset="0"/>
              </a:rPr>
              <a:t>    “</a:t>
            </a:r>
            <a:r>
              <a:rPr lang="en-US" sz="2000" b="1" dirty="0" smtClean="0">
                <a:solidFill>
                  <a:srgbClr val="C00000"/>
                </a:solidFill>
                <a:latin typeface="Arial" pitchFamily="34" charset="0"/>
                <a:cs typeface="Arial" pitchFamily="34" charset="0"/>
              </a:rPr>
              <a:t>Balanced   occlusion  in  complete  dentures  can be defined  as   stable  simultaneous  contact  of  the  opposing  upper  and  lower  tooth  in  centric  relation  </a:t>
            </a:r>
            <a:r>
              <a:rPr lang="en-US" sz="2000" b="1" dirty="0" smtClean="0">
                <a:solidFill>
                  <a:srgbClr val="C00000"/>
                </a:solidFill>
                <a:latin typeface="Arial" pitchFamily="34" charset="0"/>
                <a:cs typeface="Arial" pitchFamily="34" charset="0"/>
              </a:rPr>
              <a:t>position  </a:t>
            </a:r>
            <a:r>
              <a:rPr lang="en-US" sz="2000" b="1" dirty="0" smtClean="0">
                <a:solidFill>
                  <a:srgbClr val="C00000"/>
                </a:solidFill>
                <a:latin typeface="Arial" pitchFamily="34" charset="0"/>
                <a:cs typeface="Arial" pitchFamily="34" charset="0"/>
              </a:rPr>
              <a:t>and  a  continuous  smooth  bilateral  gliding from  this  position  to  any  eccentric  position within  normal  range  of  mandibular  function .”(WINKLER)</a:t>
            </a:r>
            <a:endParaRPr lang="en-US" sz="2000" b="1" dirty="0">
              <a:solidFill>
                <a:srgbClr val="C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1295400"/>
          </a:xfrm>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r>
              <a:rPr lang="en-US" dirty="0" smtClean="0">
                <a:solidFill>
                  <a:srgbClr val="FF0000"/>
                </a:solidFill>
                <a:latin typeface="Copperplate Gothic Bold" pitchFamily="34" charset="0"/>
              </a:rPr>
              <a:t>Characteristic  </a:t>
            </a:r>
            <a:r>
              <a:rPr lang="en-US" dirty="0" smtClean="0">
                <a:solidFill>
                  <a:srgbClr val="FF0000"/>
                </a:solidFill>
                <a:latin typeface="Copperplate Gothic Bold" pitchFamily="34" charset="0"/>
              </a:rPr>
              <a:t>requirements </a:t>
            </a:r>
            <a:br>
              <a:rPr lang="en-US" dirty="0" smtClean="0">
                <a:solidFill>
                  <a:srgbClr val="FF0000"/>
                </a:solidFill>
                <a:latin typeface="Copperplate Gothic Bold" pitchFamily="34" charset="0"/>
              </a:rPr>
            </a:br>
            <a:r>
              <a:rPr lang="en-US" dirty="0" smtClean="0">
                <a:solidFill>
                  <a:srgbClr val="FF0000"/>
                </a:solidFill>
                <a:latin typeface="Copperplate Gothic Bold" pitchFamily="34" charset="0"/>
              </a:rPr>
              <a:t>         of balanced   occlusion</a:t>
            </a:r>
            <a:endParaRPr lang="en-US" dirty="0">
              <a:solidFill>
                <a:srgbClr val="FF0000"/>
              </a:solidFill>
              <a:latin typeface="Copperplate Gothic Bold" pitchFamily="34" charset="0"/>
            </a:endParaRPr>
          </a:p>
        </p:txBody>
      </p:sp>
      <p:sp>
        <p:nvSpPr>
          <p:cNvPr id="3" name="Content Placeholder 2"/>
          <p:cNvSpPr>
            <a:spLocks noGrp="1"/>
          </p:cNvSpPr>
          <p:nvPr>
            <p:ph idx="1"/>
          </p:nvPr>
        </p:nvSpPr>
        <p:spPr>
          <a:xfrm>
            <a:off x="914400" y="1524000"/>
            <a:ext cx="7772400" cy="4572000"/>
          </a:xfrm>
        </p:spPr>
        <p:txBody>
          <a:bodyPr>
            <a:noAutofit/>
          </a:bodyPr>
          <a:lstStyle/>
          <a:p>
            <a:pPr marL="274320" indent="-274320">
              <a:spcBef>
                <a:spcPts val="580"/>
              </a:spcBef>
              <a:buNone/>
              <a:defRPr/>
            </a:pPr>
            <a:endParaRPr lang="en-US" sz="2400" dirty="0" smtClean="0">
              <a:latin typeface="Arial" pitchFamily="34" charset="0"/>
              <a:cs typeface="Arial" pitchFamily="34" charset="0"/>
            </a:endParaRPr>
          </a:p>
          <a:p>
            <a:pPr marL="274320" indent="-274320">
              <a:lnSpc>
                <a:spcPct val="80000"/>
              </a:lnSpc>
              <a:spcBef>
                <a:spcPts val="580"/>
              </a:spcBef>
              <a:buFont typeface="Wingdings 2"/>
              <a:buChar char=""/>
              <a:defRPr/>
            </a:pPr>
            <a:r>
              <a:rPr lang="en-US" sz="2400" dirty="0" smtClean="0">
                <a:latin typeface="Arial" pitchFamily="34" charset="0"/>
                <a:cs typeface="Arial" pitchFamily="34" charset="0"/>
              </a:rPr>
              <a:t>All the teeth of the working side (central incisor to second molar) should glide evenly against the opposing teeth. </a:t>
            </a:r>
          </a:p>
          <a:p>
            <a:pPr marL="274320" indent="-274320">
              <a:lnSpc>
                <a:spcPct val="80000"/>
              </a:lnSpc>
              <a:spcBef>
                <a:spcPts val="580"/>
              </a:spcBef>
              <a:buFont typeface="Wingdings 2"/>
              <a:buChar char=""/>
              <a:defRPr/>
            </a:pPr>
            <a:endParaRPr lang="en-US" sz="2400" dirty="0" smtClean="0">
              <a:latin typeface="Arial" pitchFamily="34" charset="0"/>
              <a:cs typeface="Arial" pitchFamily="34" charset="0"/>
            </a:endParaRPr>
          </a:p>
          <a:p>
            <a:pPr marL="274320" indent="-274320">
              <a:lnSpc>
                <a:spcPct val="80000"/>
              </a:lnSpc>
              <a:spcBef>
                <a:spcPts val="580"/>
              </a:spcBef>
              <a:buFont typeface="Wingdings 2"/>
              <a:buChar char=""/>
              <a:defRPr/>
            </a:pPr>
            <a:r>
              <a:rPr lang="en-US" sz="2400" dirty="0" smtClean="0">
                <a:latin typeface="Arial" pitchFamily="34" charset="0"/>
                <a:cs typeface="Arial" pitchFamily="34" charset="0"/>
              </a:rPr>
              <a:t>No single tooth should produce any interference or disocclusion of the other teeth.</a:t>
            </a:r>
          </a:p>
          <a:p>
            <a:pPr marL="274320" indent="-274320">
              <a:lnSpc>
                <a:spcPct val="80000"/>
              </a:lnSpc>
              <a:spcBef>
                <a:spcPts val="580"/>
              </a:spcBef>
              <a:buFont typeface="Wingdings 2"/>
              <a:buChar char=""/>
              <a:defRPr/>
            </a:pPr>
            <a:endParaRPr lang="en-US" sz="2400" dirty="0" smtClean="0">
              <a:latin typeface="Arial" pitchFamily="34" charset="0"/>
              <a:cs typeface="Arial" pitchFamily="34" charset="0"/>
            </a:endParaRPr>
          </a:p>
          <a:p>
            <a:pPr marL="274320" indent="-274320">
              <a:lnSpc>
                <a:spcPct val="80000"/>
              </a:lnSpc>
              <a:spcBef>
                <a:spcPts val="580"/>
              </a:spcBef>
              <a:buFont typeface="Wingdings 2"/>
              <a:buChar char=""/>
              <a:defRPr/>
            </a:pPr>
            <a:r>
              <a:rPr lang="en-US" sz="2400" dirty="0" smtClean="0">
                <a:latin typeface="Arial" pitchFamily="34" charset="0"/>
                <a:cs typeface="Arial" pitchFamily="34" charset="0"/>
              </a:rPr>
              <a:t>There should be contacts in the balancing side, but they should not interfere with the smooth gliding movements of the working side. </a:t>
            </a:r>
          </a:p>
          <a:p>
            <a:pPr marL="274320" indent="-274320">
              <a:lnSpc>
                <a:spcPct val="80000"/>
              </a:lnSpc>
              <a:spcBef>
                <a:spcPts val="580"/>
              </a:spcBef>
              <a:buFont typeface="Wingdings 2"/>
              <a:buChar char=""/>
              <a:defRPr/>
            </a:pPr>
            <a:endParaRPr lang="en-US" sz="2400" dirty="0" smtClean="0">
              <a:latin typeface="Arial" pitchFamily="34" charset="0"/>
              <a:cs typeface="Arial" pitchFamily="34" charset="0"/>
            </a:endParaRPr>
          </a:p>
          <a:p>
            <a:pPr marL="274320" indent="-274320">
              <a:lnSpc>
                <a:spcPct val="80000"/>
              </a:lnSpc>
              <a:spcBef>
                <a:spcPts val="580"/>
              </a:spcBef>
              <a:buFont typeface="Wingdings 2"/>
              <a:buChar char=""/>
              <a:defRPr/>
            </a:pPr>
            <a:r>
              <a:rPr lang="en-US" sz="2400" dirty="0" smtClean="0">
                <a:latin typeface="Arial" pitchFamily="34" charset="0"/>
                <a:cs typeface="Arial" pitchFamily="34" charset="0"/>
              </a:rPr>
              <a:t>There should be simultaneous contact during protrusion</a:t>
            </a:r>
          </a:p>
          <a:p>
            <a:pPr marL="274320" indent="-274320">
              <a:spcBef>
                <a:spcPts val="580"/>
              </a:spcBef>
              <a:buNone/>
              <a:defRPr/>
            </a:pPr>
            <a:r>
              <a:rPr lang="en-US" sz="2400" dirty="0" smtClean="0">
                <a:latin typeface="Arial" pitchFamily="34" charset="0"/>
                <a:cs typeface="Arial" pitchFamily="34" charset="0"/>
              </a:rPr>
              <a:t> </a:t>
            </a:r>
          </a:p>
          <a:p>
            <a:endParaRPr lang="en-US" sz="2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style>
          <a:lnRef idx="2">
            <a:schemeClr val="dk1">
              <a:shade val="50000"/>
            </a:schemeClr>
          </a:lnRef>
          <a:fillRef idx="1">
            <a:schemeClr val="dk1"/>
          </a:fillRef>
          <a:effectRef idx="0">
            <a:schemeClr val="dk1"/>
          </a:effectRef>
          <a:fontRef idx="minor">
            <a:schemeClr val="lt1"/>
          </a:fontRef>
        </p:style>
        <p:txBody>
          <a:bodyPr>
            <a:noAutofit/>
          </a:bodyPr>
          <a:lstStyle/>
          <a:p>
            <a:r>
              <a:rPr lang="en-US" sz="2800" dirty="0" smtClean="0">
                <a:solidFill>
                  <a:srgbClr val="996600"/>
                </a:solidFill>
                <a:latin typeface="Arial Black" pitchFamily="34" charset="0"/>
              </a:rPr>
              <a:t>        Importance  of  balanced  occlusion</a:t>
            </a:r>
            <a:endParaRPr lang="en-US" sz="2800" dirty="0">
              <a:solidFill>
                <a:srgbClr val="996600"/>
              </a:solidFill>
              <a:latin typeface="Arial Black" pitchFamily="34" charset="0"/>
            </a:endParaRPr>
          </a:p>
        </p:txBody>
      </p:sp>
      <p:sp>
        <p:nvSpPr>
          <p:cNvPr id="3" name="Content Placeholder 2"/>
          <p:cNvSpPr>
            <a:spLocks noGrp="1"/>
          </p:cNvSpPr>
          <p:nvPr>
            <p:ph idx="1"/>
          </p:nvPr>
        </p:nvSpPr>
        <p:spPr/>
        <p:txBody>
          <a:bodyPr>
            <a:noAutofit/>
          </a:bodyPr>
          <a:lstStyle/>
          <a:p>
            <a:pPr marL="274320" indent="-274320">
              <a:lnSpc>
                <a:spcPct val="90000"/>
              </a:lnSpc>
              <a:spcBef>
                <a:spcPts val="580"/>
              </a:spcBef>
              <a:buFont typeface="Wingdings" pitchFamily="2" charset="2"/>
              <a:buChar char="Ø"/>
              <a:defRPr/>
            </a:pPr>
            <a:r>
              <a:rPr lang="en-US" sz="2400" dirty="0" smtClean="0">
                <a:latin typeface="Arial" pitchFamily="34" charset="0"/>
                <a:cs typeface="Arial" pitchFamily="34" charset="0"/>
              </a:rPr>
              <a:t>Balanced occlusion is one of the most </a:t>
            </a:r>
            <a:r>
              <a:rPr lang="en-US" sz="2400" dirty="0" smtClean="0">
                <a:solidFill>
                  <a:srgbClr val="C00000"/>
                </a:solidFill>
                <a:latin typeface="Arial" pitchFamily="34" charset="0"/>
                <a:cs typeface="Arial" pitchFamily="34" charset="0"/>
              </a:rPr>
              <a:t>important factors </a:t>
            </a:r>
            <a:r>
              <a:rPr lang="en-US" sz="2400" dirty="0" smtClean="0">
                <a:latin typeface="Arial" pitchFamily="34" charset="0"/>
                <a:cs typeface="Arial" pitchFamily="34" charset="0"/>
              </a:rPr>
              <a:t>that </a:t>
            </a:r>
            <a:r>
              <a:rPr lang="en-US" sz="2400" dirty="0" smtClean="0">
                <a:solidFill>
                  <a:srgbClr val="C00000"/>
                </a:solidFill>
                <a:latin typeface="Arial" pitchFamily="34" charset="0"/>
                <a:cs typeface="Arial" pitchFamily="34" charset="0"/>
              </a:rPr>
              <a:t>affect denture stability</a:t>
            </a:r>
          </a:p>
          <a:p>
            <a:pPr marL="274320" indent="-274320">
              <a:lnSpc>
                <a:spcPct val="90000"/>
              </a:lnSpc>
              <a:spcBef>
                <a:spcPts val="580"/>
              </a:spcBef>
              <a:buNone/>
              <a:defRPr/>
            </a:pPr>
            <a:r>
              <a:rPr lang="en-US" sz="2400" dirty="0" smtClean="0">
                <a:latin typeface="Arial" pitchFamily="34" charset="0"/>
                <a:cs typeface="Arial" pitchFamily="34" charset="0"/>
              </a:rPr>
              <a:t> </a:t>
            </a:r>
          </a:p>
          <a:p>
            <a:pPr marL="274320" indent="-274320">
              <a:lnSpc>
                <a:spcPct val="90000"/>
              </a:lnSpc>
              <a:spcBef>
                <a:spcPts val="580"/>
              </a:spcBef>
              <a:buFont typeface="Wingdings" pitchFamily="2" charset="2"/>
              <a:buChar char="Ø"/>
              <a:defRPr/>
            </a:pPr>
            <a:r>
              <a:rPr lang="en-US" sz="2400" dirty="0" smtClean="0">
                <a:latin typeface="Arial" pitchFamily="34" charset="0"/>
                <a:cs typeface="Arial" pitchFamily="34" charset="0"/>
              </a:rPr>
              <a:t>Absence of occlusal balance will result in </a:t>
            </a:r>
            <a:r>
              <a:rPr lang="en-US" sz="2400" dirty="0" smtClean="0">
                <a:solidFill>
                  <a:srgbClr val="000099"/>
                </a:solidFill>
                <a:latin typeface="Arial" pitchFamily="34" charset="0"/>
                <a:cs typeface="Arial" pitchFamily="34" charset="0"/>
              </a:rPr>
              <a:t>leverage of the denture during mandibular movement</a:t>
            </a:r>
            <a:r>
              <a:rPr lang="en-US" sz="2400" dirty="0" smtClean="0">
                <a:latin typeface="Arial" pitchFamily="34" charset="0"/>
                <a:cs typeface="Arial" pitchFamily="34" charset="0"/>
              </a:rPr>
              <a:t>. </a:t>
            </a:r>
          </a:p>
          <a:p>
            <a:pPr marL="274320" indent="-274320">
              <a:lnSpc>
                <a:spcPct val="90000"/>
              </a:lnSpc>
              <a:spcBef>
                <a:spcPts val="580"/>
              </a:spcBef>
              <a:buFont typeface="Wingdings" pitchFamily="2" charset="2"/>
              <a:buChar char="Ø"/>
              <a:defRPr/>
            </a:pPr>
            <a:endParaRPr lang="en-US" sz="2400" dirty="0" smtClean="0">
              <a:latin typeface="Arial" pitchFamily="34" charset="0"/>
              <a:cs typeface="Arial" pitchFamily="34" charset="0"/>
            </a:endParaRPr>
          </a:p>
          <a:p>
            <a:pPr marL="274320" indent="-274320">
              <a:lnSpc>
                <a:spcPct val="90000"/>
              </a:lnSpc>
              <a:spcBef>
                <a:spcPts val="580"/>
              </a:spcBef>
              <a:buFont typeface="Wingdings" pitchFamily="2" charset="2"/>
              <a:buChar char="Ø"/>
              <a:defRPr/>
            </a:pPr>
            <a:r>
              <a:rPr lang="en-US" sz="2400" dirty="0" smtClean="0">
                <a:solidFill>
                  <a:srgbClr val="C00000"/>
                </a:solidFill>
                <a:latin typeface="Arial" pitchFamily="34" charset="0"/>
                <a:cs typeface="Arial" pitchFamily="34" charset="0"/>
              </a:rPr>
              <a:t>Sheppard</a:t>
            </a:r>
            <a:r>
              <a:rPr lang="en-US" sz="2400" dirty="0" smtClean="0">
                <a:latin typeface="Arial" pitchFamily="34" charset="0"/>
                <a:cs typeface="Arial" pitchFamily="34" charset="0"/>
              </a:rPr>
              <a:t> stated that, “</a:t>
            </a:r>
            <a:r>
              <a:rPr lang="en-US" sz="2400" dirty="0" smtClean="0">
                <a:solidFill>
                  <a:srgbClr val="FF0000"/>
                </a:solidFill>
                <a:latin typeface="Arial" pitchFamily="34" charset="0"/>
                <a:cs typeface="Arial" pitchFamily="34" charset="0"/>
              </a:rPr>
              <a:t>Enter bolus, Exit balance</a:t>
            </a:r>
            <a:r>
              <a:rPr lang="en-US" sz="2400" dirty="0" smtClean="0">
                <a:latin typeface="Arial" pitchFamily="34" charset="0"/>
                <a:cs typeface="Arial" pitchFamily="34" charset="0"/>
              </a:rPr>
              <a:t>”. According to this statement, the balancing contact is absent when food enters the oral cavity. This makes us think that balanced occlusion has no function during mastication; hence, it is not essential in a complete denture. But this is not true. </a:t>
            </a:r>
          </a:p>
          <a:p>
            <a:pPr marL="274320" indent="-274320">
              <a:lnSpc>
                <a:spcPct val="150000"/>
              </a:lnSpc>
              <a:spcBef>
                <a:spcPts val="580"/>
              </a:spcBef>
              <a:buNone/>
              <a:defRPr/>
            </a:pPr>
            <a:r>
              <a:rPr lang="en-US" sz="2400" dirty="0" smtClean="0">
                <a:latin typeface="Arial" pitchFamily="34" charset="0"/>
                <a:cs typeface="Arial" pitchFamily="34" charset="0"/>
              </a:rPr>
              <a:t> </a:t>
            </a:r>
          </a:p>
          <a:p>
            <a:endParaRPr lang="en-US" sz="2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914400" y="762000"/>
            <a:ext cx="7772400" cy="4572000"/>
          </a:xfrm>
        </p:spPr>
        <p:txBody>
          <a:bodyPr>
            <a:noAutofit/>
          </a:bodyPr>
          <a:lstStyle/>
          <a:p>
            <a:pPr marL="274320" indent="-274320">
              <a:lnSpc>
                <a:spcPct val="150000"/>
              </a:lnSpc>
              <a:spcBef>
                <a:spcPts val="580"/>
              </a:spcBef>
              <a:buNone/>
              <a:defRPr/>
            </a:pPr>
            <a:r>
              <a:rPr lang="en-US" sz="2000" dirty="0" smtClean="0">
                <a:solidFill>
                  <a:srgbClr val="FF0000"/>
                </a:solidFill>
                <a:latin typeface="Arial" pitchFamily="34" charset="0"/>
                <a:cs typeface="Arial" pitchFamily="34" charset="0"/>
              </a:rPr>
              <a:t>   Brewer</a:t>
            </a:r>
            <a:r>
              <a:rPr lang="en-US" sz="2000" dirty="0" smtClean="0">
                <a:latin typeface="Arial" pitchFamily="34" charset="0"/>
                <a:cs typeface="Arial" pitchFamily="34" charset="0"/>
              </a:rPr>
              <a:t> reported the importance of balanced occlusion. He stated that on an average, a normal individual makes masticatory tooth contact only for </a:t>
            </a:r>
            <a:r>
              <a:rPr lang="en-US" sz="2000" dirty="0" smtClean="0">
                <a:solidFill>
                  <a:srgbClr val="C00000"/>
                </a:solidFill>
                <a:latin typeface="Arial" pitchFamily="34" charset="0"/>
                <a:cs typeface="Arial" pitchFamily="34" charset="0"/>
              </a:rPr>
              <a:t>10 minutes </a:t>
            </a:r>
            <a:r>
              <a:rPr lang="en-US" sz="2000" dirty="0" smtClean="0">
                <a:latin typeface="Arial" pitchFamily="34" charset="0"/>
                <a:cs typeface="Arial" pitchFamily="34" charset="0"/>
              </a:rPr>
              <a:t>in one full day compared to</a:t>
            </a:r>
            <a:r>
              <a:rPr lang="en-US" sz="2000" dirty="0" smtClean="0">
                <a:solidFill>
                  <a:srgbClr val="C00000"/>
                </a:solidFill>
                <a:latin typeface="Arial" pitchFamily="34" charset="0"/>
                <a:cs typeface="Arial" pitchFamily="34" charset="0"/>
              </a:rPr>
              <a:t> 4 hours </a:t>
            </a:r>
            <a:r>
              <a:rPr lang="en-US" sz="2000" dirty="0" smtClean="0">
                <a:latin typeface="Arial" pitchFamily="34" charset="0"/>
                <a:cs typeface="Arial" pitchFamily="34" charset="0"/>
              </a:rPr>
              <a:t>of total tooth contact during other functions. </a:t>
            </a:r>
          </a:p>
          <a:p>
            <a:pPr marL="274320" indent="-274320">
              <a:lnSpc>
                <a:spcPct val="150000"/>
              </a:lnSpc>
              <a:spcBef>
                <a:spcPts val="580"/>
              </a:spcBef>
              <a:buNone/>
              <a:defRPr/>
            </a:pPr>
            <a:endParaRPr lang="en-US" sz="2000" dirty="0" smtClean="0">
              <a:latin typeface="Arial" pitchFamily="34" charset="0"/>
              <a:cs typeface="Arial" pitchFamily="34" charset="0"/>
            </a:endParaRPr>
          </a:p>
          <a:p>
            <a:pPr marL="274320" indent="-274320">
              <a:lnSpc>
                <a:spcPct val="150000"/>
              </a:lnSpc>
              <a:spcBef>
                <a:spcPts val="580"/>
              </a:spcBef>
              <a:buFont typeface="Wingdings" pitchFamily="2" charset="2"/>
              <a:buChar char="Ø"/>
              <a:defRPr/>
            </a:pPr>
            <a:r>
              <a:rPr lang="en-US" sz="2000" dirty="0" smtClean="0">
                <a:latin typeface="Arial" pitchFamily="34" charset="0"/>
                <a:cs typeface="Arial" pitchFamily="34" charset="0"/>
              </a:rPr>
              <a:t>So, for these </a:t>
            </a:r>
            <a:r>
              <a:rPr lang="en-US" sz="2000" dirty="0" smtClean="0">
                <a:solidFill>
                  <a:srgbClr val="C00000"/>
                </a:solidFill>
                <a:latin typeface="Arial" pitchFamily="34" charset="0"/>
                <a:cs typeface="Arial" pitchFamily="34" charset="0"/>
              </a:rPr>
              <a:t>4 hours </a:t>
            </a:r>
            <a:r>
              <a:rPr lang="en-US" sz="2000" dirty="0" smtClean="0">
                <a:latin typeface="Arial" pitchFamily="34" charset="0"/>
                <a:cs typeface="Arial" pitchFamily="34" charset="0"/>
              </a:rPr>
              <a:t>of tooth contact, balanced occlusion is important to maintain the stability of the denture. Hence, balanced occlusion is more critical during </a:t>
            </a:r>
            <a:r>
              <a:rPr lang="en-US" sz="2000" dirty="0" smtClean="0">
                <a:solidFill>
                  <a:srgbClr val="C00000"/>
                </a:solidFill>
                <a:latin typeface="Arial" pitchFamily="34" charset="0"/>
                <a:cs typeface="Arial" pitchFamily="34" charset="0"/>
              </a:rPr>
              <a:t>parafunctional movements. </a:t>
            </a:r>
          </a:p>
          <a:p>
            <a:pPr marL="274320" indent="-274320">
              <a:lnSpc>
                <a:spcPct val="150000"/>
              </a:lnSpc>
              <a:spcBef>
                <a:spcPts val="580"/>
              </a:spcBef>
              <a:buNone/>
              <a:defRPr/>
            </a:pPr>
            <a:r>
              <a:rPr lang="en-US" sz="2000" dirty="0" smtClean="0">
                <a:latin typeface="Arial" pitchFamily="34" charset="0"/>
                <a:cs typeface="Arial" pitchFamily="34" charset="0"/>
              </a:rPr>
              <a:t>  </a:t>
            </a:r>
          </a:p>
          <a:p>
            <a:endParaRPr lang="en-US"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r>
              <a:rPr lang="en-US" dirty="0" smtClean="0">
                <a:solidFill>
                  <a:srgbClr val="996600"/>
                </a:solidFill>
                <a:latin typeface="Copperplate Gothic Bold" pitchFamily="34" charset="0"/>
              </a:rPr>
              <a:t>General considerations  for   </a:t>
            </a:r>
            <a:br>
              <a:rPr lang="en-US" dirty="0" smtClean="0">
                <a:solidFill>
                  <a:srgbClr val="996600"/>
                </a:solidFill>
                <a:latin typeface="Copperplate Gothic Bold" pitchFamily="34" charset="0"/>
              </a:rPr>
            </a:br>
            <a:r>
              <a:rPr lang="en-US" dirty="0" smtClean="0">
                <a:solidFill>
                  <a:srgbClr val="996600"/>
                </a:solidFill>
                <a:latin typeface="Copperplate Gothic Bold" pitchFamily="34" charset="0"/>
              </a:rPr>
              <a:t>           balanced  occlusion</a:t>
            </a:r>
            <a:endParaRPr lang="en-US" dirty="0">
              <a:solidFill>
                <a:srgbClr val="996600"/>
              </a:solidFill>
              <a:latin typeface="Copperplate Gothic Bold" pitchFamily="34" charset="0"/>
            </a:endParaRPr>
          </a:p>
        </p:txBody>
      </p:sp>
      <p:sp>
        <p:nvSpPr>
          <p:cNvPr id="3" name="Content Placeholder 2"/>
          <p:cNvSpPr>
            <a:spLocks noGrp="1"/>
          </p:cNvSpPr>
          <p:nvPr>
            <p:ph idx="1"/>
          </p:nvPr>
        </p:nvSpPr>
        <p:spPr/>
        <p:txBody>
          <a:bodyPr>
            <a:normAutofit fontScale="77500" lnSpcReduction="20000"/>
          </a:bodyPr>
          <a:lstStyle/>
          <a:p>
            <a:pPr marL="274320" indent="-274320">
              <a:spcBef>
                <a:spcPts val="580"/>
              </a:spcBef>
              <a:buFont typeface="Wingdings 2"/>
              <a:buChar char=""/>
              <a:defRPr/>
            </a:pPr>
            <a:endParaRPr lang="en-US" sz="2800" dirty="0" smtClean="0">
              <a:latin typeface="Arial" pitchFamily="34" charset="0"/>
              <a:cs typeface="Arial" pitchFamily="34" charset="0"/>
            </a:endParaRPr>
          </a:p>
          <a:p>
            <a:pPr marL="274320" indent="-274320">
              <a:spcBef>
                <a:spcPts val="580"/>
              </a:spcBef>
              <a:buFont typeface="Wingdings 2"/>
              <a:buChar char=""/>
              <a:defRPr/>
            </a:pPr>
            <a:endParaRPr lang="en-US" sz="2800" dirty="0" smtClean="0">
              <a:latin typeface="Arial" pitchFamily="34" charset="0"/>
              <a:cs typeface="Arial" pitchFamily="34" charset="0"/>
            </a:endParaRPr>
          </a:p>
          <a:p>
            <a:pPr marL="274320" indent="-274320">
              <a:spcBef>
                <a:spcPts val="580"/>
              </a:spcBef>
              <a:buFont typeface="Wingdings 2"/>
              <a:buChar char=""/>
              <a:defRPr/>
            </a:pPr>
            <a:r>
              <a:rPr lang="en-US" sz="2800" dirty="0" smtClean="0">
                <a:latin typeface="Arial" pitchFamily="34" charset="0"/>
                <a:cs typeface="Arial" pitchFamily="34" charset="0"/>
              </a:rPr>
              <a:t>Ideal occlusion can  be achieved  on wide &amp; large ridges .</a:t>
            </a:r>
          </a:p>
          <a:p>
            <a:pPr marL="274320" indent="-274320">
              <a:spcBef>
                <a:spcPts val="580"/>
              </a:spcBef>
              <a:buFont typeface="Wingdings 2"/>
              <a:buChar char=""/>
              <a:defRPr/>
            </a:pPr>
            <a:endParaRPr lang="en-US" sz="2800" dirty="0" smtClean="0">
              <a:latin typeface="Arial" pitchFamily="34" charset="0"/>
              <a:cs typeface="Arial" pitchFamily="34" charset="0"/>
            </a:endParaRPr>
          </a:p>
          <a:p>
            <a:pPr marL="274320" indent="-274320">
              <a:spcBef>
                <a:spcPts val="580"/>
              </a:spcBef>
              <a:buFont typeface="Wingdings 2"/>
              <a:buChar char=""/>
              <a:defRPr/>
            </a:pPr>
            <a:r>
              <a:rPr lang="en-US" sz="2800" dirty="0" smtClean="0">
                <a:latin typeface="Arial" pitchFamily="34" charset="0"/>
                <a:cs typeface="Arial" pitchFamily="34" charset="0"/>
              </a:rPr>
              <a:t>Teeth arranged on lingual side of ridges will provide better occlusal support  and balance  than on buccal side .</a:t>
            </a:r>
          </a:p>
          <a:p>
            <a:pPr marL="274320" indent="-274320">
              <a:spcBef>
                <a:spcPts val="580"/>
              </a:spcBef>
              <a:buFont typeface="Wingdings 2"/>
              <a:buChar char=""/>
              <a:defRPr/>
            </a:pPr>
            <a:endParaRPr lang="en-US" sz="2800" dirty="0" smtClean="0">
              <a:latin typeface="Arial" pitchFamily="34" charset="0"/>
              <a:cs typeface="Arial" pitchFamily="34" charset="0"/>
            </a:endParaRPr>
          </a:p>
          <a:p>
            <a:pPr marL="274320" indent="-274320">
              <a:spcBef>
                <a:spcPts val="580"/>
              </a:spcBef>
              <a:buFont typeface="Wingdings 2"/>
              <a:buChar char=""/>
              <a:defRPr/>
            </a:pPr>
            <a:r>
              <a:rPr lang="en-US" sz="2800" dirty="0" smtClean="0">
                <a:latin typeface="Arial" pitchFamily="34" charset="0"/>
                <a:cs typeface="Arial" pitchFamily="34" charset="0"/>
              </a:rPr>
              <a:t>There should be bilateral &amp; simultaneous contact of teeth during centric &amp; eccentric movements of mandible</a:t>
            </a:r>
          </a:p>
          <a:p>
            <a:pPr marL="274320" indent="-274320">
              <a:lnSpc>
                <a:spcPct val="80000"/>
              </a:lnSpc>
              <a:spcBef>
                <a:spcPts val="580"/>
              </a:spcBef>
              <a:buFont typeface="Wingdings 2"/>
              <a:buChar char=""/>
              <a:defRPr/>
            </a:pPr>
            <a:endParaRPr lang="en-US" sz="2800" dirty="0" smtClean="0">
              <a:latin typeface="Arial" pitchFamily="34" charset="0"/>
              <a:cs typeface="Arial" pitchFamily="34" charset="0"/>
            </a:endParaRPr>
          </a:p>
          <a:p>
            <a:r>
              <a:rPr lang="en-US" sz="2800" dirty="0" smtClean="0">
                <a:latin typeface="Arial" pitchFamily="34" charset="0"/>
                <a:cs typeface="Arial" pitchFamily="34" charset="0"/>
              </a:rPr>
              <a:t>The complete denture  designed that forces of occlusion are centered anteroposteriorly  in the denture.</a:t>
            </a:r>
            <a:endParaRPr lang="en-US" sz="2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1066800"/>
          </a:xfrm>
        </p:spPr>
        <p:style>
          <a:lnRef idx="2">
            <a:schemeClr val="dk1">
              <a:shade val="50000"/>
            </a:schemeClr>
          </a:lnRef>
          <a:fillRef idx="1">
            <a:schemeClr val="dk1"/>
          </a:fillRef>
          <a:effectRef idx="0">
            <a:schemeClr val="dk1"/>
          </a:effectRef>
          <a:fontRef idx="minor">
            <a:schemeClr val="lt1"/>
          </a:fontRef>
        </p:style>
        <p:txBody>
          <a:bodyPr>
            <a:noAutofit/>
          </a:bodyPr>
          <a:lstStyle/>
          <a:p>
            <a:r>
              <a:rPr lang="en-US" sz="2800" dirty="0" smtClean="0">
                <a:solidFill>
                  <a:srgbClr val="C00000"/>
                </a:solidFill>
                <a:latin typeface="Copperplate Gothic Bold" pitchFamily="34" charset="0"/>
              </a:rPr>
              <a:t>     advantages  of bilateral balanced </a:t>
            </a:r>
            <a:br>
              <a:rPr lang="en-US" sz="2800" dirty="0" smtClean="0">
                <a:solidFill>
                  <a:srgbClr val="C00000"/>
                </a:solidFill>
                <a:latin typeface="Copperplate Gothic Bold" pitchFamily="34" charset="0"/>
              </a:rPr>
            </a:br>
            <a:r>
              <a:rPr lang="en-US" sz="2800" dirty="0" smtClean="0">
                <a:solidFill>
                  <a:srgbClr val="C00000"/>
                </a:solidFill>
                <a:latin typeface="Copperplate Gothic Bold" pitchFamily="34" charset="0"/>
              </a:rPr>
              <a:t>                                     occlusion</a:t>
            </a:r>
            <a:br>
              <a:rPr lang="en-US" sz="2800" dirty="0" smtClean="0">
                <a:solidFill>
                  <a:srgbClr val="C00000"/>
                </a:solidFill>
                <a:latin typeface="Copperplate Gothic Bold" pitchFamily="34" charset="0"/>
              </a:rPr>
            </a:br>
            <a:r>
              <a:rPr lang="en-US" sz="2800" dirty="0" smtClean="0">
                <a:solidFill>
                  <a:srgbClr val="C00000"/>
                </a:solidFill>
                <a:latin typeface="Copperplate Gothic Bold" pitchFamily="34" charset="0"/>
              </a:rPr>
              <a:t>           </a:t>
            </a:r>
            <a:endParaRPr lang="en-US" sz="2800" dirty="0">
              <a:solidFill>
                <a:srgbClr val="C00000"/>
              </a:solidFill>
              <a:latin typeface="Copperplate Gothic Bold" pitchFamily="34" charset="0"/>
            </a:endParaRPr>
          </a:p>
        </p:txBody>
      </p:sp>
      <p:sp>
        <p:nvSpPr>
          <p:cNvPr id="3" name="Content Placeholder 2"/>
          <p:cNvSpPr>
            <a:spLocks noGrp="1"/>
          </p:cNvSpPr>
          <p:nvPr>
            <p:ph idx="1"/>
          </p:nvPr>
        </p:nvSpPr>
        <p:spPr/>
        <p:txBody>
          <a:bodyPr>
            <a:normAutofit/>
          </a:bodyPr>
          <a:lstStyle/>
          <a:p>
            <a:pPr marL="609600" indent="-609600" algn="just">
              <a:spcBef>
                <a:spcPts val="580"/>
              </a:spcBef>
              <a:buFont typeface="Wingdings" pitchFamily="2" charset="2"/>
              <a:buChar char="Ø"/>
              <a:defRPr/>
            </a:pPr>
            <a:r>
              <a:rPr lang="en-US" sz="2800" dirty="0" smtClean="0">
                <a:solidFill>
                  <a:srgbClr val="0070C0"/>
                </a:solidFill>
                <a:latin typeface="Arial" pitchFamily="34" charset="0"/>
                <a:cs typeface="Arial" pitchFamily="34" charset="0"/>
              </a:rPr>
              <a:t> Esthetic</a:t>
            </a:r>
          </a:p>
          <a:p>
            <a:pPr marL="609600" indent="-609600" algn="just">
              <a:spcBef>
                <a:spcPts val="580"/>
              </a:spcBef>
              <a:buFont typeface="Wingdings" pitchFamily="2" charset="2"/>
              <a:buChar char="Ø"/>
              <a:defRPr/>
            </a:pPr>
            <a:endParaRPr lang="en-US" sz="2800" dirty="0" smtClean="0">
              <a:solidFill>
                <a:srgbClr val="0070C0"/>
              </a:solidFill>
              <a:latin typeface="Arial" pitchFamily="34" charset="0"/>
              <a:cs typeface="Arial" pitchFamily="34" charset="0"/>
            </a:endParaRPr>
          </a:p>
          <a:p>
            <a:pPr marL="609600" indent="-609600" algn="just">
              <a:spcBef>
                <a:spcPts val="580"/>
              </a:spcBef>
              <a:buFont typeface="Wingdings" pitchFamily="2" charset="2"/>
              <a:buChar char="Ø"/>
              <a:defRPr/>
            </a:pPr>
            <a:r>
              <a:rPr lang="en-US" sz="2800" dirty="0" smtClean="0">
                <a:solidFill>
                  <a:srgbClr val="0070C0"/>
                </a:solidFill>
                <a:latin typeface="Arial" pitchFamily="34" charset="0"/>
                <a:cs typeface="Arial" pitchFamily="34" charset="0"/>
              </a:rPr>
              <a:t>Bilateral simultaneous contact help to seat the denture in a stable position during mastication, swallowing and maintain retention and stability of the denture and the health of the oral tissues.</a:t>
            </a:r>
          </a:p>
          <a:p>
            <a:endParaRPr lang="en-US" sz="2800" dirty="0">
              <a:solidFill>
                <a:srgbClr val="0070C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Autofit/>
          </a:bodyPr>
          <a:lstStyle/>
          <a:p>
            <a:pPr marL="274320" indent="-274320" algn="just">
              <a:lnSpc>
                <a:spcPct val="150000"/>
              </a:lnSpc>
              <a:spcBef>
                <a:spcPts val="580"/>
              </a:spcBef>
              <a:buFont typeface="Wingdings" pitchFamily="2" charset="2"/>
              <a:buChar char="Ø"/>
              <a:defRPr/>
            </a:pPr>
            <a:r>
              <a:rPr lang="en-US" sz="2000" dirty="0" smtClean="0">
                <a:latin typeface="Arial" pitchFamily="34" charset="0"/>
                <a:cs typeface="Arial" pitchFamily="34" charset="0"/>
              </a:rPr>
              <a:t>  Denture bases are </a:t>
            </a:r>
            <a:r>
              <a:rPr lang="en-US" sz="2000" dirty="0" smtClean="0">
                <a:solidFill>
                  <a:srgbClr val="C00000"/>
                </a:solidFill>
                <a:latin typeface="Arial" pitchFamily="34" charset="0"/>
                <a:cs typeface="Arial" pitchFamily="34" charset="0"/>
              </a:rPr>
              <a:t>stable even during bruxing activity </a:t>
            </a:r>
          </a:p>
          <a:p>
            <a:pPr marL="274320" indent="-274320" algn="just">
              <a:lnSpc>
                <a:spcPct val="150000"/>
              </a:lnSpc>
              <a:spcBef>
                <a:spcPts val="580"/>
              </a:spcBef>
              <a:buFont typeface="Wingdings" pitchFamily="2" charset="2"/>
              <a:buChar char="Ø"/>
              <a:defRPr/>
            </a:pPr>
            <a:endParaRPr lang="en-US" sz="2000" dirty="0" smtClean="0">
              <a:solidFill>
                <a:srgbClr val="C00000"/>
              </a:solidFill>
              <a:latin typeface="Arial" pitchFamily="34" charset="0"/>
              <a:cs typeface="Arial" pitchFamily="34" charset="0"/>
            </a:endParaRPr>
          </a:p>
          <a:p>
            <a:pPr marL="274320" indent="-274320" algn="just">
              <a:lnSpc>
                <a:spcPct val="150000"/>
              </a:lnSpc>
              <a:spcBef>
                <a:spcPts val="580"/>
              </a:spcBef>
              <a:buFont typeface="Wingdings" pitchFamily="2" charset="2"/>
              <a:buChar char="Ø"/>
              <a:defRPr/>
            </a:pPr>
            <a:r>
              <a:rPr lang="en-US" sz="2000" dirty="0" smtClean="0">
                <a:latin typeface="Arial" pitchFamily="34" charset="0"/>
                <a:cs typeface="Arial" pitchFamily="34" charset="0"/>
              </a:rPr>
              <a:t>  Due to </a:t>
            </a:r>
            <a:r>
              <a:rPr lang="en-US" sz="2000" dirty="0" smtClean="0">
                <a:solidFill>
                  <a:srgbClr val="C00000"/>
                </a:solidFill>
                <a:latin typeface="Arial" pitchFamily="34" charset="0"/>
                <a:cs typeface="Arial" pitchFamily="34" charset="0"/>
              </a:rPr>
              <a:t>cross-arch balance, </a:t>
            </a:r>
            <a:r>
              <a:rPr lang="en-US" sz="2000" dirty="0" smtClean="0">
                <a:latin typeface="Arial" pitchFamily="34" charset="0"/>
                <a:cs typeface="Arial" pitchFamily="34" charset="0"/>
              </a:rPr>
              <a:t>as the bolus is chewed on one side,</a:t>
            </a:r>
          </a:p>
          <a:p>
            <a:pPr marL="274320" indent="-274320" algn="just">
              <a:lnSpc>
                <a:spcPct val="150000"/>
              </a:lnSpc>
              <a:spcBef>
                <a:spcPts val="580"/>
              </a:spcBef>
              <a:buNone/>
              <a:defRPr/>
            </a:pPr>
            <a:r>
              <a:rPr lang="en-US" sz="2000" dirty="0" smtClean="0">
                <a:latin typeface="Arial" pitchFamily="34" charset="0"/>
                <a:cs typeface="Arial" pitchFamily="34" charset="0"/>
              </a:rPr>
              <a:t>      the balancing cusps will come close or will contact on the other. </a:t>
            </a:r>
          </a:p>
          <a:p>
            <a:pPr marL="274320" indent="-274320" algn="just">
              <a:lnSpc>
                <a:spcPct val="150000"/>
              </a:lnSpc>
              <a:spcBef>
                <a:spcPts val="580"/>
              </a:spcBef>
              <a:buNone/>
              <a:defRPr/>
            </a:pPr>
            <a:endParaRPr lang="en-US" sz="2000" dirty="0" smtClean="0">
              <a:latin typeface="Arial" pitchFamily="34" charset="0"/>
              <a:cs typeface="Arial" pitchFamily="34" charset="0"/>
            </a:endParaRPr>
          </a:p>
          <a:p>
            <a:pPr marL="274320" indent="-274320" algn="just">
              <a:lnSpc>
                <a:spcPct val="150000"/>
              </a:lnSpc>
              <a:spcBef>
                <a:spcPts val="580"/>
              </a:spcBef>
              <a:buFont typeface="Wingdings" pitchFamily="2" charset="2"/>
              <a:buChar char="Ø"/>
              <a:defRPr/>
            </a:pPr>
            <a:r>
              <a:rPr lang="en-US" sz="2000" dirty="0" smtClean="0">
                <a:latin typeface="Arial" pitchFamily="34" charset="0"/>
                <a:cs typeface="Arial" pitchFamily="34" charset="0"/>
              </a:rPr>
              <a:t> Anatomic teeth used in balanced occlusion </a:t>
            </a:r>
            <a:r>
              <a:rPr lang="en-US" sz="2000" dirty="0" smtClean="0">
                <a:solidFill>
                  <a:srgbClr val="C00000"/>
                </a:solidFill>
                <a:latin typeface="Arial" pitchFamily="34" charset="0"/>
                <a:cs typeface="Arial" pitchFamily="34" charset="0"/>
              </a:rPr>
              <a:t>penetrate</a:t>
            </a:r>
            <a:r>
              <a:rPr lang="en-US" sz="2000" dirty="0" smtClean="0">
                <a:latin typeface="Arial" pitchFamily="34" charset="0"/>
                <a:cs typeface="Arial" pitchFamily="34" charset="0"/>
              </a:rPr>
              <a:t> bolus better , requiring less chewing force and therefore </a:t>
            </a:r>
            <a:r>
              <a:rPr lang="en-US" sz="2000" dirty="0" smtClean="0">
                <a:solidFill>
                  <a:srgbClr val="C00000"/>
                </a:solidFill>
                <a:latin typeface="Arial" pitchFamily="34" charset="0"/>
                <a:cs typeface="Arial" pitchFamily="34" charset="0"/>
              </a:rPr>
              <a:t>decreasing the vertical force on the ridges</a:t>
            </a:r>
          </a:p>
          <a:p>
            <a:r>
              <a:rPr lang="en-US" sz="2000" dirty="0" smtClean="0">
                <a:latin typeface="Arial" pitchFamily="34" charset="0"/>
                <a:cs typeface="Arial" pitchFamily="34" charset="0"/>
              </a:rPr>
              <a:t>,</a:t>
            </a:r>
            <a:endParaRPr lang="en-US"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z="2800" dirty="0" smtClean="0">
                <a:latin typeface="Times New Roman" pitchFamily="18" charset="0"/>
                <a:cs typeface="Times New Roman" pitchFamily="18" charset="0"/>
              </a:rPr>
              <a:t>The ability of the cusped teeth to be arranged in harmony with the temporomandibular joint and muscles of  mastication during speech, swallowing and chewing supposedly will improve the occlusion which is mechanically and physiologically balanced and therefore more </a:t>
            </a:r>
            <a:r>
              <a:rPr lang="en-US" sz="2800" dirty="0" smtClean="0">
                <a:solidFill>
                  <a:srgbClr val="C00000"/>
                </a:solidFill>
                <a:latin typeface="Times New Roman" pitchFamily="18" charset="0"/>
                <a:cs typeface="Times New Roman" pitchFamily="18" charset="0"/>
              </a:rPr>
              <a:t>acceptable to the oral environment.</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 The interdigitation of the denture teeth is believed to </a:t>
            </a:r>
            <a:r>
              <a:rPr lang="en-US" dirty="0" smtClean="0">
                <a:solidFill>
                  <a:srgbClr val="C00000"/>
                </a:solidFill>
                <a:latin typeface="Times New Roman" pitchFamily="18" charset="0"/>
                <a:cs typeface="Times New Roman" pitchFamily="18" charset="0"/>
              </a:rPr>
              <a:t>resist rotation movement of the denture </a:t>
            </a:r>
            <a:r>
              <a:rPr lang="en-US" dirty="0" smtClean="0">
                <a:latin typeface="Times New Roman" pitchFamily="18" charset="0"/>
                <a:cs typeface="Times New Roman" pitchFamily="18" charset="0"/>
              </a:rPr>
              <a:t>thus encouraging a more vertical chewing pattern and greater </a:t>
            </a:r>
            <a:r>
              <a:rPr lang="en-US" dirty="0" smtClean="0">
                <a:solidFill>
                  <a:srgbClr val="C00000"/>
                </a:solidFill>
                <a:latin typeface="Times New Roman" pitchFamily="18" charset="0"/>
                <a:cs typeface="Times New Roman" pitchFamily="18" charset="0"/>
              </a:rPr>
              <a:t>denture stability</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914400" y="1524000"/>
            <a:ext cx="7772400" cy="4572000"/>
          </a:xfrm>
        </p:spPr>
        <p:txBody>
          <a:bodyPr>
            <a:normAutofit/>
          </a:bodyPr>
          <a:lstStyle/>
          <a:p>
            <a:endParaRPr lang="en-US" sz="3600" dirty="0" smtClean="0">
              <a:latin typeface="Copperplate Gothic Light" pitchFamily="34" charset="0"/>
            </a:endParaRPr>
          </a:p>
          <a:p>
            <a:endParaRPr lang="en-US" sz="3600" dirty="0" smtClean="0">
              <a:latin typeface="Copperplate Gothic Light" pitchFamily="34" charset="0"/>
            </a:endParaRPr>
          </a:p>
          <a:p>
            <a:pPr>
              <a:buNone/>
            </a:pPr>
            <a:r>
              <a:rPr lang="en-US" sz="3600" dirty="0" smtClean="0">
                <a:solidFill>
                  <a:srgbClr val="990000"/>
                </a:solidFill>
                <a:latin typeface="Copperplate Gothic Light" pitchFamily="34" charset="0"/>
              </a:rPr>
              <a:t>  </a:t>
            </a:r>
            <a:r>
              <a:rPr lang="en-US" sz="3600" b="1" dirty="0" smtClean="0">
                <a:solidFill>
                  <a:srgbClr val="990000"/>
                </a:solidFill>
                <a:latin typeface="Copperplate Gothic Light" pitchFamily="34" charset="0"/>
              </a:rPr>
              <a:t>what   </a:t>
            </a:r>
            <a:r>
              <a:rPr lang="en-US" sz="3600" b="1" dirty="0" smtClean="0">
                <a:solidFill>
                  <a:srgbClr val="990000"/>
                </a:solidFill>
                <a:latin typeface="Copperplate Gothic Light" pitchFamily="34" charset="0"/>
              </a:rPr>
              <a:t>is  the  need  to  study  occlusion?</a:t>
            </a:r>
            <a:endParaRPr lang="en-US" sz="3600" b="1" dirty="0">
              <a:solidFill>
                <a:srgbClr val="990000"/>
              </a:solidFill>
              <a:latin typeface="Copperplate Gothic Light" pitchFamily="34"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sz="2800" u="sng" dirty="0" smtClean="0">
                <a:solidFill>
                  <a:srgbClr val="996600"/>
                </a:solidFill>
                <a:latin typeface="Arial Black" pitchFamily="34" charset="0"/>
              </a:rPr>
              <a:t>  Disadvantages  of balanced occlusion</a:t>
            </a:r>
            <a:endParaRPr lang="en-US" sz="2800" u="sng" dirty="0">
              <a:solidFill>
                <a:srgbClr val="996600"/>
              </a:solidFill>
              <a:latin typeface="Arial Black" pitchFamily="34" charset="0"/>
            </a:endParaRPr>
          </a:p>
        </p:txBody>
      </p:sp>
      <p:sp>
        <p:nvSpPr>
          <p:cNvPr id="3" name="Content Placeholder 2"/>
          <p:cNvSpPr>
            <a:spLocks noGrp="1"/>
          </p:cNvSpPr>
          <p:nvPr>
            <p:ph idx="1"/>
          </p:nvPr>
        </p:nvSpPr>
        <p:spPr/>
        <p:txBody>
          <a:bodyPr>
            <a:normAutofit/>
          </a:bodyPr>
          <a:lstStyle/>
          <a:p>
            <a:pPr marL="609600" indent="-609600" algn="just">
              <a:lnSpc>
                <a:spcPct val="150000"/>
              </a:lnSpc>
              <a:spcBef>
                <a:spcPts val="580"/>
              </a:spcBef>
              <a:buFont typeface="Wingdings" pitchFamily="2" charset="2"/>
              <a:buChar char="Ø"/>
              <a:defRPr/>
            </a:pPr>
            <a:r>
              <a:rPr lang="en-US" sz="2800" dirty="0" smtClean="0">
                <a:solidFill>
                  <a:srgbClr val="C00000"/>
                </a:solidFill>
                <a:latin typeface="Arial" pitchFamily="34" charset="0"/>
                <a:cs typeface="Arial" pitchFamily="34" charset="0"/>
              </a:rPr>
              <a:t> </a:t>
            </a:r>
            <a:r>
              <a:rPr lang="en-US" sz="2800" dirty="0" smtClean="0">
                <a:solidFill>
                  <a:srgbClr val="C00000"/>
                </a:solidFill>
                <a:latin typeface="Arial" pitchFamily="34" charset="0"/>
                <a:cs typeface="Arial" pitchFamily="34" charset="0"/>
              </a:rPr>
              <a:t>precise  </a:t>
            </a:r>
            <a:r>
              <a:rPr lang="en-US" sz="2800" dirty="0" smtClean="0">
                <a:solidFill>
                  <a:srgbClr val="C00000"/>
                </a:solidFill>
                <a:latin typeface="Arial" pitchFamily="34" charset="0"/>
                <a:cs typeface="Arial" pitchFamily="34" charset="0"/>
              </a:rPr>
              <a:t>reproducible records are  needed.</a:t>
            </a:r>
          </a:p>
          <a:p>
            <a:pPr marL="609600" indent="-609600" algn="just">
              <a:lnSpc>
                <a:spcPct val="150000"/>
              </a:lnSpc>
              <a:spcBef>
                <a:spcPts val="580"/>
              </a:spcBef>
              <a:buFont typeface="Wingdings" pitchFamily="2" charset="2"/>
              <a:buChar char="Ø"/>
              <a:defRPr/>
            </a:pPr>
            <a:endParaRPr lang="en-US" sz="2800" dirty="0" smtClean="0">
              <a:solidFill>
                <a:srgbClr val="C00000"/>
              </a:solidFill>
              <a:latin typeface="Arial" pitchFamily="34" charset="0"/>
              <a:cs typeface="Arial" pitchFamily="34" charset="0"/>
            </a:endParaRPr>
          </a:p>
          <a:p>
            <a:pPr marL="609600" indent="-609600" algn="just">
              <a:lnSpc>
                <a:spcPct val="150000"/>
              </a:lnSpc>
              <a:spcBef>
                <a:spcPts val="580"/>
              </a:spcBef>
              <a:buFont typeface="Wingdings" pitchFamily="2" charset="2"/>
              <a:buChar char="Ø"/>
              <a:defRPr/>
            </a:pPr>
            <a:r>
              <a:rPr lang="en-US" sz="2800" dirty="0" smtClean="0">
                <a:solidFill>
                  <a:srgbClr val="C00000"/>
                </a:solidFill>
                <a:latin typeface="Arial" pitchFamily="34" charset="0"/>
                <a:cs typeface="Arial" pitchFamily="34" charset="0"/>
              </a:rPr>
              <a:t>A semi adjustable or fully adjustable articulator is required.</a:t>
            </a:r>
          </a:p>
          <a:p>
            <a:pPr marL="274320" indent="-274320">
              <a:lnSpc>
                <a:spcPct val="150000"/>
              </a:lnSpc>
              <a:spcBef>
                <a:spcPts val="580"/>
              </a:spcBef>
              <a:buFont typeface="Wingdings 2"/>
              <a:buChar char=""/>
              <a:defRPr/>
            </a:pPr>
            <a:endParaRPr lang="en-US" sz="2800" dirty="0" smtClean="0">
              <a:solidFill>
                <a:srgbClr val="C00000"/>
              </a:solidFill>
              <a:latin typeface="Arial" pitchFamily="34" charset="0"/>
              <a:cs typeface="Arial" pitchFamily="34" charset="0"/>
            </a:endParaRPr>
          </a:p>
          <a:p>
            <a:endParaRPr lang="en-US" sz="2800" dirty="0">
              <a:solidFill>
                <a:srgbClr val="C00000"/>
              </a:solidFill>
              <a:latin typeface="Arial" pitchFamily="34" charset="0"/>
              <a:cs typeface="Arial" pitchFamily="34"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04800" y="1219200"/>
            <a:ext cx="8686800" cy="5638800"/>
          </a:xfrm>
        </p:spPr>
        <p:txBody>
          <a:bodyPr>
            <a:noAutofit/>
          </a:bodyPr>
          <a:lstStyle/>
          <a:p>
            <a:pPr marL="274320" indent="-274320" algn="just">
              <a:lnSpc>
                <a:spcPct val="160000"/>
              </a:lnSpc>
              <a:spcBef>
                <a:spcPts val="580"/>
              </a:spcBef>
              <a:buFont typeface="Wingdings" pitchFamily="2" charset="2"/>
              <a:buChar char="Ø"/>
              <a:defRPr/>
            </a:pPr>
            <a:r>
              <a:rPr lang="en-US" sz="2400" dirty="0" smtClean="0">
                <a:latin typeface="Arial" pitchFamily="34" charset="0"/>
                <a:cs typeface="Arial" pitchFamily="34" charset="0"/>
              </a:rPr>
              <a:t>   It is argued that this occlusion which functions against the inclines generates </a:t>
            </a:r>
            <a:r>
              <a:rPr lang="en-US" sz="2400" dirty="0" smtClean="0">
                <a:solidFill>
                  <a:srgbClr val="C00000"/>
                </a:solidFill>
                <a:latin typeface="Arial" pitchFamily="34" charset="0"/>
                <a:cs typeface="Arial" pitchFamily="34" charset="0"/>
              </a:rPr>
              <a:t>greater lateral force </a:t>
            </a:r>
            <a:r>
              <a:rPr lang="en-US" sz="2400" dirty="0" smtClean="0">
                <a:latin typeface="Arial" pitchFamily="34" charset="0"/>
                <a:cs typeface="Arial" pitchFamily="34" charset="0"/>
              </a:rPr>
              <a:t>against the residual ridges. These lateral forces are more destructive then the vertical forces and that they might speed </a:t>
            </a:r>
            <a:r>
              <a:rPr lang="en-US" sz="2400" dirty="0" smtClean="0">
                <a:solidFill>
                  <a:srgbClr val="C00000"/>
                </a:solidFill>
                <a:latin typeface="Arial" pitchFamily="34" charset="0"/>
                <a:cs typeface="Arial" pitchFamily="34" charset="0"/>
              </a:rPr>
              <a:t>resorption of the residual ridges.</a:t>
            </a:r>
          </a:p>
          <a:p>
            <a:pPr marL="274320" indent="-274320" algn="just">
              <a:lnSpc>
                <a:spcPct val="160000"/>
              </a:lnSpc>
              <a:spcBef>
                <a:spcPts val="580"/>
              </a:spcBef>
              <a:buNone/>
              <a:defRPr/>
            </a:pPr>
            <a:endParaRPr lang="en-US" sz="2400" dirty="0" smtClean="0">
              <a:solidFill>
                <a:srgbClr val="C00000"/>
              </a:solidFill>
              <a:latin typeface="Arial" pitchFamily="34" charset="0"/>
              <a:cs typeface="Arial" pitchFamily="34" charset="0"/>
            </a:endParaRPr>
          </a:p>
          <a:p>
            <a:pPr marL="274320" indent="-274320" algn="just">
              <a:lnSpc>
                <a:spcPct val="160000"/>
              </a:lnSpc>
              <a:spcBef>
                <a:spcPts val="580"/>
              </a:spcBef>
              <a:buFont typeface="Wingdings" pitchFamily="2" charset="2"/>
              <a:buChar char="Ø"/>
              <a:defRPr/>
            </a:pPr>
            <a:r>
              <a:rPr lang="en-US" sz="2400" dirty="0" smtClean="0">
                <a:latin typeface="Arial" pitchFamily="34" charset="0"/>
                <a:cs typeface="Arial" pitchFamily="34" charset="0"/>
              </a:rPr>
              <a:t>Anatomic occlusion is challenged on the grounds that in addition to being </a:t>
            </a:r>
            <a:r>
              <a:rPr lang="en-US" sz="2400" dirty="0" smtClean="0">
                <a:solidFill>
                  <a:srgbClr val="C00000"/>
                </a:solidFill>
                <a:latin typeface="Arial" pitchFamily="34" charset="0"/>
                <a:cs typeface="Arial" pitchFamily="34" charset="0"/>
              </a:rPr>
              <a:t>more technically challenging </a:t>
            </a:r>
            <a:r>
              <a:rPr lang="en-US" sz="2400" dirty="0" smtClean="0">
                <a:latin typeface="Arial" pitchFamily="34" charset="0"/>
                <a:cs typeface="Arial" pitchFamily="34" charset="0"/>
              </a:rPr>
              <a:t>and more </a:t>
            </a:r>
            <a:r>
              <a:rPr lang="en-US" sz="2400" dirty="0" smtClean="0">
                <a:solidFill>
                  <a:srgbClr val="C00000"/>
                </a:solidFill>
                <a:latin typeface="Arial" pitchFamily="34" charset="0"/>
                <a:cs typeface="Arial" pitchFamily="34" charset="0"/>
              </a:rPr>
              <a:t>time consuming </a:t>
            </a:r>
            <a:r>
              <a:rPr lang="en-US" sz="2400" dirty="0" smtClean="0">
                <a:latin typeface="Arial" pitchFamily="34" charset="0"/>
                <a:cs typeface="Arial" pitchFamily="34" charset="0"/>
              </a:rPr>
              <a:t>the results are short lived</a:t>
            </a:r>
            <a:endParaRPr lang="en-US" sz="2400" dirty="0">
              <a:latin typeface="Arial" pitchFamily="34" charset="0"/>
              <a:cs typeface="Arial" pitchFamily="34"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914400" y="1447800"/>
            <a:ext cx="7772400" cy="4572000"/>
          </a:xfrm>
        </p:spPr>
        <p:txBody>
          <a:bodyPr>
            <a:noAutofit/>
          </a:bodyPr>
          <a:lstStyle/>
          <a:p>
            <a:pPr marL="274320" indent="-274320" algn="just">
              <a:lnSpc>
                <a:spcPct val="140000"/>
              </a:lnSpc>
              <a:spcBef>
                <a:spcPts val="580"/>
              </a:spcBef>
              <a:buFont typeface="Wingdings" pitchFamily="2" charset="2"/>
              <a:buChar char="Ø"/>
              <a:defRPr/>
            </a:pPr>
            <a:r>
              <a:rPr lang="en-US" sz="2400" dirty="0" smtClean="0">
                <a:solidFill>
                  <a:srgbClr val="0070C0"/>
                </a:solidFill>
                <a:latin typeface="Arial" pitchFamily="34" charset="0"/>
                <a:cs typeface="Arial" pitchFamily="34" charset="0"/>
              </a:rPr>
              <a:t>The denture remains in good occlusal position until slight resorption occurs at which time the denture will be more difficult to adjust .</a:t>
            </a:r>
          </a:p>
          <a:p>
            <a:pPr marL="274320" indent="-274320" algn="just">
              <a:lnSpc>
                <a:spcPct val="140000"/>
              </a:lnSpc>
              <a:spcBef>
                <a:spcPts val="580"/>
              </a:spcBef>
              <a:buFont typeface="Wingdings" pitchFamily="2" charset="2"/>
              <a:buChar char="Ø"/>
              <a:defRPr/>
            </a:pPr>
            <a:endParaRPr lang="en-US" sz="2400" dirty="0" smtClean="0">
              <a:solidFill>
                <a:srgbClr val="0070C0"/>
              </a:solidFill>
              <a:latin typeface="Arial" pitchFamily="34" charset="0"/>
              <a:cs typeface="Arial" pitchFamily="34" charset="0"/>
            </a:endParaRPr>
          </a:p>
          <a:p>
            <a:pPr marL="274320" indent="-274320" algn="just">
              <a:lnSpc>
                <a:spcPct val="140000"/>
              </a:lnSpc>
              <a:spcBef>
                <a:spcPts val="580"/>
              </a:spcBef>
              <a:buFont typeface="Wingdings" pitchFamily="2" charset="2"/>
              <a:buChar char="Ø"/>
              <a:defRPr/>
            </a:pPr>
            <a:r>
              <a:rPr lang="en-US" sz="2400" dirty="0" smtClean="0">
                <a:solidFill>
                  <a:srgbClr val="0070C0"/>
                </a:solidFill>
                <a:latin typeface="Arial" pitchFamily="34" charset="0"/>
                <a:cs typeface="Arial" pitchFamily="34" charset="0"/>
              </a:rPr>
              <a:t>While balanced occlusion can be used for </a:t>
            </a:r>
            <a:r>
              <a:rPr lang="en-US" sz="2400" dirty="0" smtClean="0">
                <a:solidFill>
                  <a:srgbClr val="0070C0"/>
                </a:solidFill>
                <a:latin typeface="Arial" pitchFamily="34" charset="0"/>
                <a:cs typeface="Arial" pitchFamily="34" charset="0"/>
              </a:rPr>
              <a:t>cross bite </a:t>
            </a:r>
            <a:r>
              <a:rPr lang="en-US" sz="2400" dirty="0" smtClean="0">
                <a:solidFill>
                  <a:srgbClr val="0070C0"/>
                </a:solidFill>
                <a:latin typeface="Arial" pitchFamily="34" charset="0"/>
                <a:cs typeface="Arial" pitchFamily="34" charset="0"/>
              </a:rPr>
              <a:t>situations and for class II and class III relationships. The limitations placed on the tooth positions by the tight interdigitation of the cusps makes the use of this occlusal scheme difficult.</a:t>
            </a:r>
          </a:p>
          <a:p>
            <a:pPr marL="274320" indent="-274320">
              <a:lnSpc>
                <a:spcPct val="150000"/>
              </a:lnSpc>
              <a:spcBef>
                <a:spcPts val="580"/>
              </a:spcBef>
              <a:buNone/>
              <a:defRPr/>
            </a:pPr>
            <a:r>
              <a:rPr lang="en-US" sz="2400" dirty="0" smtClean="0">
                <a:solidFill>
                  <a:srgbClr val="0070C0"/>
                </a:solidFill>
                <a:latin typeface="Arial" pitchFamily="34" charset="0"/>
                <a:cs typeface="Arial" pitchFamily="34" charset="0"/>
              </a:rPr>
              <a:t>  </a:t>
            </a:r>
          </a:p>
          <a:p>
            <a:endParaRPr lang="en-US" sz="2400" dirty="0">
              <a:solidFill>
                <a:srgbClr val="0070C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7772400" cy="914400"/>
          </a:xfrm>
        </p:spPr>
        <p:style>
          <a:lnRef idx="2">
            <a:schemeClr val="dk1">
              <a:shade val="50000"/>
            </a:schemeClr>
          </a:lnRef>
          <a:fillRef idx="1">
            <a:schemeClr val="dk1"/>
          </a:fillRef>
          <a:effectRef idx="0">
            <a:schemeClr val="dk1"/>
          </a:effectRef>
          <a:fontRef idx="minor">
            <a:schemeClr val="lt1"/>
          </a:fontRef>
        </p:style>
        <p:txBody>
          <a:bodyPr>
            <a:noAutofit/>
          </a:bodyPr>
          <a:lstStyle/>
          <a:p>
            <a:r>
              <a:rPr lang="en-US" sz="2800" dirty="0" smtClean="0">
                <a:solidFill>
                  <a:srgbClr val="996600"/>
                </a:solidFill>
                <a:latin typeface="Copperplate Gothic Bold" pitchFamily="34" charset="0"/>
              </a:rPr>
              <a:t>Concepts proposed to attain balanced </a:t>
            </a:r>
            <a:r>
              <a:rPr lang="en-US" sz="2800" dirty="0" smtClean="0">
                <a:solidFill>
                  <a:srgbClr val="996600"/>
                </a:solidFill>
                <a:latin typeface="Copperplate Gothic Bold" pitchFamily="34" charset="0"/>
              </a:rPr>
              <a:t>occlusion</a:t>
            </a:r>
            <a:endParaRPr lang="en-US" sz="2800" dirty="0">
              <a:solidFill>
                <a:srgbClr val="996600"/>
              </a:solidFill>
              <a:latin typeface="Copperplate Gothic Bold" pitchFamily="34" charset="0"/>
            </a:endParaRPr>
          </a:p>
        </p:txBody>
      </p:sp>
      <p:sp>
        <p:nvSpPr>
          <p:cNvPr id="3" name="Content Placeholder 2"/>
          <p:cNvSpPr>
            <a:spLocks noGrp="1"/>
          </p:cNvSpPr>
          <p:nvPr>
            <p:ph idx="1"/>
          </p:nvPr>
        </p:nvSpPr>
        <p:spPr>
          <a:xfrm>
            <a:off x="914400" y="2057400"/>
            <a:ext cx="7772400" cy="4572000"/>
          </a:xfrm>
        </p:spPr>
        <p:txBody>
          <a:bodyPr>
            <a:normAutofit/>
          </a:bodyPr>
          <a:lstStyle/>
          <a:p>
            <a:r>
              <a:rPr lang="en-US" sz="2400" b="1" dirty="0" smtClean="0">
                <a:latin typeface="Arial" pitchFamily="34" charset="0"/>
                <a:cs typeface="Arial" pitchFamily="34" charset="0"/>
              </a:rPr>
              <a:t>Gysi’s Concept:</a:t>
            </a:r>
            <a:r>
              <a:rPr lang="en-US" sz="2400" dirty="0" smtClean="0">
                <a:latin typeface="Arial" pitchFamily="34" charset="0"/>
                <a:cs typeface="Arial" pitchFamily="34" charset="0"/>
              </a:rPr>
              <a:t> He proposed the first concept towards balanced occlusion in 1914. He suggested that arranging 33</a:t>
            </a:r>
            <a:r>
              <a:rPr lang="en-US" sz="2400" baseline="30000" dirty="0" smtClean="0">
                <a:latin typeface="Arial" pitchFamily="34" charset="0"/>
                <a:cs typeface="Arial" pitchFamily="34" charset="0"/>
              </a:rPr>
              <a:t>0</a:t>
            </a:r>
            <a:r>
              <a:rPr lang="en-US" sz="2400" dirty="0" smtClean="0">
                <a:latin typeface="Arial" pitchFamily="34" charset="0"/>
                <a:cs typeface="Arial" pitchFamily="34" charset="0"/>
              </a:rPr>
              <a:t> anatomic teeth could be used under various movements of the articulator to enhance the stability of the denture</a:t>
            </a:r>
            <a:endParaRPr lang="en-US" sz="2400" dirty="0">
              <a:latin typeface="Arial" pitchFamily="34" charset="0"/>
              <a:cs typeface="Arial" pitchFamily="34" charset="0"/>
            </a:endParaRPr>
          </a:p>
        </p:txBody>
      </p:sp>
      <p:pic>
        <p:nvPicPr>
          <p:cNvPr id="4" name="Picture 4" descr="DSCN3064"/>
          <p:cNvPicPr>
            <a:picLocks noChangeAspect="1" noChangeArrowheads="1"/>
          </p:cNvPicPr>
          <p:nvPr/>
        </p:nvPicPr>
        <p:blipFill>
          <a:blip r:embed="rId2">
            <a:lum bright="30000" contrast="58000"/>
          </a:blip>
          <a:srcRect l="22870" t="6682" r="13797" b="70158"/>
          <a:stretch>
            <a:fillRect/>
          </a:stretch>
        </p:blipFill>
        <p:spPr>
          <a:xfrm>
            <a:off x="5105400" y="4460875"/>
            <a:ext cx="3886200" cy="2397125"/>
          </a:xfrm>
          <a:prstGeom prst="rect">
            <a:avLst/>
          </a:prstGeom>
          <a:ln w="57150">
            <a:solidFill>
              <a:schemeClr val="tx2"/>
            </a:solidFill>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04800" y="990600"/>
            <a:ext cx="8686800" cy="4525963"/>
          </a:xfrm>
        </p:spPr>
        <p:txBody>
          <a:bodyPr>
            <a:normAutofit/>
          </a:bodyPr>
          <a:lstStyle/>
          <a:p>
            <a:r>
              <a:rPr lang="en-US" sz="2400" b="1" dirty="0" smtClean="0">
                <a:solidFill>
                  <a:srgbClr val="0070C0"/>
                </a:solidFill>
                <a:latin typeface="Arial" pitchFamily="34" charset="0"/>
                <a:cs typeface="Arial" pitchFamily="34" charset="0"/>
              </a:rPr>
              <a:t>French’s concept (1954):</a:t>
            </a:r>
            <a:r>
              <a:rPr lang="en-US" sz="2400" b="1" i="1" dirty="0" smtClean="0">
                <a:solidFill>
                  <a:srgbClr val="0070C0"/>
                </a:solidFill>
                <a:latin typeface="Arial" pitchFamily="34" charset="0"/>
                <a:cs typeface="Arial" pitchFamily="34" charset="0"/>
              </a:rPr>
              <a:t> </a:t>
            </a:r>
            <a:r>
              <a:rPr lang="en-US" sz="2400" dirty="0" smtClean="0">
                <a:solidFill>
                  <a:srgbClr val="0070C0"/>
                </a:solidFill>
                <a:latin typeface="Arial" pitchFamily="34" charset="0"/>
                <a:cs typeface="Arial" pitchFamily="34" charset="0"/>
              </a:rPr>
              <a:t>He proposed lowering the lower occlusal plane to increase the stability of the dentures along with balanced occlusion. He arranged upper first premolars with 5</a:t>
            </a:r>
            <a:r>
              <a:rPr lang="en-US" sz="2400" baseline="30000" dirty="0" smtClean="0">
                <a:solidFill>
                  <a:srgbClr val="0070C0"/>
                </a:solidFill>
                <a:latin typeface="Arial" pitchFamily="34" charset="0"/>
                <a:cs typeface="Arial" pitchFamily="34" charset="0"/>
              </a:rPr>
              <a:t>0 </a:t>
            </a:r>
            <a:r>
              <a:rPr lang="en-US" sz="2400" dirty="0" smtClean="0">
                <a:solidFill>
                  <a:srgbClr val="0070C0"/>
                </a:solidFill>
                <a:latin typeface="Arial" pitchFamily="34" charset="0"/>
                <a:cs typeface="Arial" pitchFamily="34" charset="0"/>
              </a:rPr>
              <a:t>inclination, upper second premolars with 10</a:t>
            </a:r>
            <a:r>
              <a:rPr lang="en-US" sz="2400" baseline="30000" dirty="0" smtClean="0">
                <a:solidFill>
                  <a:srgbClr val="0070C0"/>
                </a:solidFill>
                <a:latin typeface="Arial" pitchFamily="34" charset="0"/>
                <a:cs typeface="Arial" pitchFamily="34" charset="0"/>
              </a:rPr>
              <a:t>0</a:t>
            </a:r>
            <a:r>
              <a:rPr lang="en-US" sz="2400" dirty="0" smtClean="0">
                <a:solidFill>
                  <a:srgbClr val="0070C0"/>
                </a:solidFill>
                <a:latin typeface="Arial" pitchFamily="34" charset="0"/>
                <a:cs typeface="Arial" pitchFamily="34" charset="0"/>
              </a:rPr>
              <a:t> inclination and upper molars with 15</a:t>
            </a:r>
            <a:r>
              <a:rPr lang="en-US" sz="2400" baseline="30000" dirty="0" smtClean="0">
                <a:solidFill>
                  <a:srgbClr val="0070C0"/>
                </a:solidFill>
                <a:latin typeface="Arial" pitchFamily="34" charset="0"/>
                <a:cs typeface="Arial" pitchFamily="34" charset="0"/>
              </a:rPr>
              <a:t>0</a:t>
            </a:r>
            <a:r>
              <a:rPr lang="en-US" sz="2400" dirty="0" smtClean="0">
                <a:solidFill>
                  <a:srgbClr val="0070C0"/>
                </a:solidFill>
                <a:latin typeface="Arial" pitchFamily="34" charset="0"/>
                <a:cs typeface="Arial" pitchFamily="34" charset="0"/>
              </a:rPr>
              <a:t> inclination. </a:t>
            </a:r>
          </a:p>
          <a:p>
            <a:endParaRPr lang="en-US" sz="2400" dirty="0">
              <a:solidFill>
                <a:srgbClr val="0070C0"/>
              </a:solidFill>
              <a:latin typeface="Arial" pitchFamily="34" charset="0"/>
              <a:cs typeface="Arial" pitchFamily="34" charset="0"/>
            </a:endParaRPr>
          </a:p>
        </p:txBody>
      </p:sp>
      <p:pic>
        <p:nvPicPr>
          <p:cNvPr id="4" name="Picture 4" descr="DSCN3131"/>
          <p:cNvPicPr>
            <a:picLocks noChangeAspect="1" noChangeArrowheads="1"/>
          </p:cNvPicPr>
          <p:nvPr/>
        </p:nvPicPr>
        <p:blipFill>
          <a:blip r:embed="rId2">
            <a:lum bright="18000" contrast="54000"/>
          </a:blip>
          <a:srcRect l="34181" t="22845" r="27803" b="23792"/>
          <a:stretch>
            <a:fillRect/>
          </a:stretch>
        </p:blipFill>
        <p:spPr>
          <a:xfrm>
            <a:off x="5943600" y="3581400"/>
            <a:ext cx="3040062" cy="3200400"/>
          </a:xfrm>
          <a:prstGeom prst="rect">
            <a:avLst/>
          </a:prstGeom>
          <a:ln w="57150">
            <a:solidFill>
              <a:schemeClr val="tx2"/>
            </a:solidFill>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z="2800" b="1" dirty="0" smtClean="0">
                <a:solidFill>
                  <a:srgbClr val="0070C0"/>
                </a:solidFill>
                <a:latin typeface="Arial" pitchFamily="34" charset="0"/>
                <a:cs typeface="Arial" pitchFamily="34" charset="0"/>
              </a:rPr>
              <a:t>Sears’s concept:</a:t>
            </a:r>
            <a:r>
              <a:rPr lang="en-US" sz="2800" dirty="0" smtClean="0">
                <a:solidFill>
                  <a:srgbClr val="0070C0"/>
                </a:solidFill>
                <a:latin typeface="Arial" pitchFamily="34" charset="0"/>
                <a:cs typeface="Arial" pitchFamily="34" charset="0"/>
              </a:rPr>
              <a:t> He proposed balanced occlusion for non-anatomical teeth using posterior balancing ramps or an occlusal plane which curves anteroposteriorly and laterally. </a:t>
            </a:r>
            <a:endParaRPr lang="en-US" sz="2800" b="1" i="1" dirty="0" smtClean="0">
              <a:solidFill>
                <a:srgbClr val="0070C0"/>
              </a:solidFill>
              <a:latin typeface="Arial" pitchFamily="34" charset="0"/>
              <a:cs typeface="Arial" pitchFamily="34" charset="0"/>
            </a:endParaRPr>
          </a:p>
          <a:p>
            <a:endParaRPr lang="en-US" sz="2800" dirty="0">
              <a:solidFill>
                <a:srgbClr val="0070C0"/>
              </a:solidFill>
              <a:latin typeface="Arial" pitchFamily="34" charset="0"/>
              <a:cs typeface="Arial" pitchFamily="34" charset="0"/>
            </a:endParaRPr>
          </a:p>
        </p:txBody>
      </p:sp>
      <p:pic>
        <p:nvPicPr>
          <p:cNvPr id="4" name="Picture 4" descr="DSCN3132"/>
          <p:cNvPicPr>
            <a:picLocks noChangeAspect="1" noChangeArrowheads="1"/>
          </p:cNvPicPr>
          <p:nvPr/>
        </p:nvPicPr>
        <p:blipFill>
          <a:blip r:embed="rId2">
            <a:lum bright="18000" contrast="66000"/>
          </a:blip>
          <a:srcRect l="29309" t="23503" r="20930" b="33112"/>
          <a:stretch>
            <a:fillRect/>
          </a:stretch>
        </p:blipFill>
        <p:spPr>
          <a:xfrm>
            <a:off x="4876800" y="4267200"/>
            <a:ext cx="3352800" cy="2514600"/>
          </a:xfrm>
          <a:prstGeom prst="rect">
            <a:avLst/>
          </a:prstGeom>
          <a:ln w="57150">
            <a:solidFill>
              <a:schemeClr val="tx2"/>
            </a:solidFill>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z="2800" b="1" dirty="0" smtClean="0">
                <a:solidFill>
                  <a:srgbClr val="0070C0"/>
                </a:solidFill>
                <a:latin typeface="Arial" pitchFamily="34" charset="0"/>
                <a:cs typeface="Arial" pitchFamily="34" charset="0"/>
              </a:rPr>
              <a:t>Pleasure’s concept:</a:t>
            </a:r>
            <a:r>
              <a:rPr lang="en-US" sz="2800" dirty="0" smtClean="0">
                <a:solidFill>
                  <a:srgbClr val="0070C0"/>
                </a:solidFill>
                <a:latin typeface="Arial" pitchFamily="34" charset="0"/>
                <a:cs typeface="Arial" pitchFamily="34" charset="0"/>
              </a:rPr>
              <a:t> Pleasure introduced a pleasure curve or the posterior reverse lateral curve to align and arrange the posterior teeth in order to increase the stability of the denture</a:t>
            </a:r>
            <a:endParaRPr lang="en-US" sz="2800" dirty="0">
              <a:solidFill>
                <a:srgbClr val="0070C0"/>
              </a:solidFill>
              <a:latin typeface="Arial" pitchFamily="34" charset="0"/>
              <a:cs typeface="Arial" pitchFamily="34" charset="0"/>
            </a:endParaRPr>
          </a:p>
        </p:txBody>
      </p:sp>
      <p:pic>
        <p:nvPicPr>
          <p:cNvPr id="4" name="Picture 4" descr="Pict0019"/>
          <p:cNvPicPr>
            <a:picLocks noChangeAspect="1" noChangeArrowheads="1"/>
          </p:cNvPicPr>
          <p:nvPr/>
        </p:nvPicPr>
        <p:blipFill>
          <a:blip r:embed="rId2"/>
          <a:srcRect/>
          <a:stretch>
            <a:fillRect/>
          </a:stretch>
        </p:blipFill>
        <p:spPr>
          <a:xfrm>
            <a:off x="4419600" y="4668837"/>
            <a:ext cx="4572000" cy="2112963"/>
          </a:xfrm>
          <a:prstGeom prst="rect">
            <a:avLst/>
          </a:prstGeom>
          <a:solidFill>
            <a:srgbClr val="FFFFFF">
              <a:shade val="85000"/>
            </a:srgbClr>
          </a:solidFill>
          <a:ln w="88900" cap="sq">
            <a:solidFill>
              <a:srgbClr val="A5002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buNone/>
            </a:pPr>
            <a:r>
              <a:rPr lang="en-US" sz="2800" b="1" dirty="0" smtClean="0">
                <a:latin typeface="Arial" pitchFamily="34" charset="0"/>
                <a:cs typeface="Arial" pitchFamily="34" charset="0"/>
              </a:rPr>
              <a:t>Frush’s Concept:</a:t>
            </a:r>
          </a:p>
          <a:p>
            <a:pPr>
              <a:buNone/>
            </a:pPr>
            <a:r>
              <a:rPr lang="en-US" sz="2800" b="1" dirty="0" smtClean="0">
                <a:latin typeface="Arial" pitchFamily="34" charset="0"/>
                <a:cs typeface="Arial" pitchFamily="34" charset="0"/>
              </a:rPr>
              <a:t>   </a:t>
            </a:r>
            <a:r>
              <a:rPr lang="en-US" sz="2800" dirty="0" smtClean="0">
                <a:latin typeface="Arial" pitchFamily="34" charset="0"/>
                <a:cs typeface="Arial" pitchFamily="34" charset="0"/>
              </a:rPr>
              <a:t> </a:t>
            </a:r>
            <a:r>
              <a:rPr lang="en-US" sz="2800" dirty="0" smtClean="0">
                <a:solidFill>
                  <a:srgbClr val="0070C0"/>
                </a:solidFill>
                <a:latin typeface="Arial" pitchFamily="34" charset="0"/>
                <a:cs typeface="Arial" pitchFamily="34" charset="0"/>
              </a:rPr>
              <a:t>He advised arranging teeth in a one-dimensional       contact relationship, which should be reshaped during try-in to obtain balanced occlusion</a:t>
            </a:r>
            <a:r>
              <a:rPr lang="en-US" sz="2800" dirty="0" smtClean="0">
                <a:latin typeface="Arial" pitchFamily="34" charset="0"/>
                <a:cs typeface="Arial" pitchFamily="34" charset="0"/>
              </a:rPr>
              <a:t>.</a:t>
            </a:r>
            <a:endParaRPr lang="en-US" sz="2800" dirty="0">
              <a:latin typeface="Arial" pitchFamily="34" charset="0"/>
              <a:cs typeface="Arial" pitchFamily="34"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85000" lnSpcReduction="20000"/>
          </a:bodyPr>
          <a:lstStyle/>
          <a:p>
            <a:pPr>
              <a:lnSpc>
                <a:spcPct val="80000"/>
              </a:lnSpc>
            </a:pPr>
            <a:r>
              <a:rPr lang="en-US" b="1" i="1" dirty="0" smtClean="0">
                <a:latin typeface="Arial" pitchFamily="34" charset="0"/>
                <a:cs typeface="Arial" pitchFamily="34" charset="0"/>
              </a:rPr>
              <a:t>Hanau’s Quint: </a:t>
            </a:r>
            <a:r>
              <a:rPr lang="en-US" dirty="0" smtClean="0">
                <a:latin typeface="Arial" pitchFamily="34" charset="0"/>
                <a:cs typeface="Arial" pitchFamily="34" charset="0"/>
              </a:rPr>
              <a:t>Rudolph L. Hanau proposed </a:t>
            </a:r>
            <a:r>
              <a:rPr lang="en-US" dirty="0" smtClean="0">
                <a:solidFill>
                  <a:schemeClr val="hlink"/>
                </a:solidFill>
                <a:latin typeface="Arial" pitchFamily="34" charset="0"/>
                <a:cs typeface="Arial" pitchFamily="34" charset="0"/>
              </a:rPr>
              <a:t>nine factors</a:t>
            </a:r>
            <a:r>
              <a:rPr lang="en-US" dirty="0" smtClean="0">
                <a:latin typeface="Arial" pitchFamily="34" charset="0"/>
                <a:cs typeface="Arial" pitchFamily="34" charset="0"/>
              </a:rPr>
              <a:t> that govern the articulation of artificial teeth. They are:</a:t>
            </a:r>
          </a:p>
          <a:p>
            <a:pPr>
              <a:lnSpc>
                <a:spcPct val="80000"/>
              </a:lnSpc>
            </a:pPr>
            <a:endParaRPr lang="en-US" dirty="0" smtClean="0">
              <a:latin typeface="Arial" pitchFamily="34" charset="0"/>
              <a:cs typeface="Arial" pitchFamily="34" charset="0"/>
            </a:endParaRPr>
          </a:p>
          <a:p>
            <a:pPr>
              <a:lnSpc>
                <a:spcPct val="80000"/>
              </a:lnSpc>
              <a:buClr>
                <a:schemeClr val="tx2"/>
              </a:buClr>
              <a:buFontTx/>
              <a:buChar char="•"/>
            </a:pPr>
            <a:r>
              <a:rPr lang="en-US" dirty="0" smtClean="0">
                <a:latin typeface="Arial" pitchFamily="34" charset="0"/>
                <a:cs typeface="Arial" pitchFamily="34" charset="0"/>
              </a:rPr>
              <a:t>Horizontal condylar inclination </a:t>
            </a:r>
          </a:p>
          <a:p>
            <a:pPr>
              <a:lnSpc>
                <a:spcPct val="80000"/>
              </a:lnSpc>
              <a:buClr>
                <a:schemeClr val="tx2"/>
              </a:buClr>
              <a:buFontTx/>
              <a:buChar char="•"/>
            </a:pPr>
            <a:r>
              <a:rPr lang="en-US" dirty="0" smtClean="0">
                <a:latin typeface="Arial" pitchFamily="34" charset="0"/>
                <a:cs typeface="Arial" pitchFamily="34" charset="0"/>
              </a:rPr>
              <a:t>Compensating curve</a:t>
            </a:r>
          </a:p>
          <a:p>
            <a:pPr>
              <a:lnSpc>
                <a:spcPct val="80000"/>
              </a:lnSpc>
              <a:buClr>
                <a:schemeClr val="tx2"/>
              </a:buClr>
              <a:buFontTx/>
              <a:buChar char="•"/>
            </a:pPr>
            <a:r>
              <a:rPr lang="en-US" dirty="0" smtClean="0">
                <a:latin typeface="Arial" pitchFamily="34" charset="0"/>
                <a:cs typeface="Arial" pitchFamily="34" charset="0"/>
              </a:rPr>
              <a:t>Protrusive incisal guidance</a:t>
            </a:r>
          </a:p>
          <a:p>
            <a:pPr>
              <a:lnSpc>
                <a:spcPct val="80000"/>
              </a:lnSpc>
              <a:buClr>
                <a:schemeClr val="tx2"/>
              </a:buClr>
              <a:buFontTx/>
              <a:buChar char="•"/>
            </a:pPr>
            <a:r>
              <a:rPr lang="en-US" dirty="0" smtClean="0">
                <a:latin typeface="Arial" pitchFamily="34" charset="0"/>
                <a:cs typeface="Arial" pitchFamily="34" charset="0"/>
              </a:rPr>
              <a:t>Plane of orientation</a:t>
            </a:r>
          </a:p>
          <a:p>
            <a:pPr>
              <a:lnSpc>
                <a:spcPct val="80000"/>
              </a:lnSpc>
              <a:buClr>
                <a:schemeClr val="tx2"/>
              </a:buClr>
              <a:buFontTx/>
              <a:buChar char="•"/>
            </a:pPr>
            <a:r>
              <a:rPr lang="en-US" dirty="0" smtClean="0">
                <a:latin typeface="Arial" pitchFamily="34" charset="0"/>
                <a:cs typeface="Arial" pitchFamily="34" charset="0"/>
              </a:rPr>
              <a:t>Buccolingual inclination of tooth axis </a:t>
            </a:r>
          </a:p>
          <a:p>
            <a:pPr>
              <a:lnSpc>
                <a:spcPct val="80000"/>
              </a:lnSpc>
              <a:buClr>
                <a:schemeClr val="tx2"/>
              </a:buClr>
              <a:buFontTx/>
              <a:buChar char="•"/>
            </a:pPr>
            <a:r>
              <a:rPr lang="en-US" dirty="0" smtClean="0">
                <a:latin typeface="Arial" pitchFamily="34" charset="0"/>
                <a:cs typeface="Arial" pitchFamily="34" charset="0"/>
              </a:rPr>
              <a:t>Sagittal condylar pathway </a:t>
            </a:r>
          </a:p>
          <a:p>
            <a:pPr>
              <a:lnSpc>
                <a:spcPct val="80000"/>
              </a:lnSpc>
              <a:buClr>
                <a:schemeClr val="tx2"/>
              </a:buClr>
              <a:buFontTx/>
              <a:buChar char="•"/>
            </a:pPr>
            <a:r>
              <a:rPr lang="en-US" dirty="0" smtClean="0">
                <a:latin typeface="Arial" pitchFamily="34" charset="0"/>
                <a:cs typeface="Arial" pitchFamily="34" charset="0"/>
              </a:rPr>
              <a:t>Sagittal incisal guidance</a:t>
            </a:r>
          </a:p>
          <a:p>
            <a:pPr>
              <a:lnSpc>
                <a:spcPct val="80000"/>
              </a:lnSpc>
              <a:buClr>
                <a:schemeClr val="tx2"/>
              </a:buClr>
              <a:buFontTx/>
              <a:buChar char="•"/>
            </a:pPr>
            <a:r>
              <a:rPr lang="en-US" dirty="0" smtClean="0">
                <a:latin typeface="Arial" pitchFamily="34" charset="0"/>
                <a:cs typeface="Arial" pitchFamily="34" charset="0"/>
              </a:rPr>
              <a:t>Tooth alignment</a:t>
            </a:r>
          </a:p>
          <a:p>
            <a:pPr>
              <a:lnSpc>
                <a:spcPct val="80000"/>
              </a:lnSpc>
              <a:buClr>
                <a:schemeClr val="tx2"/>
              </a:buClr>
              <a:buFontTx/>
              <a:buChar char="•"/>
            </a:pPr>
            <a:r>
              <a:rPr lang="en-US" dirty="0" smtClean="0">
                <a:latin typeface="Arial" pitchFamily="34" charset="0"/>
                <a:cs typeface="Arial" pitchFamily="34" charset="0"/>
              </a:rPr>
              <a:t>Relative cusp height </a:t>
            </a:r>
          </a:p>
          <a:p>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4"/>
          <p:cNvPicPr>
            <a:picLocks noGrp="1" noChangeAspect="1" noChangeArrowheads="1"/>
          </p:cNvPicPr>
          <p:nvPr>
            <p:ph idx="1"/>
          </p:nvPr>
        </p:nvPicPr>
        <p:blipFill>
          <a:blip r:embed="rId2"/>
          <a:stretch>
            <a:fillRect/>
          </a:stretch>
        </p:blipFill>
        <p:spPr bwMode="auto">
          <a:xfrm>
            <a:off x="1070811" y="1784350"/>
            <a:ext cx="7459578"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style>
          <a:lnRef idx="2">
            <a:schemeClr val="dk1">
              <a:shade val="50000"/>
            </a:schemeClr>
          </a:lnRef>
          <a:fillRef idx="1">
            <a:schemeClr val="dk1"/>
          </a:fillRef>
          <a:effectRef idx="0">
            <a:schemeClr val="dk1"/>
          </a:effectRef>
          <a:fontRef idx="minor">
            <a:schemeClr val="lt1"/>
          </a:fontRef>
        </p:style>
        <p:txBody>
          <a:bodyPr>
            <a:noAutofit/>
          </a:bodyPr>
          <a:lstStyle/>
          <a:p>
            <a:r>
              <a:rPr lang="en-US" sz="2400" b="1" dirty="0" smtClean="0">
                <a:solidFill>
                  <a:srgbClr val="0070C0"/>
                </a:solidFill>
                <a:latin typeface="Copperplate Gothic Light" pitchFamily="34" charset="0"/>
              </a:rPr>
              <a:t>       occlusion  needed : a.  comfort</a:t>
            </a:r>
            <a:br>
              <a:rPr lang="en-US" sz="2400" b="1" dirty="0" smtClean="0">
                <a:solidFill>
                  <a:srgbClr val="0070C0"/>
                </a:solidFill>
                <a:latin typeface="Copperplate Gothic Light" pitchFamily="34" charset="0"/>
              </a:rPr>
            </a:br>
            <a:r>
              <a:rPr lang="en-US" sz="2400" b="1" dirty="0" smtClean="0">
                <a:solidFill>
                  <a:srgbClr val="0070C0"/>
                </a:solidFill>
                <a:latin typeface="Copperplate Gothic Light" pitchFamily="34" charset="0"/>
              </a:rPr>
              <a:t>                                                       b.  </a:t>
            </a:r>
            <a:r>
              <a:rPr lang="en-US" sz="2400" b="1" dirty="0" smtClean="0">
                <a:solidFill>
                  <a:srgbClr val="0070C0"/>
                </a:solidFill>
                <a:latin typeface="Copperplate Gothic Light" pitchFamily="34" charset="0"/>
              </a:rPr>
              <a:t>Function</a:t>
            </a:r>
            <a:r>
              <a:rPr lang="en-US" sz="2400" b="1" dirty="0" smtClean="0">
                <a:solidFill>
                  <a:srgbClr val="0070C0"/>
                </a:solidFill>
                <a:latin typeface="Copperplate Gothic Light" pitchFamily="34" charset="0"/>
              </a:rPr>
              <a:t/>
            </a:r>
            <a:br>
              <a:rPr lang="en-US" sz="2400" b="1" dirty="0" smtClean="0">
                <a:solidFill>
                  <a:srgbClr val="0070C0"/>
                </a:solidFill>
                <a:latin typeface="Copperplate Gothic Light" pitchFamily="34" charset="0"/>
              </a:rPr>
            </a:br>
            <a:r>
              <a:rPr lang="en-US" sz="2400" b="1" dirty="0" smtClean="0">
                <a:solidFill>
                  <a:srgbClr val="0070C0"/>
                </a:solidFill>
                <a:latin typeface="Copperplate Gothic Light" pitchFamily="34" charset="0"/>
              </a:rPr>
              <a:t>                                                       c.  </a:t>
            </a:r>
            <a:r>
              <a:rPr lang="en-US" sz="2400" b="1" dirty="0" smtClean="0">
                <a:solidFill>
                  <a:srgbClr val="0070C0"/>
                </a:solidFill>
                <a:latin typeface="Copperplate Gothic Light" pitchFamily="34" charset="0"/>
              </a:rPr>
              <a:t>esthetics</a:t>
            </a:r>
            <a:endParaRPr lang="en-US" sz="2400" b="1" dirty="0">
              <a:solidFill>
                <a:srgbClr val="0070C0"/>
              </a:solidFill>
              <a:latin typeface="Copperplate Gothic Light" pitchFamily="34" charset="0"/>
            </a:endParaRPr>
          </a:p>
        </p:txBody>
      </p:sp>
      <p:sp>
        <p:nvSpPr>
          <p:cNvPr id="3" name="Content Placeholder 2"/>
          <p:cNvSpPr>
            <a:spLocks noGrp="1"/>
          </p:cNvSpPr>
          <p:nvPr>
            <p:ph idx="1"/>
          </p:nvPr>
        </p:nvSpPr>
        <p:spPr/>
        <p:txBody>
          <a:bodyPr>
            <a:normAutofit lnSpcReduction="10000"/>
          </a:bodyPr>
          <a:lstStyle/>
          <a:p>
            <a:endParaRPr lang="en-US" sz="2400" dirty="0" smtClean="0">
              <a:latin typeface="Times New Roman" pitchFamily="18" charset="0"/>
              <a:cs typeface="Times New Roman" pitchFamily="18" charset="0"/>
            </a:endParaRPr>
          </a:p>
          <a:p>
            <a:r>
              <a:rPr lang="en-US" sz="2400" dirty="0" smtClean="0">
                <a:latin typeface="Arial" pitchFamily="34" charset="0"/>
                <a:cs typeface="Arial" pitchFamily="34" charset="0"/>
              </a:rPr>
              <a:t>Teeth  </a:t>
            </a:r>
            <a:r>
              <a:rPr lang="en-US" sz="2400" dirty="0" smtClean="0">
                <a:latin typeface="Arial" pitchFamily="34" charset="0"/>
                <a:cs typeface="Arial" pitchFamily="34" charset="0"/>
              </a:rPr>
              <a:t>contact  </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resultS</a:t>
            </a:r>
            <a:r>
              <a:rPr lang="en-US" sz="2400" dirty="0" smtClean="0">
                <a:latin typeface="Arial" pitchFamily="34" charset="0"/>
                <a:cs typeface="Arial" pitchFamily="34" charset="0"/>
              </a:rPr>
              <a:t> in force - may </a:t>
            </a:r>
            <a:r>
              <a:rPr lang="en-US" sz="2400" dirty="0" smtClean="0">
                <a:latin typeface="Arial" pitchFamily="34" charset="0"/>
                <a:cs typeface="Arial" pitchFamily="34" charset="0"/>
              </a:rPr>
              <a:t>vary in magnitude and </a:t>
            </a:r>
            <a:r>
              <a:rPr lang="en-US" sz="2400" dirty="0" smtClean="0">
                <a:latin typeface="Arial" pitchFamily="34" charset="0"/>
                <a:cs typeface="Arial" pitchFamily="34" charset="0"/>
              </a:rPr>
              <a:t>direction - must </a:t>
            </a:r>
            <a:r>
              <a:rPr lang="en-US" sz="2400" dirty="0" smtClean="0">
                <a:latin typeface="Arial" pitchFamily="34" charset="0"/>
                <a:cs typeface="Arial" pitchFamily="34" charset="0"/>
              </a:rPr>
              <a:t>always be resisted by supporting tissues.</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Teeth - natural </a:t>
            </a:r>
            <a:r>
              <a:rPr lang="en-US" sz="2400" dirty="0" smtClean="0">
                <a:latin typeface="Arial" pitchFamily="34" charset="0"/>
                <a:cs typeface="Arial" pitchFamily="34" charset="0"/>
              </a:rPr>
              <a:t>or artificial </a:t>
            </a:r>
            <a:r>
              <a:rPr lang="en-US" sz="2400" dirty="0" smtClean="0">
                <a:latin typeface="Arial" pitchFamily="34" charset="0"/>
                <a:cs typeface="Arial" pitchFamily="34" charset="0"/>
              </a:rPr>
              <a:t>- not immobile - </a:t>
            </a:r>
            <a:r>
              <a:rPr lang="en-US" sz="2400" dirty="0" smtClean="0">
                <a:latin typeface="Arial" pitchFamily="34" charset="0"/>
                <a:cs typeface="Arial" pitchFamily="34" charset="0"/>
              </a:rPr>
              <a:t>so occlusion can never be considered a purely static relationship .</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Artificial occlusion </a:t>
            </a:r>
            <a:r>
              <a:rPr lang="en-US" sz="2400" dirty="0" smtClean="0">
                <a:latin typeface="Arial" pitchFamily="34" charset="0"/>
                <a:cs typeface="Arial" pitchFamily="34" charset="0"/>
              </a:rPr>
              <a:t>- </a:t>
            </a:r>
            <a:r>
              <a:rPr lang="en-US" sz="2400" dirty="0" smtClean="0">
                <a:latin typeface="Arial" pitchFamily="34" charset="0"/>
                <a:cs typeface="Arial" pitchFamily="34" charset="0"/>
              </a:rPr>
              <a:t>more apparent </a:t>
            </a:r>
            <a:r>
              <a:rPr lang="en-US" sz="2400" dirty="0" smtClean="0">
                <a:latin typeface="Arial" pitchFamily="34" charset="0"/>
                <a:cs typeface="Arial" pitchFamily="34" charset="0"/>
              </a:rPr>
              <a:t>movement – since teeth </a:t>
            </a:r>
            <a:r>
              <a:rPr lang="en-US" sz="2400" dirty="0" smtClean="0">
                <a:latin typeface="Arial" pitchFamily="34" charset="0"/>
                <a:cs typeface="Arial" pitchFamily="34" charset="0"/>
              </a:rPr>
              <a:t>move  as a group on a common base </a:t>
            </a:r>
            <a:r>
              <a:rPr lang="en-US" sz="2400" dirty="0" smtClean="0">
                <a:latin typeface="Arial" pitchFamily="34" charset="0"/>
                <a:cs typeface="Arial" pitchFamily="34" charset="0"/>
              </a:rPr>
              <a:t>- structures </a:t>
            </a:r>
            <a:r>
              <a:rPr lang="en-US" sz="2400" dirty="0" smtClean="0">
                <a:latin typeface="Arial" pitchFamily="34" charset="0"/>
                <a:cs typeface="Arial" pitchFamily="34" charset="0"/>
              </a:rPr>
              <a:t>are constantly changing. </a:t>
            </a:r>
            <a:endParaRPr lang="en-US" sz="2400" dirty="0" smtClean="0">
              <a:latin typeface="Arial" pitchFamily="34" charset="0"/>
              <a:cs typeface="Arial" pitchFamily="34" charset="0"/>
            </a:endParaRPr>
          </a:p>
          <a:p>
            <a:endParaRPr lang="en-US" sz="2400" dirty="0">
              <a:latin typeface="Arial" pitchFamily="34" charset="0"/>
              <a:cs typeface="Arial" pitchFamily="34" charset="0"/>
            </a:endParaRPr>
          </a:p>
          <a:p>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pPr>
              <a:lnSpc>
                <a:spcPct val="90000"/>
              </a:lnSpc>
              <a:buNone/>
            </a:pPr>
            <a:r>
              <a:rPr lang="en-US" sz="2800" dirty="0" smtClean="0">
                <a:latin typeface="Arial" pitchFamily="34" charset="0"/>
                <a:cs typeface="Arial" pitchFamily="34" charset="0"/>
              </a:rPr>
              <a:t>    These nine factors are called the laws of  balanced articulation. Hanau later condensed these nine factors and formulated </a:t>
            </a:r>
            <a:r>
              <a:rPr lang="en-US" sz="2800" dirty="0" smtClean="0">
                <a:solidFill>
                  <a:schemeClr val="hlink"/>
                </a:solidFill>
                <a:latin typeface="Arial" pitchFamily="34" charset="0"/>
                <a:cs typeface="Arial" pitchFamily="34" charset="0"/>
              </a:rPr>
              <a:t>five factors</a:t>
            </a:r>
            <a:r>
              <a:rPr lang="en-US" sz="2800" dirty="0" smtClean="0">
                <a:latin typeface="Arial" pitchFamily="34" charset="0"/>
                <a:cs typeface="Arial" pitchFamily="34" charset="0"/>
              </a:rPr>
              <a:t>, which are commonly known as </a:t>
            </a:r>
            <a:r>
              <a:rPr lang="en-US" sz="2800" dirty="0" smtClean="0">
                <a:solidFill>
                  <a:schemeClr val="hlink"/>
                </a:solidFill>
                <a:latin typeface="Arial" pitchFamily="34" charset="0"/>
                <a:cs typeface="Arial" pitchFamily="34" charset="0"/>
              </a:rPr>
              <a:t>Hanau’s quint</a:t>
            </a:r>
            <a:r>
              <a:rPr lang="en-US" sz="2800" dirty="0" smtClean="0">
                <a:latin typeface="Arial" pitchFamily="34" charset="0"/>
                <a:cs typeface="Arial" pitchFamily="34" charset="0"/>
              </a:rPr>
              <a:t>: </a:t>
            </a:r>
          </a:p>
          <a:p>
            <a:pPr>
              <a:lnSpc>
                <a:spcPct val="90000"/>
              </a:lnSpc>
            </a:pPr>
            <a:endParaRPr lang="en-US" sz="2800" dirty="0" smtClean="0">
              <a:latin typeface="Arial" pitchFamily="34" charset="0"/>
              <a:cs typeface="Arial" pitchFamily="34" charset="0"/>
            </a:endParaRPr>
          </a:p>
          <a:p>
            <a:pPr>
              <a:lnSpc>
                <a:spcPct val="90000"/>
              </a:lnSpc>
              <a:buClr>
                <a:schemeClr val="tx2"/>
              </a:buClr>
              <a:buFontTx/>
              <a:buChar char="•"/>
            </a:pPr>
            <a:r>
              <a:rPr lang="en-US" sz="2800" dirty="0" smtClean="0">
                <a:solidFill>
                  <a:srgbClr val="C00000"/>
                </a:solidFill>
                <a:latin typeface="Arial" pitchFamily="34" charset="0"/>
                <a:cs typeface="Arial" pitchFamily="34" charset="0"/>
              </a:rPr>
              <a:t>Condylar guidance </a:t>
            </a:r>
          </a:p>
          <a:p>
            <a:pPr>
              <a:lnSpc>
                <a:spcPct val="90000"/>
              </a:lnSpc>
              <a:buClr>
                <a:schemeClr val="tx2"/>
              </a:buClr>
              <a:buFontTx/>
              <a:buChar char="•"/>
            </a:pPr>
            <a:r>
              <a:rPr lang="en-US" sz="2800" dirty="0" smtClean="0">
                <a:solidFill>
                  <a:srgbClr val="C00000"/>
                </a:solidFill>
                <a:latin typeface="Arial" pitchFamily="34" charset="0"/>
                <a:cs typeface="Arial" pitchFamily="34" charset="0"/>
              </a:rPr>
              <a:t>Incisal guidance</a:t>
            </a:r>
          </a:p>
          <a:p>
            <a:pPr>
              <a:lnSpc>
                <a:spcPct val="90000"/>
              </a:lnSpc>
              <a:buClr>
                <a:schemeClr val="tx2"/>
              </a:buClr>
              <a:buFontTx/>
              <a:buChar char="•"/>
            </a:pPr>
            <a:r>
              <a:rPr lang="en-US" sz="2800" dirty="0" smtClean="0">
                <a:solidFill>
                  <a:srgbClr val="C00000"/>
                </a:solidFill>
                <a:latin typeface="Arial" pitchFamily="34" charset="0"/>
                <a:cs typeface="Arial" pitchFamily="34" charset="0"/>
              </a:rPr>
              <a:t>Compensating curves</a:t>
            </a:r>
          </a:p>
          <a:p>
            <a:pPr>
              <a:lnSpc>
                <a:spcPct val="90000"/>
              </a:lnSpc>
              <a:buClr>
                <a:schemeClr val="tx2"/>
              </a:buClr>
              <a:buFontTx/>
              <a:buChar char="•"/>
            </a:pPr>
            <a:r>
              <a:rPr lang="en-US" sz="2800" dirty="0" smtClean="0">
                <a:solidFill>
                  <a:srgbClr val="C00000"/>
                </a:solidFill>
                <a:latin typeface="Arial" pitchFamily="34" charset="0"/>
                <a:cs typeface="Arial" pitchFamily="34" charset="0"/>
              </a:rPr>
              <a:t>Relative cusp height </a:t>
            </a:r>
          </a:p>
          <a:p>
            <a:pPr>
              <a:lnSpc>
                <a:spcPct val="90000"/>
              </a:lnSpc>
              <a:buClr>
                <a:schemeClr val="tx2"/>
              </a:buClr>
              <a:buFontTx/>
              <a:buChar char="•"/>
            </a:pPr>
            <a:r>
              <a:rPr lang="en-US" sz="2800" dirty="0" smtClean="0">
                <a:solidFill>
                  <a:srgbClr val="C00000"/>
                </a:solidFill>
                <a:latin typeface="Arial" pitchFamily="34" charset="0"/>
                <a:cs typeface="Arial" pitchFamily="34" charset="0"/>
              </a:rPr>
              <a:t>Plane of orientation of the occlusal plane </a:t>
            </a:r>
          </a:p>
          <a:p>
            <a:endParaRPr lang="en-US" sz="2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7772400" cy="914400"/>
          </a:xfrm>
        </p:spPr>
        <p:style>
          <a:lnRef idx="2">
            <a:schemeClr val="dk1">
              <a:shade val="50000"/>
            </a:schemeClr>
          </a:lnRef>
          <a:fillRef idx="1">
            <a:schemeClr val="dk1"/>
          </a:fillRef>
          <a:effectRef idx="0">
            <a:schemeClr val="dk1"/>
          </a:effectRef>
          <a:fontRef idx="minor">
            <a:schemeClr val="lt1"/>
          </a:fontRef>
        </p:style>
        <p:txBody>
          <a:bodyPr/>
          <a:lstStyle/>
          <a:p>
            <a:r>
              <a:rPr lang="en-US" dirty="0" smtClean="0">
                <a:solidFill>
                  <a:srgbClr val="996600"/>
                </a:solidFill>
                <a:latin typeface="Copperplate Gothic Bold" pitchFamily="34" charset="0"/>
              </a:rPr>
              <a:t> trapozzano’s  concept  of  occlusion</a:t>
            </a:r>
            <a:endParaRPr lang="en-US" dirty="0">
              <a:solidFill>
                <a:srgbClr val="996600"/>
              </a:solidFill>
              <a:latin typeface="Copperplate Gothic Bold" pitchFamily="34" charset="0"/>
            </a:endParaRPr>
          </a:p>
        </p:txBody>
      </p:sp>
      <p:sp>
        <p:nvSpPr>
          <p:cNvPr id="3" name="Content Placeholder 2"/>
          <p:cNvSpPr>
            <a:spLocks noGrp="1"/>
          </p:cNvSpPr>
          <p:nvPr>
            <p:ph idx="1"/>
          </p:nvPr>
        </p:nvSpPr>
        <p:spPr/>
        <p:txBody>
          <a:bodyPr>
            <a:noAutofit/>
          </a:bodyPr>
          <a:lstStyle/>
          <a:p>
            <a:pPr marL="274320" indent="-274320">
              <a:lnSpc>
                <a:spcPct val="80000"/>
              </a:lnSpc>
              <a:spcBef>
                <a:spcPts val="580"/>
              </a:spcBef>
              <a:buNone/>
              <a:defRPr/>
            </a:pPr>
            <a:endParaRPr lang="en-US" sz="2400" dirty="0" smtClean="0">
              <a:solidFill>
                <a:srgbClr val="C00000"/>
              </a:solidFill>
              <a:latin typeface="Arial" pitchFamily="34" charset="0"/>
              <a:cs typeface="Arial" pitchFamily="34" charset="0"/>
            </a:endParaRPr>
          </a:p>
          <a:p>
            <a:pPr marL="274320" indent="-274320">
              <a:lnSpc>
                <a:spcPct val="80000"/>
              </a:lnSpc>
              <a:spcBef>
                <a:spcPts val="580"/>
              </a:spcBef>
              <a:buNone/>
              <a:defRPr/>
            </a:pPr>
            <a:r>
              <a:rPr lang="en-US" sz="2400" dirty="0" smtClean="0">
                <a:solidFill>
                  <a:srgbClr val="C00000"/>
                </a:solidFill>
                <a:latin typeface="Arial" pitchFamily="34" charset="0"/>
                <a:cs typeface="Arial" pitchFamily="34" charset="0"/>
              </a:rPr>
              <a:t>	</a:t>
            </a:r>
            <a:r>
              <a:rPr lang="en-US" sz="2400" dirty="0" smtClean="0">
                <a:latin typeface="Arial" pitchFamily="34" charset="0"/>
                <a:cs typeface="Arial" pitchFamily="34" charset="0"/>
              </a:rPr>
              <a:t>He reviewed and simplified Hanau’s quint and proposed his </a:t>
            </a:r>
            <a:r>
              <a:rPr lang="en-US" sz="2400" dirty="0" smtClean="0">
                <a:solidFill>
                  <a:srgbClr val="C00000"/>
                </a:solidFill>
                <a:latin typeface="Arial" pitchFamily="34" charset="0"/>
                <a:cs typeface="Arial" pitchFamily="34" charset="0"/>
              </a:rPr>
              <a:t>Triad of Occlusion. </a:t>
            </a:r>
          </a:p>
          <a:p>
            <a:pPr marL="274320" indent="-274320">
              <a:lnSpc>
                <a:spcPct val="80000"/>
              </a:lnSpc>
              <a:spcBef>
                <a:spcPts val="580"/>
              </a:spcBef>
              <a:buClr>
                <a:srgbClr val="C00000"/>
              </a:buClr>
              <a:buNone/>
              <a:defRPr/>
            </a:pPr>
            <a:r>
              <a:rPr lang="en-US" sz="2400" dirty="0" smtClean="0">
                <a:solidFill>
                  <a:srgbClr val="C00000"/>
                </a:solidFill>
                <a:latin typeface="Arial" pitchFamily="34" charset="0"/>
                <a:cs typeface="Arial" pitchFamily="34" charset="0"/>
              </a:rPr>
              <a:t>    </a:t>
            </a:r>
          </a:p>
          <a:p>
            <a:pPr marL="274320" indent="-274320">
              <a:lnSpc>
                <a:spcPct val="80000"/>
              </a:lnSpc>
              <a:spcBef>
                <a:spcPts val="580"/>
              </a:spcBef>
              <a:buClr>
                <a:srgbClr val="C00000"/>
              </a:buClr>
              <a:buFontTx/>
              <a:buChar char="•"/>
              <a:defRPr/>
            </a:pPr>
            <a:r>
              <a:rPr lang="en-US" sz="2400" dirty="0" smtClean="0">
                <a:latin typeface="Arial" pitchFamily="34" charset="0"/>
                <a:cs typeface="Arial" pitchFamily="34" charset="0"/>
              </a:rPr>
              <a:t>According to him, </a:t>
            </a:r>
            <a:r>
              <a:rPr lang="en-US" sz="2400" dirty="0" smtClean="0">
                <a:solidFill>
                  <a:srgbClr val="C00000"/>
                </a:solidFill>
                <a:latin typeface="Arial" pitchFamily="34" charset="0"/>
                <a:cs typeface="Arial" pitchFamily="34" charset="0"/>
              </a:rPr>
              <a:t>only three factors </a:t>
            </a:r>
            <a:r>
              <a:rPr lang="en-US" sz="2400" dirty="0" smtClean="0">
                <a:latin typeface="Arial" pitchFamily="34" charset="0"/>
                <a:cs typeface="Arial" pitchFamily="34" charset="0"/>
              </a:rPr>
              <a:t>are necessary to produce balanced occlusion.</a:t>
            </a:r>
          </a:p>
          <a:p>
            <a:pPr marL="274320" indent="-274320">
              <a:lnSpc>
                <a:spcPct val="80000"/>
              </a:lnSpc>
              <a:spcBef>
                <a:spcPts val="580"/>
              </a:spcBef>
              <a:buClr>
                <a:srgbClr val="C00000"/>
              </a:buClr>
              <a:buFontTx/>
              <a:buChar char="•"/>
              <a:defRPr/>
            </a:pPr>
            <a:endParaRPr lang="en-US" sz="2400" dirty="0" smtClean="0">
              <a:latin typeface="Arial" pitchFamily="34" charset="0"/>
              <a:cs typeface="Arial" pitchFamily="34" charset="0"/>
            </a:endParaRPr>
          </a:p>
          <a:p>
            <a:pPr marL="274320" indent="-274320">
              <a:lnSpc>
                <a:spcPct val="80000"/>
              </a:lnSpc>
              <a:spcBef>
                <a:spcPts val="580"/>
              </a:spcBef>
              <a:buClr>
                <a:srgbClr val="C00000"/>
              </a:buClr>
              <a:buFontTx/>
              <a:buChar char="•"/>
              <a:defRPr/>
            </a:pPr>
            <a:r>
              <a:rPr lang="en-US" sz="2400" dirty="0" smtClean="0">
                <a:latin typeface="Arial" pitchFamily="34" charset="0"/>
                <a:cs typeface="Arial" pitchFamily="34" charset="0"/>
              </a:rPr>
              <a:t> He dismissed the need for determining the plane of occlusion to produce balanced occlusion.</a:t>
            </a:r>
          </a:p>
          <a:p>
            <a:pPr marL="274320" indent="-274320">
              <a:lnSpc>
                <a:spcPct val="80000"/>
              </a:lnSpc>
              <a:spcBef>
                <a:spcPts val="580"/>
              </a:spcBef>
              <a:buClr>
                <a:srgbClr val="C00000"/>
              </a:buClr>
              <a:buFontTx/>
              <a:buChar char="•"/>
              <a:defRPr/>
            </a:pPr>
            <a:endParaRPr lang="en-US" sz="2400" dirty="0" smtClean="0">
              <a:latin typeface="Arial" pitchFamily="34" charset="0"/>
              <a:cs typeface="Arial" pitchFamily="34" charset="0"/>
            </a:endParaRPr>
          </a:p>
          <a:p>
            <a:pPr marL="274320" indent="-274320">
              <a:lnSpc>
                <a:spcPct val="80000"/>
              </a:lnSpc>
              <a:spcBef>
                <a:spcPts val="580"/>
              </a:spcBef>
              <a:buClr>
                <a:srgbClr val="C00000"/>
              </a:buClr>
              <a:buFontTx/>
              <a:buChar char="•"/>
              <a:defRPr/>
            </a:pPr>
            <a:r>
              <a:rPr lang="en-US" sz="2400" dirty="0" smtClean="0">
                <a:latin typeface="Arial" pitchFamily="34" charset="0"/>
                <a:cs typeface="Arial" pitchFamily="34" charset="0"/>
              </a:rPr>
              <a:t> He said that the plane of occlusion could be shifted to </a:t>
            </a:r>
            <a:r>
              <a:rPr lang="en-US" sz="2400" dirty="0" smtClean="0">
                <a:latin typeface="Arial" pitchFamily="34" charset="0"/>
                <a:cs typeface="Arial" pitchFamily="34" charset="0"/>
              </a:rPr>
              <a:t>favour</a:t>
            </a:r>
            <a:r>
              <a:rPr lang="en-US" sz="2400" dirty="0" smtClean="0">
                <a:latin typeface="Arial" pitchFamily="34" charset="0"/>
                <a:cs typeface="Arial" pitchFamily="34" charset="0"/>
              </a:rPr>
              <a:t> weak ridges, hence, its location is not constant and is variable within the interarch distance. </a:t>
            </a:r>
          </a:p>
          <a:p>
            <a:endParaRPr lang="en-US" sz="2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Autofit/>
          </a:bodyPr>
          <a:lstStyle/>
          <a:p>
            <a:pPr marL="274320" indent="-274320">
              <a:lnSpc>
                <a:spcPct val="90000"/>
              </a:lnSpc>
              <a:spcBef>
                <a:spcPts val="580"/>
              </a:spcBef>
              <a:buClr>
                <a:srgbClr val="C00000"/>
              </a:buClr>
              <a:buFontTx/>
              <a:buChar char="•"/>
              <a:defRPr/>
            </a:pPr>
            <a:r>
              <a:rPr lang="en-US" sz="2400" dirty="0" smtClean="0">
                <a:latin typeface="Arial" pitchFamily="34" charset="0"/>
                <a:cs typeface="Arial" pitchFamily="34" charset="0"/>
              </a:rPr>
              <a:t>He also dismissed the need for setting compensating curves, because, he suggested that when we arrange cusped teeth in principle these curves are produced automatically.</a:t>
            </a:r>
          </a:p>
          <a:p>
            <a:pPr marL="274320" indent="-274320">
              <a:lnSpc>
                <a:spcPct val="90000"/>
              </a:lnSpc>
              <a:spcBef>
                <a:spcPts val="580"/>
              </a:spcBef>
              <a:buClr>
                <a:srgbClr val="C00000"/>
              </a:buClr>
              <a:buFontTx/>
              <a:buChar char="•"/>
              <a:defRPr/>
            </a:pPr>
            <a:endParaRPr lang="en-US" sz="2400" dirty="0" smtClean="0">
              <a:latin typeface="Arial" pitchFamily="34" charset="0"/>
              <a:cs typeface="Arial" pitchFamily="34" charset="0"/>
            </a:endParaRPr>
          </a:p>
          <a:p>
            <a:pPr marL="274320" indent="-274320">
              <a:lnSpc>
                <a:spcPct val="90000"/>
              </a:lnSpc>
              <a:spcBef>
                <a:spcPts val="580"/>
              </a:spcBef>
              <a:buClr>
                <a:srgbClr val="C00000"/>
              </a:buClr>
              <a:buFontTx/>
              <a:buChar char="•"/>
              <a:defRPr/>
            </a:pPr>
            <a:r>
              <a:rPr lang="en-US" sz="2400" dirty="0" smtClean="0">
                <a:latin typeface="Arial" pitchFamily="34" charset="0"/>
                <a:cs typeface="Arial" pitchFamily="34" charset="0"/>
              </a:rPr>
              <a:t> He considered the compensating curve as a passive factor, which is a resultant of setting cusped teeth. </a:t>
            </a:r>
          </a:p>
          <a:p>
            <a:pPr marL="274320" indent="-274320">
              <a:lnSpc>
                <a:spcPct val="90000"/>
              </a:lnSpc>
              <a:spcBef>
                <a:spcPts val="580"/>
              </a:spcBef>
              <a:buClr>
                <a:srgbClr val="C00000"/>
              </a:buClr>
              <a:buFontTx/>
              <a:buChar char="•"/>
              <a:defRPr/>
            </a:pPr>
            <a:endParaRPr lang="en-US" sz="2400" dirty="0" smtClean="0">
              <a:latin typeface="Arial" pitchFamily="34" charset="0"/>
              <a:cs typeface="Arial" pitchFamily="34" charset="0"/>
            </a:endParaRPr>
          </a:p>
          <a:p>
            <a:pPr marL="274320" indent="-274320">
              <a:lnSpc>
                <a:spcPct val="90000"/>
              </a:lnSpc>
              <a:spcBef>
                <a:spcPts val="580"/>
              </a:spcBef>
              <a:buClr>
                <a:srgbClr val="C00000"/>
              </a:buClr>
              <a:buFontTx/>
              <a:buChar char="•"/>
              <a:defRPr/>
            </a:pPr>
            <a:r>
              <a:rPr lang="en-US" sz="2400" dirty="0" smtClean="0">
                <a:latin typeface="Arial" pitchFamily="34" charset="0"/>
                <a:cs typeface="Arial" pitchFamily="34" charset="0"/>
              </a:rPr>
              <a:t>Though his triad was simpler than the Hanau’s quint, it </a:t>
            </a:r>
            <a:r>
              <a:rPr lang="en-US" sz="2400" dirty="0" smtClean="0">
                <a:solidFill>
                  <a:srgbClr val="C00000"/>
                </a:solidFill>
                <a:latin typeface="Arial" pitchFamily="34" charset="0"/>
                <a:cs typeface="Arial" pitchFamily="34" charset="0"/>
              </a:rPr>
              <a:t>eliminated the important compensating curves and plane of orientation</a:t>
            </a:r>
            <a:endParaRPr lang="en-US" sz="2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4" descr="sem3 016"/>
          <p:cNvPicPr>
            <a:picLocks noGrp="1" noChangeAspect="1" noChangeArrowheads="1"/>
          </p:cNvPicPr>
          <p:nvPr>
            <p:ph idx="1"/>
          </p:nvPr>
        </p:nvPicPr>
        <p:blipFill>
          <a:blip r:embed="rId2">
            <a:lum bright="12000"/>
          </a:blip>
          <a:srcRect l="3274" t="3824" r="353"/>
          <a:stretch>
            <a:fillRect/>
          </a:stretch>
        </p:blipFill>
        <p:spPr bwMode="auto">
          <a:xfrm>
            <a:off x="1905000" y="1981200"/>
            <a:ext cx="5029200" cy="3506520"/>
          </a:xfrm>
          <a:prstGeom prst="rect">
            <a:avLst/>
          </a:prstGeom>
          <a:noFill/>
          <a:ln w="9525">
            <a:noFill/>
            <a:miter lim="8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r>
              <a:rPr lang="en-US" dirty="0" smtClean="0">
                <a:solidFill>
                  <a:srgbClr val="996600"/>
                </a:solidFill>
                <a:latin typeface="Copperplate Gothic Bold" pitchFamily="34" charset="0"/>
              </a:rPr>
              <a:t>Boucher’s  concept</a:t>
            </a:r>
            <a:endParaRPr lang="en-US" dirty="0">
              <a:solidFill>
                <a:srgbClr val="996600"/>
              </a:solidFill>
              <a:latin typeface="Copperplate Gothic Bold" pitchFamily="34" charset="0"/>
            </a:endParaRPr>
          </a:p>
        </p:txBody>
      </p:sp>
      <p:sp>
        <p:nvSpPr>
          <p:cNvPr id="3" name="Content Placeholder 2"/>
          <p:cNvSpPr>
            <a:spLocks noGrp="1"/>
          </p:cNvSpPr>
          <p:nvPr>
            <p:ph idx="1"/>
          </p:nvPr>
        </p:nvSpPr>
        <p:spPr/>
        <p:txBody>
          <a:bodyPr>
            <a:normAutofit lnSpcReduction="10000"/>
          </a:bodyPr>
          <a:lstStyle/>
          <a:p>
            <a:pPr>
              <a:lnSpc>
                <a:spcPct val="90000"/>
              </a:lnSpc>
              <a:buNone/>
            </a:pPr>
            <a:r>
              <a:rPr lang="en-US" sz="2400" dirty="0" smtClean="0">
                <a:latin typeface="Arial" pitchFamily="34" charset="0"/>
                <a:cs typeface="Arial" pitchFamily="34" charset="0"/>
              </a:rPr>
              <a:t>    Boucher confronted Trapozzano’s concept and proposed the following three factors for balanced occlusion. :</a:t>
            </a:r>
          </a:p>
          <a:p>
            <a:pPr>
              <a:lnSpc>
                <a:spcPct val="90000"/>
              </a:lnSpc>
            </a:pPr>
            <a:endParaRPr lang="en-US" sz="2400" dirty="0" smtClean="0">
              <a:latin typeface="Arial" pitchFamily="34" charset="0"/>
              <a:cs typeface="Arial" pitchFamily="34" charset="0"/>
            </a:endParaRPr>
          </a:p>
          <a:p>
            <a:pPr>
              <a:lnSpc>
                <a:spcPct val="90000"/>
              </a:lnSpc>
              <a:buClr>
                <a:schemeClr val="tx2"/>
              </a:buClr>
              <a:buFontTx/>
              <a:buChar char="•"/>
            </a:pPr>
            <a:r>
              <a:rPr lang="en-US" sz="2400" dirty="0" smtClean="0">
                <a:latin typeface="Arial" pitchFamily="34" charset="0"/>
                <a:cs typeface="Arial" pitchFamily="34" charset="0"/>
              </a:rPr>
              <a:t>Orientation of the occlusal plane, the incisal guidance and the condylar guidance. </a:t>
            </a:r>
          </a:p>
          <a:p>
            <a:pPr>
              <a:lnSpc>
                <a:spcPct val="90000"/>
              </a:lnSpc>
              <a:buClr>
                <a:schemeClr val="tx2"/>
              </a:buClr>
              <a:buFontTx/>
              <a:buChar char="•"/>
            </a:pPr>
            <a:endParaRPr lang="en-US" sz="2400" dirty="0" smtClean="0">
              <a:latin typeface="Arial" pitchFamily="34" charset="0"/>
              <a:cs typeface="Arial" pitchFamily="34" charset="0"/>
            </a:endParaRPr>
          </a:p>
          <a:p>
            <a:pPr>
              <a:lnSpc>
                <a:spcPct val="90000"/>
              </a:lnSpc>
              <a:buClr>
                <a:schemeClr val="tx2"/>
              </a:buClr>
              <a:buFontTx/>
              <a:buChar char="•"/>
            </a:pPr>
            <a:r>
              <a:rPr lang="en-US" sz="2400" dirty="0" smtClean="0">
                <a:latin typeface="Arial" pitchFamily="34" charset="0"/>
                <a:cs typeface="Arial" pitchFamily="34" charset="0"/>
              </a:rPr>
              <a:t>The </a:t>
            </a:r>
            <a:r>
              <a:rPr lang="en-US" sz="2400" dirty="0" smtClean="0">
                <a:solidFill>
                  <a:schemeClr val="hlink"/>
                </a:solidFill>
                <a:latin typeface="Arial" pitchFamily="34" charset="0"/>
                <a:cs typeface="Arial" pitchFamily="34" charset="0"/>
              </a:rPr>
              <a:t>angulation of the cusp</a:t>
            </a:r>
            <a:r>
              <a:rPr lang="en-US" sz="2400" dirty="0" smtClean="0">
                <a:latin typeface="Arial" pitchFamily="34" charset="0"/>
                <a:cs typeface="Arial" pitchFamily="34" charset="0"/>
              </a:rPr>
              <a:t> is more important than the height of the cusp. </a:t>
            </a:r>
          </a:p>
          <a:p>
            <a:pPr>
              <a:lnSpc>
                <a:spcPct val="90000"/>
              </a:lnSpc>
              <a:buClr>
                <a:schemeClr val="tx2"/>
              </a:buClr>
              <a:buFontTx/>
              <a:buChar char="•"/>
            </a:pPr>
            <a:endParaRPr lang="en-US" sz="2400" dirty="0" smtClean="0">
              <a:latin typeface="Arial" pitchFamily="34" charset="0"/>
              <a:cs typeface="Arial" pitchFamily="34" charset="0"/>
            </a:endParaRPr>
          </a:p>
          <a:p>
            <a:pPr>
              <a:lnSpc>
                <a:spcPct val="90000"/>
              </a:lnSpc>
              <a:buClr>
                <a:schemeClr val="tx2"/>
              </a:buClr>
              <a:buFontTx/>
              <a:buChar char="•"/>
            </a:pPr>
            <a:r>
              <a:rPr lang="en-US" sz="2400" dirty="0" smtClean="0">
                <a:latin typeface="Arial" pitchFamily="34" charset="0"/>
                <a:cs typeface="Arial" pitchFamily="34" charset="0"/>
              </a:rPr>
              <a:t>The compensating curve enables one to increase the height of the cusp without changing the form of the teeth. </a:t>
            </a:r>
          </a:p>
          <a:p>
            <a:endParaRPr lang="en-US" sz="2400" dirty="0">
              <a:latin typeface="Arial" pitchFamily="34" charset="0"/>
              <a:cs typeface="Arial" pitchFamily="34"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pPr>
            <a:r>
              <a:rPr lang="en-US" b="1" u="sng" dirty="0" smtClean="0">
                <a:solidFill>
                  <a:srgbClr val="C00000"/>
                </a:solidFill>
                <a:latin typeface="Arial" pitchFamily="34" charset="0"/>
                <a:cs typeface="Arial" pitchFamily="34" charset="0"/>
              </a:rPr>
              <a:t>Lott’s concept</a:t>
            </a:r>
            <a:r>
              <a:rPr lang="en-US" b="1" dirty="0" smtClean="0">
                <a:solidFill>
                  <a:srgbClr val="0070C0"/>
                </a:solidFill>
                <a:latin typeface="Arial" pitchFamily="34" charset="0"/>
                <a:cs typeface="Arial" pitchFamily="34" charset="0"/>
              </a:rPr>
              <a:t>:</a:t>
            </a:r>
          </a:p>
        </p:txBody>
      </p:sp>
      <p:sp>
        <p:nvSpPr>
          <p:cNvPr id="3" name="Content Placeholder 2"/>
          <p:cNvSpPr>
            <a:spLocks noGrp="1"/>
          </p:cNvSpPr>
          <p:nvPr>
            <p:ph idx="1"/>
          </p:nvPr>
        </p:nvSpPr>
        <p:spPr>
          <a:xfrm>
            <a:off x="914400" y="1143000"/>
            <a:ext cx="7772400" cy="4572000"/>
          </a:xfrm>
        </p:spPr>
        <p:txBody>
          <a:bodyPr>
            <a:normAutofit/>
          </a:bodyPr>
          <a:lstStyle/>
          <a:p>
            <a:pPr>
              <a:lnSpc>
                <a:spcPct val="90000"/>
              </a:lnSpc>
              <a:buNone/>
            </a:pPr>
            <a:endParaRPr lang="en-US" sz="2400" b="1" dirty="0" smtClean="0">
              <a:solidFill>
                <a:srgbClr val="0070C0"/>
              </a:solidFill>
              <a:latin typeface="Arial" pitchFamily="34" charset="0"/>
              <a:cs typeface="Arial" pitchFamily="34" charset="0"/>
            </a:endParaRPr>
          </a:p>
          <a:p>
            <a:pPr>
              <a:lnSpc>
                <a:spcPct val="90000"/>
              </a:lnSpc>
              <a:buNone/>
            </a:pPr>
            <a:r>
              <a:rPr lang="en-US" sz="2400" b="1" dirty="0" smtClean="0">
                <a:solidFill>
                  <a:srgbClr val="0070C0"/>
                </a:solidFill>
                <a:latin typeface="Arial" pitchFamily="34" charset="0"/>
                <a:cs typeface="Arial" pitchFamily="34" charset="0"/>
              </a:rPr>
              <a:t>     </a:t>
            </a:r>
            <a:r>
              <a:rPr lang="en-US" sz="2400" dirty="0" smtClean="0">
                <a:solidFill>
                  <a:srgbClr val="0070C0"/>
                </a:solidFill>
                <a:latin typeface="Arial" pitchFamily="34" charset="0"/>
                <a:cs typeface="Arial" pitchFamily="34" charset="0"/>
              </a:rPr>
              <a:t>Lott clarified Hanau’s laws of occlusion by relating them to the posterior separation that is a resultant of the guiding factors. </a:t>
            </a:r>
          </a:p>
          <a:p>
            <a:pPr>
              <a:lnSpc>
                <a:spcPct val="90000"/>
              </a:lnSpc>
              <a:buClr>
                <a:schemeClr val="tx2"/>
              </a:buClr>
              <a:buFontTx/>
              <a:buChar char="•"/>
            </a:pPr>
            <a:endParaRPr lang="en-US" sz="2400" dirty="0" smtClean="0">
              <a:solidFill>
                <a:srgbClr val="0070C0"/>
              </a:solidFill>
              <a:latin typeface="Arial" pitchFamily="34" charset="0"/>
              <a:cs typeface="Arial" pitchFamily="34" charset="0"/>
            </a:endParaRPr>
          </a:p>
          <a:p>
            <a:pPr>
              <a:lnSpc>
                <a:spcPct val="90000"/>
              </a:lnSpc>
              <a:buClr>
                <a:schemeClr val="tx2"/>
              </a:buClr>
              <a:buFontTx/>
              <a:buChar char="•"/>
            </a:pPr>
            <a:r>
              <a:rPr lang="en-US" sz="2400" dirty="0" smtClean="0">
                <a:solidFill>
                  <a:srgbClr val="0070C0"/>
                </a:solidFill>
                <a:latin typeface="Arial" pitchFamily="34" charset="0"/>
                <a:cs typeface="Arial" pitchFamily="34" charset="0"/>
              </a:rPr>
              <a:t>The greater the angle of the condylar path, the greater is the posterior separation during protrusion. </a:t>
            </a:r>
          </a:p>
          <a:p>
            <a:pPr>
              <a:lnSpc>
                <a:spcPct val="90000"/>
              </a:lnSpc>
              <a:buClr>
                <a:schemeClr val="tx2"/>
              </a:buClr>
              <a:buFontTx/>
              <a:buChar char="•"/>
            </a:pPr>
            <a:endParaRPr lang="en-US" sz="2400" dirty="0" smtClean="0">
              <a:solidFill>
                <a:srgbClr val="0070C0"/>
              </a:solidFill>
              <a:latin typeface="Arial" pitchFamily="34" charset="0"/>
              <a:cs typeface="Arial" pitchFamily="34" charset="0"/>
            </a:endParaRPr>
          </a:p>
          <a:p>
            <a:pPr>
              <a:lnSpc>
                <a:spcPct val="90000"/>
              </a:lnSpc>
              <a:buClr>
                <a:schemeClr val="tx2"/>
              </a:buClr>
              <a:buFontTx/>
              <a:buChar char="•"/>
            </a:pPr>
            <a:r>
              <a:rPr lang="en-US" sz="2400" dirty="0" smtClean="0">
                <a:solidFill>
                  <a:srgbClr val="0070C0"/>
                </a:solidFill>
                <a:latin typeface="Arial" pitchFamily="34" charset="0"/>
                <a:cs typeface="Arial" pitchFamily="34" charset="0"/>
              </a:rPr>
              <a:t>The greater the angle of the overbite, the greater is the separation in the anterior and posterior regions irrespective of the angle of the condylar path. </a:t>
            </a:r>
          </a:p>
          <a:p>
            <a:endParaRPr lang="en-US" sz="2400" dirty="0">
              <a:solidFill>
                <a:srgbClr val="0070C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r>
              <a:rPr lang="en-US" dirty="0" smtClean="0">
                <a:solidFill>
                  <a:srgbClr val="996600"/>
                </a:solidFill>
                <a:latin typeface="Copperplate Gothic Bold" pitchFamily="34" charset="0"/>
              </a:rPr>
              <a:t>Levin’s concept</a:t>
            </a:r>
            <a:endParaRPr lang="en-US" dirty="0">
              <a:solidFill>
                <a:srgbClr val="996600"/>
              </a:solidFill>
              <a:latin typeface="Copperplate Gothic Bold" pitchFamily="34" charset="0"/>
            </a:endParaRPr>
          </a:p>
        </p:txBody>
      </p:sp>
      <p:sp>
        <p:nvSpPr>
          <p:cNvPr id="3" name="Content Placeholder 2"/>
          <p:cNvSpPr>
            <a:spLocks noGrp="1"/>
          </p:cNvSpPr>
          <p:nvPr>
            <p:ph idx="1"/>
          </p:nvPr>
        </p:nvSpPr>
        <p:spPr/>
        <p:txBody>
          <a:bodyPr>
            <a:normAutofit/>
          </a:bodyPr>
          <a:lstStyle/>
          <a:p>
            <a:pPr marL="274320" indent="-274320">
              <a:lnSpc>
                <a:spcPct val="90000"/>
              </a:lnSpc>
              <a:spcBef>
                <a:spcPts val="580"/>
              </a:spcBef>
              <a:buClr>
                <a:srgbClr val="C00000"/>
              </a:buClr>
              <a:buNone/>
              <a:defRPr/>
            </a:pPr>
            <a:endParaRPr lang="en-US" sz="2800" dirty="0" smtClean="0">
              <a:latin typeface="Arial" pitchFamily="34" charset="0"/>
              <a:cs typeface="Arial" pitchFamily="34" charset="0"/>
            </a:endParaRPr>
          </a:p>
          <a:p>
            <a:pPr marL="274320" indent="-274320">
              <a:lnSpc>
                <a:spcPct val="90000"/>
              </a:lnSpc>
              <a:spcBef>
                <a:spcPts val="580"/>
              </a:spcBef>
              <a:buClr>
                <a:srgbClr val="C00000"/>
              </a:buClr>
              <a:buFont typeface="Wingdings 2"/>
              <a:buChar char=""/>
              <a:defRPr/>
            </a:pPr>
            <a:r>
              <a:rPr lang="en-US" sz="2800" dirty="0" smtClean="0">
                <a:solidFill>
                  <a:srgbClr val="C00000"/>
                </a:solidFill>
                <a:latin typeface="Arial" pitchFamily="34" charset="0"/>
                <a:cs typeface="Arial" pitchFamily="34" charset="0"/>
              </a:rPr>
              <a:t>Bernard Levin </a:t>
            </a:r>
            <a:r>
              <a:rPr lang="en-US" sz="2800" dirty="0" smtClean="0">
                <a:latin typeface="Arial" pitchFamily="34" charset="0"/>
                <a:cs typeface="Arial" pitchFamily="34" charset="0"/>
              </a:rPr>
              <a:t>believed that it was not necessary to consider the plane of occlusion because it was not very useful practically. </a:t>
            </a:r>
          </a:p>
          <a:p>
            <a:pPr marL="274320" indent="-274320">
              <a:lnSpc>
                <a:spcPct val="90000"/>
              </a:lnSpc>
              <a:spcBef>
                <a:spcPts val="580"/>
              </a:spcBef>
              <a:buClr>
                <a:srgbClr val="C00000"/>
              </a:buClr>
              <a:buFont typeface="Wingdings 2"/>
              <a:buChar char=""/>
              <a:defRPr/>
            </a:pPr>
            <a:endParaRPr lang="en-US" sz="2800" dirty="0" smtClean="0">
              <a:latin typeface="Arial" pitchFamily="34" charset="0"/>
              <a:cs typeface="Arial" pitchFamily="34" charset="0"/>
            </a:endParaRPr>
          </a:p>
          <a:p>
            <a:pPr marL="274320" indent="-274320">
              <a:lnSpc>
                <a:spcPct val="90000"/>
              </a:lnSpc>
              <a:spcBef>
                <a:spcPts val="580"/>
              </a:spcBef>
              <a:buClr>
                <a:srgbClr val="C00000"/>
              </a:buClr>
              <a:buFont typeface="Wingdings 2"/>
              <a:buChar char=""/>
              <a:defRPr/>
            </a:pPr>
            <a:r>
              <a:rPr lang="en-US" sz="2800" dirty="0" smtClean="0">
                <a:latin typeface="Arial" pitchFamily="34" charset="0"/>
                <a:cs typeface="Arial" pitchFamily="34" charset="0"/>
              </a:rPr>
              <a:t>Levin also states that the plane of occlusion can be slightly altered by 1-2 mm in order to improve the stability of a denture. </a:t>
            </a:r>
          </a:p>
          <a:p>
            <a:endParaRPr lang="en-US" sz="2800" dirty="0">
              <a:latin typeface="Arial" pitchFamily="34" charset="0"/>
              <a:cs typeface="Arial" pitchFamily="34"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274320" indent="-274320">
              <a:lnSpc>
                <a:spcPct val="90000"/>
              </a:lnSpc>
              <a:spcBef>
                <a:spcPts val="580"/>
              </a:spcBef>
              <a:buClr>
                <a:srgbClr val="C00000"/>
              </a:buClr>
              <a:buNone/>
              <a:defRPr/>
            </a:pPr>
            <a:r>
              <a:rPr lang="en-US" sz="2800" dirty="0" smtClean="0">
                <a:latin typeface="Arial" pitchFamily="34" charset="0"/>
                <a:cs typeface="Arial" pitchFamily="34" charset="0"/>
              </a:rPr>
              <a:t>   He named the other </a:t>
            </a:r>
            <a:r>
              <a:rPr lang="en-US" sz="2800" dirty="0" smtClean="0">
                <a:solidFill>
                  <a:srgbClr val="C00000"/>
                </a:solidFill>
                <a:latin typeface="Arial" pitchFamily="34" charset="0"/>
                <a:cs typeface="Arial" pitchFamily="34" charset="0"/>
              </a:rPr>
              <a:t>four factors </a:t>
            </a:r>
            <a:r>
              <a:rPr lang="en-US" sz="2800" dirty="0" smtClean="0">
                <a:latin typeface="Arial" pitchFamily="34" charset="0"/>
                <a:cs typeface="Arial" pitchFamily="34" charset="0"/>
              </a:rPr>
              <a:t>of occlusion as the Quad:</a:t>
            </a:r>
          </a:p>
          <a:p>
            <a:pPr marL="274320" indent="-274320">
              <a:lnSpc>
                <a:spcPct val="90000"/>
              </a:lnSpc>
              <a:spcBef>
                <a:spcPts val="580"/>
              </a:spcBef>
              <a:buClr>
                <a:srgbClr val="C00000"/>
              </a:buClr>
              <a:buNone/>
              <a:defRPr/>
            </a:pPr>
            <a:endParaRPr lang="en-US" sz="2800" dirty="0" smtClean="0">
              <a:latin typeface="Arial" pitchFamily="34" charset="0"/>
              <a:cs typeface="Arial" pitchFamily="34" charset="0"/>
            </a:endParaRPr>
          </a:p>
          <a:p>
            <a:pPr marL="274320" indent="-274320">
              <a:lnSpc>
                <a:spcPct val="90000"/>
              </a:lnSpc>
              <a:spcBef>
                <a:spcPts val="580"/>
              </a:spcBef>
              <a:buClr>
                <a:srgbClr val="C00000"/>
              </a:buClr>
              <a:buFontTx/>
              <a:buChar char="•"/>
              <a:defRPr/>
            </a:pPr>
            <a:r>
              <a:rPr lang="en-US" sz="2800" dirty="0" smtClean="0">
                <a:latin typeface="Arial" pitchFamily="34" charset="0"/>
                <a:cs typeface="Arial" pitchFamily="34" charset="0"/>
              </a:rPr>
              <a:t>The condylar guidance is fixed and is recorded from the patient. </a:t>
            </a:r>
          </a:p>
          <a:p>
            <a:pPr marL="274320" indent="-274320">
              <a:lnSpc>
                <a:spcPct val="90000"/>
              </a:lnSpc>
              <a:spcBef>
                <a:spcPts val="580"/>
              </a:spcBef>
              <a:buClr>
                <a:srgbClr val="C00000"/>
              </a:buClr>
              <a:buFontTx/>
              <a:buChar char="•"/>
              <a:defRPr/>
            </a:pPr>
            <a:endParaRPr lang="en-US" sz="2800" dirty="0" smtClean="0">
              <a:latin typeface="Arial" pitchFamily="34" charset="0"/>
              <a:cs typeface="Arial" pitchFamily="34" charset="0"/>
            </a:endParaRPr>
          </a:p>
          <a:p>
            <a:pPr marL="274320" indent="-274320">
              <a:lnSpc>
                <a:spcPct val="90000"/>
              </a:lnSpc>
              <a:spcBef>
                <a:spcPts val="580"/>
              </a:spcBef>
              <a:buClr>
                <a:srgbClr val="C00000"/>
              </a:buClr>
              <a:buFontTx/>
              <a:buChar char="•"/>
              <a:defRPr/>
            </a:pPr>
            <a:r>
              <a:rPr lang="en-US" sz="2800" dirty="0" smtClean="0">
                <a:latin typeface="Arial" pitchFamily="34" charset="0"/>
                <a:cs typeface="Arial" pitchFamily="34" charset="0"/>
              </a:rPr>
              <a:t>The balancing condylar guidance will include the Bennett movement of the working condyle. This may or may not affect the lateral balance. </a:t>
            </a:r>
          </a:p>
          <a:p>
            <a:endParaRPr lang="en-US" sz="2800" dirty="0">
              <a:latin typeface="Arial" pitchFamily="34" charset="0"/>
              <a:cs typeface="Arial"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Autofit/>
          </a:bodyPr>
          <a:lstStyle/>
          <a:p>
            <a:pPr>
              <a:lnSpc>
                <a:spcPct val="90000"/>
              </a:lnSpc>
              <a:buClr>
                <a:schemeClr val="tx2"/>
              </a:buClr>
              <a:buFontTx/>
              <a:buChar char="•"/>
            </a:pPr>
            <a:r>
              <a:rPr lang="en-US" sz="2400" dirty="0" smtClean="0">
                <a:latin typeface="Arial" pitchFamily="34" charset="0"/>
                <a:cs typeface="Arial" pitchFamily="34" charset="0"/>
              </a:rPr>
              <a:t>The incisal guidance is usually obtained from patient’s aesthetic and phonetic requirements. However, it can be modified for special requirements. E.g., the incisal guidance is decreased for flat ridges. </a:t>
            </a:r>
          </a:p>
          <a:p>
            <a:pPr>
              <a:lnSpc>
                <a:spcPct val="90000"/>
              </a:lnSpc>
              <a:buClr>
                <a:schemeClr val="tx2"/>
              </a:buClr>
              <a:buFontTx/>
              <a:buChar char="•"/>
            </a:pPr>
            <a:endParaRPr lang="en-US" sz="2400" dirty="0" smtClean="0">
              <a:latin typeface="Arial" pitchFamily="34" charset="0"/>
              <a:cs typeface="Arial" pitchFamily="34" charset="0"/>
            </a:endParaRPr>
          </a:p>
          <a:p>
            <a:pPr>
              <a:lnSpc>
                <a:spcPct val="90000"/>
              </a:lnSpc>
              <a:buClr>
                <a:schemeClr val="tx2"/>
              </a:buClr>
              <a:buFontTx/>
              <a:buChar char="•"/>
            </a:pPr>
            <a:r>
              <a:rPr lang="en-US" sz="2400" dirty="0" smtClean="0">
                <a:latin typeface="Arial" pitchFamily="34" charset="0"/>
                <a:cs typeface="Arial" pitchFamily="34" charset="0"/>
              </a:rPr>
              <a:t>The compensating curve is the most important factor in obtaining occlusal balance. Monoplane or low cusp teeth must employ the use of compensating curve. </a:t>
            </a:r>
          </a:p>
          <a:p>
            <a:pPr>
              <a:lnSpc>
                <a:spcPct val="90000"/>
              </a:lnSpc>
              <a:buClr>
                <a:schemeClr val="tx2"/>
              </a:buClr>
              <a:buFontTx/>
              <a:buChar char="•"/>
            </a:pPr>
            <a:endParaRPr lang="en-US" sz="2400" dirty="0" smtClean="0">
              <a:latin typeface="Arial" pitchFamily="34" charset="0"/>
              <a:cs typeface="Arial" pitchFamily="34" charset="0"/>
            </a:endParaRPr>
          </a:p>
          <a:p>
            <a:pPr>
              <a:lnSpc>
                <a:spcPct val="90000"/>
              </a:lnSpc>
              <a:buClr>
                <a:schemeClr val="tx2"/>
              </a:buClr>
              <a:buFontTx/>
              <a:buChar char="•"/>
            </a:pPr>
            <a:r>
              <a:rPr lang="en-US" sz="2400" dirty="0" smtClean="0">
                <a:latin typeface="Arial" pitchFamily="34" charset="0"/>
                <a:cs typeface="Arial" pitchFamily="34" charset="0"/>
              </a:rPr>
              <a:t>Cusp teeth have the inclines necessary for balanced occlusion but nearly always are used with a compensating curve. </a:t>
            </a:r>
          </a:p>
          <a:p>
            <a:endParaRPr lang="en-US" sz="2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4" descr="sem3 014"/>
          <p:cNvPicPr>
            <a:picLocks noGrp="1" noChangeAspect="1" noChangeArrowheads="1"/>
          </p:cNvPicPr>
          <p:nvPr>
            <p:ph idx="1"/>
          </p:nvPr>
        </p:nvPicPr>
        <p:blipFill>
          <a:blip r:embed="rId2">
            <a:lum bright="12000"/>
          </a:blip>
          <a:stretch>
            <a:fillRect/>
          </a:stretch>
        </p:blipFill>
        <p:spPr bwMode="auto">
          <a:xfrm>
            <a:off x="2703886" y="2136714"/>
            <a:ext cx="4193427" cy="38672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normAutofit/>
          </a:bodyPr>
          <a:lstStyle/>
          <a:p>
            <a:pPr marL="68580" indent="0" algn="ctr">
              <a:buNone/>
            </a:pPr>
            <a:endParaRPr lang="en-US" sz="3600" b="1" dirty="0" smtClean="0">
              <a:solidFill>
                <a:srgbClr val="996633"/>
              </a:solidFill>
              <a:latin typeface="Copperplate Gothic Bold" pitchFamily="34" charset="0"/>
              <a:cs typeface="Times New Roman" pitchFamily="18" charset="0"/>
            </a:endParaRPr>
          </a:p>
          <a:p>
            <a:pPr marL="68580" indent="0" algn="ctr">
              <a:buNone/>
            </a:pPr>
            <a:r>
              <a:rPr lang="en-US" sz="3600" b="1" dirty="0" smtClean="0">
                <a:solidFill>
                  <a:srgbClr val="996633"/>
                </a:solidFill>
                <a:latin typeface="Copperplate Gothic Bold" pitchFamily="34" charset="0"/>
                <a:cs typeface="Times New Roman" pitchFamily="18" charset="0"/>
              </a:rPr>
              <a:t>Differences  </a:t>
            </a:r>
            <a:r>
              <a:rPr lang="en-US" sz="3600" b="1" dirty="0" smtClean="0">
                <a:solidFill>
                  <a:srgbClr val="996633"/>
                </a:solidFill>
                <a:latin typeface="Copperplate Gothic Bold" pitchFamily="34" charset="0"/>
                <a:cs typeface="Times New Roman" pitchFamily="18" charset="0"/>
              </a:rPr>
              <a:t>between  natural and artificial  teeth</a:t>
            </a:r>
            <a:endParaRPr lang="en-US" sz="3600" b="1" dirty="0">
              <a:solidFill>
                <a:srgbClr val="996633"/>
              </a:solidFill>
              <a:latin typeface="Copperplate Gothic Bold"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lvl="0">
              <a:buNone/>
            </a:pPr>
            <a:endParaRPr lang="en-US" b="1" dirty="0" smtClean="0">
              <a:latin typeface="Times New Roman" pitchFamily="18" charset="0"/>
              <a:cs typeface="Times New Roman" pitchFamily="18" charset="0"/>
            </a:endParaRPr>
          </a:p>
          <a:p>
            <a:endParaRPr lang="en-US" dirty="0"/>
          </a:p>
        </p:txBody>
      </p:sp>
      <p:graphicFrame>
        <p:nvGraphicFramePr>
          <p:cNvPr id="4" name="Content Placeholder 4"/>
          <p:cNvGraphicFramePr>
            <a:graphicFrameLocks/>
          </p:cNvGraphicFramePr>
          <p:nvPr/>
        </p:nvGraphicFramePr>
        <p:xfrm>
          <a:off x="438150" y="1509712"/>
          <a:ext cx="8477250" cy="5272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772400" cy="914400"/>
          </a:xfrm>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r>
              <a:rPr lang="en-US" dirty="0" smtClean="0">
                <a:solidFill>
                  <a:srgbClr val="C00000"/>
                </a:solidFill>
                <a:latin typeface="Copperplate Gothic Bold" pitchFamily="34" charset="0"/>
              </a:rPr>
              <a:t>Factors influencing balanced occlusion</a:t>
            </a:r>
            <a:endParaRPr lang="en-US" dirty="0">
              <a:solidFill>
                <a:srgbClr val="C00000"/>
              </a:solidFill>
              <a:latin typeface="Copperplate Gothic Bold" pitchFamily="34" charset="0"/>
            </a:endParaRPr>
          </a:p>
        </p:txBody>
      </p:sp>
      <p:sp>
        <p:nvSpPr>
          <p:cNvPr id="3" name="Content Placeholder 2"/>
          <p:cNvSpPr>
            <a:spLocks noGrp="1"/>
          </p:cNvSpPr>
          <p:nvPr>
            <p:ph idx="1"/>
          </p:nvPr>
        </p:nvSpPr>
        <p:spPr/>
        <p:txBody>
          <a:bodyPr>
            <a:normAutofit/>
          </a:bodyPr>
          <a:lstStyle/>
          <a:p>
            <a:pPr marL="660400" indent="-660400">
              <a:lnSpc>
                <a:spcPct val="90000"/>
              </a:lnSpc>
            </a:pPr>
            <a:r>
              <a:rPr lang="en-US" sz="2400" dirty="0" smtClean="0">
                <a:latin typeface="Arial" pitchFamily="34" charset="0"/>
                <a:cs typeface="Arial" pitchFamily="34" charset="0"/>
              </a:rPr>
              <a:t>Inclination of the condylar path or condylar guidance </a:t>
            </a:r>
          </a:p>
          <a:p>
            <a:pPr marL="660400" indent="-660400">
              <a:lnSpc>
                <a:spcPct val="90000"/>
              </a:lnSpc>
            </a:pPr>
            <a:endParaRPr lang="en-US" sz="2400" dirty="0" smtClean="0">
              <a:latin typeface="Arial" pitchFamily="34" charset="0"/>
              <a:cs typeface="Arial" pitchFamily="34" charset="0"/>
            </a:endParaRPr>
          </a:p>
          <a:p>
            <a:pPr marL="660400" indent="-660400">
              <a:lnSpc>
                <a:spcPct val="90000"/>
              </a:lnSpc>
            </a:pPr>
            <a:r>
              <a:rPr lang="en-US" sz="2400" dirty="0" smtClean="0">
                <a:latin typeface="Arial" pitchFamily="34" charset="0"/>
                <a:cs typeface="Arial" pitchFamily="34" charset="0"/>
              </a:rPr>
              <a:t>Incisal guidance</a:t>
            </a:r>
          </a:p>
          <a:p>
            <a:pPr marL="660400" indent="-660400">
              <a:lnSpc>
                <a:spcPct val="90000"/>
              </a:lnSpc>
            </a:pPr>
            <a:endParaRPr lang="en-US" sz="2400" dirty="0" smtClean="0">
              <a:latin typeface="Arial" pitchFamily="34" charset="0"/>
              <a:cs typeface="Arial" pitchFamily="34" charset="0"/>
            </a:endParaRPr>
          </a:p>
          <a:p>
            <a:pPr marL="660400" indent="-660400">
              <a:lnSpc>
                <a:spcPct val="90000"/>
              </a:lnSpc>
            </a:pPr>
            <a:r>
              <a:rPr lang="en-US" sz="2400" dirty="0" smtClean="0">
                <a:latin typeface="Arial" pitchFamily="34" charset="0"/>
                <a:cs typeface="Arial" pitchFamily="34" charset="0"/>
              </a:rPr>
              <a:t>Orientation of the plane of occlusion or occlusal plane </a:t>
            </a:r>
          </a:p>
          <a:p>
            <a:pPr marL="660400" indent="-660400">
              <a:lnSpc>
                <a:spcPct val="90000"/>
              </a:lnSpc>
            </a:pPr>
            <a:endParaRPr lang="en-US" sz="2400" dirty="0" smtClean="0">
              <a:latin typeface="Arial" pitchFamily="34" charset="0"/>
              <a:cs typeface="Arial" pitchFamily="34" charset="0"/>
            </a:endParaRPr>
          </a:p>
          <a:p>
            <a:pPr marL="660400" indent="-660400">
              <a:lnSpc>
                <a:spcPct val="90000"/>
              </a:lnSpc>
            </a:pPr>
            <a:r>
              <a:rPr lang="en-US" sz="2400" dirty="0" smtClean="0">
                <a:latin typeface="Arial" pitchFamily="34" charset="0"/>
                <a:cs typeface="Arial" pitchFamily="34" charset="0"/>
              </a:rPr>
              <a:t>Cuspal angulation </a:t>
            </a:r>
          </a:p>
          <a:p>
            <a:pPr marL="660400" indent="-660400">
              <a:lnSpc>
                <a:spcPct val="90000"/>
              </a:lnSpc>
            </a:pPr>
            <a:endParaRPr lang="en-US" sz="2400" dirty="0" smtClean="0">
              <a:latin typeface="Arial" pitchFamily="34" charset="0"/>
              <a:cs typeface="Arial" pitchFamily="34" charset="0"/>
            </a:endParaRPr>
          </a:p>
          <a:p>
            <a:pPr marL="660400" indent="-660400">
              <a:lnSpc>
                <a:spcPct val="90000"/>
              </a:lnSpc>
            </a:pPr>
            <a:r>
              <a:rPr lang="en-US" sz="2400" dirty="0" smtClean="0">
                <a:latin typeface="Arial" pitchFamily="34" charset="0"/>
                <a:cs typeface="Arial" pitchFamily="34" charset="0"/>
              </a:rPr>
              <a:t>Compensating curves.</a:t>
            </a:r>
          </a:p>
          <a:p>
            <a:endParaRPr lang="en-US" sz="2400" dirty="0">
              <a:latin typeface="Arial" pitchFamily="34" charset="0"/>
              <a:cs typeface="Arial" pitchFamily="34"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lnSpc>
                <a:spcPct val="80000"/>
              </a:lnSpc>
            </a:pPr>
            <a:r>
              <a:rPr lang="en-US" sz="2400" dirty="0" smtClean="0">
                <a:latin typeface="Arial" pitchFamily="34" charset="0"/>
                <a:cs typeface="Arial" pitchFamily="34" charset="0"/>
              </a:rPr>
              <a:t>There should be a balance within these five factors. </a:t>
            </a:r>
          </a:p>
          <a:p>
            <a:pPr>
              <a:lnSpc>
                <a:spcPct val="80000"/>
              </a:lnSpc>
            </a:pPr>
            <a:endParaRPr lang="en-US" sz="2400" dirty="0" smtClean="0">
              <a:latin typeface="Arial" pitchFamily="34" charset="0"/>
              <a:cs typeface="Arial" pitchFamily="34" charset="0"/>
            </a:endParaRPr>
          </a:p>
          <a:p>
            <a:pPr>
              <a:lnSpc>
                <a:spcPct val="80000"/>
              </a:lnSpc>
            </a:pPr>
            <a:r>
              <a:rPr lang="en-US" sz="2400" dirty="0" smtClean="0">
                <a:latin typeface="Arial" pitchFamily="34" charset="0"/>
                <a:cs typeface="Arial" pitchFamily="34" charset="0"/>
              </a:rPr>
              <a:t>The incisal and condylar guidances produce a similar effect on balanced occlusion (they </a:t>
            </a:r>
            <a:r>
              <a:rPr lang="en-US" sz="2400" dirty="0" smtClean="0">
                <a:solidFill>
                  <a:schemeClr val="hlink"/>
                </a:solidFill>
                <a:latin typeface="Arial" pitchFamily="34" charset="0"/>
                <a:cs typeface="Arial" pitchFamily="34" charset="0"/>
              </a:rPr>
              <a:t>increase</a:t>
            </a:r>
            <a:r>
              <a:rPr lang="en-US" sz="2400" dirty="0" smtClean="0">
                <a:latin typeface="Arial" pitchFamily="34" charset="0"/>
                <a:cs typeface="Arial" pitchFamily="34" charset="0"/>
              </a:rPr>
              <a:t> posterior tooth separation). </a:t>
            </a:r>
          </a:p>
          <a:p>
            <a:pPr>
              <a:lnSpc>
                <a:spcPct val="80000"/>
              </a:lnSpc>
            </a:pPr>
            <a:endParaRPr lang="en-US" sz="2400" dirty="0" smtClean="0">
              <a:latin typeface="Arial" pitchFamily="34" charset="0"/>
              <a:cs typeface="Arial" pitchFamily="34" charset="0"/>
            </a:endParaRPr>
          </a:p>
          <a:p>
            <a:pPr>
              <a:lnSpc>
                <a:spcPct val="80000"/>
              </a:lnSpc>
            </a:pPr>
            <a:r>
              <a:rPr lang="en-US" sz="2400" dirty="0" smtClean="0">
                <a:latin typeface="Arial" pitchFamily="34" charset="0"/>
                <a:cs typeface="Arial" pitchFamily="34" charset="0"/>
              </a:rPr>
              <a:t>Similarly, the other three factors have a common effect on balanced occlusion (they </a:t>
            </a:r>
            <a:r>
              <a:rPr lang="en-US" sz="2400" dirty="0" smtClean="0">
                <a:solidFill>
                  <a:schemeClr val="hlink"/>
                </a:solidFill>
                <a:latin typeface="Arial" pitchFamily="34" charset="0"/>
                <a:cs typeface="Arial" pitchFamily="34" charset="0"/>
              </a:rPr>
              <a:t>decrease</a:t>
            </a:r>
            <a:r>
              <a:rPr lang="en-US" sz="2400" dirty="0" smtClean="0">
                <a:latin typeface="Arial" pitchFamily="34" charset="0"/>
                <a:cs typeface="Arial" pitchFamily="34" charset="0"/>
              </a:rPr>
              <a:t> the posterior tooth separation). </a:t>
            </a:r>
          </a:p>
          <a:p>
            <a:pPr>
              <a:lnSpc>
                <a:spcPct val="80000"/>
              </a:lnSpc>
            </a:pPr>
            <a:endParaRPr lang="en-US" sz="2400" dirty="0" smtClean="0">
              <a:latin typeface="Arial" pitchFamily="34" charset="0"/>
              <a:cs typeface="Arial" pitchFamily="34" charset="0"/>
            </a:endParaRPr>
          </a:p>
          <a:p>
            <a:pPr>
              <a:lnSpc>
                <a:spcPct val="80000"/>
              </a:lnSpc>
            </a:pPr>
            <a:r>
              <a:rPr lang="en-US" sz="2400" dirty="0" smtClean="0">
                <a:latin typeface="Arial" pitchFamily="34" charset="0"/>
                <a:cs typeface="Arial" pitchFamily="34" charset="0"/>
              </a:rPr>
              <a:t>The effect of the incisal and condylar guidances should be counteracted by the other three factors to obtain balanced occlusion. </a:t>
            </a:r>
          </a:p>
          <a:p>
            <a:endParaRPr lang="en-US" sz="2400" dirty="0">
              <a:latin typeface="Arial" pitchFamily="34" charset="0"/>
              <a:cs typeface="Arial" pitchFamily="34"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686800" cy="838200"/>
          </a:xfrm>
        </p:spPr>
        <p:style>
          <a:lnRef idx="2">
            <a:schemeClr val="dk1">
              <a:shade val="50000"/>
            </a:schemeClr>
          </a:lnRef>
          <a:fillRef idx="1">
            <a:schemeClr val="dk1"/>
          </a:fillRef>
          <a:effectRef idx="0">
            <a:schemeClr val="dk1"/>
          </a:effectRef>
          <a:fontRef idx="minor">
            <a:schemeClr val="lt1"/>
          </a:fontRef>
        </p:style>
        <p:txBody>
          <a:bodyPr/>
          <a:lstStyle/>
          <a:p>
            <a:r>
              <a:rPr lang="en-US" b="1" dirty="0" smtClean="0">
                <a:solidFill>
                  <a:srgbClr val="996600"/>
                </a:solidFill>
              </a:rPr>
              <a:t>Incisal guidance:</a:t>
            </a:r>
            <a:r>
              <a:rPr lang="en-US" dirty="0" smtClean="0">
                <a:solidFill>
                  <a:srgbClr val="996600"/>
                </a:solidFill>
              </a:rPr>
              <a:t> </a:t>
            </a:r>
            <a:endParaRPr lang="en-US" dirty="0">
              <a:solidFill>
                <a:srgbClr val="996600"/>
              </a:solidFill>
            </a:endParaRPr>
          </a:p>
        </p:txBody>
      </p:sp>
      <p:sp>
        <p:nvSpPr>
          <p:cNvPr id="3" name="Content Placeholder 2"/>
          <p:cNvSpPr>
            <a:spLocks noGrp="1"/>
          </p:cNvSpPr>
          <p:nvPr>
            <p:ph idx="1"/>
          </p:nvPr>
        </p:nvSpPr>
        <p:spPr>
          <a:xfrm>
            <a:off x="304800" y="1143000"/>
            <a:ext cx="8686800" cy="4525963"/>
          </a:xfrm>
        </p:spPr>
        <p:txBody>
          <a:bodyPr>
            <a:normAutofit/>
          </a:bodyPr>
          <a:lstStyle/>
          <a:p>
            <a:pPr>
              <a:lnSpc>
                <a:spcPct val="80000"/>
              </a:lnSpc>
            </a:pPr>
            <a:r>
              <a:rPr lang="en-US" sz="2400" dirty="0" smtClean="0">
                <a:solidFill>
                  <a:srgbClr val="996600"/>
                </a:solidFill>
                <a:latin typeface="Times New Roman" pitchFamily="18" charset="0"/>
                <a:cs typeface="Times New Roman" pitchFamily="18" charset="0"/>
              </a:rPr>
              <a:t>This is defined as, “</a:t>
            </a:r>
            <a:r>
              <a:rPr lang="en-US" sz="2400" b="1" dirty="0" smtClean="0">
                <a:solidFill>
                  <a:srgbClr val="C00000"/>
                </a:solidFill>
                <a:latin typeface="Times New Roman" pitchFamily="18" charset="0"/>
                <a:cs typeface="Times New Roman" pitchFamily="18" charset="0"/>
              </a:rPr>
              <a:t>The influence of the contacting surface of the mandibular and maxillary anterior teeth on mandibular movements”.</a:t>
            </a:r>
          </a:p>
          <a:p>
            <a:pPr>
              <a:lnSpc>
                <a:spcPct val="80000"/>
              </a:lnSpc>
            </a:pPr>
            <a:endParaRPr lang="en-US" sz="2400" dirty="0" smtClean="0">
              <a:solidFill>
                <a:srgbClr val="996600"/>
              </a:solidFill>
              <a:latin typeface="Times New Roman" pitchFamily="18" charset="0"/>
              <a:cs typeface="Times New Roman" pitchFamily="18" charset="0"/>
            </a:endParaRPr>
          </a:p>
          <a:p>
            <a:pPr>
              <a:lnSpc>
                <a:spcPct val="80000"/>
              </a:lnSpc>
            </a:pPr>
            <a:r>
              <a:rPr lang="en-US" sz="2400" dirty="0" smtClean="0">
                <a:solidFill>
                  <a:srgbClr val="996600"/>
                </a:solidFill>
                <a:latin typeface="Times New Roman" pitchFamily="18" charset="0"/>
                <a:cs typeface="Times New Roman" pitchFamily="18" charset="0"/>
              </a:rPr>
              <a:t>It is determined by the dentist and customized for the patient during anterior try-in.  </a:t>
            </a:r>
          </a:p>
          <a:p>
            <a:pPr>
              <a:lnSpc>
                <a:spcPct val="80000"/>
              </a:lnSpc>
            </a:pPr>
            <a:endParaRPr lang="en-US" sz="2400" dirty="0" smtClean="0">
              <a:solidFill>
                <a:srgbClr val="996600"/>
              </a:solidFill>
              <a:latin typeface="Times New Roman" pitchFamily="18" charset="0"/>
              <a:cs typeface="Times New Roman" pitchFamily="18" charset="0"/>
            </a:endParaRPr>
          </a:p>
          <a:p>
            <a:pPr>
              <a:lnSpc>
                <a:spcPct val="80000"/>
              </a:lnSpc>
            </a:pPr>
            <a:r>
              <a:rPr lang="en-US" sz="2400" dirty="0" smtClean="0">
                <a:solidFill>
                  <a:srgbClr val="996600"/>
                </a:solidFill>
                <a:latin typeface="Times New Roman" pitchFamily="18" charset="0"/>
                <a:cs typeface="Times New Roman" pitchFamily="18" charset="0"/>
              </a:rPr>
              <a:t>It should be set depending upon the desired overjet and overbite planned for the patient.  If the overjet is increased, the inclination of the incisal guidance is decreased.  If the overbite is increased, then the incisal inclination increases.  </a:t>
            </a:r>
          </a:p>
          <a:p>
            <a:endParaRPr lang="en-US" sz="2400" dirty="0">
              <a:solidFill>
                <a:srgbClr val="996600"/>
              </a:solidFill>
              <a:latin typeface="Times New Roman" pitchFamily="18" charset="0"/>
              <a:cs typeface="Times New Roman" pitchFamily="18" charset="0"/>
            </a:endParaRPr>
          </a:p>
        </p:txBody>
      </p:sp>
      <p:pic>
        <p:nvPicPr>
          <p:cNvPr id="4" name="Picture 4" descr="DSCN3071"/>
          <p:cNvPicPr>
            <a:picLocks noChangeAspect="1" noChangeArrowheads="1"/>
          </p:cNvPicPr>
          <p:nvPr/>
        </p:nvPicPr>
        <p:blipFill>
          <a:blip r:embed="rId3" cstate="print">
            <a:lum bright="12000" contrast="94000"/>
          </a:blip>
          <a:srcRect l="14172" t="6837" r="31805" b="15787"/>
          <a:stretch>
            <a:fillRect/>
          </a:stretch>
        </p:blipFill>
        <p:spPr>
          <a:xfrm>
            <a:off x="6934200" y="4495800"/>
            <a:ext cx="2030413" cy="2181457"/>
          </a:xfrm>
          <a:prstGeom prst="rect">
            <a:avLst/>
          </a:prstGeom>
          <a:ln w="57150">
            <a:solidFill>
              <a:schemeClr val="tx2"/>
            </a:solid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lnSpc>
                <a:spcPct val="80000"/>
              </a:lnSpc>
            </a:pPr>
            <a:r>
              <a:rPr lang="en-US" sz="2400" dirty="0" smtClean="0">
                <a:latin typeface="Arial" pitchFamily="34" charset="0"/>
                <a:cs typeface="Arial" pitchFamily="34" charset="0"/>
              </a:rPr>
              <a:t>The incisal guidance has more influence on the </a:t>
            </a:r>
            <a:r>
              <a:rPr lang="en-US" sz="2400" dirty="0" smtClean="0">
                <a:solidFill>
                  <a:schemeClr val="hlink"/>
                </a:solidFill>
                <a:latin typeface="Arial" pitchFamily="34" charset="0"/>
                <a:cs typeface="Arial" pitchFamily="34" charset="0"/>
              </a:rPr>
              <a:t>posterior teeth</a:t>
            </a:r>
            <a:r>
              <a:rPr lang="en-US" sz="2400" dirty="0" smtClean="0">
                <a:latin typeface="Arial" pitchFamily="34" charset="0"/>
                <a:cs typeface="Arial" pitchFamily="34" charset="0"/>
              </a:rPr>
              <a:t> than the condylar guidance. </a:t>
            </a:r>
          </a:p>
          <a:p>
            <a:pPr>
              <a:lnSpc>
                <a:spcPct val="80000"/>
              </a:lnSpc>
              <a:buNone/>
            </a:pPr>
            <a:endParaRPr lang="en-US" sz="2400" dirty="0" smtClean="0">
              <a:latin typeface="Arial" pitchFamily="34" charset="0"/>
              <a:cs typeface="Arial" pitchFamily="34" charset="0"/>
            </a:endParaRPr>
          </a:p>
          <a:p>
            <a:pPr>
              <a:lnSpc>
                <a:spcPct val="80000"/>
              </a:lnSpc>
            </a:pPr>
            <a:r>
              <a:rPr lang="en-US" sz="2400" dirty="0" smtClean="0">
                <a:latin typeface="Arial" pitchFamily="34" charset="0"/>
                <a:cs typeface="Arial" pitchFamily="34" charset="0"/>
              </a:rPr>
              <a:t>During protrusive movements, the incisal edge of the mandibular anterior teeth move in a downward and forward path corresponding to the palatal surface of the upper incisors.  This is known as the protrusive incisal path or </a:t>
            </a:r>
            <a:r>
              <a:rPr lang="en-US" sz="2400" dirty="0" smtClean="0">
                <a:solidFill>
                  <a:schemeClr val="hlink"/>
                </a:solidFill>
                <a:latin typeface="Arial" pitchFamily="34" charset="0"/>
                <a:cs typeface="Arial" pitchFamily="34" charset="0"/>
              </a:rPr>
              <a:t>incisal guidance</a:t>
            </a:r>
            <a:r>
              <a:rPr lang="en-US" sz="2400" dirty="0" smtClean="0">
                <a:latin typeface="Arial" pitchFamily="34" charset="0"/>
                <a:cs typeface="Arial" pitchFamily="34" charset="0"/>
              </a:rPr>
              <a:t>. The angle formed by this protrusive path to the horizontal plane is called as the protrusive incisal path inclination or the </a:t>
            </a:r>
            <a:r>
              <a:rPr lang="en-US" sz="2400" dirty="0" smtClean="0">
                <a:solidFill>
                  <a:schemeClr val="hlink"/>
                </a:solidFill>
                <a:latin typeface="Arial" pitchFamily="34" charset="0"/>
                <a:cs typeface="Arial" pitchFamily="34" charset="0"/>
              </a:rPr>
              <a:t>incisal guide angle</a:t>
            </a:r>
            <a:r>
              <a:rPr lang="en-US" sz="2400" dirty="0" smtClean="0">
                <a:latin typeface="Arial" pitchFamily="34" charset="0"/>
                <a:cs typeface="Arial" pitchFamily="34" charset="0"/>
              </a:rPr>
              <a:t>.</a:t>
            </a:r>
          </a:p>
          <a:p>
            <a:endParaRPr lang="en-US" sz="2400" dirty="0">
              <a:latin typeface="Arial" pitchFamily="34" charset="0"/>
              <a:cs typeface="Arial" pitchFamily="34"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dirty="0"/>
          </a:p>
        </p:txBody>
      </p:sp>
      <p:sp>
        <p:nvSpPr>
          <p:cNvPr id="3" name="Content Placeholder 2"/>
          <p:cNvSpPr>
            <a:spLocks noGrp="1"/>
          </p:cNvSpPr>
          <p:nvPr>
            <p:ph idx="1"/>
          </p:nvPr>
        </p:nvSpPr>
        <p:spPr/>
        <p:txBody>
          <a:bodyPr>
            <a:normAutofit lnSpcReduction="10000"/>
          </a:bodyPr>
          <a:lstStyle/>
          <a:p>
            <a:pPr>
              <a:lnSpc>
                <a:spcPct val="90000"/>
              </a:lnSpc>
            </a:pPr>
            <a:r>
              <a:rPr lang="en-US" sz="2400" dirty="0" smtClean="0">
                <a:latin typeface="Arial" pitchFamily="34" charset="0"/>
                <a:cs typeface="Arial" pitchFamily="34" charset="0"/>
              </a:rPr>
              <a:t>This influences the shape of the posterior teeth.  If the incisal guidance is steep, compensatory curve is needed to produce balanced occlusion.  </a:t>
            </a:r>
          </a:p>
          <a:p>
            <a:pPr>
              <a:lnSpc>
                <a:spcPct val="90000"/>
              </a:lnSpc>
            </a:pPr>
            <a:endParaRPr lang="en-US" sz="2400" dirty="0" smtClean="0">
              <a:latin typeface="Arial" pitchFamily="34" charset="0"/>
              <a:cs typeface="Arial" pitchFamily="34" charset="0"/>
            </a:endParaRPr>
          </a:p>
          <a:p>
            <a:pPr>
              <a:lnSpc>
                <a:spcPct val="90000"/>
              </a:lnSpc>
            </a:pPr>
            <a:r>
              <a:rPr lang="en-US" sz="2400" dirty="0" smtClean="0">
                <a:latin typeface="Arial" pitchFamily="34" charset="0"/>
                <a:cs typeface="Arial" pitchFamily="34" charset="0"/>
              </a:rPr>
              <a:t>In a complete denture, the incisal guide angle should be as flat (more acute) as possible. </a:t>
            </a:r>
          </a:p>
          <a:p>
            <a:pPr>
              <a:lnSpc>
                <a:spcPct val="90000"/>
              </a:lnSpc>
            </a:pPr>
            <a:endParaRPr lang="en-US" sz="2400" dirty="0" smtClean="0">
              <a:latin typeface="Arial" pitchFamily="34" charset="0"/>
              <a:cs typeface="Arial" pitchFamily="34" charset="0"/>
            </a:endParaRPr>
          </a:p>
          <a:p>
            <a:pPr>
              <a:lnSpc>
                <a:spcPct val="90000"/>
              </a:lnSpc>
            </a:pPr>
            <a:r>
              <a:rPr lang="en-US" sz="2400" dirty="0" smtClean="0">
                <a:latin typeface="Arial" pitchFamily="34" charset="0"/>
                <a:cs typeface="Arial" pitchFamily="34" charset="0"/>
              </a:rPr>
              <a:t>The incisal guidance cannot be altered beyond limits. </a:t>
            </a:r>
          </a:p>
          <a:p>
            <a:pPr>
              <a:lnSpc>
                <a:spcPct val="90000"/>
              </a:lnSpc>
            </a:pPr>
            <a:endParaRPr lang="en-US" sz="2400" dirty="0" smtClean="0">
              <a:latin typeface="Arial" pitchFamily="34" charset="0"/>
              <a:cs typeface="Arial" pitchFamily="34" charset="0"/>
            </a:endParaRPr>
          </a:p>
          <a:p>
            <a:pPr>
              <a:lnSpc>
                <a:spcPct val="90000"/>
              </a:lnSpc>
            </a:pPr>
            <a:r>
              <a:rPr lang="en-US" sz="2400" dirty="0" smtClean="0">
                <a:latin typeface="Arial" pitchFamily="34" charset="0"/>
                <a:cs typeface="Arial" pitchFamily="34" charset="0"/>
              </a:rPr>
              <a:t>The location and angulation of the incisors are governed by various factors like aesthetics, function and phonetics, etc.  </a:t>
            </a:r>
          </a:p>
          <a:p>
            <a:endParaRPr lang="en-US" sz="2400" dirty="0">
              <a:latin typeface="Arial" pitchFamily="34" charset="0"/>
              <a:cs typeface="Arial" pitchFamily="34"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r>
              <a:rPr lang="en-US" b="1" dirty="0" smtClean="0">
                <a:solidFill>
                  <a:srgbClr val="996600"/>
                </a:solidFill>
                <a:cs typeface="Andalus" pitchFamily="2" charset="-78"/>
              </a:rPr>
              <a:t>                    Condylar</a:t>
            </a:r>
            <a:r>
              <a:rPr lang="en-US" dirty="0" smtClean="0">
                <a:solidFill>
                  <a:srgbClr val="996600"/>
                </a:solidFill>
                <a:cs typeface="Andalus" pitchFamily="2" charset="-78"/>
              </a:rPr>
              <a:t> </a:t>
            </a:r>
            <a:r>
              <a:rPr lang="en-US" b="1" dirty="0" smtClean="0">
                <a:solidFill>
                  <a:srgbClr val="996600"/>
                </a:solidFill>
                <a:cs typeface="Andalus" pitchFamily="2" charset="-78"/>
              </a:rPr>
              <a:t>guidance</a:t>
            </a:r>
            <a:br>
              <a:rPr lang="en-US" b="1" dirty="0" smtClean="0">
                <a:solidFill>
                  <a:srgbClr val="996600"/>
                </a:solidFill>
                <a:cs typeface="Andalus" pitchFamily="2" charset="-78"/>
              </a:rPr>
            </a:br>
            <a:r>
              <a:rPr lang="en-US" b="1" dirty="0" smtClean="0">
                <a:solidFill>
                  <a:srgbClr val="996600"/>
                </a:solidFill>
                <a:cs typeface="Andalus" pitchFamily="2" charset="-78"/>
              </a:rPr>
              <a:t>  </a:t>
            </a:r>
            <a:endParaRPr lang="en-US" dirty="0">
              <a:solidFill>
                <a:srgbClr val="996600"/>
              </a:solidFill>
            </a:endParaRPr>
          </a:p>
        </p:txBody>
      </p:sp>
      <p:sp>
        <p:nvSpPr>
          <p:cNvPr id="3" name="Content Placeholder 2"/>
          <p:cNvSpPr>
            <a:spLocks noGrp="1"/>
          </p:cNvSpPr>
          <p:nvPr>
            <p:ph idx="1"/>
          </p:nvPr>
        </p:nvSpPr>
        <p:spPr/>
        <p:txBody>
          <a:bodyPr>
            <a:normAutofit/>
          </a:bodyPr>
          <a:lstStyle/>
          <a:p>
            <a:pPr marL="274320" indent="-274320">
              <a:spcBef>
                <a:spcPts val="580"/>
              </a:spcBef>
              <a:buFont typeface="Wingdings 2"/>
              <a:buChar char=""/>
              <a:defRPr/>
            </a:pPr>
            <a:r>
              <a:rPr lang="en-US" sz="2800" dirty="0" smtClean="0">
                <a:latin typeface="Arial" pitchFamily="34" charset="0"/>
                <a:cs typeface="Arial" pitchFamily="34" charset="0"/>
              </a:rPr>
              <a:t>Condylar guidance is a mandibular guidance generated by the condyles traversing the contours of the glenoid fossa.</a:t>
            </a:r>
          </a:p>
          <a:p>
            <a:pPr marL="274320" indent="-274320">
              <a:spcBef>
                <a:spcPts val="580"/>
              </a:spcBef>
              <a:buFont typeface="Wingdings 2"/>
              <a:buChar char=""/>
              <a:defRPr/>
            </a:pPr>
            <a:endParaRPr lang="en-US" sz="2800" dirty="0" smtClean="0">
              <a:latin typeface="Arial" pitchFamily="34" charset="0"/>
              <a:cs typeface="Arial" pitchFamily="34" charset="0"/>
            </a:endParaRPr>
          </a:p>
          <a:p>
            <a:pPr marL="274320" indent="-274320">
              <a:spcBef>
                <a:spcPts val="580"/>
              </a:spcBef>
              <a:buFont typeface="Wingdings 2"/>
              <a:buChar char=""/>
              <a:defRPr/>
            </a:pPr>
            <a:r>
              <a:rPr lang="en-US" sz="2800" dirty="0" smtClean="0">
                <a:latin typeface="Arial" pitchFamily="34" charset="0"/>
                <a:cs typeface="Arial" pitchFamily="34" charset="0"/>
              </a:rPr>
              <a:t>The condylar guidance and incisal guidance </a:t>
            </a:r>
            <a:r>
              <a:rPr lang="en-US" sz="2800" dirty="0" smtClean="0">
                <a:latin typeface="Arial" pitchFamily="34" charset="0"/>
                <a:cs typeface="Arial" pitchFamily="34" charset="0"/>
                <a:sym typeface="Wingdings" pitchFamily="2" charset="2"/>
              </a:rPr>
              <a:t> </a:t>
            </a:r>
            <a:r>
              <a:rPr lang="en-US" sz="2800" dirty="0" smtClean="0">
                <a:latin typeface="Arial" pitchFamily="34" charset="0"/>
                <a:cs typeface="Arial" pitchFamily="34" charset="0"/>
              </a:rPr>
              <a:t> end controlling factors.  </a:t>
            </a:r>
          </a:p>
          <a:p>
            <a:pPr marL="274320" indent="-274320">
              <a:spcBef>
                <a:spcPts val="580"/>
              </a:spcBef>
              <a:buFont typeface="Wingdings 2"/>
              <a:buChar char=""/>
              <a:defRPr/>
            </a:pPr>
            <a:endParaRPr lang="en-US" sz="2800" dirty="0" smtClean="0">
              <a:latin typeface="Arial" pitchFamily="34" charset="0"/>
              <a:cs typeface="Arial" pitchFamily="34" charset="0"/>
            </a:endParaRPr>
          </a:p>
          <a:p>
            <a:pPr marL="274320" indent="-274320">
              <a:spcBef>
                <a:spcPts val="580"/>
              </a:spcBef>
              <a:buFont typeface="Wingdings 2"/>
              <a:buChar char=""/>
              <a:defRPr/>
            </a:pPr>
            <a:r>
              <a:rPr lang="en-US" sz="2800" dirty="0" smtClean="0">
                <a:latin typeface="Arial" pitchFamily="34" charset="0"/>
                <a:cs typeface="Arial" pitchFamily="34" charset="0"/>
              </a:rPr>
              <a:t>It acts as a posterior control factors.</a:t>
            </a:r>
          </a:p>
          <a:p>
            <a:pPr marL="274320" indent="-274320">
              <a:lnSpc>
                <a:spcPct val="150000"/>
              </a:lnSpc>
              <a:spcBef>
                <a:spcPts val="580"/>
              </a:spcBef>
              <a:buNone/>
              <a:defRPr/>
            </a:pPr>
            <a:endParaRPr lang="en-US" sz="2800" dirty="0" smtClean="0">
              <a:latin typeface="Arial" pitchFamily="34" charset="0"/>
              <a:cs typeface="Arial" pitchFamily="34" charset="0"/>
            </a:endParaRPr>
          </a:p>
          <a:p>
            <a:endParaRPr lang="en-US" sz="2800" dirty="0">
              <a:latin typeface="Arial" pitchFamily="34" charset="0"/>
              <a:cs typeface="Arial" pitchFamily="34"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Arial Black" pitchFamily="34" charset="0"/>
            </a:endParaRPr>
          </a:p>
        </p:txBody>
      </p:sp>
      <p:sp>
        <p:nvSpPr>
          <p:cNvPr id="3" name="Content Placeholder 2"/>
          <p:cNvSpPr>
            <a:spLocks noGrp="1"/>
          </p:cNvSpPr>
          <p:nvPr>
            <p:ph idx="1"/>
          </p:nvPr>
        </p:nvSpPr>
        <p:spPr/>
        <p:txBody>
          <a:bodyPr>
            <a:normAutofit/>
          </a:bodyPr>
          <a:lstStyle/>
          <a:p>
            <a:pPr marL="274320" indent="-274320">
              <a:spcBef>
                <a:spcPts val="580"/>
              </a:spcBef>
              <a:buFont typeface="Wingdings 2"/>
              <a:buChar char=""/>
              <a:defRPr/>
            </a:pPr>
            <a:r>
              <a:rPr lang="en-US" sz="2400" dirty="0" smtClean="0">
                <a:latin typeface="Arial" pitchFamily="34" charset="0"/>
                <a:cs typeface="Arial" pitchFamily="34" charset="0"/>
              </a:rPr>
              <a:t>It is the one factor which the edentulous patient presents and can in no way be modified by the operator.</a:t>
            </a:r>
          </a:p>
          <a:p>
            <a:pPr marL="274320" indent="-274320">
              <a:spcBef>
                <a:spcPts val="580"/>
              </a:spcBef>
              <a:buFont typeface="Wingdings 2"/>
              <a:buChar char=""/>
              <a:defRPr/>
            </a:pPr>
            <a:endParaRPr lang="en-US" sz="2400" dirty="0" smtClean="0">
              <a:latin typeface="Arial" pitchFamily="34" charset="0"/>
              <a:cs typeface="Arial" pitchFamily="34" charset="0"/>
            </a:endParaRPr>
          </a:p>
          <a:p>
            <a:pPr marL="274320" indent="-274320">
              <a:spcBef>
                <a:spcPts val="580"/>
              </a:spcBef>
              <a:buFont typeface="Wingdings 2"/>
              <a:buChar char=""/>
              <a:defRPr/>
            </a:pPr>
            <a:r>
              <a:rPr lang="en-US" sz="2400" dirty="0" smtClean="0">
                <a:latin typeface="Arial" pitchFamily="34" charset="0"/>
                <a:cs typeface="Arial" pitchFamily="34" charset="0"/>
              </a:rPr>
              <a:t>The condylar path is determined on the patient by a protrusive record and set on the instrument.</a:t>
            </a:r>
          </a:p>
          <a:p>
            <a:endParaRPr lang="en-US" sz="2400" dirty="0">
              <a:latin typeface="Arial" pitchFamily="34" charset="0"/>
              <a:cs typeface="Arial" pitchFamily="34"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rgbClr val="0070C0"/>
              </a:solidFill>
            </a:endParaRPr>
          </a:p>
        </p:txBody>
      </p:sp>
      <p:sp>
        <p:nvSpPr>
          <p:cNvPr id="3" name="Content Placeholder 2"/>
          <p:cNvSpPr>
            <a:spLocks noGrp="1"/>
          </p:cNvSpPr>
          <p:nvPr>
            <p:ph idx="1"/>
          </p:nvPr>
        </p:nvSpPr>
        <p:spPr/>
        <p:txBody>
          <a:bodyPr>
            <a:normAutofit/>
          </a:bodyPr>
          <a:lstStyle/>
          <a:p>
            <a:pPr marL="571500" indent="-571500">
              <a:spcBef>
                <a:spcPts val="580"/>
              </a:spcBef>
              <a:buFont typeface="Wingdings 2"/>
              <a:buChar char=""/>
              <a:defRPr/>
            </a:pPr>
            <a:r>
              <a:rPr lang="en-US" sz="2400" dirty="0" smtClean="0">
                <a:solidFill>
                  <a:srgbClr val="0070C0"/>
                </a:solidFill>
                <a:latin typeface="Arial" pitchFamily="34" charset="0"/>
                <a:cs typeface="Arial" pitchFamily="34" charset="0"/>
              </a:rPr>
              <a:t>The degree of condylar inclination registered results from:</a:t>
            </a:r>
          </a:p>
          <a:p>
            <a:pPr marL="571500" indent="-571500">
              <a:spcBef>
                <a:spcPts val="580"/>
              </a:spcBef>
              <a:buFont typeface="Wingdings 2"/>
              <a:buChar char=""/>
              <a:defRPr/>
            </a:pPr>
            <a:endParaRPr lang="en-US" sz="2400" dirty="0" smtClean="0">
              <a:solidFill>
                <a:srgbClr val="0070C0"/>
              </a:solidFill>
              <a:latin typeface="Arial" pitchFamily="34" charset="0"/>
              <a:cs typeface="Arial" pitchFamily="34" charset="0"/>
            </a:endParaRPr>
          </a:p>
          <a:p>
            <a:pPr marL="571500" indent="-571500">
              <a:spcBef>
                <a:spcPts val="580"/>
              </a:spcBef>
              <a:buFont typeface="Wingdings" pitchFamily="2" charset="2"/>
              <a:buAutoNum type="arabicPeriod"/>
              <a:defRPr/>
            </a:pPr>
            <a:r>
              <a:rPr lang="en-US" sz="2400" dirty="0" smtClean="0">
                <a:solidFill>
                  <a:srgbClr val="0070C0"/>
                </a:solidFill>
                <a:latin typeface="Arial" pitchFamily="34" charset="0"/>
                <a:cs typeface="Arial" pitchFamily="34" charset="0"/>
              </a:rPr>
              <a:t>The shape of the bony contour of the TMJ.</a:t>
            </a:r>
          </a:p>
          <a:p>
            <a:pPr marL="571500" indent="-571500">
              <a:spcBef>
                <a:spcPts val="580"/>
              </a:spcBef>
              <a:buFont typeface="Wingdings" pitchFamily="2" charset="2"/>
              <a:buAutoNum type="arabicPeriod"/>
              <a:defRPr/>
            </a:pPr>
            <a:r>
              <a:rPr lang="en-US" sz="2400" dirty="0" smtClean="0">
                <a:solidFill>
                  <a:srgbClr val="0070C0"/>
                </a:solidFill>
                <a:latin typeface="Arial" pitchFamily="34" charset="0"/>
                <a:cs typeface="Arial" pitchFamily="34" charset="0"/>
              </a:rPr>
              <a:t>Action of muscles attaching the mandible.</a:t>
            </a:r>
          </a:p>
          <a:p>
            <a:pPr marL="571500" indent="-571500">
              <a:spcBef>
                <a:spcPts val="580"/>
              </a:spcBef>
              <a:buFont typeface="Wingdings" pitchFamily="2" charset="2"/>
              <a:buAutoNum type="arabicPeriod"/>
              <a:defRPr/>
            </a:pPr>
            <a:r>
              <a:rPr lang="en-US" sz="2400" dirty="0" smtClean="0">
                <a:solidFill>
                  <a:srgbClr val="0070C0"/>
                </a:solidFill>
                <a:latin typeface="Arial" pitchFamily="34" charset="0"/>
                <a:cs typeface="Arial" pitchFamily="34" charset="0"/>
              </a:rPr>
              <a:t>Limitations of movements effected by the attaching ligaments</a:t>
            </a:r>
            <a:endParaRPr lang="en-US" sz="2400" dirty="0">
              <a:solidFill>
                <a:srgbClr val="0070C0"/>
              </a:solidFill>
              <a:latin typeface="Arial" pitchFamily="34" charset="0"/>
              <a:cs typeface="Arial" pitchFamily="34"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z="2400" dirty="0" smtClean="0">
                <a:latin typeface="Arial" pitchFamily="34" charset="0"/>
                <a:cs typeface="Arial" pitchFamily="34" charset="0"/>
              </a:rPr>
              <a:t>Among all the factors condylar inclination is most important in securing balanced articulation and form one of the end-controlling factor</a:t>
            </a:r>
            <a:endParaRPr lang="en-US" sz="2400" dirty="0">
              <a:latin typeface="Arial" pitchFamily="34" charset="0"/>
              <a:cs typeface="Arial" pitchFamily="34" charset="0"/>
            </a:endParaRPr>
          </a:p>
        </p:txBody>
      </p:sp>
      <p:pic>
        <p:nvPicPr>
          <p:cNvPr id="4" name="Picture 3" descr="sem3 020"/>
          <p:cNvPicPr>
            <a:picLocks noChangeAspect="1" noChangeArrowheads="1"/>
          </p:cNvPicPr>
          <p:nvPr/>
        </p:nvPicPr>
        <p:blipFill>
          <a:blip r:embed="rId2">
            <a:lum bright="24000"/>
          </a:blip>
          <a:srcRect/>
          <a:stretch>
            <a:fillRect/>
          </a:stretch>
        </p:blipFill>
        <p:spPr bwMode="auto">
          <a:xfrm>
            <a:off x="4151312" y="3733800"/>
            <a:ext cx="4764088" cy="2674938"/>
          </a:xfrm>
          <a:prstGeom prst="rect">
            <a:avLst/>
          </a:prstGeom>
          <a:ln w="38100" cap="sq">
            <a:solidFill>
              <a:srgbClr val="F99E75"/>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pPr eaLnBrk="1" hangingPunct="1"/>
            <a:r>
              <a:rPr lang="en-US" b="1" dirty="0" smtClean="0">
                <a:solidFill>
                  <a:srgbClr val="C00000"/>
                </a:solidFill>
                <a:latin typeface="Andalus" pitchFamily="2" charset="-78"/>
                <a:cs typeface="Andalus" pitchFamily="2" charset="-78"/>
              </a:rPr>
              <a:t>			</a:t>
            </a:r>
            <a:endParaRPr lang="en-US" dirty="0" smtClean="0"/>
          </a:p>
        </p:txBody>
      </p:sp>
      <p:graphicFrame>
        <p:nvGraphicFramePr>
          <p:cNvPr id="4" name="Content Placeholder 3"/>
          <p:cNvGraphicFramePr>
            <a:graphicFrameLocks noGrp="1"/>
          </p:cNvGraphicFramePr>
          <p:nvPr>
            <p:ph sz="quarter" idx="1"/>
          </p:nvPr>
        </p:nvGraphicFramePr>
        <p:xfrm>
          <a:off x="76200" y="228600"/>
          <a:ext cx="8991600" cy="6400800"/>
        </p:xfrm>
        <a:graphic>
          <a:graphicData uri="http://schemas.openxmlformats.org/drawingml/2006/table">
            <a:tbl>
              <a:tblPr firstRow="1" bandRow="1">
                <a:tableStyleId>{5C22544A-7EE6-4342-B048-85BDC9FD1C3A}</a:tableStyleId>
              </a:tblPr>
              <a:tblGrid>
                <a:gridCol w="4495800"/>
                <a:gridCol w="4495800"/>
              </a:tblGrid>
              <a:tr h="1600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sng" strike="noStrike" cap="none" normalizeH="0" baseline="0" dirty="0" smtClean="0">
                          <a:ln>
                            <a:noFill/>
                          </a:ln>
                          <a:solidFill>
                            <a:schemeClr val="bg1"/>
                          </a:solidFill>
                          <a:effectLst/>
                          <a:latin typeface="Arial" pitchFamily="34" charset="0"/>
                          <a:cs typeface="Arial" pitchFamily="34" charset="0"/>
                        </a:rPr>
                        <a:t>Natural teeth</a:t>
                      </a:r>
                      <a:endParaRPr kumimoji="0" lang="en-US" sz="2400" b="0" i="0" u="sng" strike="noStrike" cap="none" normalizeH="0" baseline="0" dirty="0" smtClean="0">
                        <a:ln>
                          <a:noFill/>
                        </a:ln>
                        <a:solidFill>
                          <a:schemeClr val="bg1"/>
                        </a:solidFill>
                        <a:effectLst/>
                        <a:latin typeface="Arial" pitchFamily="34" charset="0"/>
                        <a:cs typeface="Arial" pitchFamily="34" charset="0"/>
                      </a:endParaRPr>
                    </a:p>
                  </a:txBody>
                  <a:tcPr horzOverflow="overflow">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sng" strike="noStrike" cap="none" normalizeH="0" baseline="0" dirty="0" smtClean="0">
                          <a:ln>
                            <a:noFill/>
                          </a:ln>
                          <a:solidFill>
                            <a:schemeClr val="bg1"/>
                          </a:solidFill>
                          <a:effectLst/>
                          <a:latin typeface="Arial" pitchFamily="34" charset="0"/>
                          <a:cs typeface="Arial" pitchFamily="34" charset="0"/>
                        </a:rPr>
                        <a:t>Artificial teeth</a:t>
                      </a:r>
                      <a:endParaRPr kumimoji="0" lang="en-US" sz="2400" b="0" i="0" u="sng" strike="noStrike" cap="none" normalizeH="0" baseline="0" dirty="0" smtClean="0">
                        <a:ln>
                          <a:noFill/>
                        </a:ln>
                        <a:solidFill>
                          <a:schemeClr val="bg1"/>
                        </a:solidFill>
                        <a:effectLst/>
                        <a:latin typeface="Arial" pitchFamily="34" charset="0"/>
                        <a:cs typeface="Arial" pitchFamily="34" charset="0"/>
                      </a:endParaRPr>
                    </a:p>
                  </a:txBody>
                  <a:tcPr horzOverflow="overflow">
                    <a:solidFill>
                      <a:schemeClr val="accent1">
                        <a:lumMod val="20000"/>
                        <a:lumOff val="80000"/>
                      </a:schemeClr>
                    </a:solidFill>
                  </a:tcPr>
                </a:tc>
              </a:tr>
              <a:tr h="1600200">
                <a:tc>
                  <a:txBody>
                    <a:bodyPr/>
                    <a:lstStyle/>
                    <a:p>
                      <a:pPr marL="0" marR="0" lvl="0" indent="0" algn="just" defTabSz="914400" rtl="0" eaLnBrk="1" fontAlgn="base" latinLnBrk="0" hangingPunct="1">
                        <a:lnSpc>
                          <a:spcPct val="100000"/>
                        </a:lnSpc>
                        <a:spcBef>
                          <a:spcPct val="0"/>
                        </a:spcBef>
                        <a:spcAft>
                          <a:spcPct val="0"/>
                        </a:spcAft>
                        <a:buClrTx/>
                        <a:buSzTx/>
                        <a:buFont typeface="Symbol" pitchFamily="18" charset="2"/>
                        <a:buNone/>
                        <a:tabLst/>
                      </a:pPr>
                      <a:r>
                        <a:rPr kumimoji="0" lang="en-US" sz="2400" b="0" i="0" u="none" strike="noStrike" cap="none" normalizeH="0" baseline="0" dirty="0" smtClean="0">
                          <a:ln>
                            <a:noFill/>
                          </a:ln>
                          <a:solidFill>
                            <a:schemeClr val="bg1"/>
                          </a:solidFill>
                          <a:effectLst/>
                          <a:latin typeface="Arial" pitchFamily="34" charset="0"/>
                          <a:cs typeface="Arial" pitchFamily="34" charset="0"/>
                        </a:rPr>
                        <a:t>Function independently and each individual tooth disperses the occlusal load.</a:t>
                      </a:r>
                    </a:p>
                  </a:txBody>
                  <a:tcPr horzOverflow="overflow">
                    <a:solidFill>
                      <a:schemeClr val="accent1">
                        <a:lumMod val="40000"/>
                        <a:lumOff val="6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 typeface="Symbol" pitchFamily="18" charset="2"/>
                        <a:buNone/>
                        <a:tabLst/>
                      </a:pPr>
                      <a:r>
                        <a:rPr kumimoji="0" lang="en-US" sz="2400" b="0" i="0" u="none" strike="noStrike" cap="none" normalizeH="0" baseline="0" dirty="0" smtClean="0">
                          <a:ln>
                            <a:noFill/>
                          </a:ln>
                          <a:solidFill>
                            <a:schemeClr val="bg1"/>
                          </a:solidFill>
                          <a:effectLst/>
                          <a:latin typeface="Arial" pitchFamily="34" charset="0"/>
                          <a:cs typeface="Arial" pitchFamily="34" charset="0"/>
                        </a:rPr>
                        <a:t>Function as a group and the occlusal loads are not individually managed.</a:t>
                      </a:r>
                    </a:p>
                  </a:txBody>
                  <a:tcPr horzOverflow="overflow">
                    <a:solidFill>
                      <a:schemeClr val="accent1">
                        <a:lumMod val="40000"/>
                        <a:lumOff val="60000"/>
                      </a:schemeClr>
                    </a:solidFill>
                  </a:tcPr>
                </a:tc>
              </a:tr>
              <a:tr h="1600200">
                <a:tc>
                  <a:txBody>
                    <a:bodyPr/>
                    <a:lstStyle/>
                    <a:p>
                      <a:pPr marL="0" marR="0" lvl="0" indent="0" algn="just" defTabSz="914400" rtl="0" eaLnBrk="1" fontAlgn="base" latinLnBrk="0" hangingPunct="1">
                        <a:lnSpc>
                          <a:spcPct val="100000"/>
                        </a:lnSpc>
                        <a:spcBef>
                          <a:spcPct val="0"/>
                        </a:spcBef>
                        <a:spcAft>
                          <a:spcPct val="0"/>
                        </a:spcAft>
                        <a:buClrTx/>
                        <a:buSzTx/>
                        <a:buFont typeface="Symbol" pitchFamily="18" charset="2"/>
                        <a:buNone/>
                        <a:tabLst/>
                      </a:pPr>
                      <a:r>
                        <a:rPr kumimoji="0" lang="en-US" sz="2400" b="0" i="0" u="none" strike="noStrike" cap="none" normalizeH="0" baseline="0" dirty="0" smtClean="0">
                          <a:ln>
                            <a:noFill/>
                          </a:ln>
                          <a:solidFill>
                            <a:schemeClr val="bg1"/>
                          </a:solidFill>
                          <a:effectLst/>
                          <a:latin typeface="Arial" pitchFamily="34" charset="0"/>
                          <a:cs typeface="Arial" pitchFamily="34" charset="0"/>
                        </a:rPr>
                        <a:t>Malocclusion can be non-problematic for a long time. </a:t>
                      </a:r>
                    </a:p>
                  </a:txBody>
                  <a:tcPr horzOverflow="overflow">
                    <a:solidFill>
                      <a:schemeClr val="accent1">
                        <a:lumMod val="20000"/>
                        <a:lumOff val="8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 typeface="Symbol" pitchFamily="18" charset="2"/>
                        <a:buNone/>
                        <a:tabLst/>
                      </a:pPr>
                      <a:r>
                        <a:rPr kumimoji="0" lang="en-US" sz="2400" b="0" i="0" u="none" strike="noStrike" cap="none" normalizeH="0" baseline="0" dirty="0" smtClean="0">
                          <a:ln>
                            <a:noFill/>
                          </a:ln>
                          <a:solidFill>
                            <a:schemeClr val="bg1"/>
                          </a:solidFill>
                          <a:effectLst/>
                          <a:latin typeface="Arial" pitchFamily="34" charset="0"/>
                          <a:cs typeface="Arial" pitchFamily="34" charset="0"/>
                        </a:rPr>
                        <a:t>Malocclusion is problematic.</a:t>
                      </a:r>
                    </a:p>
                  </a:txBody>
                  <a:tcPr horzOverflow="overflow">
                    <a:solidFill>
                      <a:schemeClr val="accent1">
                        <a:lumMod val="20000"/>
                        <a:lumOff val="80000"/>
                      </a:schemeClr>
                    </a:solidFill>
                  </a:tcPr>
                </a:tc>
              </a:tr>
              <a:tr h="1600200">
                <a:tc>
                  <a:txBody>
                    <a:bodyPr/>
                    <a:lstStyle/>
                    <a:p>
                      <a:pPr marL="0" marR="0" lvl="0" indent="0" algn="just" defTabSz="914400" rtl="0" eaLnBrk="1" fontAlgn="base" latinLnBrk="0" hangingPunct="1">
                        <a:lnSpc>
                          <a:spcPct val="100000"/>
                        </a:lnSpc>
                        <a:spcBef>
                          <a:spcPct val="0"/>
                        </a:spcBef>
                        <a:spcAft>
                          <a:spcPct val="0"/>
                        </a:spcAft>
                        <a:buClrTx/>
                        <a:buSzTx/>
                        <a:buFont typeface="Symbol" pitchFamily="18" charset="2"/>
                        <a:buNone/>
                        <a:tabLst/>
                      </a:pPr>
                      <a:r>
                        <a:rPr kumimoji="0" lang="en-US" sz="2400" b="0" i="0" u="none" strike="noStrike" cap="none" normalizeH="0" baseline="0" dirty="0" smtClean="0">
                          <a:ln>
                            <a:noFill/>
                          </a:ln>
                          <a:solidFill>
                            <a:schemeClr val="bg1"/>
                          </a:solidFill>
                          <a:effectLst/>
                          <a:latin typeface="Arial" pitchFamily="34" charset="0"/>
                          <a:cs typeface="Arial" pitchFamily="34" charset="0"/>
                        </a:rPr>
                        <a:t>Non-vertical forces are well tolerated.</a:t>
                      </a:r>
                    </a:p>
                  </a:txBody>
                  <a:tcPr horzOverflow="overflow">
                    <a:solidFill>
                      <a:schemeClr val="accent1">
                        <a:lumMod val="40000"/>
                        <a:lumOff val="6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 typeface="Symbol" pitchFamily="18" charset="2"/>
                        <a:buNone/>
                        <a:tabLst/>
                      </a:pPr>
                      <a:r>
                        <a:rPr kumimoji="0" lang="en-US" sz="2400" b="0" i="0" u="none" strike="noStrike" cap="none" normalizeH="0" baseline="0" dirty="0" smtClean="0">
                          <a:ln>
                            <a:noFill/>
                          </a:ln>
                          <a:solidFill>
                            <a:schemeClr val="bg1"/>
                          </a:solidFill>
                          <a:effectLst/>
                          <a:latin typeface="Arial" pitchFamily="34" charset="0"/>
                          <a:cs typeface="Arial" pitchFamily="34" charset="0"/>
                        </a:rPr>
                        <a:t>Non-vertical forces damage the supporting tissues.</a:t>
                      </a:r>
                    </a:p>
                  </a:txBody>
                  <a:tcPr horzOverflow="overflow">
                    <a:solidFill>
                      <a:schemeClr val="accent1">
                        <a:lumMod val="40000"/>
                        <a:lumOff val="60000"/>
                      </a:schemeClr>
                    </a:solidFill>
                  </a:tcPr>
                </a:tc>
              </a:tr>
            </a:tbl>
          </a:graphicData>
        </a:graphic>
      </p:graphicFrame>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r>
              <a:rPr lang="en-US" b="1" dirty="0" smtClean="0">
                <a:solidFill>
                  <a:srgbClr val="C00000"/>
                </a:solidFill>
                <a:cs typeface="Andalus" pitchFamily="2" charset="-78"/>
              </a:rPr>
              <a:t>Plane of occlusion</a:t>
            </a:r>
            <a:br>
              <a:rPr lang="en-US" b="1" dirty="0" smtClean="0">
                <a:solidFill>
                  <a:srgbClr val="C00000"/>
                </a:solidFill>
                <a:cs typeface="Andalus" pitchFamily="2" charset="-78"/>
              </a:rPr>
            </a:br>
            <a:endParaRPr lang="en-US" dirty="0"/>
          </a:p>
        </p:txBody>
      </p:sp>
      <p:sp>
        <p:nvSpPr>
          <p:cNvPr id="3" name="Content Placeholder 2"/>
          <p:cNvSpPr>
            <a:spLocks noGrp="1"/>
          </p:cNvSpPr>
          <p:nvPr>
            <p:ph idx="1"/>
          </p:nvPr>
        </p:nvSpPr>
        <p:spPr/>
        <p:txBody>
          <a:bodyPr>
            <a:normAutofit/>
          </a:bodyPr>
          <a:lstStyle/>
          <a:p>
            <a:pPr marL="274320" indent="-274320">
              <a:lnSpc>
                <a:spcPct val="90000"/>
              </a:lnSpc>
              <a:spcBef>
                <a:spcPts val="580"/>
              </a:spcBef>
              <a:buFont typeface="Wingdings 2"/>
              <a:buChar char=""/>
              <a:defRPr/>
            </a:pPr>
            <a:r>
              <a:rPr lang="en-US" sz="2400" dirty="0" smtClean="0">
                <a:solidFill>
                  <a:srgbClr val="0070C0"/>
                </a:solidFill>
                <a:latin typeface="Arial" pitchFamily="34" charset="0"/>
                <a:cs typeface="Arial" pitchFamily="34" charset="0"/>
              </a:rPr>
              <a:t>It is defined as, “An imaginary surface which is related anatomically to the cranium and which theoretically touches the incisal edges of the incisors and the tips of the occluding surface of the posterior teeth.”</a:t>
            </a:r>
          </a:p>
          <a:p>
            <a:pPr marL="274320" indent="-274320">
              <a:lnSpc>
                <a:spcPct val="90000"/>
              </a:lnSpc>
              <a:spcBef>
                <a:spcPts val="580"/>
              </a:spcBef>
              <a:buNone/>
              <a:defRPr/>
            </a:pPr>
            <a:endParaRPr lang="en-US" sz="2400" dirty="0" smtClean="0">
              <a:solidFill>
                <a:srgbClr val="0070C0"/>
              </a:solidFill>
              <a:latin typeface="Arial" pitchFamily="34" charset="0"/>
              <a:cs typeface="Arial" pitchFamily="34" charset="0"/>
            </a:endParaRPr>
          </a:p>
          <a:p>
            <a:pPr marL="274320" indent="-274320">
              <a:lnSpc>
                <a:spcPct val="90000"/>
              </a:lnSpc>
              <a:spcBef>
                <a:spcPts val="580"/>
              </a:spcBef>
              <a:buFont typeface="Wingdings 2"/>
              <a:buChar char=""/>
              <a:defRPr/>
            </a:pPr>
            <a:endParaRPr lang="en-US" sz="2400" dirty="0" smtClean="0">
              <a:solidFill>
                <a:srgbClr val="0070C0"/>
              </a:solidFill>
              <a:latin typeface="Arial" pitchFamily="34" charset="0"/>
              <a:cs typeface="Arial" pitchFamily="34" charset="0"/>
            </a:endParaRPr>
          </a:p>
          <a:p>
            <a:pPr marL="274320" indent="-274320">
              <a:lnSpc>
                <a:spcPct val="90000"/>
              </a:lnSpc>
              <a:spcBef>
                <a:spcPts val="580"/>
              </a:spcBef>
              <a:buFont typeface="Wingdings 2"/>
              <a:buChar char=""/>
              <a:defRPr/>
            </a:pPr>
            <a:r>
              <a:rPr lang="en-US" sz="2400" dirty="0" smtClean="0">
                <a:solidFill>
                  <a:srgbClr val="0070C0"/>
                </a:solidFill>
                <a:latin typeface="Arial" pitchFamily="34" charset="0"/>
                <a:cs typeface="Arial" pitchFamily="34" charset="0"/>
              </a:rPr>
              <a:t>It is not a plane in the true sense of the word but represents the mean curvature of the surface.</a:t>
            </a:r>
          </a:p>
        </p:txBody>
      </p:sp>
      <p:pic>
        <p:nvPicPr>
          <p:cNvPr id="4" name="Picture 3" descr="sem3 035"/>
          <p:cNvPicPr>
            <a:picLocks noChangeAspect="1" noChangeArrowheads="1"/>
          </p:cNvPicPr>
          <p:nvPr/>
        </p:nvPicPr>
        <p:blipFill>
          <a:blip r:embed="rId2" cstate="print">
            <a:lum bright="48000"/>
          </a:blip>
          <a:srcRect l="24777" t="10091" r="43694" b="42818"/>
          <a:stretch>
            <a:fillRect/>
          </a:stretch>
        </p:blipFill>
        <p:spPr bwMode="auto">
          <a:xfrm>
            <a:off x="6400800" y="4793003"/>
            <a:ext cx="1714512" cy="1760197"/>
          </a:xfrm>
          <a:prstGeom prst="rect">
            <a:avLst/>
          </a:prstGeom>
          <a:noFill/>
          <a:ln w="28575">
            <a:solidFill>
              <a:srgbClr val="A50021"/>
            </a:solid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a:bodyPr>
          <a:lstStyle/>
          <a:p>
            <a:r>
              <a:rPr lang="en-US" sz="2400" dirty="0" smtClean="0">
                <a:solidFill>
                  <a:srgbClr val="0070C0"/>
                </a:solidFill>
                <a:latin typeface="Arial" pitchFamily="34" charset="0"/>
                <a:cs typeface="Arial" pitchFamily="34" charset="0"/>
              </a:rPr>
              <a:t>It is established anteriorly by the height of the lower canine, which nearly coincides with the commissure of the mouth and posteriorly by the height of the retromolar pad.  </a:t>
            </a:r>
          </a:p>
          <a:p>
            <a:endParaRPr lang="en-US" sz="2400" dirty="0" smtClean="0">
              <a:solidFill>
                <a:srgbClr val="0070C0"/>
              </a:solidFill>
              <a:latin typeface="Arial" pitchFamily="34" charset="0"/>
              <a:cs typeface="Arial" pitchFamily="34" charset="0"/>
            </a:endParaRPr>
          </a:p>
          <a:p>
            <a:r>
              <a:rPr lang="en-US" sz="2400" dirty="0" smtClean="0">
                <a:solidFill>
                  <a:srgbClr val="0070C0"/>
                </a:solidFill>
                <a:latin typeface="Arial" pitchFamily="34" charset="0"/>
                <a:cs typeface="Arial" pitchFamily="34" charset="0"/>
              </a:rPr>
              <a:t>It is usually parallel to the ala-tragus line or Camper’s line.  </a:t>
            </a:r>
          </a:p>
          <a:p>
            <a:endParaRPr lang="en-US" sz="2400" dirty="0" smtClean="0">
              <a:solidFill>
                <a:srgbClr val="0070C0"/>
              </a:solidFill>
              <a:latin typeface="Arial" pitchFamily="34" charset="0"/>
              <a:cs typeface="Arial" pitchFamily="34" charset="0"/>
            </a:endParaRPr>
          </a:p>
          <a:p>
            <a:r>
              <a:rPr lang="en-US" sz="2400" dirty="0" smtClean="0">
                <a:solidFill>
                  <a:srgbClr val="0070C0"/>
                </a:solidFill>
                <a:latin typeface="Arial" pitchFamily="34" charset="0"/>
                <a:cs typeface="Arial" pitchFamily="34" charset="0"/>
              </a:rPr>
              <a:t>It can be slightly altered and its role is not as important as other factors.  Tilting the plane of </a:t>
            </a:r>
          </a:p>
          <a:p>
            <a:pPr>
              <a:buNone/>
            </a:pPr>
            <a:r>
              <a:rPr lang="en-US" sz="2400" dirty="0" smtClean="0">
                <a:solidFill>
                  <a:srgbClr val="0070C0"/>
                </a:solidFill>
                <a:latin typeface="Arial" pitchFamily="34" charset="0"/>
                <a:cs typeface="Arial" pitchFamily="34" charset="0"/>
              </a:rPr>
              <a:t>     occlusion beyond 10</a:t>
            </a:r>
            <a:r>
              <a:rPr lang="en-US" sz="2400" baseline="30000" dirty="0" smtClean="0">
                <a:solidFill>
                  <a:srgbClr val="0070C0"/>
                </a:solidFill>
                <a:latin typeface="Arial" pitchFamily="34" charset="0"/>
                <a:cs typeface="Arial" pitchFamily="34" charset="0"/>
              </a:rPr>
              <a:t>0</a:t>
            </a:r>
            <a:r>
              <a:rPr lang="en-US" sz="2400" dirty="0" smtClean="0">
                <a:solidFill>
                  <a:srgbClr val="0070C0"/>
                </a:solidFill>
                <a:latin typeface="Arial" pitchFamily="34" charset="0"/>
                <a:cs typeface="Arial" pitchFamily="34" charset="0"/>
              </a:rPr>
              <a:t> is not </a:t>
            </a:r>
          </a:p>
          <a:p>
            <a:pPr>
              <a:buNone/>
            </a:pPr>
            <a:r>
              <a:rPr lang="en-US" sz="2400" dirty="0" smtClean="0">
                <a:solidFill>
                  <a:srgbClr val="0070C0"/>
                </a:solidFill>
                <a:latin typeface="Arial" pitchFamily="34" charset="0"/>
                <a:cs typeface="Arial" pitchFamily="34" charset="0"/>
              </a:rPr>
              <a:t>     advisable</a:t>
            </a:r>
            <a:endParaRPr lang="en-US" sz="2400" dirty="0">
              <a:solidFill>
                <a:srgbClr val="0070C0"/>
              </a:solidFill>
              <a:latin typeface="Arial" pitchFamily="34" charset="0"/>
              <a:cs typeface="Arial" pitchFamily="34" charset="0"/>
            </a:endParaRPr>
          </a:p>
        </p:txBody>
      </p:sp>
      <p:pic>
        <p:nvPicPr>
          <p:cNvPr id="4" name="Picture 4" descr="DSCN3075"/>
          <p:cNvPicPr>
            <a:picLocks noChangeAspect="1" noChangeArrowheads="1"/>
          </p:cNvPicPr>
          <p:nvPr/>
        </p:nvPicPr>
        <p:blipFill>
          <a:blip r:embed="rId2">
            <a:lum contrast="42000"/>
          </a:blip>
          <a:srcRect l="22176" t="11172" r="27803" b="47804"/>
          <a:stretch>
            <a:fillRect/>
          </a:stretch>
        </p:blipFill>
        <p:spPr>
          <a:xfrm>
            <a:off x="5867400" y="4830763"/>
            <a:ext cx="3048000" cy="1874837"/>
          </a:xfrm>
          <a:prstGeom prst="rect">
            <a:avLst/>
          </a:prstGeom>
          <a:ln w="57150">
            <a:solidFill>
              <a:schemeClr val="tx2"/>
            </a:solid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r>
              <a:rPr lang="en-US" dirty="0" smtClean="0">
                <a:solidFill>
                  <a:srgbClr val="996600"/>
                </a:solidFill>
                <a:latin typeface="Copperplate Gothic Bold" pitchFamily="34" charset="0"/>
              </a:rPr>
              <a:t>    Compensating  curve</a:t>
            </a:r>
            <a:endParaRPr lang="en-US" dirty="0">
              <a:solidFill>
                <a:srgbClr val="996600"/>
              </a:solidFill>
              <a:latin typeface="Copperplate Gothic Bold" pitchFamily="34" charset="0"/>
            </a:endParaRPr>
          </a:p>
        </p:txBody>
      </p:sp>
      <p:sp>
        <p:nvSpPr>
          <p:cNvPr id="3" name="Content Placeholder 2"/>
          <p:cNvSpPr>
            <a:spLocks noGrp="1"/>
          </p:cNvSpPr>
          <p:nvPr>
            <p:ph idx="1"/>
          </p:nvPr>
        </p:nvSpPr>
        <p:spPr/>
        <p:txBody>
          <a:bodyPr>
            <a:normAutofit fontScale="92500" lnSpcReduction="10000"/>
          </a:bodyPr>
          <a:lstStyle/>
          <a:p>
            <a:pPr>
              <a:lnSpc>
                <a:spcPct val="80000"/>
              </a:lnSpc>
              <a:buNone/>
            </a:pPr>
            <a:r>
              <a:rPr lang="en-US" sz="2400" dirty="0" smtClean="0">
                <a:latin typeface="Arial" pitchFamily="34" charset="0"/>
                <a:cs typeface="Arial" pitchFamily="34" charset="0"/>
              </a:rPr>
              <a:t>    it is defined as  :”</a:t>
            </a:r>
            <a:r>
              <a:rPr lang="en-US" sz="2400" b="1" dirty="0" smtClean="0">
                <a:solidFill>
                  <a:srgbClr val="C00000"/>
                </a:solidFill>
                <a:latin typeface="Arial" pitchFamily="34" charset="0"/>
                <a:cs typeface="Arial" pitchFamily="34" charset="0"/>
              </a:rPr>
              <a:t>the antero-posterior  and lateral  curvatures  in the  alignment  of  occluding  surfaces  and  incisal  edges of  artificial  teeth  which are  used to  develop  balanced occlusion.”  </a:t>
            </a:r>
          </a:p>
          <a:p>
            <a:pPr>
              <a:lnSpc>
                <a:spcPct val="80000"/>
              </a:lnSpc>
              <a:buNone/>
            </a:pPr>
            <a:endParaRPr lang="en-US" sz="2400" dirty="0" smtClean="0">
              <a:latin typeface="Arial" pitchFamily="34" charset="0"/>
              <a:cs typeface="Arial" pitchFamily="34" charset="0"/>
            </a:endParaRPr>
          </a:p>
          <a:p>
            <a:pPr>
              <a:lnSpc>
                <a:spcPct val="80000"/>
              </a:lnSpc>
            </a:pPr>
            <a:r>
              <a:rPr lang="en-US" sz="2400" dirty="0" smtClean="0">
                <a:latin typeface="Arial" pitchFamily="34" charset="0"/>
                <a:cs typeface="Arial" pitchFamily="34" charset="0"/>
              </a:rPr>
              <a:t>  It is determined by the inclination of the posterior teeth and their      vertical relationship to the occlusal plane. </a:t>
            </a:r>
          </a:p>
          <a:p>
            <a:pPr>
              <a:lnSpc>
                <a:spcPct val="80000"/>
              </a:lnSpc>
            </a:pPr>
            <a:endParaRPr lang="en-US" sz="2400" dirty="0" smtClean="0">
              <a:latin typeface="Arial" pitchFamily="34" charset="0"/>
              <a:cs typeface="Arial" pitchFamily="34" charset="0"/>
            </a:endParaRPr>
          </a:p>
          <a:p>
            <a:pPr>
              <a:lnSpc>
                <a:spcPct val="80000"/>
              </a:lnSpc>
            </a:pPr>
            <a:r>
              <a:rPr lang="en-US" sz="2400" dirty="0" smtClean="0">
                <a:latin typeface="Arial" pitchFamily="34" charset="0"/>
                <a:cs typeface="Arial" pitchFamily="34" charset="0"/>
              </a:rPr>
              <a:t>The posterior teeth should be arranged such that their occlusal surfaces form a curve. This curve should be in harmony with the movements of the mandible guided posteriorly by the condylar path. </a:t>
            </a:r>
          </a:p>
          <a:p>
            <a:pPr>
              <a:lnSpc>
                <a:spcPct val="80000"/>
              </a:lnSpc>
            </a:pPr>
            <a:endParaRPr lang="en-US" sz="2400" dirty="0" smtClean="0">
              <a:latin typeface="Arial" pitchFamily="34" charset="0"/>
              <a:cs typeface="Arial" pitchFamily="34" charset="0"/>
            </a:endParaRPr>
          </a:p>
          <a:p>
            <a:pPr>
              <a:lnSpc>
                <a:spcPct val="80000"/>
              </a:lnSpc>
            </a:pPr>
            <a:r>
              <a:rPr lang="en-US" sz="2400" dirty="0" smtClean="0">
                <a:latin typeface="Arial" pitchFamily="34" charset="0"/>
                <a:cs typeface="Arial" pitchFamily="34" charset="0"/>
              </a:rPr>
              <a:t>There are </a:t>
            </a:r>
            <a:r>
              <a:rPr lang="en-US" sz="2400" dirty="0" smtClean="0">
                <a:solidFill>
                  <a:schemeClr val="hlink"/>
                </a:solidFill>
                <a:latin typeface="Arial" pitchFamily="34" charset="0"/>
                <a:cs typeface="Arial" pitchFamily="34" charset="0"/>
              </a:rPr>
              <a:t>two types</a:t>
            </a:r>
            <a:r>
              <a:rPr lang="en-US" sz="2400" dirty="0" smtClean="0">
                <a:latin typeface="Arial" pitchFamily="34" charset="0"/>
                <a:cs typeface="Arial" pitchFamily="34" charset="0"/>
              </a:rPr>
              <a:t> of compensating curves namely: </a:t>
            </a:r>
          </a:p>
          <a:p>
            <a:pPr>
              <a:lnSpc>
                <a:spcPct val="80000"/>
              </a:lnSpc>
              <a:buClr>
                <a:schemeClr val="tx2"/>
              </a:buClr>
              <a:buFontTx/>
              <a:buChar char="•"/>
            </a:pPr>
            <a:r>
              <a:rPr lang="en-US" sz="2400" dirty="0" smtClean="0">
                <a:latin typeface="Arial" pitchFamily="34" charset="0"/>
                <a:cs typeface="Arial" pitchFamily="34" charset="0"/>
              </a:rPr>
              <a:t>Anteroposterior curves </a:t>
            </a:r>
          </a:p>
          <a:p>
            <a:pPr>
              <a:lnSpc>
                <a:spcPct val="80000"/>
              </a:lnSpc>
              <a:buClr>
                <a:schemeClr val="tx2"/>
              </a:buClr>
              <a:buFontTx/>
              <a:buChar char="•"/>
            </a:pPr>
            <a:r>
              <a:rPr lang="en-US" sz="2400" dirty="0" smtClean="0">
                <a:latin typeface="Arial" pitchFamily="34" charset="0"/>
                <a:cs typeface="Arial" pitchFamily="34" charset="0"/>
              </a:rPr>
              <a:t>Lateral curves </a:t>
            </a:r>
          </a:p>
          <a:p>
            <a:endParaRPr lang="en-US" sz="2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pPr>
              <a:lnSpc>
                <a:spcPct val="90000"/>
              </a:lnSpc>
            </a:pPr>
            <a:r>
              <a:rPr lang="en-US" sz="2400" dirty="0" smtClean="0">
                <a:latin typeface="Times New Roman" pitchFamily="18" charset="0"/>
                <a:cs typeface="Times New Roman" pitchFamily="18" charset="0"/>
              </a:rPr>
              <a:t>A steep condylar path requires a steep compensatory curve. If a shallow compensating curve is given for the same situation, there will be loss of balancing molar contacts during protrusion. </a:t>
            </a:r>
          </a:p>
          <a:p>
            <a:pPr>
              <a:lnSpc>
                <a:spcPct val="90000"/>
              </a:lnSpc>
            </a:pPr>
            <a:endParaRPr lang="en-US" sz="2400" dirty="0" smtClean="0">
              <a:latin typeface="Times New Roman" pitchFamily="18" charset="0"/>
              <a:cs typeface="Times New Roman" pitchFamily="18" charset="0"/>
            </a:endParaRPr>
          </a:p>
          <a:p>
            <a:pPr>
              <a:lnSpc>
                <a:spcPct val="90000"/>
              </a:lnSpc>
            </a:pPr>
            <a:r>
              <a:rPr lang="en-US" sz="2400" dirty="0" smtClean="0">
                <a:latin typeface="Times New Roman" pitchFamily="18" charset="0"/>
                <a:cs typeface="Times New Roman" pitchFamily="18" charset="0"/>
              </a:rPr>
              <a:t>Curve of Spee, Wilson’s curve and Monson’s curve are associated only with </a:t>
            </a:r>
            <a:r>
              <a:rPr lang="en-US" sz="2400" dirty="0" smtClean="0">
                <a:solidFill>
                  <a:schemeClr val="hlink"/>
                </a:solidFill>
                <a:latin typeface="Times New Roman" pitchFamily="18" charset="0"/>
                <a:cs typeface="Times New Roman" pitchFamily="18" charset="0"/>
              </a:rPr>
              <a:t>natural dentition</a:t>
            </a:r>
            <a:r>
              <a:rPr lang="en-US" sz="2400" dirty="0" smtClean="0">
                <a:latin typeface="Times New Roman" pitchFamily="18" charset="0"/>
                <a:cs typeface="Times New Roman" pitchFamily="18" charset="0"/>
              </a:rPr>
              <a:t>. </a:t>
            </a:r>
          </a:p>
          <a:p>
            <a:pPr>
              <a:lnSpc>
                <a:spcPct val="90000"/>
              </a:lnSpc>
            </a:pPr>
            <a:endParaRPr lang="en-US" sz="2400" dirty="0" smtClean="0">
              <a:latin typeface="Times New Roman" pitchFamily="18" charset="0"/>
              <a:cs typeface="Times New Roman" pitchFamily="18" charset="0"/>
            </a:endParaRPr>
          </a:p>
          <a:p>
            <a:pPr>
              <a:lnSpc>
                <a:spcPct val="90000"/>
              </a:lnSpc>
            </a:pPr>
            <a:r>
              <a:rPr lang="en-US" sz="2400" dirty="0" smtClean="0">
                <a:latin typeface="Times New Roman" pitchFamily="18" charset="0"/>
                <a:cs typeface="Times New Roman" pitchFamily="18" charset="0"/>
              </a:rPr>
              <a:t>In complete dentures compensating curves</a:t>
            </a:r>
          </a:p>
          <a:p>
            <a:pPr>
              <a:lnSpc>
                <a:spcPct val="90000"/>
              </a:lnSpc>
              <a:buNone/>
            </a:pPr>
            <a:r>
              <a:rPr lang="en-US" sz="2400" dirty="0" smtClean="0">
                <a:latin typeface="Times New Roman" pitchFamily="18" charset="0"/>
                <a:cs typeface="Times New Roman" pitchFamily="18" charset="0"/>
              </a:rPr>
              <a:t>    similar to these curves should be </a:t>
            </a:r>
          </a:p>
          <a:p>
            <a:pPr>
              <a:lnSpc>
                <a:spcPct val="90000"/>
              </a:lnSpc>
              <a:buNone/>
            </a:pPr>
            <a:r>
              <a:rPr lang="en-US" sz="2400" dirty="0" smtClean="0">
                <a:latin typeface="Times New Roman" pitchFamily="18" charset="0"/>
                <a:cs typeface="Times New Roman" pitchFamily="18" charset="0"/>
              </a:rPr>
              <a:t>    incorporated to produce balanced </a:t>
            </a:r>
          </a:p>
          <a:p>
            <a:pPr>
              <a:lnSpc>
                <a:spcPct val="90000"/>
              </a:lnSpc>
              <a:buNone/>
            </a:pPr>
            <a:r>
              <a:rPr lang="en-US" sz="2400" dirty="0" smtClean="0">
                <a:latin typeface="Times New Roman" pitchFamily="18" charset="0"/>
                <a:cs typeface="Times New Roman" pitchFamily="18" charset="0"/>
              </a:rPr>
              <a:t>    occlusion. </a:t>
            </a:r>
          </a:p>
          <a:p>
            <a:endParaRPr lang="en-US" sz="2400" dirty="0">
              <a:latin typeface="Times New Roman" pitchFamily="18" charset="0"/>
              <a:cs typeface="Times New Roman" pitchFamily="18" charset="0"/>
            </a:endParaRPr>
          </a:p>
        </p:txBody>
      </p:sp>
      <p:pic>
        <p:nvPicPr>
          <p:cNvPr id="4" name="Picture 4" descr="DSCN3077"/>
          <p:cNvPicPr>
            <a:picLocks noChangeAspect="1" noChangeArrowheads="1"/>
          </p:cNvPicPr>
          <p:nvPr/>
        </p:nvPicPr>
        <p:blipFill>
          <a:blip r:embed="rId2">
            <a:lum contrast="96000"/>
          </a:blip>
          <a:srcRect l="12172" t="17509" r="15799" b="29128"/>
          <a:stretch>
            <a:fillRect/>
          </a:stretch>
        </p:blipFill>
        <p:spPr>
          <a:xfrm>
            <a:off x="6248400" y="5105400"/>
            <a:ext cx="2743200" cy="1524000"/>
          </a:xfrm>
          <a:prstGeom prst="rect">
            <a:avLst/>
          </a:prstGeom>
          <a:ln w="57150">
            <a:solidFill>
              <a:schemeClr val="tx2"/>
            </a:solidFill>
          </a:ln>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r>
              <a:rPr lang="en-US" sz="3200" dirty="0" smtClean="0">
                <a:solidFill>
                  <a:srgbClr val="996600"/>
                </a:solidFill>
                <a:latin typeface="Copperplate Gothic Bold" pitchFamily="34" charset="0"/>
              </a:rPr>
              <a:t>  Cusp height and inclination </a:t>
            </a:r>
            <a:endParaRPr lang="en-US" sz="3200" dirty="0">
              <a:solidFill>
                <a:srgbClr val="996600"/>
              </a:solidFill>
              <a:latin typeface="Copperplate Gothic Bold" pitchFamily="34" charset="0"/>
            </a:endParaRPr>
          </a:p>
        </p:txBody>
      </p:sp>
      <p:sp>
        <p:nvSpPr>
          <p:cNvPr id="3" name="Content Placeholder 2"/>
          <p:cNvSpPr>
            <a:spLocks noGrp="1"/>
          </p:cNvSpPr>
          <p:nvPr>
            <p:ph idx="1"/>
          </p:nvPr>
        </p:nvSpPr>
        <p:spPr>
          <a:xfrm>
            <a:off x="914400" y="1219200"/>
            <a:ext cx="7772400" cy="4572000"/>
          </a:xfrm>
        </p:spPr>
        <p:txBody>
          <a:bodyPr>
            <a:normAutofit/>
          </a:bodyPr>
          <a:lstStyle/>
          <a:p>
            <a:pPr>
              <a:lnSpc>
                <a:spcPct val="80000"/>
              </a:lnSpc>
            </a:pPr>
            <a:r>
              <a:rPr lang="en-US" sz="2400" b="1" dirty="0" smtClean="0">
                <a:solidFill>
                  <a:srgbClr val="0070C0"/>
                </a:solidFill>
                <a:latin typeface="Arial" pitchFamily="34" charset="0"/>
                <a:cs typeface="Arial" pitchFamily="34" charset="0"/>
              </a:rPr>
              <a:t>Cusp angle</a:t>
            </a:r>
            <a:r>
              <a:rPr lang="en-US" sz="2400" dirty="0" smtClean="0">
                <a:solidFill>
                  <a:srgbClr val="0070C0"/>
                </a:solidFill>
                <a:latin typeface="Arial" pitchFamily="34" charset="0"/>
                <a:cs typeface="Arial" pitchFamily="34" charset="0"/>
              </a:rPr>
              <a:t>:“The angle made by the average slope of a cusp with the cusp plane measured mesiodistally or buccolingually”. </a:t>
            </a:r>
          </a:p>
          <a:p>
            <a:pPr>
              <a:lnSpc>
                <a:spcPct val="80000"/>
              </a:lnSpc>
              <a:buNone/>
            </a:pPr>
            <a:r>
              <a:rPr lang="en-US" sz="2400" dirty="0" smtClean="0">
                <a:solidFill>
                  <a:srgbClr val="0070C0"/>
                </a:solidFill>
                <a:latin typeface="Arial" pitchFamily="34" charset="0"/>
                <a:cs typeface="Arial" pitchFamily="34" charset="0"/>
              </a:rPr>
              <a:t>	</a:t>
            </a:r>
          </a:p>
          <a:p>
            <a:pPr>
              <a:lnSpc>
                <a:spcPct val="80000"/>
              </a:lnSpc>
            </a:pPr>
            <a:r>
              <a:rPr lang="en-US" sz="2400" dirty="0" smtClean="0">
                <a:solidFill>
                  <a:srgbClr val="0070C0"/>
                </a:solidFill>
                <a:latin typeface="Arial" pitchFamily="34" charset="0"/>
                <a:cs typeface="Arial" pitchFamily="34" charset="0"/>
              </a:rPr>
              <a:t>The cusps on the teeth or the inclination of the cuspless teeth are important factors that modify the effect of plane of occlusion and the compensating curves. The mesiodistal cusps lock the occlusion, such that repositioning of teeth does not occur due to settling of the base</a:t>
            </a:r>
            <a:endParaRPr lang="en-US" sz="2400" dirty="0">
              <a:solidFill>
                <a:srgbClr val="0070C0"/>
              </a:solidFill>
              <a:latin typeface="Arial" pitchFamily="34" charset="0"/>
              <a:cs typeface="Arial" pitchFamily="34" charset="0"/>
            </a:endParaRPr>
          </a:p>
        </p:txBody>
      </p:sp>
      <p:pic>
        <p:nvPicPr>
          <p:cNvPr id="4" name="Picture 5" descr="DSCN3074"/>
          <p:cNvPicPr>
            <a:picLocks noChangeAspect="1" noChangeArrowheads="1"/>
          </p:cNvPicPr>
          <p:nvPr/>
        </p:nvPicPr>
        <p:blipFill>
          <a:blip r:embed="rId2">
            <a:lum contrast="100000"/>
          </a:blip>
          <a:srcRect l="25584" t="7663" r="37793" b="36995"/>
          <a:stretch>
            <a:fillRect/>
          </a:stretch>
        </p:blipFill>
        <p:spPr bwMode="auto">
          <a:xfrm>
            <a:off x="457200" y="4648200"/>
            <a:ext cx="1816100" cy="2057400"/>
          </a:xfrm>
          <a:prstGeom prst="rect">
            <a:avLst/>
          </a:prstGeom>
          <a:noFill/>
          <a:ln w="57150">
            <a:solidFill>
              <a:schemeClr val="tx2"/>
            </a:solidFill>
            <a:miter lim="800000"/>
            <a:headEnd/>
            <a:tailEnd/>
          </a:ln>
        </p:spPr>
      </p:pic>
      <p:pic>
        <p:nvPicPr>
          <p:cNvPr id="5" name="Picture 4" descr="DSCN3068"/>
          <p:cNvPicPr>
            <a:picLocks noChangeAspect="1" noChangeArrowheads="1"/>
          </p:cNvPicPr>
          <p:nvPr/>
        </p:nvPicPr>
        <p:blipFill>
          <a:blip r:embed="rId3">
            <a:lum contrast="100000"/>
          </a:blip>
          <a:srcRect l="52441" t="9291" r="9715" b="23975"/>
          <a:stretch>
            <a:fillRect/>
          </a:stretch>
        </p:blipFill>
        <p:spPr bwMode="auto">
          <a:xfrm>
            <a:off x="7226300" y="4343400"/>
            <a:ext cx="1841500" cy="2438400"/>
          </a:xfrm>
          <a:prstGeom prst="rect">
            <a:avLst/>
          </a:prstGeom>
          <a:noFill/>
          <a:ln w="57150">
            <a:solidFill>
              <a:schemeClr val="tx2"/>
            </a:solidFill>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pPr>
              <a:lnSpc>
                <a:spcPct val="90000"/>
              </a:lnSpc>
            </a:pPr>
            <a:r>
              <a:rPr lang="en-US" sz="2400" dirty="0" smtClean="0">
                <a:solidFill>
                  <a:srgbClr val="0070C0"/>
                </a:solidFill>
                <a:latin typeface="Arial" pitchFamily="34" charset="0"/>
                <a:cs typeface="Arial" pitchFamily="34" charset="0"/>
              </a:rPr>
              <a:t>In order to prevent the locking of occlusion, the mesiodistal cusps are reduced during occlusal reshaping. </a:t>
            </a:r>
          </a:p>
          <a:p>
            <a:pPr>
              <a:lnSpc>
                <a:spcPct val="90000"/>
              </a:lnSpc>
            </a:pPr>
            <a:endParaRPr lang="en-US" sz="2400" dirty="0" smtClean="0">
              <a:solidFill>
                <a:srgbClr val="0070C0"/>
              </a:solidFill>
              <a:latin typeface="Arial" pitchFamily="34" charset="0"/>
              <a:cs typeface="Arial" pitchFamily="34" charset="0"/>
            </a:endParaRPr>
          </a:p>
          <a:p>
            <a:pPr>
              <a:lnSpc>
                <a:spcPct val="90000"/>
              </a:lnSpc>
            </a:pPr>
            <a:r>
              <a:rPr lang="en-US" sz="2400" dirty="0" smtClean="0">
                <a:solidFill>
                  <a:srgbClr val="0070C0"/>
                </a:solidFill>
                <a:latin typeface="Arial" pitchFamily="34" charset="0"/>
                <a:cs typeface="Arial" pitchFamily="34" charset="0"/>
              </a:rPr>
              <a:t>In cases with a shallow overbite, the cuspal angle should be reduced to balance the incisal guidance. Teeth with steep cusps will produce occlusal interference in these cases.</a:t>
            </a:r>
          </a:p>
          <a:p>
            <a:pPr>
              <a:lnSpc>
                <a:spcPct val="90000"/>
              </a:lnSpc>
            </a:pPr>
            <a:endParaRPr lang="en-US" sz="2400" dirty="0" smtClean="0">
              <a:solidFill>
                <a:srgbClr val="0070C0"/>
              </a:solidFill>
              <a:latin typeface="Arial" pitchFamily="34" charset="0"/>
              <a:cs typeface="Arial" pitchFamily="34" charset="0"/>
            </a:endParaRPr>
          </a:p>
          <a:p>
            <a:pPr>
              <a:lnSpc>
                <a:spcPct val="90000"/>
              </a:lnSpc>
            </a:pPr>
            <a:r>
              <a:rPr lang="en-US" sz="2400" dirty="0" smtClean="0">
                <a:solidFill>
                  <a:srgbClr val="0070C0"/>
                </a:solidFill>
                <a:latin typeface="Arial" pitchFamily="34" charset="0"/>
                <a:cs typeface="Arial" pitchFamily="34" charset="0"/>
              </a:rPr>
              <a:t>In cases with a deep bite (steep incisal guidance), the jaw separation is more during protrusion. Teeth with high cuspal inclines are required in these cases to produce posterior contact during protrusion.</a:t>
            </a:r>
          </a:p>
          <a:p>
            <a:endParaRPr lang="en-US" sz="2400" dirty="0">
              <a:solidFill>
                <a:srgbClr val="0070C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6600"/>
                </a:solidFill>
                <a:latin typeface="Copperplate Gothic Bold" pitchFamily="34" charset="0"/>
              </a:rPr>
              <a:t>Inclination of the  cusps:</a:t>
            </a:r>
            <a:endParaRPr lang="en-US" dirty="0">
              <a:solidFill>
                <a:srgbClr val="006600"/>
              </a:solidFill>
              <a:latin typeface="Copperplate Gothic Bold" pitchFamily="34" charset="0"/>
            </a:endParaRPr>
          </a:p>
        </p:txBody>
      </p:sp>
      <p:sp>
        <p:nvSpPr>
          <p:cNvPr id="3" name="Content Placeholder 2"/>
          <p:cNvSpPr>
            <a:spLocks noGrp="1"/>
          </p:cNvSpPr>
          <p:nvPr>
            <p:ph idx="1"/>
          </p:nvPr>
        </p:nvSpPr>
        <p:spPr/>
        <p:txBody>
          <a:bodyPr>
            <a:normAutofit lnSpcReduction="10000"/>
          </a:bodyPr>
          <a:lstStyle/>
          <a:p>
            <a:r>
              <a:rPr lang="en-US" sz="2400" dirty="0" smtClean="0">
                <a:solidFill>
                  <a:srgbClr val="0070C0"/>
                </a:solidFill>
                <a:latin typeface="Arial" pitchFamily="34" charset="0"/>
                <a:cs typeface="Arial" pitchFamily="34" charset="0"/>
              </a:rPr>
              <a:t>It refers to the angle between </a:t>
            </a:r>
          </a:p>
          <a:p>
            <a:pPr>
              <a:buNone/>
            </a:pPr>
            <a:r>
              <a:rPr lang="en-US" sz="2400" dirty="0" smtClean="0">
                <a:solidFill>
                  <a:srgbClr val="0070C0"/>
                </a:solidFill>
                <a:latin typeface="Arial" pitchFamily="34" charset="0"/>
                <a:cs typeface="Arial" pitchFamily="34" charset="0"/>
              </a:rPr>
              <a:t>    the total occlusal surface of </a:t>
            </a:r>
          </a:p>
          <a:p>
            <a:pPr>
              <a:buNone/>
            </a:pPr>
            <a:r>
              <a:rPr lang="en-US" sz="2400" dirty="0" smtClean="0">
                <a:solidFill>
                  <a:srgbClr val="0070C0"/>
                </a:solidFill>
                <a:latin typeface="Arial" pitchFamily="34" charset="0"/>
                <a:cs typeface="Arial" pitchFamily="34" charset="0"/>
              </a:rPr>
              <a:t>    the tooth and the inclination </a:t>
            </a:r>
          </a:p>
          <a:p>
            <a:pPr>
              <a:buNone/>
            </a:pPr>
            <a:r>
              <a:rPr lang="en-US" sz="2400" dirty="0" smtClean="0">
                <a:solidFill>
                  <a:srgbClr val="0070C0"/>
                </a:solidFill>
                <a:latin typeface="Arial" pitchFamily="34" charset="0"/>
                <a:cs typeface="Arial" pitchFamily="34" charset="0"/>
              </a:rPr>
              <a:t>    of the cusp in relation to </a:t>
            </a:r>
          </a:p>
          <a:p>
            <a:pPr>
              <a:buNone/>
            </a:pPr>
            <a:r>
              <a:rPr lang="en-US" sz="2400" dirty="0" smtClean="0">
                <a:solidFill>
                  <a:srgbClr val="0070C0"/>
                </a:solidFill>
                <a:latin typeface="Arial" pitchFamily="34" charset="0"/>
                <a:cs typeface="Arial" pitchFamily="34" charset="0"/>
              </a:rPr>
              <a:t>    that surface. </a:t>
            </a:r>
          </a:p>
          <a:p>
            <a:endParaRPr lang="en-US" sz="2400" dirty="0" smtClean="0">
              <a:solidFill>
                <a:srgbClr val="0070C0"/>
              </a:solidFill>
              <a:latin typeface="Arial" pitchFamily="34" charset="0"/>
              <a:cs typeface="Arial" pitchFamily="34" charset="0"/>
            </a:endParaRPr>
          </a:p>
          <a:p>
            <a:pPr>
              <a:buNone/>
            </a:pPr>
            <a:r>
              <a:rPr lang="en-US" sz="2400" dirty="0" smtClean="0">
                <a:solidFill>
                  <a:srgbClr val="0070C0"/>
                </a:solidFill>
                <a:latin typeface="Arial" pitchFamily="34" charset="0"/>
                <a:cs typeface="Arial" pitchFamily="34" charset="0"/>
              </a:rPr>
              <a:t>    For e.g. 10</a:t>
            </a:r>
            <a:r>
              <a:rPr lang="en-US" sz="2400" baseline="30000" dirty="0" smtClean="0">
                <a:solidFill>
                  <a:srgbClr val="0070C0"/>
                </a:solidFill>
                <a:latin typeface="Arial" pitchFamily="34" charset="0"/>
                <a:cs typeface="Arial" pitchFamily="34" charset="0"/>
              </a:rPr>
              <a:t>0</a:t>
            </a:r>
            <a:r>
              <a:rPr lang="en-US" sz="2400" dirty="0" smtClean="0">
                <a:solidFill>
                  <a:srgbClr val="0070C0"/>
                </a:solidFill>
                <a:latin typeface="Arial" pitchFamily="34" charset="0"/>
                <a:cs typeface="Arial" pitchFamily="34" charset="0"/>
              </a:rPr>
              <a:t> tooth indicates that the mesial slopes of the cusp make 10</a:t>
            </a:r>
            <a:r>
              <a:rPr lang="en-US" sz="2400" baseline="30000" dirty="0" smtClean="0">
                <a:solidFill>
                  <a:srgbClr val="0070C0"/>
                </a:solidFill>
                <a:latin typeface="Arial" pitchFamily="34" charset="0"/>
                <a:cs typeface="Arial" pitchFamily="34" charset="0"/>
              </a:rPr>
              <a:t>0 </a:t>
            </a:r>
            <a:r>
              <a:rPr lang="en-US" sz="2400" dirty="0" smtClean="0">
                <a:solidFill>
                  <a:srgbClr val="0070C0"/>
                </a:solidFill>
                <a:latin typeface="Arial" pitchFamily="34" charset="0"/>
                <a:cs typeface="Arial" pitchFamily="34" charset="0"/>
              </a:rPr>
              <a:t>angle with a plane touching the tips of all the cusps of teeth. In other words the plane of reference (the horizontal plane) would be at right angles to the vertical axis of the tooth. </a:t>
            </a:r>
          </a:p>
        </p:txBody>
      </p:sp>
      <p:pic>
        <p:nvPicPr>
          <p:cNvPr id="4" name="Picture 4" descr="DSCN3100"/>
          <p:cNvPicPr>
            <a:picLocks noChangeAspect="1" noChangeArrowheads="1"/>
          </p:cNvPicPr>
          <p:nvPr/>
        </p:nvPicPr>
        <p:blipFill>
          <a:blip r:embed="rId2">
            <a:lum contrast="96000"/>
          </a:blip>
          <a:srcRect l="26126" t="45604" r="37587" b="29234"/>
          <a:stretch>
            <a:fillRect/>
          </a:stretch>
        </p:blipFill>
        <p:spPr>
          <a:xfrm>
            <a:off x="5867400" y="2076450"/>
            <a:ext cx="2895600" cy="1504950"/>
          </a:xfrm>
          <a:prstGeom prst="rect">
            <a:avLst/>
          </a:prstGeom>
          <a:ln w="57150">
            <a:solidFill>
              <a:schemeClr val="tx2"/>
            </a:solid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lnSpc>
                <a:spcPct val="90000"/>
              </a:lnSpc>
            </a:pPr>
            <a:r>
              <a:rPr lang="en-US" sz="2400" b="1" u="sng" dirty="0" smtClean="0">
                <a:solidFill>
                  <a:srgbClr val="C00000"/>
                </a:solidFill>
                <a:latin typeface="Arial" pitchFamily="34" charset="0"/>
                <a:cs typeface="Arial" pitchFamily="34" charset="0"/>
              </a:rPr>
              <a:t>Swenson’s Formula</a:t>
            </a:r>
            <a:r>
              <a:rPr lang="en-US" sz="2400" b="1" dirty="0" smtClean="0">
                <a:solidFill>
                  <a:srgbClr val="0070C0"/>
                </a:solidFill>
                <a:latin typeface="Arial" pitchFamily="34" charset="0"/>
                <a:cs typeface="Arial" pitchFamily="34" charset="0"/>
              </a:rPr>
              <a:t>:-</a:t>
            </a:r>
          </a:p>
          <a:p>
            <a:pPr>
              <a:lnSpc>
                <a:spcPct val="90000"/>
              </a:lnSpc>
              <a:buClr>
                <a:schemeClr val="tx2"/>
              </a:buClr>
              <a:buNone/>
            </a:pPr>
            <a:r>
              <a:rPr lang="en-US" sz="2400" dirty="0" smtClean="0">
                <a:solidFill>
                  <a:srgbClr val="0070C0"/>
                </a:solidFill>
                <a:latin typeface="Arial" pitchFamily="34" charset="0"/>
                <a:cs typeface="Arial" pitchFamily="34" charset="0"/>
              </a:rPr>
              <a:t>     Swenson’s formula is an empirical formula and clarifies the relationship between the sagittal cusp inclination of the incisal guidance. </a:t>
            </a:r>
          </a:p>
          <a:p>
            <a:pPr>
              <a:lnSpc>
                <a:spcPct val="90000"/>
              </a:lnSpc>
              <a:buClr>
                <a:schemeClr val="tx2"/>
              </a:buClr>
              <a:buFontTx/>
              <a:buChar char="•"/>
            </a:pPr>
            <a:endParaRPr lang="en-US" sz="2400" dirty="0" smtClean="0">
              <a:solidFill>
                <a:srgbClr val="0070C0"/>
              </a:solidFill>
              <a:latin typeface="Arial" pitchFamily="34" charset="0"/>
              <a:cs typeface="Arial" pitchFamily="34" charset="0"/>
            </a:endParaRPr>
          </a:p>
          <a:p>
            <a:pPr>
              <a:lnSpc>
                <a:spcPct val="90000"/>
              </a:lnSpc>
              <a:buClr>
                <a:schemeClr val="tx2"/>
              </a:buClr>
              <a:buFontTx/>
              <a:buChar char="•"/>
            </a:pPr>
            <a:r>
              <a:rPr lang="en-US" sz="2400" dirty="0" smtClean="0">
                <a:solidFill>
                  <a:srgbClr val="0070C0"/>
                </a:solidFill>
                <a:latin typeface="Arial" pitchFamily="34" charset="0"/>
                <a:cs typeface="Arial" pitchFamily="34" charset="0"/>
              </a:rPr>
              <a:t>Cusp inclination = Incisal inclination + Fraction of distance from incisal guidance. (Condyle inclination - Incisal inclination)</a:t>
            </a:r>
          </a:p>
          <a:p>
            <a:endParaRPr lang="en-US" sz="2400" dirty="0">
              <a:solidFill>
                <a:srgbClr val="0070C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r>
              <a:rPr lang="en-US" sz="2400" b="1" dirty="0" smtClean="0">
                <a:latin typeface="Arial" pitchFamily="34" charset="0"/>
                <a:cs typeface="Arial" pitchFamily="34" charset="0"/>
              </a:rPr>
              <a:t>Gysi’s formula for the second molar:</a:t>
            </a:r>
            <a:endParaRPr lang="en-US" sz="2400" dirty="0" smtClean="0">
              <a:latin typeface="Arial" pitchFamily="34" charset="0"/>
              <a:cs typeface="Arial" pitchFamily="34" charset="0"/>
            </a:endParaRPr>
          </a:p>
          <a:p>
            <a:pPr>
              <a:buNone/>
            </a:pPr>
            <a:r>
              <a:rPr lang="en-US" sz="2400" dirty="0" smtClean="0">
                <a:latin typeface="Arial" pitchFamily="34" charset="0"/>
                <a:cs typeface="Arial" pitchFamily="34" charset="0"/>
              </a:rPr>
              <a:t>     </a:t>
            </a:r>
            <a:r>
              <a:rPr lang="en-US" sz="2400" dirty="0" smtClean="0">
                <a:latin typeface="Arial" pitchFamily="34" charset="0"/>
                <a:cs typeface="Arial" pitchFamily="34" charset="0"/>
              </a:rPr>
              <a:t>Gysi's </a:t>
            </a:r>
            <a:r>
              <a:rPr lang="en-US" sz="2400" dirty="0" smtClean="0">
                <a:latin typeface="Arial" pitchFamily="34" charset="0"/>
                <a:cs typeface="Arial" pitchFamily="34" charset="0"/>
              </a:rPr>
              <a:t>formula for the angulation of second molar is –</a:t>
            </a:r>
          </a:p>
          <a:p>
            <a:pPr>
              <a:buNone/>
            </a:pPr>
            <a:r>
              <a:rPr lang="en-US" sz="2400" dirty="0" smtClean="0">
                <a:latin typeface="Arial" pitchFamily="34" charset="0"/>
                <a:cs typeface="Arial" pitchFamily="34" charset="0"/>
              </a:rPr>
              <a:t>     Angulation of M2 = </a:t>
            </a:r>
            <a:r>
              <a:rPr lang="en-US" sz="2400" u="sng" dirty="0" smtClean="0">
                <a:latin typeface="Arial" pitchFamily="34" charset="0"/>
                <a:cs typeface="Arial" pitchFamily="34" charset="0"/>
              </a:rPr>
              <a:t>Condyle guide inclination + Incisal                   </a:t>
            </a:r>
          </a:p>
          <a:p>
            <a:pPr>
              <a:buNone/>
            </a:pPr>
            <a:r>
              <a:rPr lang="en-US" sz="2400" dirty="0" smtClean="0">
                <a:latin typeface="Arial" pitchFamily="34" charset="0"/>
                <a:cs typeface="Arial" pitchFamily="34" charset="0"/>
              </a:rPr>
              <a:t>                                                   </a:t>
            </a:r>
            <a:r>
              <a:rPr lang="en-US" sz="2400" u="sng" dirty="0" smtClean="0">
                <a:latin typeface="Arial" pitchFamily="34" charset="0"/>
                <a:cs typeface="Arial" pitchFamily="34" charset="0"/>
              </a:rPr>
              <a:t>guide inclination</a:t>
            </a:r>
            <a:r>
              <a:rPr lang="en-US" sz="2400" dirty="0" smtClean="0">
                <a:latin typeface="Arial" pitchFamily="34" charset="0"/>
                <a:cs typeface="Arial" pitchFamily="34" charset="0"/>
              </a:rPr>
              <a:t> </a:t>
            </a:r>
          </a:p>
          <a:p>
            <a:pPr>
              <a:buNone/>
            </a:pPr>
            <a:r>
              <a:rPr lang="en-US" sz="2400" dirty="0" smtClean="0">
                <a:latin typeface="Arial" pitchFamily="34" charset="0"/>
                <a:cs typeface="Arial" pitchFamily="34" charset="0"/>
              </a:rPr>
              <a:t>						2</a:t>
            </a:r>
          </a:p>
          <a:p>
            <a:pPr>
              <a:buNone/>
            </a:pPr>
            <a:r>
              <a:rPr lang="en-US" sz="2400" dirty="0" smtClean="0">
                <a:latin typeface="Arial" pitchFamily="34" charset="0"/>
                <a:cs typeface="Arial" pitchFamily="34" charset="0"/>
              </a:rPr>
              <a:t>                That is EM2 = </a:t>
            </a:r>
            <a:r>
              <a:rPr lang="en-US" sz="2400" u="sng" dirty="0" smtClean="0">
                <a:latin typeface="Arial" pitchFamily="34" charset="0"/>
                <a:cs typeface="Arial" pitchFamily="34" charset="0"/>
              </a:rPr>
              <a:t>B + V</a:t>
            </a:r>
            <a:endParaRPr lang="en-US" sz="2400" dirty="0" smtClean="0">
              <a:latin typeface="Arial" pitchFamily="34" charset="0"/>
              <a:cs typeface="Arial" pitchFamily="34" charset="0"/>
            </a:endParaRPr>
          </a:p>
          <a:p>
            <a:pPr>
              <a:buNone/>
            </a:pPr>
            <a:r>
              <a:rPr lang="en-US" sz="2400" dirty="0" smtClean="0">
                <a:latin typeface="Arial" pitchFamily="34" charset="0"/>
                <a:cs typeface="Arial" pitchFamily="34" charset="0"/>
              </a:rPr>
              <a:t>			                    2</a:t>
            </a:r>
          </a:p>
          <a:p>
            <a:pPr>
              <a:buClr>
                <a:schemeClr val="tx2"/>
              </a:buClr>
              <a:buFontTx/>
              <a:buChar char="•"/>
            </a:pPr>
            <a:r>
              <a:rPr lang="en-US" sz="2400" dirty="0" smtClean="0">
                <a:latin typeface="Arial" pitchFamily="34" charset="0"/>
                <a:cs typeface="Arial" pitchFamily="34" charset="0"/>
              </a:rPr>
              <a:t>B – Condyle guide inclination </a:t>
            </a:r>
          </a:p>
          <a:p>
            <a:pPr>
              <a:buClr>
                <a:schemeClr val="tx2"/>
              </a:buClr>
              <a:buFontTx/>
              <a:buChar char="•"/>
            </a:pPr>
            <a:r>
              <a:rPr lang="en-US" sz="2400" dirty="0" smtClean="0">
                <a:latin typeface="Arial" pitchFamily="34" charset="0"/>
                <a:cs typeface="Arial" pitchFamily="34" charset="0"/>
              </a:rPr>
              <a:t>V – Incisal guide inclination </a:t>
            </a:r>
          </a:p>
          <a:p>
            <a:endParaRPr lang="en-US" sz="2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772400" cy="914400"/>
          </a:xfrm>
        </p:spPr>
        <p:style>
          <a:lnRef idx="2">
            <a:schemeClr val="dk1">
              <a:shade val="50000"/>
            </a:schemeClr>
          </a:lnRef>
          <a:fillRef idx="1">
            <a:schemeClr val="dk1"/>
          </a:fillRef>
          <a:effectRef idx="0">
            <a:schemeClr val="dk1"/>
          </a:effectRef>
          <a:fontRef idx="minor">
            <a:schemeClr val="lt1"/>
          </a:fontRef>
        </p:style>
        <p:txBody>
          <a:bodyPr/>
          <a:lstStyle/>
          <a:p>
            <a:pPr algn="ctr"/>
            <a:r>
              <a:rPr lang="en-US" sz="4800" dirty="0" smtClean="0">
                <a:solidFill>
                  <a:srgbClr val="FF33CC"/>
                </a:solidFill>
                <a:latin typeface="Copperplate Gothic Bold" pitchFamily="34" charset="0"/>
              </a:rPr>
              <a:t>CONCLUSION</a:t>
            </a:r>
            <a:endParaRPr lang="en-US" sz="4800" dirty="0">
              <a:solidFill>
                <a:srgbClr val="FF33CC"/>
              </a:solidFill>
              <a:latin typeface="Copperplate Gothic Bold" pitchFamily="34" charset="0"/>
            </a:endParaRPr>
          </a:p>
        </p:txBody>
      </p:sp>
      <p:graphicFrame>
        <p:nvGraphicFramePr>
          <p:cNvPr id="5" name="Group 3"/>
          <p:cNvGraphicFramePr>
            <a:graphicFrameLocks/>
          </p:cNvGraphicFramePr>
          <p:nvPr/>
        </p:nvGraphicFramePr>
        <p:xfrm>
          <a:off x="228599" y="1310640"/>
          <a:ext cx="8839201" cy="5471160"/>
        </p:xfrm>
        <a:graphic>
          <a:graphicData uri="http://schemas.openxmlformats.org/drawingml/2006/table">
            <a:tbl>
              <a:tblPr/>
              <a:tblGrid>
                <a:gridCol w="2376928"/>
                <a:gridCol w="2082907"/>
                <a:gridCol w="2299554"/>
                <a:gridCol w="2079812"/>
              </a:tblGrid>
              <a:tr h="16002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1" i="1" u="sng" strike="noStrike" cap="none" normalizeH="0" baseline="0" dirty="0" smtClean="0">
                          <a:ln>
                            <a:noFill/>
                          </a:ln>
                          <a:solidFill>
                            <a:srgbClr val="0070C0"/>
                          </a:solidFill>
                          <a:effectLst>
                            <a:outerShdw blurRad="38100" dist="38100" dir="2700000" algn="tl">
                              <a:srgbClr val="000000"/>
                            </a:outerShdw>
                          </a:effectLst>
                          <a:latin typeface="Times New Roman" pitchFamily="18" charset="0"/>
                        </a:rPr>
                        <a:t>Neutrocentric concept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1" i="1" u="sng" strike="noStrike" cap="none" normalizeH="0" baseline="0" dirty="0" smtClean="0">
                          <a:ln>
                            <a:noFill/>
                          </a:ln>
                          <a:solidFill>
                            <a:srgbClr val="0070C0"/>
                          </a:solidFill>
                          <a:effectLst>
                            <a:outerShdw blurRad="38100" dist="38100" dir="2700000" algn="tl">
                              <a:srgbClr val="000000"/>
                            </a:outerShdw>
                          </a:effectLst>
                          <a:latin typeface="Times New Roman" pitchFamily="18" charset="0"/>
                        </a:rPr>
                        <a:t>Lingualized concept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1" i="1" u="sng" strike="noStrike" cap="none" normalizeH="0" baseline="0" dirty="0" smtClean="0">
                          <a:ln>
                            <a:noFill/>
                          </a:ln>
                          <a:solidFill>
                            <a:srgbClr val="0070C0"/>
                          </a:solidFill>
                          <a:effectLst>
                            <a:outerShdw blurRad="38100" dist="38100" dir="2700000" algn="tl">
                              <a:srgbClr val="000000"/>
                            </a:outerShdw>
                          </a:effectLst>
                          <a:latin typeface="Times New Roman" pitchFamily="18" charset="0"/>
                        </a:rPr>
                        <a:t>Monoplane concept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1" i="1" u="sng" strike="noStrike" cap="none" normalizeH="0" baseline="0" dirty="0" smtClean="0">
                          <a:ln>
                            <a:noFill/>
                          </a:ln>
                          <a:solidFill>
                            <a:srgbClr val="0070C0"/>
                          </a:solidFill>
                          <a:effectLst>
                            <a:outerShdw blurRad="38100" dist="38100" dir="2700000" algn="tl">
                              <a:srgbClr val="000000"/>
                            </a:outerShdw>
                          </a:effectLst>
                          <a:latin typeface="Times New Roman" pitchFamily="18" charset="0"/>
                        </a:rPr>
                        <a:t>Lineal concept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192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2800" b="0" i="0" u="none" strike="noStrike" cap="none" normalizeH="0" baseline="0" dirty="0" smtClean="0">
                        <a:ln>
                          <a:noFill/>
                        </a:ln>
                        <a:solidFill>
                          <a:srgbClr val="0070C0"/>
                        </a:solidFill>
                        <a:effectLst>
                          <a:outerShdw blurRad="38100" dist="38100" dir="2700000" algn="tl">
                            <a:srgbClr val="000000"/>
                          </a:outerShdw>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2800" b="0" i="0" u="none" strike="noStrike" cap="none" normalizeH="0" baseline="0" dirty="0" smtClean="0">
                        <a:ln>
                          <a:noFill/>
                        </a:ln>
                        <a:solidFill>
                          <a:srgbClr val="0070C0"/>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2800" b="0" i="0" u="none" strike="noStrike" cap="none" normalizeH="0" baseline="0" dirty="0" smtClean="0">
                        <a:ln>
                          <a:noFill/>
                        </a:ln>
                        <a:solidFill>
                          <a:srgbClr val="0070C0"/>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2800" b="0" i="0" u="none" strike="noStrike" cap="none" normalizeH="0" baseline="0" dirty="0" smtClean="0">
                        <a:ln>
                          <a:noFill/>
                        </a:ln>
                        <a:solidFill>
                          <a:srgbClr val="0070C0"/>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5113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0" i="0" u="none" strike="noStrike" cap="none" normalizeH="0" baseline="0" dirty="0" smtClean="0">
                          <a:ln>
                            <a:noFill/>
                          </a:ln>
                          <a:solidFill>
                            <a:srgbClr val="0070C0"/>
                          </a:solidFill>
                          <a:effectLst>
                            <a:outerShdw blurRad="38100" dist="38100" dir="2700000" algn="tl">
                              <a:srgbClr val="000000"/>
                            </a:outerShdw>
                          </a:effectLst>
                          <a:latin typeface="Times New Roman" pitchFamily="18" charset="0"/>
                        </a:rPr>
                        <a:t>Resorbed ridge cases, poor neuromuscular 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0" i="0" u="none" strike="noStrike" cap="none" normalizeH="0" baseline="0" dirty="0" smtClean="0">
                          <a:ln>
                            <a:noFill/>
                          </a:ln>
                          <a:solidFill>
                            <a:srgbClr val="0070C0"/>
                          </a:solidFill>
                          <a:effectLst>
                            <a:outerShdw blurRad="38100" dist="38100" dir="2700000" algn="tl">
                              <a:srgbClr val="000000"/>
                            </a:outerShdw>
                          </a:effectLst>
                          <a:latin typeface="Times New Roman" pitchFamily="18" charset="0"/>
                        </a:rPr>
                        <a:t>Class I, class II, class III, cross bite, etc.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0" i="0" u="none" strike="noStrike" cap="none" normalizeH="0" baseline="0" dirty="0" smtClean="0">
                          <a:ln>
                            <a:noFill/>
                          </a:ln>
                          <a:solidFill>
                            <a:srgbClr val="0070C0"/>
                          </a:solidFill>
                          <a:effectLst>
                            <a:outerShdw blurRad="38100" dist="38100" dir="2700000" algn="tl">
                              <a:srgbClr val="000000"/>
                            </a:outerShdw>
                          </a:effectLst>
                          <a:latin typeface="Times New Roman" pitchFamily="18" charset="0"/>
                        </a:rPr>
                        <a:t>Poor ridge form, poor neuromuscular control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0" i="0" u="none" strike="noStrike" cap="none" normalizeH="0" baseline="0" dirty="0" smtClean="0">
                          <a:ln>
                            <a:noFill/>
                          </a:ln>
                          <a:solidFill>
                            <a:srgbClr val="0070C0"/>
                          </a:solidFill>
                          <a:effectLst>
                            <a:outerShdw blurRad="38100" dist="38100" dir="2700000" algn="tl">
                              <a:srgbClr val="000000"/>
                            </a:outerShdw>
                          </a:effectLst>
                          <a:latin typeface="Times New Roman" pitchFamily="18" charset="0"/>
                        </a:rPr>
                        <a:t>Where stability of the denture base is prime consideration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 name="Text Box 25"/>
          <p:cNvSpPr txBox="1">
            <a:spLocks noChangeArrowheads="1"/>
          </p:cNvSpPr>
          <p:nvPr/>
        </p:nvSpPr>
        <p:spPr bwMode="auto">
          <a:xfrm>
            <a:off x="2133600" y="2895600"/>
            <a:ext cx="4419600" cy="1066800"/>
          </a:xfrm>
          <a:prstGeom prst="rect">
            <a:avLst/>
          </a:prstGeom>
          <a:noFill/>
          <a:ln w="9525" algn="ctr">
            <a:noFill/>
            <a:miter lim="800000"/>
            <a:headEnd/>
            <a:tailEnd/>
          </a:ln>
          <a:effectLst/>
        </p:spPr>
        <p:txBody>
          <a:bodyPr>
            <a:spAutoFit/>
          </a:bodyPr>
          <a:lstStyle/>
          <a:p>
            <a:pPr marL="342900" indent="-342900" algn="ctr">
              <a:spcBef>
                <a:spcPct val="50000"/>
              </a:spcBef>
              <a:buClr>
                <a:srgbClr val="FFFF66"/>
              </a:buClr>
              <a:buSzPct val="90000"/>
              <a:buFont typeface="Wingdings" pitchFamily="2" charset="2"/>
              <a:buNone/>
            </a:pPr>
            <a:r>
              <a:rPr lang="en-US" sz="3200" b="1" i="1" dirty="0">
                <a:solidFill>
                  <a:srgbClr val="00B0F0"/>
                </a:solidFill>
                <a:latin typeface="Garamond" pitchFamily="18" charset="0"/>
                <a:cs typeface="Arial" charset="0"/>
              </a:rPr>
              <a:t>     </a:t>
            </a:r>
            <a:r>
              <a:rPr lang="en-US" sz="3200" b="1" i="1" u="sng" dirty="0">
                <a:solidFill>
                  <a:srgbClr val="00B0F0"/>
                </a:solidFill>
                <a:latin typeface="Garamond" pitchFamily="18" charset="0"/>
                <a:cs typeface="Arial" charset="0"/>
              </a:rPr>
              <a:t>Different Clinical situations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b="1" dirty="0" smtClean="0">
                <a:solidFill>
                  <a:schemeClr val="bg1"/>
                </a:solidFill>
                <a:latin typeface="Arial" pitchFamily="34" charset="0"/>
                <a:cs typeface="Arial" pitchFamily="34" charset="0"/>
              </a:rPr>
              <a:t>			</a:t>
            </a:r>
            <a:endParaRPr lang="en-US" dirty="0" smtClean="0">
              <a:solidFill>
                <a:schemeClr val="bg1"/>
              </a:solidFill>
              <a:latin typeface="Arial" pitchFamily="34" charset="0"/>
              <a:cs typeface="Arial" pitchFamily="34" charset="0"/>
            </a:endParaRPr>
          </a:p>
        </p:txBody>
      </p:sp>
      <p:graphicFrame>
        <p:nvGraphicFramePr>
          <p:cNvPr id="4" name="Content Placeholder 3"/>
          <p:cNvGraphicFramePr>
            <a:graphicFrameLocks noGrp="1"/>
          </p:cNvGraphicFramePr>
          <p:nvPr>
            <p:ph idx="1"/>
          </p:nvPr>
        </p:nvGraphicFramePr>
        <p:xfrm>
          <a:off x="0" y="26988"/>
          <a:ext cx="9144000" cy="6975614"/>
        </p:xfrm>
        <a:graphic>
          <a:graphicData uri="http://schemas.openxmlformats.org/drawingml/2006/table">
            <a:tbl>
              <a:tblPr firstRow="1" bandRow="1">
                <a:tableStyleId>{5C22544A-7EE6-4342-B048-85BDC9FD1C3A}</a:tableStyleId>
              </a:tblPr>
              <a:tblGrid>
                <a:gridCol w="4572000"/>
                <a:gridCol w="4572000"/>
              </a:tblGrid>
              <a:tr h="1128767">
                <a:tc>
                  <a:txBody>
                    <a:bodyPr/>
                    <a:lstStyle/>
                    <a:p>
                      <a:pPr marL="0" marR="0" lvl="0" indent="0" algn="just" defTabSz="914400" rtl="0" eaLnBrk="1" fontAlgn="base" latinLnBrk="0" hangingPunct="1">
                        <a:lnSpc>
                          <a:spcPct val="100000"/>
                        </a:lnSpc>
                        <a:spcBef>
                          <a:spcPct val="0"/>
                        </a:spcBef>
                        <a:spcAft>
                          <a:spcPct val="0"/>
                        </a:spcAft>
                        <a:buClrTx/>
                        <a:buSzTx/>
                        <a:buFont typeface="Symbol" pitchFamily="18" charset="2"/>
                        <a:buNone/>
                        <a:tabLst/>
                      </a:pPr>
                      <a:r>
                        <a:rPr kumimoji="0" lang="en-US" sz="2400" b="0" i="0" u="none" strike="noStrike" cap="none" normalizeH="0" baseline="0" dirty="0" smtClean="0">
                          <a:ln>
                            <a:noFill/>
                          </a:ln>
                          <a:solidFill>
                            <a:schemeClr val="bg1"/>
                          </a:solidFill>
                          <a:effectLst/>
                          <a:latin typeface="Arial" pitchFamily="34" charset="0"/>
                          <a:cs typeface="Arial" pitchFamily="34" charset="0"/>
                        </a:rPr>
                        <a:t>Incising does not affect the posterior teeth.</a:t>
                      </a:r>
                    </a:p>
                  </a:txBody>
                  <a:tcPr horzOverflow="overflow">
                    <a:solidFill>
                      <a:schemeClr val="accent1">
                        <a:lumMod val="20000"/>
                        <a:lumOff val="8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 typeface="Symbol" pitchFamily="18" charset="2"/>
                        <a:buNone/>
                        <a:tabLst/>
                      </a:pPr>
                      <a:r>
                        <a:rPr kumimoji="0" lang="en-US" sz="2400" b="0" i="0" u="none" strike="noStrike" cap="none" normalizeH="0" baseline="0" dirty="0" smtClean="0">
                          <a:ln>
                            <a:noFill/>
                          </a:ln>
                          <a:solidFill>
                            <a:schemeClr val="bg1"/>
                          </a:solidFill>
                          <a:effectLst/>
                          <a:latin typeface="Arial" pitchFamily="34" charset="0"/>
                          <a:cs typeface="Arial" pitchFamily="34" charset="0"/>
                        </a:rPr>
                        <a:t>Incising will lift the posterior part of the denture.</a:t>
                      </a:r>
                    </a:p>
                  </a:txBody>
                  <a:tcPr horzOverflow="overflow">
                    <a:solidFill>
                      <a:schemeClr val="accent1">
                        <a:lumMod val="20000"/>
                        <a:lumOff val="80000"/>
                      </a:schemeClr>
                    </a:solidFill>
                  </a:tcPr>
                </a:tc>
              </a:tr>
              <a:tr h="1640607">
                <a:tc>
                  <a:txBody>
                    <a:bodyPr/>
                    <a:lstStyle/>
                    <a:p>
                      <a:pPr marL="0" marR="0" lvl="0" indent="0" algn="just" defTabSz="914400" rtl="0" eaLnBrk="1" fontAlgn="base" latinLnBrk="0" hangingPunct="1">
                        <a:lnSpc>
                          <a:spcPct val="100000"/>
                        </a:lnSpc>
                        <a:spcBef>
                          <a:spcPct val="0"/>
                        </a:spcBef>
                        <a:spcAft>
                          <a:spcPct val="0"/>
                        </a:spcAft>
                        <a:buClrTx/>
                        <a:buSzTx/>
                        <a:buFont typeface="Symbol" pitchFamily="18" charset="2"/>
                        <a:buChar char=""/>
                        <a:tabLst/>
                      </a:pPr>
                      <a:endParaRPr kumimoji="0" lang="en-US" sz="24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 typeface="Symbol" pitchFamily="18" charset="2"/>
                        <a:buNone/>
                        <a:tabLst/>
                      </a:pPr>
                      <a:r>
                        <a:rPr kumimoji="0" lang="en-US" sz="2400" b="0" i="0" u="none" strike="noStrike" cap="none" normalizeH="0" baseline="0" dirty="0" smtClean="0">
                          <a:ln>
                            <a:noFill/>
                          </a:ln>
                          <a:solidFill>
                            <a:schemeClr val="bg1"/>
                          </a:solidFill>
                          <a:effectLst/>
                          <a:latin typeface="Arial" pitchFamily="34" charset="0"/>
                          <a:cs typeface="Arial" pitchFamily="34" charset="0"/>
                        </a:rPr>
                        <a:t>The second molar is the favored area for heavy mastication.</a:t>
                      </a:r>
                    </a:p>
                  </a:txBody>
                  <a:tcPr horzOverflow="overflow">
                    <a:solidFill>
                      <a:schemeClr val="accent1">
                        <a:lumMod val="40000"/>
                        <a:lumOff val="6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 typeface="Symbol" pitchFamily="18" charset="2"/>
                        <a:buChar char=""/>
                        <a:tabLst/>
                      </a:pPr>
                      <a:endParaRPr kumimoji="0" lang="en-US" sz="24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 typeface="Symbol" pitchFamily="18" charset="2"/>
                        <a:buNone/>
                        <a:tabLst/>
                      </a:pPr>
                      <a:r>
                        <a:rPr kumimoji="0" lang="en-US" sz="2400" b="0" i="0" u="none" strike="noStrike" cap="none" normalizeH="0" baseline="0" dirty="0" smtClean="0">
                          <a:ln>
                            <a:noFill/>
                          </a:ln>
                          <a:solidFill>
                            <a:schemeClr val="bg1"/>
                          </a:solidFill>
                          <a:effectLst/>
                          <a:latin typeface="Arial" pitchFamily="34" charset="0"/>
                          <a:cs typeface="Arial" pitchFamily="34" charset="0"/>
                        </a:rPr>
                        <a:t>Heavy mastication over the second molar can tilt or shift the denture base. </a:t>
                      </a:r>
                    </a:p>
                  </a:txBody>
                  <a:tcPr horzOverflow="overflow">
                    <a:solidFill>
                      <a:schemeClr val="accent1">
                        <a:lumMod val="40000"/>
                        <a:lumOff val="60000"/>
                      </a:schemeClr>
                    </a:solidFill>
                  </a:tcPr>
                </a:tc>
              </a:tr>
              <a:tr h="1480115">
                <a:tc>
                  <a:txBody>
                    <a:bodyPr/>
                    <a:lstStyle/>
                    <a:p>
                      <a:pPr marL="0" marR="0" lvl="0" indent="0" algn="just" defTabSz="914400" rtl="0" eaLnBrk="1" fontAlgn="base" latinLnBrk="0" hangingPunct="1">
                        <a:lnSpc>
                          <a:spcPct val="100000"/>
                        </a:lnSpc>
                        <a:spcBef>
                          <a:spcPct val="0"/>
                        </a:spcBef>
                        <a:spcAft>
                          <a:spcPct val="0"/>
                        </a:spcAft>
                        <a:buClrTx/>
                        <a:buSzTx/>
                        <a:buFont typeface="Symbol" pitchFamily="18" charset="2"/>
                        <a:buChar char=""/>
                        <a:tabLst/>
                      </a:pPr>
                      <a:endParaRPr kumimoji="0" lang="en-US" sz="24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 typeface="Symbol" pitchFamily="18" charset="2"/>
                        <a:buNone/>
                        <a:tabLst/>
                      </a:pPr>
                      <a:r>
                        <a:rPr kumimoji="0" lang="en-US" sz="2400" b="0" i="0" u="none" strike="noStrike" cap="none" normalizeH="0" baseline="0" dirty="0" smtClean="0">
                          <a:ln>
                            <a:noFill/>
                          </a:ln>
                          <a:solidFill>
                            <a:schemeClr val="bg1"/>
                          </a:solidFill>
                          <a:effectLst/>
                          <a:latin typeface="Arial" pitchFamily="34" charset="0"/>
                          <a:cs typeface="Arial" pitchFamily="34" charset="0"/>
                        </a:rPr>
                        <a:t>Bilateral balance is not necessary and is usually considered a hindrance</a:t>
                      </a:r>
                    </a:p>
                  </a:txBody>
                  <a:tcPr horzOverflow="overflow">
                    <a:solidFill>
                      <a:schemeClr val="accent1">
                        <a:lumMod val="20000"/>
                        <a:lumOff val="8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 typeface="Symbol" pitchFamily="18" charset="2"/>
                        <a:buChar char=""/>
                        <a:tabLst/>
                      </a:pPr>
                      <a:endParaRPr kumimoji="0" lang="en-US" sz="24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 typeface="Symbol" pitchFamily="18" charset="2"/>
                        <a:buNone/>
                        <a:tabLst/>
                      </a:pPr>
                      <a:r>
                        <a:rPr kumimoji="0" lang="en-US" sz="2400" b="0" i="0" u="none" strike="noStrike" cap="none" normalizeH="0" baseline="0" dirty="0" smtClean="0">
                          <a:ln>
                            <a:noFill/>
                          </a:ln>
                          <a:solidFill>
                            <a:schemeClr val="bg1"/>
                          </a:solidFill>
                          <a:effectLst/>
                          <a:latin typeface="Arial" pitchFamily="34" charset="0"/>
                          <a:cs typeface="Arial" pitchFamily="34" charset="0"/>
                        </a:rPr>
                        <a:t>Bilateral balance is mandatory to produce stability of the denture. </a:t>
                      </a:r>
                    </a:p>
                  </a:txBody>
                  <a:tcPr horzOverflow="overflow">
                    <a:solidFill>
                      <a:schemeClr val="accent1">
                        <a:lumMod val="20000"/>
                        <a:lumOff val="80000"/>
                      </a:schemeClr>
                    </a:solidFill>
                  </a:tcPr>
                </a:tc>
              </a:tr>
              <a:tr h="2379909">
                <a:tc>
                  <a:txBody>
                    <a:bodyPr/>
                    <a:lstStyle/>
                    <a:p>
                      <a:pPr marL="0" marR="0" lvl="0" indent="0" algn="just" defTabSz="914400" rtl="0" eaLnBrk="1" fontAlgn="base" latinLnBrk="0" hangingPunct="1">
                        <a:lnSpc>
                          <a:spcPct val="100000"/>
                        </a:lnSpc>
                        <a:spcBef>
                          <a:spcPct val="0"/>
                        </a:spcBef>
                        <a:spcAft>
                          <a:spcPct val="0"/>
                        </a:spcAft>
                        <a:buClrTx/>
                        <a:buSzTx/>
                        <a:buFont typeface="Symbol" pitchFamily="18" charset="2"/>
                        <a:buNone/>
                        <a:tabLst/>
                      </a:pPr>
                      <a:endParaRPr kumimoji="0" lang="en-US" sz="24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 typeface="Symbol" pitchFamily="18" charset="2"/>
                        <a:buNone/>
                        <a:tabLst/>
                      </a:pPr>
                      <a:r>
                        <a:rPr kumimoji="0" lang="en-US" sz="2400" b="0" i="0" u="none" strike="noStrike" cap="none" normalizeH="0" baseline="0" dirty="0" smtClean="0">
                          <a:ln>
                            <a:noFill/>
                          </a:ln>
                          <a:solidFill>
                            <a:schemeClr val="bg1"/>
                          </a:solidFill>
                          <a:effectLst/>
                          <a:latin typeface="Arial" pitchFamily="34" charset="0"/>
                          <a:cs typeface="Arial" pitchFamily="34" charset="0"/>
                        </a:rPr>
                        <a:t>Proprioceptive impulses give feedback to avoid occlusal prematurities. This helps the patient to have a habitual occlusion away from centric relation. </a:t>
                      </a:r>
                    </a:p>
                  </a:txBody>
                  <a:tcPr horzOverflow="overflow">
                    <a:solidFill>
                      <a:schemeClr val="accent1">
                        <a:lumMod val="40000"/>
                        <a:lumOff val="6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 typeface="Symbol" pitchFamily="18" charset="2"/>
                        <a:buChar char=""/>
                        <a:tabLst/>
                      </a:pPr>
                      <a:endParaRPr kumimoji="0" lang="en-US" sz="24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 typeface="Symbol" pitchFamily="18" charset="2"/>
                        <a:buNone/>
                        <a:tabLst/>
                      </a:pPr>
                      <a:r>
                        <a:rPr kumimoji="0" lang="en-US" sz="2400" b="0" i="0" u="none" strike="noStrike" cap="none" normalizeH="0" baseline="0" dirty="0" smtClean="0">
                          <a:ln>
                            <a:noFill/>
                          </a:ln>
                          <a:solidFill>
                            <a:schemeClr val="bg1"/>
                          </a:solidFill>
                          <a:effectLst/>
                          <a:latin typeface="Arial" pitchFamily="34" charset="0"/>
                          <a:cs typeface="Arial" pitchFamily="34" charset="0"/>
                        </a:rPr>
                        <a:t>There is no feedback and the denture rests in centric relation. Any prematurities in this position can shift the base. </a:t>
                      </a:r>
                    </a:p>
                  </a:txBody>
                  <a:tcPr horzOverflow="overflow">
                    <a:solidFill>
                      <a:schemeClr val="accent1">
                        <a:lumMod val="40000"/>
                        <a:lumOff val="60000"/>
                      </a:schemeClr>
                    </a:solidFill>
                  </a:tcPr>
                </a:tc>
              </a:tr>
            </a:tbl>
          </a:graphicData>
        </a:graphic>
      </p:graphicFrame>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3"/>
          <p:cNvGraphicFramePr>
            <a:graphicFrameLocks/>
          </p:cNvGraphicFramePr>
          <p:nvPr>
            <p:extLst>
              <p:ext uri="{D42A27DB-BD31-4B8C-83A1-F6EECF244321}">
                <p14:modId xmlns:p14="http://schemas.microsoft.com/office/powerpoint/2010/main" val="2582186713"/>
              </p:ext>
            </p:extLst>
          </p:nvPr>
        </p:nvGraphicFramePr>
        <p:xfrm>
          <a:off x="228599" y="1310640"/>
          <a:ext cx="8839201" cy="5983224"/>
        </p:xfrm>
        <a:graphic>
          <a:graphicData uri="http://schemas.openxmlformats.org/drawingml/2006/table">
            <a:tbl>
              <a:tblPr/>
              <a:tblGrid>
                <a:gridCol w="2376928"/>
                <a:gridCol w="2082907"/>
                <a:gridCol w="2299554"/>
                <a:gridCol w="2079812"/>
              </a:tblGrid>
              <a:tr h="16002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1" i="1" u="sng" strike="noStrike" cap="none" normalizeH="0" baseline="0" dirty="0" smtClean="0">
                          <a:ln>
                            <a:noFill/>
                          </a:ln>
                          <a:solidFill>
                            <a:srgbClr val="FF33CC"/>
                          </a:solidFill>
                          <a:effectLst>
                            <a:outerShdw blurRad="38100" dist="38100" dir="2700000" algn="tl">
                              <a:srgbClr val="000000"/>
                            </a:outerShdw>
                          </a:effectLst>
                          <a:latin typeface="Times New Roman" pitchFamily="18" charset="0"/>
                        </a:rPr>
                        <a:t>    single     complete dentures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1" i="1" u="sng" strike="noStrike" cap="none" normalizeH="0" baseline="0" dirty="0" smtClean="0">
                          <a:ln>
                            <a:noFill/>
                          </a:ln>
                          <a:solidFill>
                            <a:srgbClr val="FF33CC"/>
                          </a:solidFill>
                          <a:effectLst>
                            <a:outerShdw blurRad="38100" dist="38100" dir="2700000" algn="tl">
                              <a:srgbClr val="000000"/>
                            </a:outerShdw>
                          </a:effectLst>
                          <a:latin typeface="Times New Roman" pitchFamily="18" charset="0"/>
                        </a:rPr>
                        <a:t>Combination </a:t>
                      </a:r>
                      <a:r>
                        <a:rPr kumimoji="0" lang="en-US" sz="2800" b="1" i="1" u="sng" strike="noStrike" cap="none" normalizeH="0" baseline="0" dirty="0" smtClean="0">
                          <a:ln>
                            <a:noFill/>
                          </a:ln>
                          <a:solidFill>
                            <a:srgbClr val="FF33CC"/>
                          </a:solidFill>
                          <a:effectLst>
                            <a:outerShdw blurRad="38100" dist="38100" dir="2700000" algn="tl">
                              <a:srgbClr val="000000"/>
                            </a:outerShdw>
                          </a:effectLst>
                          <a:latin typeface="Times New Roman" pitchFamily="18" charset="0"/>
                        </a:rPr>
                        <a:t>syndrome</a:t>
                      </a:r>
                      <a:endParaRPr kumimoji="0" lang="en-US" sz="2800" b="1" i="1" u="sng" strike="noStrike" cap="none" normalizeH="0" baseline="0" dirty="0" smtClean="0">
                        <a:ln>
                          <a:noFill/>
                        </a:ln>
                        <a:solidFill>
                          <a:srgbClr val="FF33CC"/>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2800" b="1" i="1" u="sng" strike="noStrike" cap="none" normalizeH="0" baseline="0" dirty="0" smtClean="0">
                        <a:ln>
                          <a:noFill/>
                        </a:ln>
                        <a:solidFill>
                          <a:srgbClr val="FF33CC"/>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2800" b="1" i="1" u="sng" strike="noStrike" cap="none" normalizeH="0" baseline="0" dirty="0" smtClean="0">
                        <a:ln>
                          <a:noFill/>
                        </a:ln>
                        <a:solidFill>
                          <a:srgbClr val="FF33CC"/>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192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2800" b="0" i="0" u="none" strike="noStrike" cap="none" normalizeH="0" baseline="0" dirty="0" smtClean="0">
                        <a:ln>
                          <a:noFill/>
                        </a:ln>
                        <a:solidFill>
                          <a:srgbClr val="FF33CC"/>
                        </a:solidFill>
                        <a:effectLst>
                          <a:outerShdw blurRad="38100" dist="38100" dir="2700000" algn="tl">
                            <a:srgbClr val="000000"/>
                          </a:outerShdw>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2800" b="0" i="0" u="none" strike="noStrike" cap="none" normalizeH="0" baseline="0" dirty="0" smtClean="0">
                        <a:ln>
                          <a:noFill/>
                        </a:ln>
                        <a:solidFill>
                          <a:srgbClr val="FF33CC"/>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2800" b="0" i="0" u="none" strike="noStrike" cap="none" normalizeH="0" baseline="0" dirty="0" smtClean="0">
                        <a:ln>
                          <a:noFill/>
                        </a:ln>
                        <a:solidFill>
                          <a:srgbClr val="FF33CC"/>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2800" b="0" i="0" u="none" strike="noStrike" cap="none" normalizeH="0" baseline="0" dirty="0" smtClean="0">
                        <a:ln>
                          <a:noFill/>
                        </a:ln>
                        <a:solidFill>
                          <a:srgbClr val="FF33CC"/>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5113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0" i="0" u="none" strike="noStrike" cap="none" normalizeH="0" baseline="0" dirty="0" smtClean="0">
                          <a:ln>
                            <a:noFill/>
                          </a:ln>
                          <a:solidFill>
                            <a:srgbClr val="FF33CC"/>
                          </a:solidFill>
                          <a:effectLst>
                            <a:outerShdw blurRad="38100" dist="38100" dir="2700000" algn="tl">
                              <a:srgbClr val="000000"/>
                            </a:outerShdw>
                          </a:effectLst>
                          <a:latin typeface="Times New Roman" pitchFamily="18" charset="0"/>
                        </a:rPr>
                        <a:t>Direct forces vertically .post balanced occ</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0" i="0" u="none" strike="noStrike" cap="none" normalizeH="0" baseline="0" dirty="0" smtClean="0">
                          <a:ln>
                            <a:noFill/>
                          </a:ln>
                          <a:solidFill>
                            <a:srgbClr val="FF33CC"/>
                          </a:solidFill>
                          <a:effectLst>
                            <a:outerShdw blurRad="38100" dist="38100" dir="2700000" algn="tl">
                              <a:srgbClr val="000000"/>
                            </a:outerShdw>
                          </a:effectLst>
                          <a:latin typeface="Times New Roman" pitchFamily="18" charset="0"/>
                        </a:rPr>
                        <a:t>Post </a:t>
                      </a:r>
                      <a:r>
                        <a:rPr kumimoji="0" lang="en-US" sz="2800" b="0" i="0" u="none" strike="noStrike" cap="none" normalizeH="0" baseline="0" dirty="0" smtClean="0">
                          <a:ln>
                            <a:noFill/>
                          </a:ln>
                          <a:solidFill>
                            <a:srgbClr val="FF33CC"/>
                          </a:solidFill>
                          <a:effectLst>
                            <a:outerShdw blurRad="38100" dist="38100" dir="2700000" algn="tl">
                              <a:srgbClr val="000000"/>
                            </a:outerShdw>
                          </a:effectLst>
                          <a:latin typeface="Times New Roman" pitchFamily="18" charset="0"/>
                        </a:rPr>
                        <a:t>teeth </a:t>
                      </a:r>
                      <a:r>
                        <a:rPr kumimoji="0" lang="en-US" sz="2800" b="0" i="0" u="none" strike="noStrike" cap="none" normalizeH="0" baseline="0" dirty="0" smtClean="0">
                          <a:ln>
                            <a:noFill/>
                          </a:ln>
                          <a:solidFill>
                            <a:srgbClr val="FF33CC"/>
                          </a:solidFill>
                          <a:effectLst>
                            <a:outerShdw blurRad="38100" dist="38100" dir="2700000" algn="tl">
                              <a:srgbClr val="000000"/>
                            </a:outerShdw>
                          </a:effectLst>
                          <a:latin typeface="Times New Roman" pitchFamily="18" charset="0"/>
                        </a:rPr>
                        <a:t>shd not extend beyond 1</a:t>
                      </a:r>
                      <a:r>
                        <a:rPr kumimoji="0" lang="en-US" sz="2800" b="0" i="0" u="none" strike="noStrike" cap="none" normalizeH="0" baseline="30000" dirty="0" smtClean="0">
                          <a:ln>
                            <a:noFill/>
                          </a:ln>
                          <a:solidFill>
                            <a:srgbClr val="FF33CC"/>
                          </a:solidFill>
                          <a:effectLst>
                            <a:outerShdw blurRad="38100" dist="38100" dir="2700000" algn="tl">
                              <a:srgbClr val="000000"/>
                            </a:outerShdw>
                          </a:effectLst>
                          <a:latin typeface="Times New Roman" pitchFamily="18" charset="0"/>
                        </a:rPr>
                        <a:t>st</a:t>
                      </a:r>
                      <a:r>
                        <a:rPr kumimoji="0" lang="en-US" sz="2800" b="0" i="0" u="none" strike="noStrike" cap="none" normalizeH="0" baseline="0" dirty="0" smtClean="0">
                          <a:ln>
                            <a:noFill/>
                          </a:ln>
                          <a:solidFill>
                            <a:srgbClr val="FF33CC"/>
                          </a:solidFill>
                          <a:effectLst>
                            <a:outerShdw blurRad="38100" dist="38100" dir="2700000" algn="tl">
                              <a:srgbClr val="000000"/>
                            </a:outerShdw>
                          </a:effectLst>
                          <a:latin typeface="Times New Roman" pitchFamily="18" charset="0"/>
                        </a:rPr>
                        <a:t> molar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0" i="0" u="none" strike="noStrike" cap="none" normalizeH="0" baseline="0" dirty="0" smtClean="0">
                          <a:ln>
                            <a:noFill/>
                          </a:ln>
                          <a:solidFill>
                            <a:srgbClr val="FF33CC"/>
                          </a:solidFill>
                          <a:effectLst>
                            <a:outerShdw blurRad="38100" dist="38100" dir="2700000" algn="tl">
                              <a:srgbClr val="000000"/>
                            </a:outerShdw>
                          </a:effectLst>
                          <a:latin typeface="Times New Roman" pitchFamily="18" charset="0"/>
                        </a:rPr>
                        <a:t> linear occlusion concept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2800" b="0" i="0" u="none" strike="noStrike" cap="none" normalizeH="0" baseline="0" dirty="0" smtClean="0">
                        <a:ln>
                          <a:noFill/>
                        </a:ln>
                        <a:solidFill>
                          <a:srgbClr val="FF33CC"/>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2800" b="0" i="0" u="none" strike="noStrike" cap="none" normalizeH="0" baseline="0" dirty="0" smtClean="0">
                        <a:ln>
                          <a:noFill/>
                        </a:ln>
                        <a:solidFill>
                          <a:srgbClr val="FF33CC"/>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 name="Text Box 25"/>
          <p:cNvSpPr txBox="1">
            <a:spLocks noChangeArrowheads="1"/>
          </p:cNvSpPr>
          <p:nvPr/>
        </p:nvSpPr>
        <p:spPr bwMode="auto">
          <a:xfrm>
            <a:off x="2133600" y="2895600"/>
            <a:ext cx="4419600" cy="1066800"/>
          </a:xfrm>
          <a:prstGeom prst="rect">
            <a:avLst/>
          </a:prstGeom>
          <a:noFill/>
          <a:ln w="9525" algn="ctr">
            <a:noFill/>
            <a:miter lim="800000"/>
            <a:headEnd/>
            <a:tailEnd/>
          </a:ln>
          <a:effectLst/>
        </p:spPr>
        <p:txBody>
          <a:bodyPr>
            <a:spAutoFit/>
          </a:bodyPr>
          <a:lstStyle/>
          <a:p>
            <a:pPr marL="342900" indent="-342900" algn="ctr">
              <a:spcBef>
                <a:spcPct val="50000"/>
              </a:spcBef>
              <a:buClr>
                <a:srgbClr val="FFFF66"/>
              </a:buClr>
              <a:buSzPct val="90000"/>
              <a:buFont typeface="Wingdings" pitchFamily="2" charset="2"/>
              <a:buNone/>
            </a:pPr>
            <a:r>
              <a:rPr lang="en-US" sz="3200" b="1" i="1" dirty="0">
                <a:solidFill>
                  <a:srgbClr val="00B0F0"/>
                </a:solidFill>
                <a:latin typeface="Garamond" pitchFamily="18" charset="0"/>
                <a:cs typeface="Arial" charset="0"/>
              </a:rPr>
              <a:t>     </a:t>
            </a:r>
            <a:r>
              <a:rPr lang="en-US" sz="3200" b="1" i="1" u="sng" dirty="0">
                <a:solidFill>
                  <a:srgbClr val="00B0F0"/>
                </a:solidFill>
                <a:latin typeface="Garamond" pitchFamily="18" charset="0"/>
                <a:cs typeface="Arial" charset="0"/>
              </a:rPr>
              <a:t>Different Clinical situations</a:t>
            </a:r>
          </a:p>
        </p:txBody>
      </p:sp>
      <p:sp>
        <p:nvSpPr>
          <p:cNvPr id="7" name="Title 6"/>
          <p:cNvSpPr>
            <a:spLocks noGrp="1"/>
          </p:cNvSpPr>
          <p:nvPr>
            <p:ph type="title"/>
          </p:nvPr>
        </p:nvSpPr>
        <p:spPr/>
        <p:txBody>
          <a:bodyPr/>
          <a:lstStyle/>
          <a:p>
            <a:endParaRPr lang="en-US" dirty="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pPr algn="ctr"/>
            <a:r>
              <a:rPr lang="en-US" dirty="0" smtClean="0">
                <a:solidFill>
                  <a:srgbClr val="FFC000"/>
                </a:solidFill>
                <a:latin typeface="Copperplate Gothic Bold" pitchFamily="34" charset="0"/>
              </a:rPr>
              <a:t>CONCLUSION</a:t>
            </a:r>
            <a:endParaRPr lang="en-US" dirty="0">
              <a:solidFill>
                <a:srgbClr val="FFC000"/>
              </a:solidFill>
              <a:latin typeface="Copperplate Gothic Bold" pitchFamily="34" charset="0"/>
            </a:endParaRPr>
          </a:p>
        </p:txBody>
      </p:sp>
      <p:sp>
        <p:nvSpPr>
          <p:cNvPr id="3" name="Content Placeholder 2"/>
          <p:cNvSpPr>
            <a:spLocks noGrp="1"/>
          </p:cNvSpPr>
          <p:nvPr>
            <p:ph idx="1"/>
          </p:nvPr>
        </p:nvSpPr>
        <p:spPr>
          <a:xfrm>
            <a:off x="304800" y="1447800"/>
            <a:ext cx="5105400" cy="5303838"/>
          </a:xfrm>
        </p:spPr>
        <p:txBody>
          <a:bodyPr>
            <a:normAutofit fontScale="92500" lnSpcReduction="20000"/>
          </a:bodyPr>
          <a:lstStyle/>
          <a:p>
            <a:r>
              <a:rPr lang="en-US" dirty="0" smtClean="0">
                <a:solidFill>
                  <a:srgbClr val="000099"/>
                </a:solidFill>
                <a:latin typeface="Times New Roman" pitchFamily="18" charset="0"/>
                <a:cs typeface="Times New Roman" pitchFamily="18" charset="0"/>
              </a:rPr>
              <a:t>The search for the ideal occlusal scheme, one which provides stability, comfort, function &amp; esthetics is still </a:t>
            </a:r>
            <a:r>
              <a:rPr lang="en-US" sz="3300" dirty="0" smtClean="0">
                <a:solidFill>
                  <a:srgbClr val="000099"/>
                </a:solidFill>
                <a:latin typeface="Times New Roman" pitchFamily="18" charset="0"/>
                <a:cs typeface="Times New Roman" pitchFamily="18" charset="0"/>
              </a:rPr>
              <a:t>underway</a:t>
            </a:r>
            <a:r>
              <a:rPr lang="en-US" dirty="0" smtClean="0">
                <a:solidFill>
                  <a:srgbClr val="000099"/>
                </a:solidFill>
                <a:latin typeface="Times New Roman" pitchFamily="18" charset="0"/>
                <a:cs typeface="Times New Roman" pitchFamily="18" charset="0"/>
              </a:rPr>
              <a:t>.</a:t>
            </a:r>
          </a:p>
          <a:p>
            <a:pPr>
              <a:buFont typeface="Wingdings" pitchFamily="2" charset="2"/>
              <a:buNone/>
            </a:pPr>
            <a:endParaRPr lang="en-US" dirty="0" smtClean="0">
              <a:solidFill>
                <a:srgbClr val="000099"/>
              </a:solidFill>
              <a:latin typeface="Times New Roman" pitchFamily="18" charset="0"/>
              <a:cs typeface="Times New Roman" pitchFamily="18" charset="0"/>
            </a:endParaRPr>
          </a:p>
          <a:p>
            <a:r>
              <a:rPr lang="en-US" dirty="0" smtClean="0">
                <a:solidFill>
                  <a:srgbClr val="000099"/>
                </a:solidFill>
                <a:latin typeface="Times New Roman" pitchFamily="18" charset="0"/>
                <a:cs typeface="Times New Roman" pitchFamily="18" charset="0"/>
              </a:rPr>
              <a:t>It requires the </a:t>
            </a:r>
            <a:r>
              <a:rPr lang="en-US" i="1" u="sng" dirty="0" smtClean="0">
                <a:solidFill>
                  <a:srgbClr val="000099"/>
                </a:solidFill>
                <a:latin typeface="Times New Roman" pitchFamily="18" charset="0"/>
                <a:cs typeface="Times New Roman" pitchFamily="18" charset="0"/>
              </a:rPr>
              <a:t>Dentist </a:t>
            </a:r>
            <a:r>
              <a:rPr lang="en-US" dirty="0" smtClean="0">
                <a:solidFill>
                  <a:srgbClr val="000099"/>
                </a:solidFill>
                <a:latin typeface="Times New Roman" pitchFamily="18" charset="0"/>
                <a:cs typeface="Times New Roman" pitchFamily="18" charset="0"/>
              </a:rPr>
              <a:t>to establish a philosophy of  occlusion, select an occlusal concept to be used with the philosophy &amp; choose an occlusal scheme to satisfy the concept &amp; fulfill the philosophy.</a:t>
            </a:r>
          </a:p>
          <a:p>
            <a:endParaRPr lang="en-US" dirty="0">
              <a:solidFill>
                <a:srgbClr val="000099"/>
              </a:solidFill>
              <a:latin typeface="Times New Roman" pitchFamily="18" charset="0"/>
              <a:cs typeface="Times New Roman" pitchFamily="18" charset="0"/>
            </a:endParaRPr>
          </a:p>
        </p:txBody>
      </p:sp>
      <p:pic>
        <p:nvPicPr>
          <p:cNvPr id="4" name="Picture 4" descr="pe01561_"/>
          <p:cNvPicPr>
            <a:picLocks noChangeAspect="1" noChangeArrowheads="1"/>
          </p:cNvPicPr>
          <p:nvPr/>
        </p:nvPicPr>
        <p:blipFill>
          <a:blip r:embed="rId2"/>
          <a:srcRect/>
          <a:stretch>
            <a:fillRect/>
          </a:stretch>
        </p:blipFill>
        <p:spPr bwMode="auto">
          <a:xfrm>
            <a:off x="5715000" y="2320926"/>
            <a:ext cx="2819400" cy="26909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Bibliography</a:t>
            </a:r>
            <a:endParaRPr lang="en-US" b="1" dirty="0"/>
          </a:p>
        </p:txBody>
      </p:sp>
      <p:sp>
        <p:nvSpPr>
          <p:cNvPr id="3" name="Content Placeholder 2"/>
          <p:cNvSpPr>
            <a:spLocks noGrp="1"/>
          </p:cNvSpPr>
          <p:nvPr>
            <p:ph idx="1"/>
          </p:nvPr>
        </p:nvSpPr>
        <p:spPr>
          <a:xfrm>
            <a:off x="304800" y="1219200"/>
            <a:ext cx="8458200" cy="5486400"/>
          </a:xfrm>
        </p:spPr>
        <p:txBody>
          <a:bodyPr>
            <a:normAutofit fontScale="70000" lnSpcReduction="20000"/>
          </a:bodyPr>
          <a:lstStyle/>
          <a:p>
            <a:pPr marL="609600" indent="-609600">
              <a:lnSpc>
                <a:spcPct val="80000"/>
              </a:lnSpc>
            </a:pPr>
            <a:r>
              <a:rPr lang="en-US" dirty="0" smtClean="0"/>
              <a:t>Boucher’s Prosthodontic Treatment for Edentulous Patient”, 12th edition, Zarb-Bolender. </a:t>
            </a:r>
          </a:p>
          <a:p>
            <a:pPr marL="609600" indent="-609600">
              <a:lnSpc>
                <a:spcPct val="80000"/>
              </a:lnSpc>
            </a:pPr>
            <a:r>
              <a:rPr lang="en-US" dirty="0" smtClean="0"/>
              <a:t>Boucher’s Prosthodontic Treatment for Edentulous Patient”, 10th edition, Zarb-Bolender, Hickey, Carlsson.</a:t>
            </a:r>
          </a:p>
          <a:p>
            <a:pPr marL="609600" indent="-609600">
              <a:lnSpc>
                <a:spcPct val="80000"/>
              </a:lnSpc>
            </a:pPr>
            <a:r>
              <a:rPr lang="en-US" dirty="0" smtClean="0"/>
              <a:t>Essentials of Complete Denture </a:t>
            </a:r>
            <a:r>
              <a:rPr lang="en-US" dirty="0" smtClean="0"/>
              <a:t>Prosthodontics, </a:t>
            </a:r>
            <a:r>
              <a:rPr lang="en-US" dirty="0" smtClean="0"/>
              <a:t>2nd Edition, Sheldon-Winkler. </a:t>
            </a:r>
          </a:p>
          <a:p>
            <a:pPr marL="609600" indent="-609600">
              <a:lnSpc>
                <a:spcPct val="80000"/>
              </a:lnSpc>
            </a:pPr>
            <a:r>
              <a:rPr lang="en-US" dirty="0" smtClean="0"/>
              <a:t>Complete Denture Prosthodontics – Swenson. </a:t>
            </a:r>
          </a:p>
          <a:p>
            <a:pPr marL="609600" indent="-609600">
              <a:lnSpc>
                <a:spcPct val="80000"/>
              </a:lnSpc>
            </a:pPr>
            <a:r>
              <a:rPr lang="en-US" dirty="0" smtClean="0"/>
              <a:t>Text Book of Complete Dentures, 5th edition, Rahn, Charles Heartwell. </a:t>
            </a:r>
          </a:p>
          <a:p>
            <a:pPr marL="609600" indent="-609600">
              <a:lnSpc>
                <a:spcPct val="80000"/>
              </a:lnSpc>
            </a:pPr>
            <a:r>
              <a:rPr lang="en-US" dirty="0" smtClean="0"/>
              <a:t>Complete Denture Prosthodontics – Sharry. </a:t>
            </a:r>
          </a:p>
          <a:p>
            <a:pPr marL="609600" indent="-609600">
              <a:lnSpc>
                <a:spcPct val="80000"/>
              </a:lnSpc>
            </a:pPr>
            <a:r>
              <a:rPr lang="en-US" dirty="0" smtClean="0"/>
              <a:t>Journal of Prosthetic Dentistry 1972; 27:246</a:t>
            </a:r>
          </a:p>
          <a:p>
            <a:pPr marL="609600" indent="-609600">
              <a:lnSpc>
                <a:spcPct val="80000"/>
              </a:lnSpc>
            </a:pPr>
            <a:r>
              <a:rPr lang="en-US" dirty="0" smtClean="0"/>
              <a:t>Journal of Prosthetic Dentistry 1978; 39 : 484.</a:t>
            </a:r>
          </a:p>
          <a:p>
            <a:pPr marL="609600" indent="-609600">
              <a:lnSpc>
                <a:spcPct val="80000"/>
              </a:lnSpc>
            </a:pPr>
            <a:r>
              <a:rPr lang="en-US" dirty="0" smtClean="0"/>
              <a:t>Journal of Prosthetic Dentistry 1977; 38:601.</a:t>
            </a:r>
          </a:p>
          <a:p>
            <a:pPr marL="609600" indent="-609600">
              <a:lnSpc>
                <a:spcPct val="80000"/>
              </a:lnSpc>
            </a:pPr>
            <a:r>
              <a:rPr lang="en-US" dirty="0" smtClean="0"/>
              <a:t>Journal of Prosthetic Dentistry 1972; 25:94-100.</a:t>
            </a:r>
          </a:p>
          <a:p>
            <a:pPr marL="609600" indent="-609600">
              <a:lnSpc>
                <a:spcPct val="80000"/>
              </a:lnSpc>
            </a:pPr>
            <a:r>
              <a:rPr lang="en-US" dirty="0" smtClean="0"/>
              <a:t>Journal of Prosthetic Dentistry 2001; 85(1):15-19.</a:t>
            </a:r>
          </a:p>
          <a:p>
            <a:pPr marL="609600" indent="-609600">
              <a:lnSpc>
                <a:spcPct val="80000"/>
              </a:lnSpc>
            </a:pPr>
            <a:r>
              <a:rPr lang="en-US" dirty="0" smtClean="0"/>
              <a:t>Journal of Prosthetic Dentistry 1971; 25(2):121-138.</a:t>
            </a:r>
          </a:p>
          <a:p>
            <a:pPr marL="609600" indent="-609600">
              <a:lnSpc>
                <a:spcPct val="80000"/>
              </a:lnSpc>
            </a:pPr>
            <a:r>
              <a:rPr lang="en-US" dirty="0" smtClean="0"/>
              <a:t>Journal of Prosthetic Dentistry 1971; 26(5):448-455.</a:t>
            </a:r>
          </a:p>
          <a:p>
            <a:pPr marL="609600" indent="-609600">
              <a:lnSpc>
                <a:spcPct val="80000"/>
              </a:lnSpc>
            </a:pPr>
            <a:r>
              <a:rPr lang="en-US" dirty="0" smtClean="0"/>
              <a:t>Journal of Prosthetic Dentistry 1981; 57 : 704-707.</a:t>
            </a:r>
          </a:p>
          <a:p>
            <a:pPr marL="609600" indent="-609600">
              <a:lnSpc>
                <a:spcPct val="80000"/>
              </a:lnSpc>
            </a:pPr>
            <a:r>
              <a:rPr lang="en-US" dirty="0" smtClean="0"/>
              <a:t>British Dental Journal 1997; 128:1140.</a:t>
            </a:r>
          </a:p>
          <a:p>
            <a:pPr marL="609600" indent="-609600">
              <a:lnSpc>
                <a:spcPct val="80000"/>
              </a:lnSpc>
            </a:pPr>
            <a:r>
              <a:rPr lang="en-US" dirty="0" smtClean="0"/>
              <a:t>Journal of Prosthetic Dentistry 2000; 84(4):390-393.</a:t>
            </a:r>
          </a:p>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endParaRPr lang="en-US" sz="4000" dirty="0" smtClean="0">
              <a:solidFill>
                <a:srgbClr val="996600"/>
              </a:solidFill>
              <a:latin typeface="Copperplate Gothic Bold" pitchFamily="34" charset="0"/>
            </a:endParaRPr>
          </a:p>
          <a:p>
            <a:pPr marL="68580" indent="0" algn="ctr">
              <a:buNone/>
            </a:pPr>
            <a:endParaRPr lang="en-US" sz="4000" dirty="0" smtClean="0">
              <a:solidFill>
                <a:srgbClr val="996600"/>
              </a:solidFill>
              <a:latin typeface="Copperplate Gothic Bold" pitchFamily="34" charset="0"/>
            </a:endParaRPr>
          </a:p>
          <a:p>
            <a:pPr marL="68580" indent="0" algn="ctr">
              <a:buNone/>
            </a:pPr>
            <a:r>
              <a:rPr lang="en-US" sz="4000" dirty="0" smtClean="0">
                <a:solidFill>
                  <a:srgbClr val="996600"/>
                </a:solidFill>
                <a:latin typeface="Copperplate Gothic Bold" pitchFamily="34" charset="0"/>
              </a:rPr>
              <a:t>Review  </a:t>
            </a:r>
            <a:r>
              <a:rPr lang="en-US" sz="4000" dirty="0" smtClean="0">
                <a:solidFill>
                  <a:srgbClr val="996600"/>
                </a:solidFill>
                <a:latin typeface="Copperplate Gothic Bold" pitchFamily="34" charset="0"/>
              </a:rPr>
              <a:t>of literature</a:t>
            </a:r>
            <a:endParaRPr lang="en-US" sz="4000" dirty="0">
              <a:solidFill>
                <a:srgbClr val="996600"/>
              </a:solidFill>
              <a:latin typeface="Copperplate Gothic Bold"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z="3600" dirty="0" smtClean="0">
                <a:solidFill>
                  <a:schemeClr val="tx1"/>
                </a:solidFill>
                <a:latin typeface="Arial Black" pitchFamily="34" charset="0"/>
              </a:rPr>
              <a:t>  History :</a:t>
            </a:r>
          </a:p>
        </p:txBody>
      </p:sp>
      <p:sp>
        <p:nvSpPr>
          <p:cNvPr id="6" name="Content Placeholder 5"/>
          <p:cNvSpPr>
            <a:spLocks noGrp="1"/>
          </p:cNvSpPr>
          <p:nvPr>
            <p:ph idx="1"/>
          </p:nvPr>
        </p:nvSpPr>
        <p:spPr>
          <a:xfrm>
            <a:off x="914400" y="1066800"/>
            <a:ext cx="7772400" cy="4572000"/>
          </a:xfrm>
        </p:spPr>
        <p:txBody>
          <a:bodyPr>
            <a:noAutofit/>
          </a:bodyPr>
          <a:lstStyle/>
          <a:p>
            <a:endParaRPr lang="en-US" sz="2400" dirty="0" smtClean="0">
              <a:solidFill>
                <a:srgbClr val="0070C0"/>
              </a:solidFill>
              <a:latin typeface="Arial" pitchFamily="34" charset="0"/>
              <a:cs typeface="Arial" pitchFamily="34" charset="0"/>
            </a:endParaRPr>
          </a:p>
          <a:p>
            <a:pPr>
              <a:buFont typeface="Wingdings" pitchFamily="2" charset="2"/>
              <a:buChar char="q"/>
            </a:pPr>
            <a:r>
              <a:rPr lang="en-US" sz="2400" dirty="0" smtClean="0">
                <a:solidFill>
                  <a:srgbClr val="0070C0"/>
                </a:solidFill>
                <a:latin typeface="Arial" pitchFamily="34" charset="0"/>
                <a:cs typeface="Arial" pitchFamily="34" charset="0"/>
              </a:rPr>
              <a:t> The  first description </a:t>
            </a:r>
            <a:r>
              <a:rPr lang="en-US" sz="2400" dirty="0" smtClean="0">
                <a:solidFill>
                  <a:srgbClr val="0070C0"/>
                </a:solidFill>
                <a:latin typeface="Arial" pitchFamily="34" charset="0"/>
                <a:cs typeface="Arial" pitchFamily="34" charset="0"/>
              </a:rPr>
              <a:t>–Edward </a:t>
            </a:r>
            <a:r>
              <a:rPr lang="en-US" sz="2400" dirty="0">
                <a:solidFill>
                  <a:srgbClr val="0070C0"/>
                </a:solidFill>
                <a:latin typeface="Arial" pitchFamily="34" charset="0"/>
                <a:cs typeface="Arial" pitchFamily="34" charset="0"/>
              </a:rPr>
              <a:t>A</a:t>
            </a:r>
            <a:r>
              <a:rPr lang="en-US" sz="2400" dirty="0" smtClean="0">
                <a:solidFill>
                  <a:srgbClr val="0070C0"/>
                </a:solidFill>
                <a:latin typeface="Arial" pitchFamily="34" charset="0"/>
                <a:cs typeface="Arial" pitchFamily="34" charset="0"/>
              </a:rPr>
              <a:t>ngle </a:t>
            </a:r>
            <a:r>
              <a:rPr lang="en-US" sz="2400" dirty="0" smtClean="0">
                <a:solidFill>
                  <a:srgbClr val="0070C0"/>
                </a:solidFill>
                <a:latin typeface="Arial" pitchFamily="34" charset="0"/>
                <a:cs typeface="Arial" pitchFamily="34" charset="0"/>
              </a:rPr>
              <a:t>– 1809</a:t>
            </a:r>
          </a:p>
          <a:p>
            <a:endParaRPr lang="en-US" sz="2400" dirty="0" smtClean="0">
              <a:solidFill>
                <a:srgbClr val="0070C0"/>
              </a:solidFill>
              <a:latin typeface="Arial" pitchFamily="34" charset="0"/>
              <a:cs typeface="Arial" pitchFamily="34" charset="0"/>
            </a:endParaRPr>
          </a:p>
          <a:p>
            <a:pPr>
              <a:buFont typeface="Wingdings" pitchFamily="2" charset="2"/>
              <a:buChar char="q"/>
            </a:pPr>
            <a:r>
              <a:rPr lang="en-US" sz="2400" dirty="0" smtClean="0">
                <a:solidFill>
                  <a:srgbClr val="0070C0"/>
                </a:solidFill>
                <a:latin typeface="Arial" pitchFamily="34" charset="0"/>
                <a:cs typeface="Arial" pitchFamily="34" charset="0"/>
              </a:rPr>
              <a:t> Bonwill in 1858 described the equilateral triangle theory </a:t>
            </a:r>
          </a:p>
          <a:p>
            <a:endParaRPr lang="en-US" sz="2400" dirty="0" smtClean="0">
              <a:solidFill>
                <a:srgbClr val="0070C0"/>
              </a:solidFill>
              <a:latin typeface="Arial" pitchFamily="34" charset="0"/>
              <a:cs typeface="Arial" pitchFamily="34" charset="0"/>
            </a:endParaRPr>
          </a:p>
          <a:p>
            <a:pPr>
              <a:buFont typeface="Wingdings" pitchFamily="2" charset="2"/>
              <a:buChar char="q"/>
            </a:pPr>
            <a:r>
              <a:rPr lang="en-US" sz="2400" dirty="0" smtClean="0">
                <a:solidFill>
                  <a:srgbClr val="0070C0"/>
                </a:solidFill>
                <a:latin typeface="Arial" pitchFamily="34" charset="0"/>
                <a:cs typeface="Arial" pitchFamily="34" charset="0"/>
              </a:rPr>
              <a:t> He coined word –</a:t>
            </a:r>
            <a:r>
              <a:rPr lang="en-US" sz="2400" dirty="0" smtClean="0">
                <a:solidFill>
                  <a:srgbClr val="0070C0"/>
                </a:solidFill>
                <a:latin typeface="Arial" pitchFamily="34" charset="0"/>
                <a:cs typeface="Arial" pitchFamily="34" charset="0"/>
              </a:rPr>
              <a:t>articulation</a:t>
            </a:r>
            <a:endParaRPr lang="en-US" sz="2400" dirty="0" smtClean="0">
              <a:solidFill>
                <a:srgbClr val="0070C0"/>
              </a:solidFill>
              <a:latin typeface="Arial" pitchFamily="34" charset="0"/>
              <a:cs typeface="Arial" pitchFamily="34" charset="0"/>
            </a:endParaRPr>
          </a:p>
          <a:p>
            <a:pPr>
              <a:buFont typeface="Wingdings" pitchFamily="2" charset="2"/>
              <a:buChar char="q"/>
            </a:pPr>
            <a:endParaRPr lang="en-US" sz="2400" dirty="0" smtClean="0">
              <a:solidFill>
                <a:srgbClr val="0070C0"/>
              </a:solidFill>
              <a:latin typeface="Arial" pitchFamily="34" charset="0"/>
              <a:cs typeface="Arial" pitchFamily="34" charset="0"/>
            </a:endParaRPr>
          </a:p>
          <a:p>
            <a:pPr>
              <a:buFont typeface="Wingdings" pitchFamily="2" charset="2"/>
              <a:buChar char="q"/>
            </a:pPr>
            <a:r>
              <a:rPr lang="en-US" sz="2400" dirty="0" smtClean="0">
                <a:solidFill>
                  <a:srgbClr val="0070C0"/>
                </a:solidFill>
                <a:latin typeface="Arial" pitchFamily="34" charset="0"/>
                <a:cs typeface="Arial" pitchFamily="34" charset="0"/>
              </a:rPr>
              <a:t>Spee  in  1890  introduced  the concept  of  curve  of </a:t>
            </a:r>
            <a:r>
              <a:rPr lang="en-US" sz="2400" dirty="0" smtClean="0">
                <a:solidFill>
                  <a:srgbClr val="0070C0"/>
                </a:solidFill>
                <a:latin typeface="Arial" pitchFamily="34" charset="0"/>
                <a:cs typeface="Arial" pitchFamily="34" charset="0"/>
              </a:rPr>
              <a:t>Spee</a:t>
            </a:r>
            <a:endParaRPr lang="en-US" sz="2400" dirty="0" smtClean="0">
              <a:solidFill>
                <a:srgbClr val="0070C0"/>
              </a:solidFill>
              <a:latin typeface="Arial" pitchFamily="34" charset="0"/>
              <a:cs typeface="Arial" pitchFamily="34" charset="0"/>
            </a:endParaRPr>
          </a:p>
          <a:p>
            <a:endParaRPr lang="en-US" sz="2400" dirty="0" smtClean="0">
              <a:solidFill>
                <a:srgbClr val="0070C0"/>
              </a:solidFill>
              <a:latin typeface="Arial" pitchFamily="34" charset="0"/>
              <a:cs typeface="Arial" pitchFamily="34" charset="0"/>
            </a:endParaRPr>
          </a:p>
          <a:p>
            <a:pPr marL="68580" indent="0">
              <a:buNone/>
            </a:pPr>
            <a:r>
              <a:rPr lang="en-US" sz="2400" dirty="0" smtClean="0">
                <a:solidFill>
                  <a:srgbClr val="0070C0"/>
                </a:solidFill>
                <a:latin typeface="Arial" pitchFamily="34" charset="0"/>
                <a:cs typeface="Arial" pitchFamily="34" charset="0"/>
              </a:rPr>
              <a:t> </a:t>
            </a:r>
            <a:endParaRPr lang="en-US" sz="2400" dirty="0">
              <a:solidFill>
                <a:srgbClr val="0070C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a:bodyPr>
          <a:lstStyle/>
          <a:p>
            <a:r>
              <a:rPr lang="en-US" sz="2400" dirty="0" smtClean="0">
                <a:solidFill>
                  <a:srgbClr val="0070C0"/>
                </a:solidFill>
                <a:latin typeface="Arial" pitchFamily="34" charset="0"/>
                <a:cs typeface="Arial" pitchFamily="34" charset="0"/>
              </a:rPr>
              <a:t>Alfred  </a:t>
            </a:r>
            <a:r>
              <a:rPr lang="en-US" sz="2400" dirty="0" smtClean="0">
                <a:solidFill>
                  <a:srgbClr val="0070C0"/>
                </a:solidFill>
                <a:latin typeface="Arial" pitchFamily="34" charset="0"/>
                <a:cs typeface="Arial" pitchFamily="34" charset="0"/>
              </a:rPr>
              <a:t>Gysi in </a:t>
            </a:r>
            <a:r>
              <a:rPr lang="en-US" sz="2400" dirty="0" smtClean="0">
                <a:solidFill>
                  <a:srgbClr val="0070C0"/>
                </a:solidFill>
                <a:latin typeface="Arial" pitchFamily="34" charset="0"/>
                <a:cs typeface="Arial" pitchFamily="34" charset="0"/>
              </a:rPr>
              <a:t>1914 designed first  porcelain  anatomical  teeth and </a:t>
            </a:r>
            <a:r>
              <a:rPr lang="en-US" sz="2400" dirty="0" smtClean="0">
                <a:solidFill>
                  <a:srgbClr val="0070C0"/>
                </a:solidFill>
                <a:latin typeface="Arial" pitchFamily="34" charset="0"/>
                <a:cs typeface="Arial" pitchFamily="34" charset="0"/>
              </a:rPr>
              <a:t>described </a:t>
            </a:r>
            <a:r>
              <a:rPr lang="en-US" sz="2400" dirty="0" smtClean="0">
                <a:solidFill>
                  <a:srgbClr val="0070C0"/>
                </a:solidFill>
                <a:latin typeface="Arial" pitchFamily="34" charset="0"/>
                <a:cs typeface="Arial" pitchFamily="34" charset="0"/>
              </a:rPr>
              <a:t>lingualized </a:t>
            </a:r>
            <a:r>
              <a:rPr lang="en-US" sz="2400" dirty="0" smtClean="0">
                <a:solidFill>
                  <a:srgbClr val="0070C0"/>
                </a:solidFill>
                <a:latin typeface="Arial" pitchFamily="34" charset="0"/>
                <a:cs typeface="Arial" pitchFamily="34" charset="0"/>
              </a:rPr>
              <a:t>occlusion</a:t>
            </a:r>
            <a:endParaRPr lang="en-US" sz="2400" dirty="0" smtClean="0">
              <a:solidFill>
                <a:srgbClr val="0070C0"/>
              </a:solidFill>
              <a:latin typeface="Arial" pitchFamily="34" charset="0"/>
              <a:cs typeface="Arial" pitchFamily="34" charset="0"/>
            </a:endParaRPr>
          </a:p>
          <a:p>
            <a:endParaRPr lang="en-US" sz="2400" dirty="0" smtClean="0">
              <a:solidFill>
                <a:srgbClr val="0070C0"/>
              </a:solidFill>
              <a:latin typeface="Arial" pitchFamily="34" charset="0"/>
              <a:cs typeface="Arial" pitchFamily="34" charset="0"/>
            </a:endParaRPr>
          </a:p>
          <a:p>
            <a:r>
              <a:rPr lang="en-US" sz="2400" dirty="0" smtClean="0">
                <a:solidFill>
                  <a:srgbClr val="0070C0"/>
                </a:solidFill>
                <a:latin typeface="Arial" pitchFamily="34" charset="0"/>
                <a:cs typeface="Arial" pitchFamily="34" charset="0"/>
              </a:rPr>
              <a:t>Monson </a:t>
            </a:r>
            <a:r>
              <a:rPr lang="en-US" sz="2400" dirty="0" smtClean="0">
                <a:solidFill>
                  <a:srgbClr val="0070C0"/>
                </a:solidFill>
                <a:latin typeface="Arial" pitchFamily="34" charset="0"/>
                <a:cs typeface="Arial" pitchFamily="34" charset="0"/>
              </a:rPr>
              <a:t>in 1918 put forth </a:t>
            </a:r>
            <a:r>
              <a:rPr lang="en-US" sz="2400" dirty="0" smtClean="0">
                <a:solidFill>
                  <a:srgbClr val="0070C0"/>
                </a:solidFill>
                <a:latin typeface="Arial" pitchFamily="34" charset="0"/>
                <a:cs typeface="Arial" pitchFamily="34" charset="0"/>
              </a:rPr>
              <a:t>spherical theory of </a:t>
            </a:r>
            <a:r>
              <a:rPr lang="en-US" sz="2400" dirty="0" smtClean="0">
                <a:solidFill>
                  <a:srgbClr val="0070C0"/>
                </a:solidFill>
                <a:latin typeface="Arial" pitchFamily="34" charset="0"/>
                <a:cs typeface="Arial" pitchFamily="34" charset="0"/>
              </a:rPr>
              <a:t>occlusion</a:t>
            </a:r>
            <a:endParaRPr lang="en-US" sz="2400" dirty="0" smtClean="0">
              <a:solidFill>
                <a:srgbClr val="0070C0"/>
              </a:solidFill>
              <a:latin typeface="Arial" pitchFamily="34" charset="0"/>
              <a:cs typeface="Arial" pitchFamily="34" charset="0"/>
            </a:endParaRPr>
          </a:p>
          <a:p>
            <a:endParaRPr lang="en-US" sz="2400" dirty="0" smtClean="0">
              <a:solidFill>
                <a:srgbClr val="0070C0"/>
              </a:solidFill>
              <a:latin typeface="Arial" pitchFamily="34" charset="0"/>
              <a:cs typeface="Arial" pitchFamily="34" charset="0"/>
            </a:endParaRPr>
          </a:p>
          <a:p>
            <a:r>
              <a:rPr lang="en-US" sz="2400" dirty="0" smtClean="0">
                <a:solidFill>
                  <a:srgbClr val="0070C0"/>
                </a:solidFill>
                <a:latin typeface="Arial" pitchFamily="34" charset="0"/>
                <a:cs typeface="Arial" pitchFamily="34" charset="0"/>
              </a:rPr>
              <a:t>R</a:t>
            </a:r>
            <a:r>
              <a:rPr lang="en-US" sz="2400" dirty="0" smtClean="0">
                <a:solidFill>
                  <a:srgbClr val="0070C0"/>
                </a:solidFill>
                <a:latin typeface="Arial" pitchFamily="34" charset="0"/>
                <a:cs typeface="Arial" pitchFamily="34" charset="0"/>
              </a:rPr>
              <a:t>. E. Hall  </a:t>
            </a:r>
            <a:r>
              <a:rPr lang="en-US" sz="2400" dirty="0" smtClean="0">
                <a:solidFill>
                  <a:srgbClr val="0070C0"/>
                </a:solidFill>
                <a:latin typeface="Arial" pitchFamily="34" charset="0"/>
                <a:cs typeface="Arial" pitchFamily="34" charset="0"/>
              </a:rPr>
              <a:t>gave  conical theory of </a:t>
            </a:r>
            <a:r>
              <a:rPr lang="en-US" sz="2400" dirty="0" smtClean="0">
                <a:solidFill>
                  <a:srgbClr val="0070C0"/>
                </a:solidFill>
                <a:latin typeface="Arial" pitchFamily="34" charset="0"/>
                <a:cs typeface="Arial" pitchFamily="34" charset="0"/>
              </a:rPr>
              <a:t>occlusion</a:t>
            </a:r>
            <a:endParaRPr lang="en-US" sz="2400" dirty="0" smtClean="0">
              <a:solidFill>
                <a:srgbClr val="0070C0"/>
              </a:solidFill>
              <a:latin typeface="Arial" pitchFamily="34" charset="0"/>
              <a:cs typeface="Arial" pitchFamily="34" charset="0"/>
            </a:endParaRPr>
          </a:p>
          <a:p>
            <a:endParaRPr lang="en-US" sz="2400" dirty="0" smtClean="0">
              <a:solidFill>
                <a:srgbClr val="0070C0"/>
              </a:solidFill>
              <a:latin typeface="Arial" pitchFamily="34" charset="0"/>
              <a:cs typeface="Arial" pitchFamily="34" charset="0"/>
            </a:endParaRPr>
          </a:p>
          <a:p>
            <a:r>
              <a:rPr lang="en-US" sz="2400" dirty="0" smtClean="0">
                <a:solidFill>
                  <a:srgbClr val="0070C0"/>
                </a:solidFill>
                <a:latin typeface="Arial" pitchFamily="34" charset="0"/>
                <a:cs typeface="Arial" pitchFamily="34" charset="0"/>
              </a:rPr>
              <a:t>Balanced  occlusion based on 3 </a:t>
            </a:r>
            <a:r>
              <a:rPr lang="en-US" sz="2400" dirty="0" smtClean="0">
                <a:solidFill>
                  <a:srgbClr val="0070C0"/>
                </a:solidFill>
                <a:latin typeface="Arial" pitchFamily="34" charset="0"/>
                <a:cs typeface="Arial" pitchFamily="34" charset="0"/>
              </a:rPr>
              <a:t>theories</a:t>
            </a:r>
            <a:endParaRPr lang="en-US" sz="2400" dirty="0" smtClean="0">
              <a:solidFill>
                <a:srgbClr val="0070C0"/>
              </a:solidFill>
              <a:latin typeface="Arial" pitchFamily="34" charset="0"/>
              <a:cs typeface="Arial" pitchFamily="34" charset="0"/>
            </a:endParaRPr>
          </a:p>
          <a:p>
            <a:endParaRPr lang="en-US" sz="2400" dirty="0" smtClean="0">
              <a:solidFill>
                <a:srgbClr val="0070C0"/>
              </a:solidFill>
              <a:latin typeface="Arial" pitchFamily="34" charset="0"/>
              <a:cs typeface="Arial" pitchFamily="34" charset="0"/>
            </a:endParaRPr>
          </a:p>
          <a:p>
            <a:pPr>
              <a:buNone/>
            </a:pPr>
            <a:r>
              <a:rPr lang="en-US" sz="2400" dirty="0" smtClean="0">
                <a:solidFill>
                  <a:srgbClr val="0070C0"/>
                </a:solidFill>
                <a:latin typeface="Arial" pitchFamily="34" charset="0"/>
                <a:cs typeface="Arial" pitchFamily="34" charset="0"/>
              </a:rPr>
              <a:t>   </a:t>
            </a:r>
            <a:endParaRPr lang="en-US" sz="2400" dirty="0">
              <a:solidFill>
                <a:srgbClr val="0070C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914400" y="1371600"/>
            <a:ext cx="7772400" cy="4572000"/>
          </a:xfrm>
        </p:spPr>
        <p:txBody>
          <a:bodyPr>
            <a:normAutofit lnSpcReduction="10000"/>
          </a:bodyPr>
          <a:lstStyle/>
          <a:p>
            <a:r>
              <a:rPr lang="en-US" sz="2400" dirty="0" smtClean="0">
                <a:solidFill>
                  <a:srgbClr val="0070C0"/>
                </a:solidFill>
                <a:latin typeface="Arial" pitchFamily="34" charset="0"/>
                <a:cs typeface="Arial" pitchFamily="34" charset="0"/>
              </a:rPr>
              <a:t>Hanau  in 1926  formulated  laws of balanced </a:t>
            </a:r>
            <a:r>
              <a:rPr lang="en-US" sz="2400" dirty="0" smtClean="0">
                <a:solidFill>
                  <a:srgbClr val="0070C0"/>
                </a:solidFill>
                <a:latin typeface="Arial" pitchFamily="34" charset="0"/>
                <a:cs typeface="Arial" pitchFamily="34" charset="0"/>
              </a:rPr>
              <a:t>articulation</a:t>
            </a:r>
            <a:r>
              <a:rPr lang="en-US" sz="2400" dirty="0">
                <a:solidFill>
                  <a:srgbClr val="0070C0"/>
                </a:solidFill>
                <a:latin typeface="Arial" pitchFamily="34" charset="0"/>
                <a:cs typeface="Arial" pitchFamily="34" charset="0"/>
              </a:rPr>
              <a:t> </a:t>
            </a:r>
            <a:r>
              <a:rPr lang="en-US" sz="2400" dirty="0" smtClean="0">
                <a:solidFill>
                  <a:srgbClr val="0070C0"/>
                </a:solidFill>
                <a:latin typeface="Arial" pitchFamily="34" charset="0"/>
                <a:cs typeface="Arial" pitchFamily="34" charset="0"/>
              </a:rPr>
              <a:t>(Hanau's  </a:t>
            </a:r>
            <a:r>
              <a:rPr lang="en-US" sz="2400" dirty="0" smtClean="0">
                <a:solidFill>
                  <a:srgbClr val="0070C0"/>
                </a:solidFill>
                <a:latin typeface="Arial" pitchFamily="34" charset="0"/>
                <a:cs typeface="Arial" pitchFamily="34" charset="0"/>
              </a:rPr>
              <a:t>quint)</a:t>
            </a:r>
          </a:p>
          <a:p>
            <a:endParaRPr lang="en-US" sz="2400" dirty="0" smtClean="0">
              <a:solidFill>
                <a:srgbClr val="0070C0"/>
              </a:solidFill>
              <a:latin typeface="Arial" pitchFamily="34" charset="0"/>
              <a:cs typeface="Arial" pitchFamily="34" charset="0"/>
            </a:endParaRPr>
          </a:p>
          <a:p>
            <a:r>
              <a:rPr lang="en-US" sz="2400" dirty="0" smtClean="0">
                <a:solidFill>
                  <a:srgbClr val="0070C0"/>
                </a:solidFill>
                <a:latin typeface="Arial" pitchFamily="34" charset="0"/>
                <a:cs typeface="Arial" pitchFamily="34" charset="0"/>
              </a:rPr>
              <a:t>Box </a:t>
            </a:r>
            <a:r>
              <a:rPr lang="en-US" sz="2400" dirty="0">
                <a:solidFill>
                  <a:srgbClr val="0070C0"/>
                </a:solidFill>
                <a:latin typeface="Arial" pitchFamily="34" charset="0"/>
                <a:cs typeface="Arial" pitchFamily="34" charset="0"/>
              </a:rPr>
              <a:t>M</a:t>
            </a:r>
            <a:r>
              <a:rPr lang="en-US" sz="2400" dirty="0" smtClean="0">
                <a:solidFill>
                  <a:srgbClr val="0070C0"/>
                </a:solidFill>
                <a:latin typeface="Arial" pitchFamily="34" charset="0"/>
                <a:cs typeface="Arial" pitchFamily="34" charset="0"/>
              </a:rPr>
              <a:t>iller, </a:t>
            </a:r>
            <a:r>
              <a:rPr lang="en-US" sz="2400" dirty="0" err="1" smtClean="0">
                <a:solidFill>
                  <a:srgbClr val="0070C0"/>
                </a:solidFill>
                <a:latin typeface="Arial" pitchFamily="34" charset="0"/>
                <a:cs typeface="Arial" pitchFamily="34" charset="0"/>
              </a:rPr>
              <a:t>Sorrin</a:t>
            </a:r>
            <a:r>
              <a:rPr lang="en-US" sz="2400" dirty="0" smtClean="0">
                <a:solidFill>
                  <a:srgbClr val="0070C0"/>
                </a:solidFill>
                <a:latin typeface="Arial" pitchFamily="34" charset="0"/>
                <a:cs typeface="Arial" pitchFamily="34" charset="0"/>
              </a:rPr>
              <a:t>  </a:t>
            </a:r>
            <a:r>
              <a:rPr lang="en-US" sz="2400" dirty="0" smtClean="0">
                <a:solidFill>
                  <a:srgbClr val="0070C0"/>
                </a:solidFill>
                <a:latin typeface="Arial" pitchFamily="34" charset="0"/>
                <a:cs typeface="Arial" pitchFamily="34" charset="0"/>
              </a:rPr>
              <a:t>in 1950 pointed out importance of balanced </a:t>
            </a:r>
            <a:r>
              <a:rPr lang="en-US" sz="2400" dirty="0" smtClean="0">
                <a:solidFill>
                  <a:srgbClr val="0070C0"/>
                </a:solidFill>
                <a:latin typeface="Arial" pitchFamily="34" charset="0"/>
                <a:cs typeface="Arial" pitchFamily="34" charset="0"/>
              </a:rPr>
              <a:t>occlusion</a:t>
            </a:r>
            <a:endParaRPr lang="en-US" sz="2400" dirty="0" smtClean="0">
              <a:solidFill>
                <a:srgbClr val="0070C0"/>
              </a:solidFill>
              <a:latin typeface="Arial" pitchFamily="34" charset="0"/>
              <a:cs typeface="Arial" pitchFamily="34" charset="0"/>
            </a:endParaRPr>
          </a:p>
          <a:p>
            <a:endParaRPr lang="en-US" sz="2400" dirty="0" smtClean="0">
              <a:solidFill>
                <a:srgbClr val="0070C0"/>
              </a:solidFill>
              <a:latin typeface="Arial" pitchFamily="34" charset="0"/>
              <a:cs typeface="Arial" pitchFamily="34" charset="0"/>
            </a:endParaRPr>
          </a:p>
          <a:p>
            <a:r>
              <a:rPr lang="en-US" sz="2400" dirty="0" smtClean="0">
                <a:solidFill>
                  <a:srgbClr val="0070C0"/>
                </a:solidFill>
                <a:latin typeface="Arial" pitchFamily="34" charset="0"/>
                <a:cs typeface="Arial" pitchFamily="34" charset="0"/>
              </a:rPr>
              <a:t>Sears 1952 </a:t>
            </a:r>
            <a:r>
              <a:rPr lang="en-US" sz="2400" dirty="0" smtClean="0">
                <a:solidFill>
                  <a:srgbClr val="0070C0"/>
                </a:solidFill>
                <a:latin typeface="Arial" pitchFamily="34" charset="0"/>
                <a:cs typeface="Arial" pitchFamily="34" charset="0"/>
              </a:rPr>
              <a:t>– axioms  </a:t>
            </a:r>
            <a:r>
              <a:rPr lang="en-US" sz="2400" dirty="0" smtClean="0">
                <a:solidFill>
                  <a:srgbClr val="0070C0"/>
                </a:solidFill>
                <a:latin typeface="Arial" pitchFamily="34" charset="0"/>
                <a:cs typeface="Arial" pitchFamily="34" charset="0"/>
              </a:rPr>
              <a:t>for  planning  complete  denture  </a:t>
            </a:r>
            <a:r>
              <a:rPr lang="en-US" sz="2400" dirty="0" smtClean="0">
                <a:solidFill>
                  <a:srgbClr val="0070C0"/>
                </a:solidFill>
                <a:latin typeface="Arial" pitchFamily="34" charset="0"/>
                <a:cs typeface="Arial" pitchFamily="34" charset="0"/>
              </a:rPr>
              <a:t>occlusion</a:t>
            </a:r>
            <a:endParaRPr lang="en-US" sz="2400" dirty="0" smtClean="0">
              <a:solidFill>
                <a:srgbClr val="0070C0"/>
              </a:solidFill>
              <a:latin typeface="Arial" pitchFamily="34" charset="0"/>
              <a:cs typeface="Arial" pitchFamily="34" charset="0"/>
            </a:endParaRPr>
          </a:p>
          <a:p>
            <a:endParaRPr lang="en-US" sz="2400" dirty="0" smtClean="0">
              <a:solidFill>
                <a:srgbClr val="0070C0"/>
              </a:solidFill>
              <a:latin typeface="Arial" pitchFamily="34" charset="0"/>
              <a:cs typeface="Arial" pitchFamily="34" charset="0"/>
            </a:endParaRPr>
          </a:p>
          <a:p>
            <a:r>
              <a:rPr lang="en-US" sz="2400" dirty="0" smtClean="0">
                <a:solidFill>
                  <a:srgbClr val="0070C0"/>
                </a:solidFill>
                <a:latin typeface="Arial" pitchFamily="34" charset="0"/>
                <a:cs typeface="Arial" pitchFamily="34" charset="0"/>
              </a:rPr>
              <a:t>Trapazzano</a:t>
            </a:r>
            <a:r>
              <a:rPr lang="en-US" sz="2400" dirty="0" smtClean="0">
                <a:solidFill>
                  <a:srgbClr val="0070C0"/>
                </a:solidFill>
                <a:latin typeface="Arial" pitchFamily="34" charset="0"/>
                <a:cs typeface="Arial" pitchFamily="34" charset="0"/>
              </a:rPr>
              <a:t> in 1963 and </a:t>
            </a:r>
            <a:r>
              <a:rPr lang="en-US" sz="2400" dirty="0" smtClean="0">
                <a:solidFill>
                  <a:srgbClr val="0070C0"/>
                </a:solidFill>
                <a:latin typeface="Arial" pitchFamily="34" charset="0"/>
                <a:cs typeface="Arial" pitchFamily="34" charset="0"/>
              </a:rPr>
              <a:t>Levin </a:t>
            </a:r>
            <a:r>
              <a:rPr lang="en-US" sz="2400" dirty="0" smtClean="0">
                <a:solidFill>
                  <a:srgbClr val="0070C0"/>
                </a:solidFill>
                <a:latin typeface="Arial" pitchFamily="34" charset="0"/>
                <a:cs typeface="Arial" pitchFamily="34" charset="0"/>
              </a:rPr>
              <a:t>1978 laid down triad and quad of  </a:t>
            </a:r>
            <a:r>
              <a:rPr lang="en-US" sz="2400" dirty="0" smtClean="0">
                <a:solidFill>
                  <a:srgbClr val="0070C0"/>
                </a:solidFill>
                <a:latin typeface="Arial" pitchFamily="34" charset="0"/>
                <a:cs typeface="Arial" pitchFamily="34" charset="0"/>
              </a:rPr>
              <a:t>articulation</a:t>
            </a:r>
            <a:endParaRPr lang="en-US" sz="2400" dirty="0">
              <a:solidFill>
                <a:srgbClr val="0070C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200400"/>
            <a:ext cx="8458200" cy="1222375"/>
          </a:xfrm>
        </p:spPr>
        <p:style>
          <a:lnRef idx="2">
            <a:schemeClr val="dk1">
              <a:shade val="50000"/>
            </a:schemeClr>
          </a:lnRef>
          <a:fillRef idx="1">
            <a:schemeClr val="dk1"/>
          </a:fillRef>
          <a:effectRef idx="0">
            <a:schemeClr val="dk1"/>
          </a:effectRef>
          <a:fontRef idx="minor">
            <a:schemeClr val="lt1"/>
          </a:fontRef>
        </p:style>
        <p:txBody>
          <a:bodyPr>
            <a:noAutofit/>
          </a:bodyPr>
          <a:lstStyle/>
          <a:p>
            <a:pPr algn="ctr"/>
            <a:r>
              <a:rPr lang="en-US" sz="4800" dirty="0" smtClean="0">
                <a:solidFill>
                  <a:srgbClr val="996633"/>
                </a:solidFill>
                <a:latin typeface="Cooper Black" pitchFamily="18" charset="0"/>
              </a:rPr>
              <a:t>Occlusion    in </a:t>
            </a:r>
            <a:br>
              <a:rPr lang="en-US" sz="4800" dirty="0" smtClean="0">
                <a:solidFill>
                  <a:srgbClr val="996633"/>
                </a:solidFill>
                <a:latin typeface="Cooper Black" pitchFamily="18" charset="0"/>
              </a:rPr>
            </a:br>
            <a:r>
              <a:rPr lang="en-US" sz="4800" dirty="0" smtClean="0">
                <a:solidFill>
                  <a:srgbClr val="996633"/>
                </a:solidFill>
                <a:latin typeface="Cooper Black" pitchFamily="18" charset="0"/>
              </a:rPr>
              <a:t>complete  dentures</a:t>
            </a:r>
            <a:endParaRPr lang="en-US" sz="4800" dirty="0">
              <a:solidFill>
                <a:srgbClr val="996633"/>
              </a:solidFill>
              <a:latin typeface="Cooper Black"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914400" y="1447800"/>
            <a:ext cx="7772400" cy="4572000"/>
          </a:xfrm>
        </p:spPr>
        <p:txBody>
          <a:bodyPr>
            <a:normAutofit/>
          </a:bodyPr>
          <a:lstStyle/>
          <a:p>
            <a:r>
              <a:rPr lang="en-US" sz="2400" dirty="0" err="1" smtClean="0">
                <a:solidFill>
                  <a:srgbClr val="0070C0"/>
                </a:solidFill>
                <a:latin typeface="Arial" pitchFamily="34" charset="0"/>
                <a:cs typeface="Arial" pitchFamily="34" charset="0"/>
              </a:rPr>
              <a:t>DeVan</a:t>
            </a:r>
            <a:r>
              <a:rPr lang="en-US" sz="2400" dirty="0" smtClean="0">
                <a:solidFill>
                  <a:srgbClr val="0070C0"/>
                </a:solidFill>
                <a:latin typeface="Arial" pitchFamily="34" charset="0"/>
                <a:cs typeface="Arial" pitchFamily="34" charset="0"/>
              </a:rPr>
              <a:t>  </a:t>
            </a:r>
            <a:r>
              <a:rPr lang="en-US" sz="2400" dirty="0" smtClean="0">
                <a:solidFill>
                  <a:srgbClr val="0070C0"/>
                </a:solidFill>
                <a:latin typeface="Arial" pitchFamily="34" charset="0"/>
                <a:cs typeface="Arial" pitchFamily="34" charset="0"/>
              </a:rPr>
              <a:t>1954 suggested  ---  concept of neutrocentric occlusion </a:t>
            </a:r>
            <a:endParaRPr lang="en-US" sz="2400" dirty="0">
              <a:solidFill>
                <a:srgbClr val="0070C0"/>
              </a:solidFill>
              <a:latin typeface="Arial" pitchFamily="34" charset="0"/>
              <a:cs typeface="Arial" pitchFamily="34" charset="0"/>
            </a:endParaRPr>
          </a:p>
          <a:p>
            <a:endParaRPr lang="en-US" sz="2400" dirty="0" smtClean="0">
              <a:solidFill>
                <a:srgbClr val="0070C0"/>
              </a:solidFill>
              <a:latin typeface="Arial" pitchFamily="34" charset="0"/>
              <a:cs typeface="Arial" pitchFamily="34" charset="0"/>
            </a:endParaRPr>
          </a:p>
          <a:p>
            <a:r>
              <a:rPr lang="en-US" sz="2400" dirty="0" smtClean="0">
                <a:solidFill>
                  <a:srgbClr val="0070C0"/>
                </a:solidFill>
                <a:latin typeface="Arial" pitchFamily="34" charset="0"/>
                <a:cs typeface="Arial" pitchFamily="34" charset="0"/>
              </a:rPr>
              <a:t>Organic  occluison  concept  was </a:t>
            </a:r>
            <a:r>
              <a:rPr lang="en-US" sz="2400" dirty="0" smtClean="0">
                <a:solidFill>
                  <a:srgbClr val="0070C0"/>
                </a:solidFill>
                <a:latin typeface="Arial" pitchFamily="34" charset="0"/>
                <a:cs typeface="Arial" pitchFamily="34" charset="0"/>
              </a:rPr>
              <a:t>put forward </a:t>
            </a:r>
            <a:r>
              <a:rPr lang="en-US" sz="2400" dirty="0" smtClean="0">
                <a:solidFill>
                  <a:srgbClr val="0070C0"/>
                </a:solidFill>
                <a:latin typeface="Arial" pitchFamily="34" charset="0"/>
                <a:cs typeface="Arial" pitchFamily="34" charset="0"/>
              </a:rPr>
              <a:t>–</a:t>
            </a:r>
            <a:r>
              <a:rPr lang="en-US" sz="2400" dirty="0" smtClean="0">
                <a:solidFill>
                  <a:srgbClr val="0070C0"/>
                </a:solidFill>
                <a:latin typeface="Arial" pitchFamily="34" charset="0"/>
                <a:cs typeface="Arial" pitchFamily="34" charset="0"/>
              </a:rPr>
              <a:t>Stuart, </a:t>
            </a:r>
            <a:r>
              <a:rPr lang="en-US" sz="2400" dirty="0" err="1" smtClean="0">
                <a:solidFill>
                  <a:srgbClr val="0070C0"/>
                </a:solidFill>
                <a:latin typeface="Arial" pitchFamily="34" charset="0"/>
                <a:cs typeface="Arial" pitchFamily="34" charset="0"/>
              </a:rPr>
              <a:t>Stallard</a:t>
            </a:r>
            <a:r>
              <a:rPr lang="en-US" sz="2400" dirty="0" smtClean="0">
                <a:solidFill>
                  <a:srgbClr val="0070C0"/>
                </a:solidFill>
                <a:latin typeface="Arial" pitchFamily="34" charset="0"/>
                <a:cs typeface="Arial" pitchFamily="34" charset="0"/>
              </a:rPr>
              <a:t> </a:t>
            </a:r>
            <a:r>
              <a:rPr lang="en-US" sz="2400" dirty="0" smtClean="0">
                <a:solidFill>
                  <a:srgbClr val="0070C0"/>
                </a:solidFill>
                <a:latin typeface="Arial" pitchFamily="34" charset="0"/>
                <a:cs typeface="Arial" pitchFamily="34" charset="0"/>
              </a:rPr>
              <a:t>in 1961 and Thomas </a:t>
            </a:r>
            <a:r>
              <a:rPr lang="en-US" sz="2400" dirty="0" smtClean="0">
                <a:solidFill>
                  <a:srgbClr val="0070C0"/>
                </a:solidFill>
                <a:latin typeface="Arial" pitchFamily="34" charset="0"/>
                <a:cs typeface="Arial" pitchFamily="34" charset="0"/>
              </a:rPr>
              <a:t>1967</a:t>
            </a:r>
            <a:endParaRPr lang="en-US" sz="2400" dirty="0" smtClean="0">
              <a:solidFill>
                <a:srgbClr val="0070C0"/>
              </a:solidFill>
              <a:latin typeface="Arial" pitchFamily="34" charset="0"/>
              <a:cs typeface="Arial" pitchFamily="34" charset="0"/>
            </a:endParaRPr>
          </a:p>
          <a:p>
            <a:endParaRPr lang="en-US" sz="2400" dirty="0" smtClean="0">
              <a:solidFill>
                <a:srgbClr val="0070C0"/>
              </a:solidFill>
              <a:latin typeface="Arial" pitchFamily="34" charset="0"/>
              <a:cs typeface="Arial" pitchFamily="34" charset="0"/>
            </a:endParaRPr>
          </a:p>
          <a:p>
            <a:r>
              <a:rPr lang="en-US" sz="2400" dirty="0" smtClean="0">
                <a:solidFill>
                  <a:srgbClr val="0070C0"/>
                </a:solidFill>
                <a:latin typeface="Arial" pitchFamily="34" charset="0"/>
                <a:cs typeface="Arial" pitchFamily="34" charset="0"/>
              </a:rPr>
              <a:t>Schweitzer  1963  -  theory  of  </a:t>
            </a:r>
            <a:r>
              <a:rPr lang="en-US" sz="2400" dirty="0" err="1" smtClean="0">
                <a:solidFill>
                  <a:srgbClr val="0070C0"/>
                </a:solidFill>
                <a:latin typeface="Arial" pitchFamily="34" charset="0"/>
                <a:cs typeface="Arial" pitchFamily="34" charset="0"/>
              </a:rPr>
              <a:t>transographics</a:t>
            </a:r>
            <a:r>
              <a:rPr lang="en-US" sz="2400" dirty="0" smtClean="0">
                <a:solidFill>
                  <a:srgbClr val="0070C0"/>
                </a:solidFill>
                <a:latin typeface="Arial" pitchFamily="34" charset="0"/>
                <a:cs typeface="Arial" pitchFamily="34" charset="0"/>
              </a:rPr>
              <a:t> </a:t>
            </a:r>
            <a:endParaRPr lang="en-US" sz="2400" dirty="0" smtClean="0">
              <a:solidFill>
                <a:srgbClr val="0070C0"/>
              </a:solidFill>
              <a:latin typeface="Arial" pitchFamily="34" charset="0"/>
              <a:cs typeface="Arial" pitchFamily="34" charset="0"/>
            </a:endParaRPr>
          </a:p>
          <a:p>
            <a:endParaRPr lang="en-US" sz="2400" dirty="0" smtClean="0">
              <a:solidFill>
                <a:srgbClr val="0070C0"/>
              </a:solidFill>
              <a:latin typeface="Arial" pitchFamily="34" charset="0"/>
              <a:cs typeface="Arial" pitchFamily="34" charset="0"/>
            </a:endParaRPr>
          </a:p>
          <a:p>
            <a:r>
              <a:rPr lang="en-US" sz="2400" dirty="0" smtClean="0">
                <a:solidFill>
                  <a:srgbClr val="0070C0"/>
                </a:solidFill>
                <a:latin typeface="Arial" pitchFamily="34" charset="0"/>
                <a:cs typeface="Arial" pitchFamily="34" charset="0"/>
              </a:rPr>
              <a:t>Payne 1941 and </a:t>
            </a:r>
            <a:r>
              <a:rPr lang="en-US" sz="2400" dirty="0" smtClean="0">
                <a:solidFill>
                  <a:srgbClr val="0070C0"/>
                </a:solidFill>
                <a:latin typeface="Arial" pitchFamily="34" charset="0"/>
                <a:cs typeface="Arial" pitchFamily="34" charset="0"/>
              </a:rPr>
              <a:t>Pound </a:t>
            </a:r>
            <a:r>
              <a:rPr lang="en-US" sz="2400" dirty="0" smtClean="0">
                <a:solidFill>
                  <a:srgbClr val="0070C0"/>
                </a:solidFill>
                <a:latin typeface="Arial" pitchFamily="34" charset="0"/>
                <a:cs typeface="Arial" pitchFamily="34" charset="0"/>
              </a:rPr>
              <a:t>1973 --- described  lingualized  </a:t>
            </a:r>
            <a:r>
              <a:rPr lang="en-US" sz="2400" dirty="0" smtClean="0">
                <a:solidFill>
                  <a:srgbClr val="0070C0"/>
                </a:solidFill>
                <a:latin typeface="Arial" pitchFamily="34" charset="0"/>
                <a:cs typeface="Arial" pitchFamily="34" charset="0"/>
              </a:rPr>
              <a:t>occlusion</a:t>
            </a:r>
            <a:endParaRPr lang="en-US" sz="2400" dirty="0">
              <a:solidFill>
                <a:srgbClr val="0070C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85800" y="1783560"/>
            <a:ext cx="8305800" cy="4572000"/>
          </a:xfrm>
        </p:spPr>
        <p:txBody>
          <a:bodyPr/>
          <a:lstStyle/>
          <a:p>
            <a:pPr>
              <a:buNone/>
            </a:pPr>
            <a:r>
              <a:rPr lang="en-US" b="1" dirty="0" smtClean="0">
                <a:solidFill>
                  <a:srgbClr val="990000"/>
                </a:solidFill>
                <a:latin typeface="Arial" pitchFamily="34" charset="0"/>
                <a:cs typeface="Arial" pitchFamily="34" charset="0"/>
              </a:rPr>
              <a:t>  Equilateral   triangle   – BONWILL</a:t>
            </a:r>
          </a:p>
          <a:p>
            <a:pPr>
              <a:buNone/>
            </a:pPr>
            <a:endParaRPr lang="en-US" b="1" dirty="0" smtClean="0">
              <a:solidFill>
                <a:srgbClr val="990000"/>
              </a:solidFill>
              <a:latin typeface="Arial" pitchFamily="34" charset="0"/>
              <a:cs typeface="Arial" pitchFamily="34" charset="0"/>
            </a:endParaRPr>
          </a:p>
          <a:p>
            <a:pPr>
              <a:buNone/>
            </a:pPr>
            <a:r>
              <a:rPr lang="en-US" b="1" dirty="0" smtClean="0">
                <a:solidFill>
                  <a:srgbClr val="990000"/>
                </a:solidFill>
                <a:latin typeface="Arial" pitchFamily="34" charset="0"/>
                <a:cs typeface="Arial" pitchFamily="34" charset="0"/>
              </a:rPr>
              <a:t>  Conical  theory     	      - Hall</a:t>
            </a:r>
          </a:p>
          <a:p>
            <a:pPr>
              <a:buNone/>
            </a:pPr>
            <a:endParaRPr lang="en-US" b="1" dirty="0" smtClean="0">
              <a:solidFill>
                <a:srgbClr val="990000"/>
              </a:solidFill>
              <a:latin typeface="Arial" pitchFamily="34" charset="0"/>
              <a:cs typeface="Arial" pitchFamily="34" charset="0"/>
            </a:endParaRPr>
          </a:p>
          <a:p>
            <a:pPr>
              <a:buNone/>
            </a:pPr>
            <a:r>
              <a:rPr lang="en-US" b="1" dirty="0" smtClean="0">
                <a:solidFill>
                  <a:srgbClr val="990000"/>
                </a:solidFill>
                <a:latin typeface="Arial" pitchFamily="34" charset="0"/>
                <a:cs typeface="Arial" pitchFamily="34" charset="0"/>
              </a:rPr>
              <a:t>  Spherical  theory 	      -   Monson</a:t>
            </a:r>
          </a:p>
          <a:p>
            <a:pPr>
              <a:buNone/>
            </a:pPr>
            <a:endParaRPr lang="en-US" b="1" dirty="0" smtClean="0">
              <a:solidFill>
                <a:srgbClr val="990000"/>
              </a:solidFill>
              <a:latin typeface="Arial" pitchFamily="34" charset="0"/>
              <a:cs typeface="Arial" pitchFamily="34" charset="0"/>
            </a:endParaRPr>
          </a:p>
        </p:txBody>
      </p:sp>
      <p:sp>
        <p:nvSpPr>
          <p:cNvPr id="4" name="Title 1"/>
          <p:cNvSpPr txBox="1">
            <a:spLocks/>
          </p:cNvSpPr>
          <p:nvPr/>
        </p:nvSpPr>
        <p:spPr>
          <a:xfrm>
            <a:off x="1066800" y="664464"/>
            <a:ext cx="7772400" cy="914400"/>
          </a:xfrm>
          <a:prstGeom prst="rect">
            <a:avLst/>
          </a:prstGeom>
        </p:spPr>
        <p:txBody>
          <a:bodyPr vert="horz"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100" normalizeH="0" baseline="0" noProof="0" dirty="0">
              <a:ln>
                <a:noFill/>
              </a:ln>
              <a:solidFill>
                <a:srgbClr val="996633"/>
              </a:solidFill>
              <a:effectLst/>
              <a:uLnTx/>
              <a:uFillTx/>
              <a:latin typeface="Copperplate Gothic Light" pitchFamily="34" charset="0"/>
              <a:ea typeface="+mj-ea"/>
              <a:cs typeface="+mj-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endParaRPr lang="en-US" sz="4000" dirty="0" smtClean="0">
              <a:solidFill>
                <a:srgbClr val="996633"/>
              </a:solidFill>
              <a:latin typeface="Copperplate Gothic Bold" pitchFamily="34" charset="0"/>
            </a:endParaRPr>
          </a:p>
          <a:p>
            <a:endParaRPr lang="en-US" sz="4000" dirty="0" smtClean="0">
              <a:solidFill>
                <a:srgbClr val="996633"/>
              </a:solidFill>
              <a:latin typeface="Copperplate Gothic Bold" pitchFamily="34" charset="0"/>
            </a:endParaRPr>
          </a:p>
          <a:p>
            <a:pPr>
              <a:buNone/>
            </a:pPr>
            <a:r>
              <a:rPr lang="en-US" sz="4000" dirty="0" smtClean="0">
                <a:solidFill>
                  <a:srgbClr val="996633"/>
                </a:solidFill>
                <a:latin typeface="Copperplate Gothic Bold" pitchFamily="34" charset="0"/>
              </a:rPr>
              <a:t>   </a:t>
            </a:r>
            <a:r>
              <a:rPr lang="en-US" sz="4000" dirty="0" smtClean="0">
                <a:solidFill>
                  <a:srgbClr val="996633"/>
                </a:solidFill>
                <a:latin typeface="Copperplate Gothic Bold" pitchFamily="34" charset="0"/>
              </a:rPr>
              <a:t>Theories of occlusion</a:t>
            </a:r>
            <a:endParaRPr lang="en-US" sz="4000" dirty="0">
              <a:solidFill>
                <a:srgbClr val="996633"/>
              </a:solidFill>
              <a:latin typeface="Copperplate Gothic Bold"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693726" cy="914400"/>
          </a:xfrm>
        </p:spPr>
        <p:style>
          <a:lnRef idx="2">
            <a:schemeClr val="dk1">
              <a:shade val="50000"/>
            </a:schemeClr>
          </a:lnRef>
          <a:fillRef idx="1">
            <a:schemeClr val="dk1"/>
          </a:fillRef>
          <a:effectRef idx="0">
            <a:schemeClr val="dk1"/>
          </a:effectRef>
          <a:fontRef idx="minor">
            <a:schemeClr val="lt1"/>
          </a:fontRef>
        </p:style>
        <p:txBody>
          <a:bodyPr>
            <a:noAutofit/>
          </a:bodyPr>
          <a:lstStyle/>
          <a:p>
            <a:r>
              <a:rPr lang="en-US" sz="3200" b="1" dirty="0" smtClean="0">
                <a:solidFill>
                  <a:srgbClr val="C00000"/>
                </a:solidFill>
                <a:latin typeface="Copperplate Gothic Light" pitchFamily="34" charset="0"/>
              </a:rPr>
              <a:t>  BONWILL’S    </a:t>
            </a:r>
            <a:r>
              <a:rPr lang="en-US" sz="3200" b="1" dirty="0" smtClean="0">
                <a:solidFill>
                  <a:srgbClr val="C00000"/>
                </a:solidFill>
                <a:latin typeface="Copperplate Gothic Light" pitchFamily="34" charset="0"/>
              </a:rPr>
              <a:t>EQUILATERAL</a:t>
            </a:r>
            <a:r>
              <a:rPr lang="en-US" sz="3200" b="1" dirty="0" smtClean="0">
                <a:solidFill>
                  <a:srgbClr val="C00000"/>
                </a:solidFill>
                <a:latin typeface="Copperplate Gothic Light" pitchFamily="34" charset="0"/>
              </a:rPr>
              <a:t/>
            </a:r>
            <a:br>
              <a:rPr lang="en-US" sz="3200" b="1" dirty="0" smtClean="0">
                <a:solidFill>
                  <a:srgbClr val="C00000"/>
                </a:solidFill>
                <a:latin typeface="Copperplate Gothic Light" pitchFamily="34" charset="0"/>
              </a:rPr>
            </a:br>
            <a:r>
              <a:rPr lang="en-US" sz="3200" b="1" dirty="0" smtClean="0">
                <a:solidFill>
                  <a:srgbClr val="C00000"/>
                </a:solidFill>
                <a:latin typeface="Copperplate Gothic Light" pitchFamily="34" charset="0"/>
              </a:rPr>
              <a:t>                                           TRIANGLE  THEORY  </a:t>
            </a:r>
            <a:endParaRPr lang="en-US" sz="3200" b="1" dirty="0">
              <a:solidFill>
                <a:srgbClr val="C00000"/>
              </a:solidFill>
              <a:latin typeface="Copperplate Gothic Light" pitchFamily="34" charset="0"/>
            </a:endParaRPr>
          </a:p>
        </p:txBody>
      </p:sp>
      <p:sp>
        <p:nvSpPr>
          <p:cNvPr id="3" name="Content Placeholder 2"/>
          <p:cNvSpPr>
            <a:spLocks noGrp="1"/>
          </p:cNvSpPr>
          <p:nvPr>
            <p:ph idx="1"/>
          </p:nvPr>
        </p:nvSpPr>
        <p:spPr>
          <a:xfrm>
            <a:off x="304800" y="1447800"/>
            <a:ext cx="4419600" cy="4525963"/>
          </a:xfrm>
        </p:spPr>
        <p:txBody>
          <a:bodyPr>
            <a:normAutofit fontScale="77500" lnSpcReduction="20000"/>
          </a:bodyPr>
          <a:lstStyle/>
          <a:p>
            <a:pPr marL="68580" indent="0">
              <a:buNone/>
            </a:pPr>
            <a:endParaRPr lang="en-US" sz="2800" dirty="0" smtClean="0">
              <a:solidFill>
                <a:srgbClr val="0070C0"/>
              </a:solidFill>
              <a:latin typeface="Arial" pitchFamily="34" charset="0"/>
              <a:cs typeface="Arial" pitchFamily="34" charset="0"/>
            </a:endParaRPr>
          </a:p>
          <a:p>
            <a:endParaRPr lang="en-US" sz="2800" dirty="0" smtClean="0">
              <a:solidFill>
                <a:srgbClr val="0070C0"/>
              </a:solidFill>
              <a:latin typeface="Arial" pitchFamily="34" charset="0"/>
              <a:cs typeface="Arial" pitchFamily="34" charset="0"/>
            </a:endParaRPr>
          </a:p>
          <a:p>
            <a:pPr>
              <a:buFont typeface="Wingdings" pitchFamily="2" charset="2"/>
              <a:buChar char="Ø"/>
            </a:pPr>
            <a:r>
              <a:rPr lang="en-US" sz="2800" dirty="0" smtClean="0">
                <a:solidFill>
                  <a:srgbClr val="0070C0"/>
                </a:solidFill>
                <a:latin typeface="Arial" pitchFamily="34" charset="0"/>
                <a:cs typeface="Arial" pitchFamily="34" charset="0"/>
              </a:rPr>
              <a:t>In 1858,  </a:t>
            </a:r>
            <a:r>
              <a:rPr lang="en-US" sz="2800" b="1" dirty="0" smtClean="0">
                <a:solidFill>
                  <a:srgbClr val="0070C0"/>
                </a:solidFill>
                <a:latin typeface="Arial" pitchFamily="34" charset="0"/>
                <a:cs typeface="Arial" pitchFamily="34" charset="0"/>
              </a:rPr>
              <a:t>Bonwill </a:t>
            </a:r>
            <a:r>
              <a:rPr lang="en-US" sz="2800" dirty="0" smtClean="0">
                <a:solidFill>
                  <a:srgbClr val="0070C0"/>
                </a:solidFill>
                <a:latin typeface="Arial" pitchFamily="34" charset="0"/>
                <a:cs typeface="Arial" pitchFamily="34" charset="0"/>
              </a:rPr>
              <a:t> described</a:t>
            </a:r>
          </a:p>
          <a:p>
            <a:pPr>
              <a:buNone/>
            </a:pPr>
            <a:r>
              <a:rPr lang="en-US" sz="2800" dirty="0" smtClean="0">
                <a:solidFill>
                  <a:srgbClr val="0070C0"/>
                </a:solidFill>
                <a:latin typeface="Arial" pitchFamily="34" charset="0"/>
                <a:cs typeface="Arial" pitchFamily="34" charset="0"/>
              </a:rPr>
              <a:t>    </a:t>
            </a:r>
            <a:r>
              <a:rPr lang="en-US" sz="2800" dirty="0" smtClean="0">
                <a:solidFill>
                  <a:srgbClr val="0070C0"/>
                </a:solidFill>
                <a:latin typeface="Arial" pitchFamily="34" charset="0"/>
                <a:cs typeface="Arial" pitchFamily="34" charset="0"/>
              </a:rPr>
              <a:t> </a:t>
            </a:r>
            <a:r>
              <a:rPr lang="en-US" sz="2800" dirty="0" smtClean="0">
                <a:solidFill>
                  <a:srgbClr val="0070C0"/>
                </a:solidFill>
                <a:latin typeface="Arial" pitchFamily="34" charset="0"/>
                <a:cs typeface="Arial" pitchFamily="34" charset="0"/>
              </a:rPr>
              <a:t>his  triangular  </a:t>
            </a:r>
            <a:r>
              <a:rPr lang="en-US" sz="2800" dirty="0" smtClean="0">
                <a:solidFill>
                  <a:srgbClr val="0070C0"/>
                </a:solidFill>
                <a:latin typeface="Arial" pitchFamily="34" charset="0"/>
                <a:cs typeface="Arial" pitchFamily="34" charset="0"/>
              </a:rPr>
              <a:t>theory</a:t>
            </a:r>
            <a:endParaRPr lang="en-US" sz="2800" dirty="0" smtClean="0">
              <a:solidFill>
                <a:srgbClr val="0070C0"/>
              </a:solidFill>
              <a:latin typeface="Arial" pitchFamily="34" charset="0"/>
              <a:cs typeface="Arial" pitchFamily="34" charset="0"/>
            </a:endParaRPr>
          </a:p>
          <a:p>
            <a:pPr>
              <a:buNone/>
            </a:pPr>
            <a:endParaRPr lang="en-US" sz="2800" dirty="0" smtClean="0">
              <a:solidFill>
                <a:srgbClr val="0070C0"/>
              </a:solidFill>
              <a:latin typeface="Arial" pitchFamily="34" charset="0"/>
              <a:cs typeface="Arial" pitchFamily="34" charset="0"/>
            </a:endParaRPr>
          </a:p>
          <a:p>
            <a:pPr>
              <a:buNone/>
            </a:pPr>
            <a:r>
              <a:rPr lang="en-US" sz="2800" dirty="0" smtClean="0">
                <a:solidFill>
                  <a:srgbClr val="0070C0"/>
                </a:solidFill>
                <a:latin typeface="Arial" pitchFamily="34" charset="0"/>
                <a:cs typeface="Arial" pitchFamily="34" charset="0"/>
              </a:rPr>
              <a:t>   </a:t>
            </a:r>
          </a:p>
          <a:p>
            <a:pPr>
              <a:buFont typeface="Wingdings" pitchFamily="2" charset="2"/>
              <a:buChar char="Ø"/>
            </a:pPr>
            <a:r>
              <a:rPr lang="en-US" sz="2800" dirty="0" smtClean="0">
                <a:solidFill>
                  <a:srgbClr val="0070C0"/>
                </a:solidFill>
                <a:latin typeface="Arial" pitchFamily="34" charset="0"/>
                <a:cs typeface="Arial" pitchFamily="34" charset="0"/>
              </a:rPr>
              <a:t>Concept  </a:t>
            </a:r>
            <a:r>
              <a:rPr lang="en-US" sz="2800" dirty="0" smtClean="0">
                <a:solidFill>
                  <a:srgbClr val="0070C0"/>
                </a:solidFill>
                <a:latin typeface="Arial" pitchFamily="34" charset="0"/>
                <a:cs typeface="Arial" pitchFamily="34" charset="0"/>
              </a:rPr>
              <a:t>of bilateral  balanced  occlusion  and  developed an  articulator  that  applied  his  4 –inch  triangular theory  based  on  3 points  of  occlusal  </a:t>
            </a:r>
            <a:r>
              <a:rPr lang="en-US" sz="2800" dirty="0" smtClean="0">
                <a:solidFill>
                  <a:srgbClr val="0070C0"/>
                </a:solidFill>
                <a:latin typeface="Arial" pitchFamily="34" charset="0"/>
                <a:cs typeface="Arial" pitchFamily="34" charset="0"/>
              </a:rPr>
              <a:t>balance</a:t>
            </a:r>
            <a:endParaRPr lang="en-US" sz="2800" dirty="0" smtClean="0">
              <a:solidFill>
                <a:srgbClr val="0070C0"/>
              </a:solidFill>
              <a:latin typeface="Arial" pitchFamily="34" charset="0"/>
              <a:cs typeface="Arial" pitchFamily="34" charset="0"/>
            </a:endParaRPr>
          </a:p>
        </p:txBody>
      </p:sp>
      <p:pic>
        <p:nvPicPr>
          <p:cNvPr id="5" name="Picture 7" descr="06-10"/>
          <p:cNvPicPr>
            <a:picLocks noChangeAspect="1" noChangeArrowheads="1"/>
          </p:cNvPicPr>
          <p:nvPr/>
        </p:nvPicPr>
        <p:blipFill>
          <a:blip r:embed="rId2"/>
          <a:srcRect/>
          <a:stretch>
            <a:fillRect/>
          </a:stretch>
        </p:blipFill>
        <p:spPr bwMode="auto">
          <a:xfrm>
            <a:off x="4915929" y="2057400"/>
            <a:ext cx="4121727" cy="3022600"/>
          </a:xfrm>
          <a:prstGeom prst="rect">
            <a:avLst/>
          </a:prstGeom>
          <a:noFill/>
          <a:ln w="57150">
            <a:solidFill>
              <a:srgbClr val="990000"/>
            </a:solid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chemeClr val="tx1"/>
                </a:solidFill>
                <a:latin typeface="Copperplate Gothic Light" pitchFamily="34" charset="0"/>
              </a:rPr>
              <a:t>Bonwill’s   theory</a:t>
            </a:r>
            <a:endParaRPr lang="en-US" u="sng" dirty="0">
              <a:solidFill>
                <a:schemeClr val="tx1"/>
              </a:solidFill>
              <a:latin typeface="Copperplate Gothic Light" pitchFamily="34" charset="0"/>
            </a:endParaRPr>
          </a:p>
        </p:txBody>
      </p:sp>
      <p:sp>
        <p:nvSpPr>
          <p:cNvPr id="3" name="Content Placeholder 2"/>
          <p:cNvSpPr>
            <a:spLocks noGrp="1"/>
          </p:cNvSpPr>
          <p:nvPr>
            <p:ph idx="1"/>
          </p:nvPr>
        </p:nvSpPr>
        <p:spPr>
          <a:xfrm>
            <a:off x="304800" y="1554162"/>
            <a:ext cx="4343400" cy="4525963"/>
          </a:xfrm>
        </p:spPr>
        <p:txBody>
          <a:bodyPr>
            <a:normAutofit/>
          </a:bodyPr>
          <a:lstStyle/>
          <a:p>
            <a:r>
              <a:rPr lang="en-US" sz="2400" u="sng" dirty="0" smtClean="0">
                <a:solidFill>
                  <a:srgbClr val="0070C0"/>
                </a:solidFill>
                <a:latin typeface="Arial" pitchFamily="34" charset="0"/>
                <a:cs typeface="Arial" pitchFamily="34" charset="0"/>
              </a:rPr>
              <a:t>According  to  this theory </a:t>
            </a:r>
            <a:r>
              <a:rPr lang="en-US" sz="2400" dirty="0" smtClean="0">
                <a:solidFill>
                  <a:srgbClr val="0070C0"/>
                </a:solidFill>
                <a:latin typeface="Arial" pitchFamily="34" charset="0"/>
                <a:cs typeface="Arial" pitchFamily="34" charset="0"/>
              </a:rPr>
              <a:t>:</a:t>
            </a:r>
          </a:p>
          <a:p>
            <a:pPr>
              <a:buNone/>
            </a:pPr>
            <a:r>
              <a:rPr lang="en-US" sz="2400" dirty="0" smtClean="0">
                <a:solidFill>
                  <a:srgbClr val="0070C0"/>
                </a:solidFill>
                <a:latin typeface="Arial" pitchFamily="34" charset="0"/>
                <a:cs typeface="Arial" pitchFamily="34" charset="0"/>
              </a:rPr>
              <a:t>  </a:t>
            </a:r>
            <a:r>
              <a:rPr lang="en-US" sz="2400" dirty="0" smtClean="0">
                <a:solidFill>
                  <a:srgbClr val="0070C0"/>
                </a:solidFill>
                <a:latin typeface="Arial" pitchFamily="34" charset="0"/>
                <a:cs typeface="Arial" pitchFamily="34" charset="0"/>
              </a:rPr>
              <a:t>“teeth </a:t>
            </a:r>
            <a:r>
              <a:rPr lang="en-US" sz="2400" dirty="0" smtClean="0">
                <a:solidFill>
                  <a:srgbClr val="0070C0"/>
                </a:solidFill>
                <a:latin typeface="Arial" pitchFamily="34" charset="0"/>
                <a:cs typeface="Arial" pitchFamily="34" charset="0"/>
              </a:rPr>
              <a:t>move  in  relation  to  each  other  as  guided by  condylar  controls  and  incisal  points.”</a:t>
            </a:r>
          </a:p>
          <a:p>
            <a:pPr>
              <a:buNone/>
            </a:pPr>
            <a:endParaRPr lang="en-US" sz="2400" dirty="0" smtClean="0">
              <a:solidFill>
                <a:srgbClr val="0070C0"/>
              </a:solidFill>
              <a:latin typeface="Arial" pitchFamily="34" charset="0"/>
              <a:cs typeface="Arial" pitchFamily="34" charset="0"/>
            </a:endParaRPr>
          </a:p>
          <a:p>
            <a:pPr>
              <a:buNone/>
            </a:pPr>
            <a:r>
              <a:rPr lang="en-US" sz="2400" dirty="0" smtClean="0">
                <a:solidFill>
                  <a:srgbClr val="0070C0"/>
                </a:solidFill>
                <a:latin typeface="Arial" pitchFamily="34" charset="0"/>
                <a:cs typeface="Arial" pitchFamily="34" charset="0"/>
              </a:rPr>
              <a:t>   </a:t>
            </a:r>
            <a:endParaRPr lang="en-US" sz="2400" dirty="0">
              <a:solidFill>
                <a:srgbClr val="0070C0"/>
              </a:solidFill>
              <a:latin typeface="Arial" pitchFamily="34" charset="0"/>
              <a:cs typeface="Arial" pitchFamily="34" charset="0"/>
            </a:endParaRPr>
          </a:p>
        </p:txBody>
      </p:sp>
      <p:pic>
        <p:nvPicPr>
          <p:cNvPr id="4" name="Picture 2" descr="06-01">
            <a:hlinkClick r:id="rId2"/>
          </p:cNvPr>
          <p:cNvPicPr>
            <a:picLocks noChangeAspect="1" noChangeArrowheads="1"/>
          </p:cNvPicPr>
          <p:nvPr/>
        </p:nvPicPr>
        <p:blipFill>
          <a:blip r:embed="rId3"/>
          <a:srcRect/>
          <a:stretch>
            <a:fillRect/>
          </a:stretch>
        </p:blipFill>
        <p:spPr bwMode="auto">
          <a:xfrm>
            <a:off x="4876800" y="1828800"/>
            <a:ext cx="3886200" cy="3733800"/>
          </a:xfrm>
          <a:prstGeom prst="rect">
            <a:avLst/>
          </a:prstGeom>
          <a:noFill/>
          <a:ln w="57150">
            <a:solidFill>
              <a:schemeClr val="tx1"/>
            </a:solid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noChangeArrowheads="1"/>
          </p:cNvSpPr>
          <p:nvPr>
            <p:ph idx="1"/>
          </p:nvPr>
        </p:nvSpPr>
        <p:spPr>
          <a:xfrm>
            <a:off x="0" y="4724400"/>
            <a:ext cx="9144000" cy="2133600"/>
          </a:xfrm>
        </p:spPr>
        <p:style>
          <a:lnRef idx="2">
            <a:schemeClr val="dk1">
              <a:shade val="50000"/>
            </a:schemeClr>
          </a:lnRef>
          <a:fillRef idx="1">
            <a:schemeClr val="dk1"/>
          </a:fillRef>
          <a:effectRef idx="0">
            <a:schemeClr val="dk1"/>
          </a:effectRef>
          <a:fontRef idx="minor">
            <a:schemeClr val="lt1"/>
          </a:fontRef>
        </p:style>
        <p:txBody>
          <a:bodyPr>
            <a:normAutofit/>
          </a:bodyPr>
          <a:lstStyle/>
          <a:p>
            <a:pPr marL="274320" indent="-274320" eaLnBrk="1" fontAlgn="auto" hangingPunct="1">
              <a:spcBef>
                <a:spcPts val="580"/>
              </a:spcBef>
              <a:spcAft>
                <a:spcPts val="0"/>
              </a:spcAft>
              <a:buFont typeface="Wingdings 2"/>
              <a:buChar char=""/>
              <a:defRPr/>
            </a:pPr>
            <a:endParaRPr lang="en-US" sz="2400" dirty="0" smtClean="0">
              <a:solidFill>
                <a:srgbClr val="FF6699"/>
              </a:solidFill>
              <a:latin typeface="Arial" pitchFamily="34" charset="0"/>
              <a:cs typeface="Arial" pitchFamily="34" charset="0"/>
            </a:endParaRPr>
          </a:p>
          <a:p>
            <a:pPr marL="274320" indent="-274320" eaLnBrk="1" fontAlgn="auto" hangingPunct="1">
              <a:spcBef>
                <a:spcPts val="580"/>
              </a:spcBef>
              <a:spcAft>
                <a:spcPts val="0"/>
              </a:spcAft>
              <a:buFont typeface="Wingdings 2"/>
              <a:buChar char=""/>
              <a:defRPr/>
            </a:pPr>
            <a:r>
              <a:rPr lang="en-US" altLang="zh-CN" sz="2400" dirty="0" smtClean="0">
                <a:solidFill>
                  <a:srgbClr val="FF33CC"/>
                </a:solidFill>
                <a:latin typeface="Arial" pitchFamily="34" charset="0"/>
                <a:cs typeface="Arial" pitchFamily="34" charset="0"/>
              </a:rPr>
              <a:t>Bonwill analyzed mandible and described in terms of equilateral triangle with </a:t>
            </a:r>
            <a:r>
              <a:rPr lang="en-US" altLang="zh-CN" sz="2400" dirty="0" smtClean="0">
                <a:solidFill>
                  <a:srgbClr val="FF33CC"/>
                </a:solidFill>
                <a:latin typeface="Arial" pitchFamily="34" charset="0"/>
                <a:cs typeface="Arial" pitchFamily="34" charset="0"/>
              </a:rPr>
              <a:t>10 </a:t>
            </a:r>
            <a:r>
              <a:rPr lang="en-US" altLang="zh-CN" sz="2400" dirty="0" smtClean="0">
                <a:solidFill>
                  <a:srgbClr val="FF33CC"/>
                </a:solidFill>
                <a:latin typeface="Arial" pitchFamily="34" charset="0"/>
                <a:cs typeface="Arial" pitchFamily="34" charset="0"/>
              </a:rPr>
              <a:t>cm side connecting both the condyles and mesioincisal angles of mandibular central incisors. </a:t>
            </a:r>
            <a:endParaRPr lang="en-US" sz="2400" dirty="0" smtClean="0">
              <a:solidFill>
                <a:srgbClr val="FF33CC"/>
              </a:solidFill>
              <a:latin typeface="Arial" pitchFamily="34" charset="0"/>
              <a:cs typeface="Arial" pitchFamily="34" charset="0"/>
            </a:endParaRPr>
          </a:p>
          <a:p>
            <a:pPr marL="274320" indent="-274320" eaLnBrk="1" fontAlgn="auto" hangingPunct="1">
              <a:spcBef>
                <a:spcPts val="580"/>
              </a:spcBef>
              <a:spcAft>
                <a:spcPts val="0"/>
              </a:spcAft>
              <a:buFont typeface="Wingdings 2"/>
              <a:buChar char=""/>
              <a:defRPr/>
            </a:pPr>
            <a:endParaRPr lang="en-US" sz="2400" dirty="0" smtClean="0">
              <a:solidFill>
                <a:srgbClr val="FF6699"/>
              </a:solidFill>
              <a:latin typeface="Arial" pitchFamily="34" charset="0"/>
              <a:cs typeface="Arial" pitchFamily="34" charset="0"/>
            </a:endParaRPr>
          </a:p>
        </p:txBody>
      </p:sp>
      <p:pic>
        <p:nvPicPr>
          <p:cNvPr id="33795" name="Picture 4" descr="sem3 006"/>
          <p:cNvPicPr>
            <a:picLocks noChangeAspect="1" noChangeArrowheads="1"/>
          </p:cNvPicPr>
          <p:nvPr/>
        </p:nvPicPr>
        <p:blipFill>
          <a:blip r:embed="rId3">
            <a:lum bright="20000" contrast="30000"/>
          </a:blip>
          <a:srcRect l="28560" t="10091" r="46217" b="57954"/>
          <a:stretch>
            <a:fillRect/>
          </a:stretch>
        </p:blipFill>
        <p:spPr bwMode="auto">
          <a:xfrm>
            <a:off x="0" y="0"/>
            <a:ext cx="4572000" cy="4495800"/>
          </a:xfrm>
          <a:prstGeom prst="rect">
            <a:avLst/>
          </a:prstGeom>
          <a:noFill/>
          <a:ln w="9525">
            <a:solidFill>
              <a:schemeClr val="tx1"/>
            </a:solidFill>
            <a:miter lim="800000"/>
            <a:headEnd/>
            <a:tailEnd/>
          </a:ln>
        </p:spPr>
      </p:pic>
      <p:pic>
        <p:nvPicPr>
          <p:cNvPr id="33796" name="Content Placeholder 3"/>
          <p:cNvPicPr>
            <a:picLocks noChangeAspect="1" noChangeArrowheads="1"/>
          </p:cNvPicPr>
          <p:nvPr/>
        </p:nvPicPr>
        <p:blipFill>
          <a:blip r:embed="rId4"/>
          <a:srcRect l="10899" t="10091" r="51094" b="56271"/>
          <a:stretch>
            <a:fillRect/>
          </a:stretch>
        </p:blipFill>
        <p:spPr bwMode="auto">
          <a:xfrm>
            <a:off x="4646613" y="0"/>
            <a:ext cx="4573587" cy="44958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772400" cy="914400"/>
          </a:xfrm>
        </p:spPr>
        <p:txBody>
          <a:bodyPr/>
          <a:lstStyle/>
          <a:p>
            <a:endParaRPr lang="en-US" dirty="0"/>
          </a:p>
        </p:txBody>
      </p:sp>
      <p:sp>
        <p:nvSpPr>
          <p:cNvPr id="3" name="Content Placeholder 2"/>
          <p:cNvSpPr>
            <a:spLocks noGrp="1"/>
          </p:cNvSpPr>
          <p:nvPr>
            <p:ph idx="1"/>
          </p:nvPr>
        </p:nvSpPr>
        <p:spPr>
          <a:xfrm>
            <a:off x="304800" y="1554162"/>
            <a:ext cx="4343400" cy="4525963"/>
          </a:xfrm>
        </p:spPr>
        <p:txBody>
          <a:bodyPr>
            <a:normAutofit/>
          </a:bodyPr>
          <a:lstStyle/>
          <a:p>
            <a:pPr algn="just"/>
            <a:r>
              <a:rPr lang="en-US" sz="2400" dirty="0" smtClean="0">
                <a:solidFill>
                  <a:srgbClr val="0070C0"/>
                </a:solidFill>
                <a:latin typeface="Arial" pitchFamily="34" charset="0"/>
                <a:cs typeface="Arial" pitchFamily="34" charset="0"/>
              </a:rPr>
              <a:t>In an attempt  to  more  faithfully  reproduce  mandibular  function  and  </a:t>
            </a:r>
            <a:r>
              <a:rPr lang="en-US" sz="2400" dirty="0" smtClean="0">
                <a:solidFill>
                  <a:srgbClr val="0070C0"/>
                </a:solidFill>
                <a:latin typeface="Arial" pitchFamily="34" charset="0"/>
                <a:cs typeface="Arial" pitchFamily="34" charset="0"/>
              </a:rPr>
              <a:t>anatomy, Bonwill  </a:t>
            </a:r>
            <a:r>
              <a:rPr lang="en-US" sz="2400" dirty="0" smtClean="0">
                <a:solidFill>
                  <a:srgbClr val="0070C0"/>
                </a:solidFill>
                <a:latin typeface="Arial" pitchFamily="34" charset="0"/>
                <a:cs typeface="Arial" pitchFamily="34" charset="0"/>
              </a:rPr>
              <a:t>developed   an  equilateral  anatomical  articulator  with  two  independent  condylar  elements.</a:t>
            </a:r>
            <a:endParaRPr lang="en-US" sz="2400" dirty="0">
              <a:solidFill>
                <a:srgbClr val="0070C0"/>
              </a:solidFill>
              <a:latin typeface="Arial" pitchFamily="34" charset="0"/>
              <a:cs typeface="Arial" pitchFamily="34" charset="0"/>
            </a:endParaRPr>
          </a:p>
        </p:txBody>
      </p:sp>
      <p:pic>
        <p:nvPicPr>
          <p:cNvPr id="4" name="Picture 3" descr="06-02"/>
          <p:cNvPicPr>
            <a:picLocks noChangeAspect="1" noChangeArrowheads="1"/>
          </p:cNvPicPr>
          <p:nvPr/>
        </p:nvPicPr>
        <p:blipFill>
          <a:blip r:embed="rId2"/>
          <a:srcRect/>
          <a:stretch>
            <a:fillRect/>
          </a:stretch>
        </p:blipFill>
        <p:spPr bwMode="auto">
          <a:xfrm>
            <a:off x="5257800" y="990600"/>
            <a:ext cx="3886200" cy="2635827"/>
          </a:xfrm>
          <a:prstGeom prst="rect">
            <a:avLst/>
          </a:prstGeom>
          <a:noFill/>
          <a:ln w="76200">
            <a:solidFill>
              <a:schemeClr val="bg1"/>
            </a:solidFill>
            <a:prstDash val="solid"/>
            <a:miter lim="800000"/>
            <a:headEnd/>
            <a:tailEnd/>
          </a:ln>
        </p:spPr>
      </p:pic>
      <p:pic>
        <p:nvPicPr>
          <p:cNvPr id="5" name="Picture 4" descr="b"/>
          <p:cNvPicPr>
            <a:picLocks noChangeAspect="1" noChangeArrowheads="1"/>
          </p:cNvPicPr>
          <p:nvPr/>
        </p:nvPicPr>
        <p:blipFill>
          <a:blip r:embed="rId3"/>
          <a:srcRect l="4918" t="2548"/>
          <a:stretch>
            <a:fillRect/>
          </a:stretch>
        </p:blipFill>
        <p:spPr bwMode="auto">
          <a:xfrm>
            <a:off x="5181600" y="3962400"/>
            <a:ext cx="3962400" cy="2743200"/>
          </a:xfrm>
          <a:prstGeom prst="rect">
            <a:avLst/>
          </a:prstGeom>
          <a:noFill/>
          <a:ln w="57150">
            <a:solidFill>
              <a:srgbClr val="00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smtClean="0">
                <a:latin typeface="Arial Black" pitchFamily="34" charset="0"/>
                <a:cs typeface="Arial" pitchFamily="34" charset="0"/>
              </a:rPr>
              <a:t>Limitations:</a:t>
            </a:r>
            <a:endParaRPr lang="en-US" sz="3600" dirty="0">
              <a:latin typeface="Arial Black" pitchFamily="34" charset="0"/>
              <a:cs typeface="Arial" pitchFamily="34" charset="0"/>
            </a:endParaRPr>
          </a:p>
        </p:txBody>
      </p:sp>
      <p:sp>
        <p:nvSpPr>
          <p:cNvPr id="6" name="Content Placeholder 5"/>
          <p:cNvSpPr>
            <a:spLocks noGrp="1"/>
          </p:cNvSpPr>
          <p:nvPr>
            <p:ph sz="half" idx="2"/>
          </p:nvPr>
        </p:nvSpPr>
        <p:spPr/>
        <p:txBody>
          <a:bodyPr/>
          <a:lstStyle/>
          <a:p>
            <a:pPr>
              <a:buFont typeface="Wingdings" pitchFamily="2" charset="2"/>
              <a:buChar char="§"/>
            </a:pPr>
            <a:endParaRPr lang="en-US" b="1" dirty="0" smtClean="0">
              <a:solidFill>
                <a:srgbClr val="990000"/>
              </a:solidFill>
            </a:endParaRPr>
          </a:p>
          <a:p>
            <a:pPr>
              <a:buFont typeface="Wingdings" pitchFamily="2" charset="2"/>
              <a:buChar char="§"/>
            </a:pPr>
            <a:r>
              <a:rPr lang="en-US" b="1" dirty="0" smtClean="0">
                <a:solidFill>
                  <a:srgbClr val="990000"/>
                </a:solidFill>
              </a:rPr>
              <a:t>Non   adjustable  condylar  </a:t>
            </a:r>
            <a:r>
              <a:rPr lang="en-US" b="1" dirty="0" smtClean="0">
                <a:solidFill>
                  <a:srgbClr val="990000"/>
                </a:solidFill>
              </a:rPr>
              <a:t>guidances</a:t>
            </a:r>
            <a:endParaRPr lang="en-US" b="1" dirty="0" smtClean="0">
              <a:solidFill>
                <a:srgbClr val="990000"/>
              </a:solidFill>
            </a:endParaRPr>
          </a:p>
          <a:p>
            <a:pPr>
              <a:buFont typeface="Wingdings" pitchFamily="2" charset="2"/>
              <a:buChar char="§"/>
            </a:pPr>
            <a:endParaRPr lang="en-US" b="1" dirty="0" smtClean="0">
              <a:solidFill>
                <a:srgbClr val="990000"/>
              </a:solidFill>
            </a:endParaRPr>
          </a:p>
          <a:p>
            <a:pPr>
              <a:buFont typeface="Wingdings" pitchFamily="2" charset="2"/>
              <a:buChar char="§"/>
            </a:pPr>
            <a:endParaRPr lang="en-US" b="1" dirty="0" smtClean="0">
              <a:solidFill>
                <a:srgbClr val="990000"/>
              </a:solidFill>
            </a:endParaRPr>
          </a:p>
          <a:p>
            <a:pPr>
              <a:buFont typeface="Wingdings" pitchFamily="2" charset="2"/>
              <a:buChar char="§"/>
            </a:pPr>
            <a:r>
              <a:rPr lang="en-US" b="1" dirty="0" smtClean="0">
                <a:solidFill>
                  <a:srgbClr val="990000"/>
                </a:solidFill>
              </a:rPr>
              <a:t>Permits  movement only in </a:t>
            </a:r>
            <a:r>
              <a:rPr lang="en-US" b="1" dirty="0" smtClean="0">
                <a:solidFill>
                  <a:srgbClr val="990000"/>
                </a:solidFill>
              </a:rPr>
              <a:t>vertical plane</a:t>
            </a:r>
            <a:endParaRPr lang="en-US" b="1" dirty="0" smtClean="0">
              <a:solidFill>
                <a:srgbClr val="990000"/>
              </a:solidFill>
            </a:endParaRPr>
          </a:p>
          <a:p>
            <a:pPr>
              <a:buFont typeface="Wingdings" pitchFamily="2" charset="2"/>
              <a:buChar char="§"/>
            </a:pPr>
            <a:endParaRPr lang="en-US" b="1" dirty="0" smtClean="0">
              <a:solidFill>
                <a:srgbClr val="990000"/>
              </a:solidFill>
            </a:endParaRPr>
          </a:p>
          <a:p>
            <a:pPr>
              <a:buFont typeface="Wingdings" pitchFamily="2" charset="2"/>
              <a:buChar char="§"/>
            </a:pPr>
            <a:endParaRPr lang="en-US" b="1" dirty="0" smtClean="0">
              <a:solidFill>
                <a:srgbClr val="990000"/>
              </a:solidFill>
            </a:endParaRPr>
          </a:p>
          <a:p>
            <a:pPr>
              <a:buFont typeface="Wingdings" pitchFamily="2" charset="2"/>
              <a:buChar char="§"/>
            </a:pPr>
            <a:endParaRPr lang="en-US" b="1" dirty="0">
              <a:solidFill>
                <a:srgbClr val="990000"/>
              </a:solidFill>
            </a:endParaRPr>
          </a:p>
        </p:txBody>
      </p:sp>
      <p:pic>
        <p:nvPicPr>
          <p:cNvPr id="7" name="Content Placeholder 6" descr="b"/>
          <p:cNvPicPr>
            <a:picLocks noGrp="1" noChangeAspect="1" noChangeArrowheads="1"/>
          </p:cNvPicPr>
          <p:nvPr>
            <p:ph sz="half" idx="1"/>
          </p:nvPr>
        </p:nvPicPr>
        <p:blipFill>
          <a:blip r:embed="rId2"/>
          <a:srcRect l="4918" t="2548"/>
          <a:stretch>
            <a:fillRect/>
          </a:stretch>
        </p:blipFill>
        <p:spPr bwMode="auto">
          <a:xfrm>
            <a:off x="0" y="1676400"/>
            <a:ext cx="4691718" cy="4495799"/>
          </a:xfrm>
          <a:prstGeom prst="rect">
            <a:avLst/>
          </a:prstGeom>
          <a:noFill/>
          <a:ln w="57150">
            <a:solidFill>
              <a:srgbClr val="00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lgn="just">
              <a:lnSpc>
                <a:spcPct val="90000"/>
              </a:lnSpc>
              <a:buNone/>
            </a:pPr>
            <a:r>
              <a:rPr lang="en-US" sz="2800" dirty="0" smtClean="0">
                <a:solidFill>
                  <a:srgbClr val="0070C0"/>
                </a:solidFill>
                <a:latin typeface="Arial" pitchFamily="34" charset="0"/>
                <a:cs typeface="Arial" pitchFamily="34" charset="0"/>
              </a:rPr>
              <a:t>	In </a:t>
            </a:r>
            <a:r>
              <a:rPr lang="en-US" sz="2800" b="1" dirty="0" smtClean="0">
                <a:solidFill>
                  <a:srgbClr val="0070C0"/>
                </a:solidFill>
                <a:latin typeface="Arial" pitchFamily="34" charset="0"/>
                <a:cs typeface="Arial" pitchFamily="34" charset="0"/>
              </a:rPr>
              <a:t>1866, </a:t>
            </a:r>
            <a:r>
              <a:rPr lang="en-US" sz="2800" b="1" dirty="0" smtClean="0">
                <a:solidFill>
                  <a:srgbClr val="990000"/>
                </a:solidFill>
                <a:latin typeface="Arial" pitchFamily="34" charset="0"/>
                <a:cs typeface="Arial" pitchFamily="34" charset="0"/>
              </a:rPr>
              <a:t>Balkwill</a:t>
            </a:r>
            <a:r>
              <a:rPr lang="en-US" sz="2800" dirty="0" smtClean="0">
                <a:solidFill>
                  <a:srgbClr val="0070C0"/>
                </a:solidFill>
                <a:latin typeface="Arial" pitchFamily="34" charset="0"/>
                <a:cs typeface="Arial" pitchFamily="34" charset="0"/>
              </a:rPr>
              <a:t> discovered that during </a:t>
            </a:r>
            <a:r>
              <a:rPr lang="en-US" sz="2800" dirty="0" smtClean="0">
                <a:solidFill>
                  <a:srgbClr val="0070C0"/>
                </a:solidFill>
                <a:latin typeface="Arial" pitchFamily="34" charset="0"/>
                <a:cs typeface="Arial" pitchFamily="34" charset="0"/>
              </a:rPr>
              <a:t>lateral jaw </a:t>
            </a:r>
            <a:r>
              <a:rPr lang="en-US" sz="2800" dirty="0" smtClean="0">
                <a:solidFill>
                  <a:srgbClr val="0070C0"/>
                </a:solidFill>
                <a:latin typeface="Arial" pitchFamily="34" charset="0"/>
                <a:cs typeface="Arial" pitchFamily="34" charset="0"/>
              </a:rPr>
              <a:t>movement, the translating condyle moved </a:t>
            </a:r>
            <a:r>
              <a:rPr lang="en-US" sz="2800" dirty="0" smtClean="0">
                <a:solidFill>
                  <a:srgbClr val="0070C0"/>
                </a:solidFill>
                <a:latin typeface="Arial" pitchFamily="34" charset="0"/>
                <a:cs typeface="Arial" pitchFamily="34" charset="0"/>
              </a:rPr>
              <a:t>medially</a:t>
            </a:r>
          </a:p>
          <a:p>
            <a:pPr algn="just">
              <a:lnSpc>
                <a:spcPct val="90000"/>
              </a:lnSpc>
              <a:buNone/>
            </a:pPr>
            <a:endParaRPr lang="en-US" sz="2800" dirty="0" smtClean="0">
              <a:solidFill>
                <a:srgbClr val="0070C0"/>
              </a:solidFill>
              <a:latin typeface="Arial" pitchFamily="34" charset="0"/>
              <a:cs typeface="Arial" pitchFamily="34" charset="0"/>
            </a:endParaRPr>
          </a:p>
          <a:p>
            <a:pPr algn="just">
              <a:lnSpc>
                <a:spcPct val="90000"/>
              </a:lnSpc>
              <a:buNone/>
            </a:pPr>
            <a:r>
              <a:rPr lang="en-US" sz="2800" dirty="0" smtClean="0">
                <a:solidFill>
                  <a:srgbClr val="0070C0"/>
                </a:solidFill>
                <a:latin typeface="Arial" pitchFamily="34" charset="0"/>
                <a:cs typeface="Arial" pitchFamily="34" charset="0"/>
              </a:rPr>
              <a:t>	In 1890, </a:t>
            </a:r>
            <a:r>
              <a:rPr lang="en-US" sz="2800" b="1" dirty="0" smtClean="0">
                <a:solidFill>
                  <a:srgbClr val="990000"/>
                </a:solidFill>
                <a:latin typeface="Arial" pitchFamily="34" charset="0"/>
                <a:cs typeface="Arial" pitchFamily="34" charset="0"/>
              </a:rPr>
              <a:t>Von Spee </a:t>
            </a:r>
            <a:r>
              <a:rPr lang="en-US" sz="2800" dirty="0" smtClean="0">
                <a:solidFill>
                  <a:srgbClr val="0070C0"/>
                </a:solidFill>
                <a:latin typeface="Arial" pitchFamily="34" charset="0"/>
                <a:cs typeface="Arial" pitchFamily="34" charset="0"/>
              </a:rPr>
              <a:t>observed : occlusal plane of the teeth followed a curve in the sagittal plane. “</a:t>
            </a:r>
            <a:r>
              <a:rPr lang="en-US" sz="2800" b="1" dirty="0" smtClean="0">
                <a:solidFill>
                  <a:srgbClr val="990000"/>
                </a:solidFill>
                <a:latin typeface="Arial" pitchFamily="34" charset="0"/>
                <a:cs typeface="Arial" pitchFamily="34" charset="0"/>
              </a:rPr>
              <a:t>curve of Spee</a:t>
            </a:r>
            <a:r>
              <a:rPr lang="en-US" sz="2800" dirty="0" smtClean="0">
                <a:solidFill>
                  <a:srgbClr val="0070C0"/>
                </a:solidFill>
                <a:latin typeface="Arial" pitchFamily="34" charset="0"/>
                <a:cs typeface="Arial" pitchFamily="34" charset="0"/>
              </a:rPr>
              <a:t>”</a:t>
            </a:r>
          </a:p>
          <a:p>
            <a:pPr algn="just">
              <a:buNone/>
            </a:pPr>
            <a:endParaRPr lang="en-US" sz="2800" dirty="0">
              <a:solidFill>
                <a:srgbClr val="0070C0"/>
              </a:solidFill>
              <a:latin typeface="Arial" pitchFamily="34" charset="0"/>
              <a:cs typeface="Arial" pitchFamily="34" charset="0"/>
            </a:endParaRPr>
          </a:p>
        </p:txBody>
      </p:sp>
      <p:pic>
        <p:nvPicPr>
          <p:cNvPr id="4" name="Picture 4" descr="all photorras 24-5 008"/>
          <p:cNvPicPr>
            <a:picLocks noChangeAspect="1" noChangeArrowheads="1"/>
          </p:cNvPicPr>
          <p:nvPr/>
        </p:nvPicPr>
        <p:blipFill rotWithShape="1">
          <a:blip r:embed="rId2"/>
          <a:srcRect t="39095" r="63303" b="14571"/>
          <a:stretch/>
        </p:blipFill>
        <p:spPr bwMode="auto">
          <a:xfrm>
            <a:off x="5867400" y="4343399"/>
            <a:ext cx="3048000" cy="24384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idx="1"/>
          </p:nvPr>
        </p:nvSpPr>
        <p:spPr/>
        <p:txBody>
          <a:bodyPr>
            <a:normAutofit/>
          </a:bodyPr>
          <a:lstStyle/>
          <a:p>
            <a:pPr>
              <a:lnSpc>
                <a:spcPct val="80000"/>
              </a:lnSpc>
            </a:pPr>
            <a:r>
              <a:rPr lang="en-US" sz="2400" dirty="0" smtClean="0">
                <a:solidFill>
                  <a:srgbClr val="0070C0"/>
                </a:solidFill>
                <a:latin typeface="Arial" pitchFamily="34" charset="0"/>
                <a:cs typeface="Arial" pitchFamily="34" charset="0"/>
              </a:rPr>
              <a:t>In </a:t>
            </a:r>
            <a:r>
              <a:rPr lang="en-US" sz="2400" b="1" dirty="0" smtClean="0">
                <a:solidFill>
                  <a:srgbClr val="990000"/>
                </a:solidFill>
                <a:latin typeface="Arial" pitchFamily="34" charset="0"/>
                <a:cs typeface="Arial" pitchFamily="34" charset="0"/>
              </a:rPr>
              <a:t>1899 </a:t>
            </a:r>
            <a:r>
              <a:rPr lang="en-US" sz="2400" b="1" dirty="0" smtClean="0">
                <a:solidFill>
                  <a:srgbClr val="990000"/>
                </a:solidFill>
                <a:latin typeface="Arial" pitchFamily="34" charset="0"/>
                <a:cs typeface="Arial" pitchFamily="34" charset="0"/>
              </a:rPr>
              <a:t>Snow,</a:t>
            </a:r>
            <a:r>
              <a:rPr lang="en-US" sz="2400" dirty="0" smtClean="0">
                <a:solidFill>
                  <a:srgbClr val="990000"/>
                </a:solidFill>
                <a:latin typeface="Arial" pitchFamily="34" charset="0"/>
                <a:cs typeface="Arial" pitchFamily="34" charset="0"/>
              </a:rPr>
              <a:t> </a:t>
            </a:r>
            <a:r>
              <a:rPr lang="en-US" sz="2400" dirty="0" smtClean="0">
                <a:solidFill>
                  <a:srgbClr val="0070C0"/>
                </a:solidFill>
                <a:latin typeface="Arial" pitchFamily="34" charset="0"/>
                <a:cs typeface="Arial" pitchFamily="34" charset="0"/>
              </a:rPr>
              <a:t>devised a method for transferring</a:t>
            </a:r>
          </a:p>
          <a:p>
            <a:pPr>
              <a:lnSpc>
                <a:spcPct val="80000"/>
              </a:lnSpc>
              <a:buFontTx/>
              <a:buNone/>
            </a:pPr>
            <a:r>
              <a:rPr lang="en-US" sz="2400" dirty="0" smtClean="0">
                <a:solidFill>
                  <a:srgbClr val="0070C0"/>
                </a:solidFill>
                <a:latin typeface="Arial" pitchFamily="34" charset="0"/>
                <a:cs typeface="Arial" pitchFamily="34" charset="0"/>
              </a:rPr>
              <a:t>    articulated casts to the articulator with a face </a:t>
            </a:r>
            <a:r>
              <a:rPr lang="en-US" sz="2400" dirty="0" smtClean="0">
                <a:solidFill>
                  <a:srgbClr val="0070C0"/>
                </a:solidFill>
                <a:latin typeface="Arial" pitchFamily="34" charset="0"/>
                <a:cs typeface="Arial" pitchFamily="34" charset="0"/>
              </a:rPr>
              <a:t>bow</a:t>
            </a:r>
            <a:endParaRPr lang="en-US" sz="2400" dirty="0" smtClean="0">
              <a:solidFill>
                <a:srgbClr val="0070C0"/>
              </a:solidFill>
              <a:latin typeface="Arial" pitchFamily="34" charset="0"/>
              <a:cs typeface="Arial" pitchFamily="34" charset="0"/>
            </a:endParaRPr>
          </a:p>
          <a:p>
            <a:pPr>
              <a:lnSpc>
                <a:spcPct val="80000"/>
              </a:lnSpc>
              <a:buFontTx/>
              <a:buNone/>
            </a:pPr>
            <a:endParaRPr lang="en-US" sz="2400" dirty="0" smtClean="0">
              <a:solidFill>
                <a:srgbClr val="0070C0"/>
              </a:solidFill>
              <a:latin typeface="Arial" pitchFamily="34" charset="0"/>
              <a:cs typeface="Arial" pitchFamily="34" charset="0"/>
            </a:endParaRPr>
          </a:p>
          <a:p>
            <a:pPr>
              <a:lnSpc>
                <a:spcPct val="80000"/>
              </a:lnSpc>
            </a:pPr>
            <a:r>
              <a:rPr lang="en-US" sz="2400" dirty="0" smtClean="0">
                <a:solidFill>
                  <a:srgbClr val="0070C0"/>
                </a:solidFill>
                <a:latin typeface="Arial" pitchFamily="34" charset="0"/>
                <a:cs typeface="Arial" pitchFamily="34" charset="0"/>
              </a:rPr>
              <a:t>In </a:t>
            </a:r>
            <a:r>
              <a:rPr lang="en-US" sz="2400" b="1" dirty="0" smtClean="0">
                <a:solidFill>
                  <a:srgbClr val="990000"/>
                </a:solidFill>
                <a:latin typeface="Arial" pitchFamily="34" charset="0"/>
                <a:cs typeface="Arial" pitchFamily="34" charset="0"/>
              </a:rPr>
              <a:t>1901 </a:t>
            </a:r>
            <a:r>
              <a:rPr lang="en-US" sz="2400" b="1" dirty="0" smtClean="0">
                <a:solidFill>
                  <a:srgbClr val="990000"/>
                </a:solidFill>
                <a:latin typeface="Arial" pitchFamily="34" charset="0"/>
                <a:cs typeface="Arial" pitchFamily="34" charset="0"/>
              </a:rPr>
              <a:t>Christensen,</a:t>
            </a:r>
            <a:r>
              <a:rPr lang="en-US" sz="2400" dirty="0" smtClean="0">
                <a:solidFill>
                  <a:srgbClr val="990000"/>
                </a:solidFill>
                <a:latin typeface="Arial" pitchFamily="34" charset="0"/>
                <a:cs typeface="Arial" pitchFamily="34" charset="0"/>
              </a:rPr>
              <a:t> </a:t>
            </a:r>
            <a:r>
              <a:rPr lang="en-US" sz="2400" dirty="0" smtClean="0">
                <a:solidFill>
                  <a:srgbClr val="0070C0"/>
                </a:solidFill>
                <a:latin typeface="Arial" pitchFamily="34" charset="0"/>
                <a:cs typeface="Arial" pitchFamily="34" charset="0"/>
              </a:rPr>
              <a:t>observed the opening of the</a:t>
            </a:r>
          </a:p>
          <a:p>
            <a:pPr>
              <a:lnSpc>
                <a:spcPct val="80000"/>
              </a:lnSpc>
              <a:buFontTx/>
              <a:buNone/>
            </a:pPr>
            <a:r>
              <a:rPr lang="en-US" sz="2400" dirty="0" smtClean="0">
                <a:solidFill>
                  <a:srgbClr val="0070C0"/>
                </a:solidFill>
                <a:latin typeface="Arial" pitchFamily="34" charset="0"/>
                <a:cs typeface="Arial" pitchFamily="34" charset="0"/>
              </a:rPr>
              <a:t>    posterior teeth in mandibular </a:t>
            </a:r>
            <a:r>
              <a:rPr lang="en-US" sz="2400" dirty="0" smtClean="0">
                <a:solidFill>
                  <a:srgbClr val="0070C0"/>
                </a:solidFill>
                <a:latin typeface="Arial" pitchFamily="34" charset="0"/>
                <a:cs typeface="Arial" pitchFamily="34" charset="0"/>
              </a:rPr>
              <a:t>protrusion</a:t>
            </a:r>
            <a:endParaRPr lang="en-US" sz="2400" dirty="0" smtClean="0">
              <a:solidFill>
                <a:srgbClr val="0070C0"/>
              </a:solidFill>
              <a:latin typeface="Arial" pitchFamily="34" charset="0"/>
              <a:cs typeface="Arial" pitchFamily="34" charset="0"/>
            </a:endParaRPr>
          </a:p>
          <a:p>
            <a:pPr>
              <a:lnSpc>
                <a:spcPct val="80000"/>
              </a:lnSpc>
              <a:buFontTx/>
              <a:buNone/>
            </a:pPr>
            <a:endParaRPr lang="en-US" sz="2400" dirty="0" smtClean="0">
              <a:solidFill>
                <a:srgbClr val="0070C0"/>
              </a:solidFill>
              <a:latin typeface="Arial" pitchFamily="34" charset="0"/>
              <a:cs typeface="Arial" pitchFamily="34" charset="0"/>
            </a:endParaRPr>
          </a:p>
          <a:p>
            <a:pPr>
              <a:lnSpc>
                <a:spcPct val="80000"/>
              </a:lnSpc>
            </a:pPr>
            <a:r>
              <a:rPr lang="en-US" sz="2400" dirty="0" smtClean="0">
                <a:solidFill>
                  <a:srgbClr val="0070C0"/>
                </a:solidFill>
                <a:latin typeface="Arial" pitchFamily="34" charset="0"/>
                <a:cs typeface="Arial" pitchFamily="34" charset="0"/>
              </a:rPr>
              <a:t>In </a:t>
            </a:r>
            <a:r>
              <a:rPr lang="en-US" sz="2400" b="1" dirty="0" smtClean="0">
                <a:solidFill>
                  <a:srgbClr val="990000"/>
                </a:solidFill>
                <a:latin typeface="Arial" pitchFamily="34" charset="0"/>
                <a:cs typeface="Arial" pitchFamily="34" charset="0"/>
              </a:rPr>
              <a:t>1908 </a:t>
            </a:r>
            <a:r>
              <a:rPr lang="en-US" sz="2400" b="1" dirty="0" smtClean="0">
                <a:solidFill>
                  <a:srgbClr val="990000"/>
                </a:solidFill>
                <a:latin typeface="Arial" pitchFamily="34" charset="0"/>
                <a:cs typeface="Arial" pitchFamily="34" charset="0"/>
              </a:rPr>
              <a:t>Bennett,</a:t>
            </a:r>
            <a:r>
              <a:rPr lang="en-US" sz="2400" dirty="0" smtClean="0">
                <a:solidFill>
                  <a:srgbClr val="990000"/>
                </a:solidFill>
                <a:latin typeface="Arial" pitchFamily="34" charset="0"/>
                <a:cs typeface="Arial" pitchFamily="34" charset="0"/>
              </a:rPr>
              <a:t> </a:t>
            </a:r>
            <a:r>
              <a:rPr lang="en-US" sz="2400" dirty="0" smtClean="0">
                <a:solidFill>
                  <a:srgbClr val="0070C0"/>
                </a:solidFill>
                <a:latin typeface="Arial" pitchFamily="34" charset="0"/>
                <a:cs typeface="Arial" pitchFamily="34" charset="0"/>
              </a:rPr>
              <a:t>described the immediate side shift (</a:t>
            </a:r>
            <a:r>
              <a:rPr lang="en-US" sz="2400" dirty="0" smtClean="0">
                <a:solidFill>
                  <a:srgbClr val="0070C0"/>
                </a:solidFill>
                <a:latin typeface="Arial" pitchFamily="34" charset="0"/>
                <a:cs typeface="Arial" pitchFamily="34" charset="0"/>
              </a:rPr>
              <a:t>Bennett </a:t>
            </a:r>
            <a:r>
              <a:rPr lang="en-US" sz="2400" dirty="0" smtClean="0">
                <a:solidFill>
                  <a:srgbClr val="0070C0"/>
                </a:solidFill>
                <a:latin typeface="Arial" pitchFamily="34" charset="0"/>
                <a:cs typeface="Arial" pitchFamily="34" charset="0"/>
              </a:rPr>
              <a:t>movement).</a:t>
            </a:r>
          </a:p>
          <a:p>
            <a:pPr>
              <a:lnSpc>
                <a:spcPct val="80000"/>
              </a:lnSpc>
              <a:buFontTx/>
              <a:buNone/>
            </a:pPr>
            <a:endParaRPr lang="en-US" sz="2400" dirty="0" smtClean="0">
              <a:solidFill>
                <a:srgbClr val="0070C0"/>
              </a:solidFill>
              <a:latin typeface="Arial" pitchFamily="34" charset="0"/>
              <a:cs typeface="Arial" pitchFamily="34" charset="0"/>
            </a:endParaRPr>
          </a:p>
          <a:p>
            <a:pPr>
              <a:lnSpc>
                <a:spcPct val="80000"/>
              </a:lnSpc>
            </a:pPr>
            <a:r>
              <a:rPr lang="en-US" sz="2400" b="1" dirty="0" smtClean="0">
                <a:solidFill>
                  <a:srgbClr val="990000"/>
                </a:solidFill>
                <a:latin typeface="Arial" pitchFamily="34" charset="0"/>
                <a:cs typeface="Arial" pitchFamily="34" charset="0"/>
              </a:rPr>
              <a:t>Gysi's</a:t>
            </a:r>
            <a:r>
              <a:rPr lang="en-US" sz="2400" dirty="0" smtClean="0">
                <a:solidFill>
                  <a:srgbClr val="0070C0"/>
                </a:solidFill>
                <a:latin typeface="Arial" pitchFamily="34" charset="0"/>
                <a:cs typeface="Arial" pitchFamily="34" charset="0"/>
              </a:rPr>
              <a:t> instrument </a:t>
            </a:r>
            <a:r>
              <a:rPr lang="en-US" sz="2400" b="1" dirty="0" smtClean="0">
                <a:solidFill>
                  <a:srgbClr val="0070C0"/>
                </a:solidFill>
                <a:latin typeface="Arial" pitchFamily="34" charset="0"/>
                <a:cs typeface="Arial" pitchFamily="34" charset="0"/>
              </a:rPr>
              <a:t>was </a:t>
            </a:r>
            <a:r>
              <a:rPr lang="en-US" sz="2400" dirty="0" smtClean="0">
                <a:solidFill>
                  <a:srgbClr val="0070C0"/>
                </a:solidFill>
                <a:latin typeface="Arial" pitchFamily="34" charset="0"/>
                <a:cs typeface="Arial" pitchFamily="34" charset="0"/>
              </a:rPr>
              <a:t>one of the first to allow for the Balkwill-Bennett movements.</a:t>
            </a:r>
            <a:endParaRPr lang="en-US" sz="2400" dirty="0">
              <a:solidFill>
                <a:srgbClr val="0070C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dirty="0" smtClean="0">
                <a:latin typeface="Copperplate Gothic Bold" pitchFamily="34" charset="0"/>
                <a:cs typeface="Times New Roman" pitchFamily="18" charset="0"/>
              </a:rPr>
              <a:t>                contents</a:t>
            </a:r>
            <a:endParaRPr lang="en-US" sz="4400" dirty="0">
              <a:latin typeface="Copperplate Gothic Bold" pitchFamily="34" charset="0"/>
              <a:cs typeface="Times New Roman" pitchFamily="18" charset="0"/>
            </a:endParaRPr>
          </a:p>
        </p:txBody>
      </p:sp>
      <p:sp>
        <p:nvSpPr>
          <p:cNvPr id="3" name="Content Placeholder 2"/>
          <p:cNvSpPr>
            <a:spLocks noGrp="1"/>
          </p:cNvSpPr>
          <p:nvPr>
            <p:ph idx="1"/>
          </p:nvPr>
        </p:nvSpPr>
        <p:spPr/>
        <p:txBody>
          <a:bodyPr>
            <a:normAutofit lnSpcReduction="10000"/>
          </a:bodyPr>
          <a:lstStyle/>
          <a:p>
            <a:r>
              <a:rPr lang="en-US" sz="2400" dirty="0" smtClean="0">
                <a:solidFill>
                  <a:srgbClr val="FF0000"/>
                </a:solidFill>
                <a:latin typeface="Bookman Old Style" pitchFamily="18" charset="0"/>
                <a:cs typeface="Times New Roman" pitchFamily="18" charset="0"/>
              </a:rPr>
              <a:t>Introduction </a:t>
            </a:r>
          </a:p>
          <a:p>
            <a:r>
              <a:rPr lang="en-US" sz="2400" dirty="0" smtClean="0">
                <a:solidFill>
                  <a:srgbClr val="FF0000"/>
                </a:solidFill>
                <a:latin typeface="Bookman Old Style" pitchFamily="18" charset="0"/>
                <a:cs typeface="Times New Roman" pitchFamily="18" charset="0"/>
              </a:rPr>
              <a:t>Definitions </a:t>
            </a:r>
          </a:p>
          <a:p>
            <a:r>
              <a:rPr lang="en-US" sz="2400" dirty="0" smtClean="0">
                <a:solidFill>
                  <a:srgbClr val="FF0000"/>
                </a:solidFill>
                <a:latin typeface="Bookman Old Style" pitchFamily="18" charset="0"/>
                <a:cs typeface="Times New Roman" pitchFamily="18" charset="0"/>
              </a:rPr>
              <a:t>Difference  between  natural and artificial teeth</a:t>
            </a:r>
          </a:p>
          <a:p>
            <a:r>
              <a:rPr lang="en-US" sz="2400" dirty="0" smtClean="0">
                <a:solidFill>
                  <a:srgbClr val="FF0000"/>
                </a:solidFill>
                <a:latin typeface="Bookman Old Style" pitchFamily="18" charset="0"/>
                <a:cs typeface="Times New Roman" pitchFamily="18" charset="0"/>
              </a:rPr>
              <a:t>Review of literature</a:t>
            </a:r>
          </a:p>
          <a:p>
            <a:r>
              <a:rPr lang="en-US" sz="2400" dirty="0" smtClean="0">
                <a:solidFill>
                  <a:srgbClr val="FF0000"/>
                </a:solidFill>
                <a:latin typeface="Bookman Old Style" pitchFamily="18" charset="0"/>
                <a:cs typeface="Times New Roman" pitchFamily="18" charset="0"/>
              </a:rPr>
              <a:t>Theories  of occlusion </a:t>
            </a:r>
          </a:p>
          <a:p>
            <a:r>
              <a:rPr lang="en-US" sz="2400" dirty="0" smtClean="0">
                <a:solidFill>
                  <a:srgbClr val="FF0000"/>
                </a:solidFill>
                <a:latin typeface="Bookman Old Style" pitchFamily="18" charset="0"/>
                <a:cs typeface="Times New Roman" pitchFamily="18" charset="0"/>
              </a:rPr>
              <a:t>Ideal  requirements of complete denture occlusion </a:t>
            </a:r>
          </a:p>
          <a:p>
            <a:r>
              <a:rPr lang="en-US" sz="2400" dirty="0" smtClean="0">
                <a:solidFill>
                  <a:srgbClr val="FF0000"/>
                </a:solidFill>
                <a:latin typeface="Bookman Old Style" pitchFamily="18" charset="0"/>
                <a:cs typeface="Times New Roman" pitchFamily="18" charset="0"/>
              </a:rPr>
              <a:t>Occlusal scheme requisites to fulfill the requirements</a:t>
            </a:r>
          </a:p>
          <a:p>
            <a:r>
              <a:rPr lang="en-US" sz="2400" dirty="0" smtClean="0">
                <a:solidFill>
                  <a:srgbClr val="FF0000"/>
                </a:solidFill>
                <a:latin typeface="Bookman Old Style" pitchFamily="18" charset="0"/>
                <a:cs typeface="Times New Roman" pitchFamily="18" charset="0"/>
              </a:rPr>
              <a:t>Sears axioms of complete denture occlusion</a:t>
            </a:r>
          </a:p>
          <a:p>
            <a:r>
              <a:rPr lang="en-US" sz="2400" dirty="0" smtClean="0">
                <a:solidFill>
                  <a:srgbClr val="FF0000"/>
                </a:solidFill>
                <a:latin typeface="Bookman Old Style" pitchFamily="18" charset="0"/>
                <a:cs typeface="Times New Roman" pitchFamily="18" charset="0"/>
              </a:rPr>
              <a:t>Guidelines for schemes in occlusion</a:t>
            </a:r>
          </a:p>
          <a:p>
            <a:endParaRPr lang="en-US" sz="2400" dirty="0">
              <a:solidFill>
                <a:srgbClr val="FF0000"/>
              </a:solidFill>
              <a:latin typeface="Bookman Old Style"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z="2400" b="1" dirty="0" smtClean="0">
                <a:solidFill>
                  <a:srgbClr val="0070C0"/>
                </a:solidFill>
                <a:latin typeface="Arial" pitchFamily="34" charset="0"/>
                <a:cs typeface="Arial" pitchFamily="34" charset="0"/>
              </a:rPr>
              <a:t>Monson </a:t>
            </a:r>
            <a:r>
              <a:rPr lang="en-US" sz="2400" b="1" dirty="0" smtClean="0">
                <a:solidFill>
                  <a:srgbClr val="0070C0"/>
                </a:solidFill>
                <a:latin typeface="Arial" pitchFamily="34" charset="0"/>
                <a:cs typeface="Arial" pitchFamily="34" charset="0"/>
              </a:rPr>
              <a:t>formulated a three-dimensional occlusal philosophy by combining the concepts of :</a:t>
            </a:r>
          </a:p>
          <a:p>
            <a:pPr lvl="1"/>
            <a:r>
              <a:rPr lang="en-US" sz="2400" b="1" dirty="0" smtClean="0">
                <a:solidFill>
                  <a:srgbClr val="0070C0"/>
                </a:solidFill>
                <a:latin typeface="Arial" pitchFamily="34" charset="0"/>
                <a:cs typeface="Arial" pitchFamily="34" charset="0"/>
              </a:rPr>
              <a:t>Bonwill's 4-inch triangle </a:t>
            </a:r>
          </a:p>
          <a:p>
            <a:pPr lvl="1"/>
            <a:r>
              <a:rPr lang="en-US" sz="2400" b="1" dirty="0" smtClean="0">
                <a:solidFill>
                  <a:srgbClr val="0070C0"/>
                </a:solidFill>
                <a:latin typeface="Arial" pitchFamily="34" charset="0"/>
                <a:cs typeface="Arial" pitchFamily="34" charset="0"/>
              </a:rPr>
              <a:t>Von Spee's compensating curve</a:t>
            </a:r>
          </a:p>
          <a:p>
            <a:pPr lvl="1"/>
            <a:r>
              <a:rPr lang="en-US" sz="2400" b="1" dirty="0" smtClean="0">
                <a:solidFill>
                  <a:srgbClr val="0070C0"/>
                </a:solidFill>
                <a:latin typeface="Arial" pitchFamily="34" charset="0"/>
                <a:cs typeface="Arial" pitchFamily="34" charset="0"/>
              </a:rPr>
              <a:t>Observances of Balkwill and Christensen on condylar movement</a:t>
            </a:r>
          </a:p>
          <a:p>
            <a:pPr lvl="1">
              <a:buFontTx/>
              <a:buNone/>
            </a:pPr>
            <a:endParaRPr lang="en-US" sz="2400" b="1" dirty="0" smtClean="0">
              <a:solidFill>
                <a:srgbClr val="0070C0"/>
              </a:solidFill>
              <a:latin typeface="Arial" pitchFamily="34" charset="0"/>
              <a:cs typeface="Arial" pitchFamily="34" charset="0"/>
            </a:endParaRPr>
          </a:p>
          <a:p>
            <a:r>
              <a:rPr lang="en-US" sz="2400" b="1" dirty="0" smtClean="0">
                <a:solidFill>
                  <a:srgbClr val="0070C0"/>
                </a:solidFill>
                <a:latin typeface="Arial" pitchFamily="34" charset="0"/>
                <a:cs typeface="Arial" pitchFamily="34" charset="0"/>
              </a:rPr>
              <a:t>This </a:t>
            </a:r>
            <a:r>
              <a:rPr lang="en-US" sz="2400" b="1" dirty="0" smtClean="0">
                <a:solidFill>
                  <a:srgbClr val="0070C0"/>
                </a:solidFill>
                <a:latin typeface="Arial" pitchFamily="34" charset="0"/>
                <a:cs typeface="Arial" pitchFamily="34" charset="0"/>
              </a:rPr>
              <a:t>occlusal </a:t>
            </a:r>
            <a:r>
              <a:rPr lang="en-US" sz="2400" b="1" dirty="0" smtClean="0">
                <a:solidFill>
                  <a:srgbClr val="0070C0"/>
                </a:solidFill>
                <a:latin typeface="Arial" pitchFamily="34" charset="0"/>
                <a:cs typeface="Arial" pitchFamily="34" charset="0"/>
              </a:rPr>
              <a:t>model was named the </a:t>
            </a:r>
            <a:r>
              <a:rPr lang="en-US" sz="2400" b="1" i="1" dirty="0" smtClean="0">
                <a:solidFill>
                  <a:srgbClr val="FFC000"/>
                </a:solidFill>
                <a:latin typeface="Arial" pitchFamily="34" charset="0"/>
                <a:cs typeface="Arial" pitchFamily="34" charset="0"/>
              </a:rPr>
              <a:t>Spherical</a:t>
            </a:r>
            <a:r>
              <a:rPr lang="en-US" sz="2400" b="1" i="1" dirty="0" smtClean="0">
                <a:solidFill>
                  <a:srgbClr val="FFFF00"/>
                </a:solidFill>
                <a:latin typeface="Arial" pitchFamily="34" charset="0"/>
                <a:cs typeface="Arial" pitchFamily="34" charset="0"/>
              </a:rPr>
              <a:t> </a:t>
            </a:r>
            <a:r>
              <a:rPr lang="en-US" sz="2400" b="1" i="1" dirty="0" smtClean="0">
                <a:solidFill>
                  <a:srgbClr val="FFC000"/>
                </a:solidFill>
                <a:latin typeface="Arial" pitchFamily="34" charset="0"/>
                <a:cs typeface="Arial" pitchFamily="34" charset="0"/>
              </a:rPr>
              <a:t>Theory.</a:t>
            </a:r>
          </a:p>
          <a:p>
            <a:endParaRPr lang="en-US" sz="2400" dirty="0">
              <a:solidFill>
                <a:srgbClr val="0070C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Picture1.png"/>
          <p:cNvPicPr>
            <a:picLocks noGrp="1" noChangeAspect="1"/>
          </p:cNvPicPr>
          <p:nvPr>
            <p:ph idx="1"/>
          </p:nvPr>
        </p:nvPicPr>
        <p:blipFill>
          <a:blip r:embed="rId2"/>
          <a:stretch>
            <a:fillRect/>
          </a:stretch>
        </p:blipFill>
        <p:spPr>
          <a:xfrm>
            <a:off x="-8253" y="0"/>
            <a:ext cx="9152253" cy="6691411"/>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noAutofit/>
          </a:bodyPr>
          <a:lstStyle/>
          <a:p>
            <a:r>
              <a:rPr lang="en-US" sz="2800" b="1" dirty="0" smtClean="0">
                <a:solidFill>
                  <a:srgbClr val="C00000"/>
                </a:solidFill>
                <a:latin typeface="Arial Black" pitchFamily="34" charset="0"/>
              </a:rPr>
              <a:t>    Spherical  theory ….1916</a:t>
            </a:r>
            <a:br>
              <a:rPr lang="en-US" sz="2800" b="1" dirty="0" smtClean="0">
                <a:solidFill>
                  <a:srgbClr val="C00000"/>
                </a:solidFill>
                <a:latin typeface="Arial Black" pitchFamily="34" charset="0"/>
              </a:rPr>
            </a:br>
            <a:r>
              <a:rPr lang="en-US" sz="2800" b="1" dirty="0" smtClean="0">
                <a:solidFill>
                  <a:srgbClr val="C00000"/>
                </a:solidFill>
                <a:latin typeface="Arial Black" pitchFamily="34" charset="0"/>
              </a:rPr>
              <a:t>                                        G.S.Monson</a:t>
            </a:r>
            <a:endParaRPr lang="en-US" sz="2800" b="1" dirty="0">
              <a:solidFill>
                <a:srgbClr val="C00000"/>
              </a:solidFill>
              <a:latin typeface="Arial Black" pitchFamily="34" charset="0"/>
            </a:endParaRPr>
          </a:p>
        </p:txBody>
      </p:sp>
      <p:sp>
        <p:nvSpPr>
          <p:cNvPr id="3" name="Content Placeholder 2"/>
          <p:cNvSpPr>
            <a:spLocks noGrp="1"/>
          </p:cNvSpPr>
          <p:nvPr>
            <p:ph idx="1"/>
          </p:nvPr>
        </p:nvSpPr>
        <p:spPr>
          <a:xfrm>
            <a:off x="914400" y="1600200"/>
            <a:ext cx="7772400" cy="4572000"/>
          </a:xfrm>
        </p:spPr>
        <p:txBody>
          <a:bodyPr>
            <a:normAutofit/>
          </a:bodyPr>
          <a:lstStyle/>
          <a:p>
            <a:r>
              <a:rPr lang="en-US" sz="2400" dirty="0" smtClean="0">
                <a:solidFill>
                  <a:srgbClr val="0070C0"/>
                </a:solidFill>
                <a:latin typeface="Arial" pitchFamily="34" charset="0"/>
                <a:cs typeface="Arial" pitchFamily="34" charset="0"/>
              </a:rPr>
              <a:t>It  proposed  that :</a:t>
            </a:r>
          </a:p>
          <a:p>
            <a:r>
              <a:rPr lang="en-US" sz="2400" b="1" dirty="0" smtClean="0">
                <a:solidFill>
                  <a:srgbClr val="FF33CC"/>
                </a:solidFill>
                <a:latin typeface="Arial" pitchFamily="34" charset="0"/>
                <a:cs typeface="Arial" pitchFamily="34" charset="0"/>
              </a:rPr>
              <a:t>Lower  </a:t>
            </a:r>
            <a:r>
              <a:rPr lang="en-US" sz="2400" b="1" dirty="0" smtClean="0">
                <a:solidFill>
                  <a:srgbClr val="FF33CC"/>
                </a:solidFill>
                <a:latin typeface="Arial" pitchFamily="34" charset="0"/>
                <a:cs typeface="Arial" pitchFamily="34" charset="0"/>
              </a:rPr>
              <a:t>teeth  move   over  the  surfaces  of  upper  teeth  as  over  the  surfaces  of  a   sphere  with  diameter  of  8  inches  (20 </a:t>
            </a:r>
            <a:r>
              <a:rPr lang="en-US" sz="2400" b="1" dirty="0" smtClean="0">
                <a:solidFill>
                  <a:srgbClr val="FF33CC"/>
                </a:solidFill>
                <a:latin typeface="Arial" pitchFamily="34" charset="0"/>
                <a:cs typeface="Arial" pitchFamily="34" charset="0"/>
              </a:rPr>
              <a:t>cm).</a:t>
            </a:r>
            <a:endParaRPr lang="en-US" sz="2400" dirty="0" smtClean="0">
              <a:solidFill>
                <a:srgbClr val="0070C0"/>
              </a:solidFill>
              <a:latin typeface="Arial" pitchFamily="34" charset="0"/>
              <a:cs typeface="Arial" pitchFamily="34" charset="0"/>
            </a:endParaRPr>
          </a:p>
          <a:p>
            <a:endParaRPr lang="en-US" sz="2400" dirty="0" smtClean="0">
              <a:solidFill>
                <a:srgbClr val="0070C0"/>
              </a:solidFill>
              <a:latin typeface="Arial" pitchFamily="34" charset="0"/>
              <a:cs typeface="Arial" pitchFamily="34" charset="0"/>
            </a:endParaRPr>
          </a:p>
          <a:p>
            <a:r>
              <a:rPr lang="en-US" sz="2400" dirty="0" smtClean="0">
                <a:solidFill>
                  <a:srgbClr val="0070C0"/>
                </a:solidFill>
                <a:latin typeface="Arial" pitchFamily="34" charset="0"/>
                <a:cs typeface="Arial" pitchFamily="34" charset="0"/>
              </a:rPr>
              <a:t>Centre   of  the  sphere  -  glabella </a:t>
            </a:r>
          </a:p>
          <a:p>
            <a:endParaRPr lang="en-US" sz="2400" dirty="0" smtClean="0">
              <a:solidFill>
                <a:srgbClr val="0070C0"/>
              </a:solidFill>
              <a:latin typeface="Arial" pitchFamily="34" charset="0"/>
              <a:cs typeface="Arial" pitchFamily="34" charset="0"/>
            </a:endParaRPr>
          </a:p>
          <a:p>
            <a:pPr>
              <a:buFont typeface="Wingdings" pitchFamily="2" charset="2"/>
              <a:buChar char="§"/>
            </a:pPr>
            <a:r>
              <a:rPr lang="en-US" sz="2400" dirty="0" smtClean="0">
                <a:solidFill>
                  <a:srgbClr val="0070C0"/>
                </a:solidFill>
                <a:latin typeface="Arial" pitchFamily="34" charset="0"/>
                <a:cs typeface="Arial" pitchFamily="34" charset="0"/>
              </a:rPr>
              <a:t>Surfaces  </a:t>
            </a:r>
            <a:r>
              <a:rPr lang="en-US" sz="2400" dirty="0" smtClean="0">
                <a:solidFill>
                  <a:srgbClr val="0070C0"/>
                </a:solidFill>
                <a:latin typeface="Arial" pitchFamily="34" charset="0"/>
                <a:cs typeface="Arial" pitchFamily="34" charset="0"/>
              </a:rPr>
              <a:t>of  the  sphere  pass through  the  glenoid fossae  or  </a:t>
            </a:r>
            <a:r>
              <a:rPr lang="en-US" sz="2400" dirty="0" smtClean="0">
                <a:solidFill>
                  <a:srgbClr val="0070C0"/>
                </a:solidFill>
                <a:latin typeface="Arial" pitchFamily="34" charset="0"/>
                <a:cs typeface="Arial" pitchFamily="34" charset="0"/>
              </a:rPr>
              <a:t>are concentric  </a:t>
            </a:r>
            <a:r>
              <a:rPr lang="en-US" sz="2400" dirty="0" smtClean="0">
                <a:solidFill>
                  <a:srgbClr val="0070C0"/>
                </a:solidFill>
                <a:latin typeface="Arial" pitchFamily="34" charset="0"/>
                <a:cs typeface="Arial" pitchFamily="34" charset="0"/>
              </a:rPr>
              <a:t>with  articulating  eminences.</a:t>
            </a:r>
            <a:endParaRPr lang="en-US" sz="2400" dirty="0">
              <a:solidFill>
                <a:srgbClr val="0070C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4" descr="all photorras 24-5 002"/>
          <p:cNvPicPr>
            <a:picLocks noChangeAspect="1" noChangeArrowheads="1"/>
          </p:cNvPicPr>
          <p:nvPr/>
        </p:nvPicPr>
        <p:blipFill>
          <a:blip r:embed="rId2">
            <a:lum bright="30000" contrast="60000"/>
          </a:blip>
          <a:srcRect l="34923" t="3242" r="32097" b="7838"/>
          <a:stretch>
            <a:fillRect/>
          </a:stretch>
        </p:blipFill>
        <p:spPr bwMode="auto">
          <a:xfrm>
            <a:off x="4572000" y="445165"/>
            <a:ext cx="3810000" cy="2983835"/>
          </a:xfrm>
          <a:prstGeom prst="rect">
            <a:avLst/>
          </a:prstGeom>
          <a:noFill/>
          <a:ln w="57150">
            <a:solidFill>
              <a:srgbClr val="996600"/>
            </a:solidFill>
            <a:miter lim="800000"/>
            <a:headEnd/>
            <a:tailEnd/>
          </a:ln>
        </p:spPr>
      </p:pic>
      <p:pic>
        <p:nvPicPr>
          <p:cNvPr id="5" name="Picture 5" descr="all photorras 24-5 002"/>
          <p:cNvPicPr>
            <a:picLocks noChangeAspect="1" noChangeArrowheads="1"/>
          </p:cNvPicPr>
          <p:nvPr/>
        </p:nvPicPr>
        <p:blipFill>
          <a:blip r:embed="rId2">
            <a:lum contrast="12000"/>
          </a:blip>
          <a:srcRect l="69679" t="3569" r="1717" b="7838"/>
          <a:stretch>
            <a:fillRect/>
          </a:stretch>
        </p:blipFill>
        <p:spPr bwMode="auto">
          <a:xfrm>
            <a:off x="2743200" y="3505200"/>
            <a:ext cx="3810000" cy="2971800"/>
          </a:xfrm>
          <a:prstGeom prst="rect">
            <a:avLst/>
          </a:prstGeom>
          <a:noFill/>
          <a:ln w="57150">
            <a:solidFill>
              <a:srgbClr val="996600"/>
            </a:solidFill>
            <a:miter lim="800000"/>
            <a:headEnd/>
            <a:tailEnd/>
          </a:ln>
        </p:spPr>
      </p:pic>
      <p:pic>
        <p:nvPicPr>
          <p:cNvPr id="6" name="Picture 6" descr="all photorras 24-5 002"/>
          <p:cNvPicPr>
            <a:picLocks noChangeAspect="1" noChangeArrowheads="1"/>
          </p:cNvPicPr>
          <p:nvPr/>
        </p:nvPicPr>
        <p:blipFill>
          <a:blip r:embed="rId2">
            <a:lum contrast="12000"/>
          </a:blip>
          <a:srcRect l="943" t="3242" r="65135" b="7838"/>
          <a:stretch>
            <a:fillRect/>
          </a:stretch>
        </p:blipFill>
        <p:spPr bwMode="auto">
          <a:xfrm>
            <a:off x="457200" y="464161"/>
            <a:ext cx="3908425" cy="2975952"/>
          </a:xfrm>
          <a:prstGeom prst="rect">
            <a:avLst/>
          </a:prstGeom>
          <a:noFill/>
          <a:ln w="57150">
            <a:solidFill>
              <a:srgbClr val="996600"/>
            </a:solid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838200"/>
          </a:xfrm>
        </p:spPr>
        <p:txBody>
          <a:bodyPr/>
          <a:lstStyle/>
          <a:p>
            <a:endParaRPr lang="en-US" dirty="0">
              <a:solidFill>
                <a:srgbClr val="C00000"/>
              </a:solidFill>
            </a:endParaRPr>
          </a:p>
        </p:txBody>
      </p:sp>
      <p:pic>
        <p:nvPicPr>
          <p:cNvPr id="6" name="Content Placeholder 5" descr="Picture2.png"/>
          <p:cNvPicPr>
            <a:picLocks noGrp="1" noChangeAspect="1"/>
          </p:cNvPicPr>
          <p:nvPr>
            <p:ph idx="1"/>
          </p:nvPr>
        </p:nvPicPr>
        <p:blipFill>
          <a:blip r:embed="rId2"/>
          <a:stretch>
            <a:fillRect/>
          </a:stretch>
        </p:blipFill>
        <p:spPr>
          <a:xfrm>
            <a:off x="381000" y="0"/>
            <a:ext cx="8305800" cy="6495570"/>
          </a:xfrm>
        </p:spPr>
      </p:pic>
      <p:pic>
        <p:nvPicPr>
          <p:cNvPr id="7" name="Picture 3" descr="mon1"/>
          <p:cNvPicPr>
            <a:picLocks noChangeAspect="1" noChangeArrowheads="1"/>
          </p:cNvPicPr>
          <p:nvPr/>
        </p:nvPicPr>
        <p:blipFill>
          <a:blip r:embed="rId3"/>
          <a:srcRect/>
          <a:stretch>
            <a:fillRect/>
          </a:stretch>
        </p:blipFill>
        <p:spPr bwMode="auto">
          <a:xfrm>
            <a:off x="308468" y="1949895"/>
            <a:ext cx="3726957" cy="4603305"/>
          </a:xfrm>
          <a:prstGeom prst="rect">
            <a:avLst/>
          </a:prstGeom>
          <a:noFill/>
          <a:ln w="57150">
            <a:solidFill>
              <a:srgbClr val="000000"/>
            </a:solid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lnSpcReduction="10000"/>
          </a:bodyPr>
          <a:lstStyle/>
          <a:p>
            <a:pPr algn="just">
              <a:buFont typeface="Wingdings" pitchFamily="2" charset="2"/>
              <a:buChar char="v"/>
            </a:pPr>
            <a:r>
              <a:rPr lang="en-US" sz="2400" dirty="0" smtClean="0">
                <a:latin typeface="Arial" pitchFamily="34" charset="0"/>
                <a:cs typeface="Arial" pitchFamily="34" charset="0"/>
              </a:rPr>
              <a:t>Monson  </a:t>
            </a:r>
            <a:r>
              <a:rPr lang="en-US" sz="2400" dirty="0" smtClean="0">
                <a:latin typeface="Arial" pitchFamily="34" charset="0"/>
                <a:cs typeface="Arial" pitchFamily="34" charset="0"/>
              </a:rPr>
              <a:t>disregarded   that  translation  of  the  mandible  during  excursions  as  proposed  by  </a:t>
            </a:r>
            <a:r>
              <a:rPr lang="en-US" sz="2400" dirty="0" smtClean="0">
                <a:latin typeface="Arial" pitchFamily="34" charset="0"/>
                <a:cs typeface="Arial" pitchFamily="34" charset="0"/>
              </a:rPr>
              <a:t>Bonwill.</a:t>
            </a:r>
            <a:endParaRPr lang="en-US" sz="2400" dirty="0" smtClean="0">
              <a:latin typeface="Arial" pitchFamily="34" charset="0"/>
              <a:cs typeface="Arial" pitchFamily="34" charset="0"/>
            </a:endParaRPr>
          </a:p>
          <a:p>
            <a:pPr algn="just">
              <a:buFont typeface="Wingdings" pitchFamily="2" charset="2"/>
              <a:buChar char="v"/>
            </a:pPr>
            <a:endParaRPr lang="en-US" sz="2400" dirty="0" smtClean="0">
              <a:latin typeface="Arial" pitchFamily="34" charset="0"/>
              <a:cs typeface="Arial" pitchFamily="34" charset="0"/>
            </a:endParaRPr>
          </a:p>
          <a:p>
            <a:pPr algn="just">
              <a:buFont typeface="Wingdings" pitchFamily="2" charset="2"/>
              <a:buChar char="v"/>
            </a:pPr>
            <a:r>
              <a:rPr lang="en-US" sz="2400" dirty="0" smtClean="0">
                <a:latin typeface="Arial" pitchFamily="34" charset="0"/>
                <a:cs typeface="Arial" pitchFamily="34" charset="0"/>
              </a:rPr>
              <a:t>He  </a:t>
            </a:r>
            <a:r>
              <a:rPr lang="en-US" sz="2400" dirty="0" smtClean="0">
                <a:latin typeface="Arial" pitchFamily="34" charset="0"/>
                <a:cs typeface="Arial" pitchFamily="34" charset="0"/>
              </a:rPr>
              <a:t>adapted   the  10  cm  equilateral  triangle  that   </a:t>
            </a:r>
          </a:p>
          <a:p>
            <a:pPr algn="just">
              <a:buNone/>
            </a:pPr>
            <a:r>
              <a:rPr lang="en-US" sz="2400" dirty="0" smtClean="0">
                <a:latin typeface="Arial" pitchFamily="34" charset="0"/>
                <a:cs typeface="Arial" pitchFamily="34" charset="0"/>
              </a:rPr>
              <a:t>     formed  the  basis  of  </a:t>
            </a:r>
            <a:r>
              <a:rPr lang="en-US" sz="2400" dirty="0" smtClean="0">
                <a:latin typeface="Arial" pitchFamily="34" charset="0"/>
                <a:cs typeface="Arial" pitchFamily="34" charset="0"/>
              </a:rPr>
              <a:t>Bonwill‘s  </a:t>
            </a:r>
            <a:r>
              <a:rPr lang="en-US" sz="2400" dirty="0" smtClean="0">
                <a:latin typeface="Arial" pitchFamily="34" charset="0"/>
                <a:cs typeface="Arial" pitchFamily="34" charset="0"/>
              </a:rPr>
              <a:t>theory  and  added  to  it  the  occlusal  </a:t>
            </a:r>
            <a:r>
              <a:rPr lang="en-US" sz="2400" dirty="0" smtClean="0">
                <a:latin typeface="Arial" pitchFamily="34" charset="0"/>
                <a:cs typeface="Arial" pitchFamily="34" charset="0"/>
              </a:rPr>
              <a:t>curvature,  </a:t>
            </a:r>
            <a:r>
              <a:rPr lang="en-US" sz="2400" dirty="0" smtClean="0">
                <a:latin typeface="Arial" pitchFamily="34" charset="0"/>
                <a:cs typeface="Arial" pitchFamily="34" charset="0"/>
              </a:rPr>
              <a:t>fixed  central  axis  of  rotation   concept  of  </a:t>
            </a:r>
            <a:r>
              <a:rPr lang="en-US" sz="2400" dirty="0" smtClean="0">
                <a:latin typeface="Arial" pitchFamily="34" charset="0"/>
                <a:cs typeface="Arial" pitchFamily="34" charset="0"/>
              </a:rPr>
              <a:t>Spee </a:t>
            </a:r>
            <a:endParaRPr lang="en-US" sz="2400" dirty="0" smtClean="0">
              <a:latin typeface="Arial" pitchFamily="34" charset="0"/>
              <a:cs typeface="Arial" pitchFamily="34" charset="0"/>
            </a:endParaRPr>
          </a:p>
          <a:p>
            <a:pPr algn="just"/>
            <a:endParaRPr lang="en-US" sz="2400" dirty="0" smtClean="0">
              <a:latin typeface="Arial" pitchFamily="34" charset="0"/>
              <a:cs typeface="Arial" pitchFamily="34" charset="0"/>
            </a:endParaRPr>
          </a:p>
          <a:p>
            <a:pPr algn="just">
              <a:buFont typeface="Wingdings" pitchFamily="2" charset="2"/>
              <a:buChar char="v"/>
            </a:pPr>
            <a:r>
              <a:rPr lang="en-US" sz="2400" dirty="0" smtClean="0">
                <a:latin typeface="Arial" pitchFamily="34" charset="0"/>
                <a:cs typeface="Arial" pitchFamily="34" charset="0"/>
              </a:rPr>
              <a:t>His  </a:t>
            </a:r>
            <a:r>
              <a:rPr lang="en-US" sz="2400" dirty="0" smtClean="0">
                <a:latin typeface="Arial" pitchFamily="34" charset="0"/>
                <a:cs typeface="Arial" pitchFamily="34" charset="0"/>
              </a:rPr>
              <a:t>conclusion  produced  the  10 cm  radius  </a:t>
            </a:r>
            <a:r>
              <a:rPr lang="en-US" sz="2400" dirty="0" smtClean="0">
                <a:latin typeface="Arial" pitchFamily="34" charset="0"/>
                <a:cs typeface="Arial" pitchFamily="34" charset="0"/>
              </a:rPr>
              <a:t>sphere</a:t>
            </a:r>
            <a:endParaRPr lang="en-US" sz="2400" dirty="0" smtClean="0">
              <a:latin typeface="Arial" pitchFamily="34" charset="0"/>
              <a:cs typeface="Arial" pitchFamily="34" charset="0"/>
            </a:endParaRPr>
          </a:p>
          <a:p>
            <a:pPr algn="just">
              <a:buFont typeface="Wingdings" pitchFamily="2" charset="2"/>
              <a:buChar char="v"/>
            </a:pPr>
            <a:endParaRPr lang="en-US" sz="2400" dirty="0" smtClean="0">
              <a:latin typeface="Arial" pitchFamily="34" charset="0"/>
              <a:cs typeface="Arial" pitchFamily="34" charset="0"/>
            </a:endParaRPr>
          </a:p>
          <a:p>
            <a:pPr algn="just">
              <a:buFont typeface="Wingdings" pitchFamily="2" charset="2"/>
              <a:buChar char="v"/>
            </a:pPr>
            <a:r>
              <a:rPr lang="en-US" sz="2400" dirty="0" smtClean="0">
                <a:latin typeface="Arial" pitchFamily="34" charset="0"/>
                <a:cs typeface="Arial" pitchFamily="34" charset="0"/>
              </a:rPr>
              <a:t>Bilateral   </a:t>
            </a:r>
            <a:r>
              <a:rPr lang="en-US" sz="2400" dirty="0" smtClean="0">
                <a:latin typeface="Arial" pitchFamily="34" charset="0"/>
                <a:cs typeface="Arial" pitchFamily="34" charset="0"/>
              </a:rPr>
              <a:t>balance  was  the  natural  consequence  of such  an  approach  to  </a:t>
            </a:r>
            <a:r>
              <a:rPr lang="en-US" sz="2400" dirty="0" smtClean="0">
                <a:latin typeface="Arial" pitchFamily="34" charset="0"/>
                <a:cs typeface="Arial" pitchFamily="34" charset="0"/>
              </a:rPr>
              <a:t>occlusion</a:t>
            </a:r>
            <a:endParaRPr lang="en-US" sz="24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smtClean="0">
                <a:solidFill>
                  <a:srgbClr val="FF33CC"/>
                </a:solidFill>
                <a:effectLst>
                  <a:outerShdw blurRad="38100" dist="38100" dir="2700000" algn="tl">
                    <a:srgbClr val="000000"/>
                  </a:outerShdw>
                </a:effectLst>
                <a:latin typeface="Copperplate Gothic Bold" pitchFamily="34" charset="0"/>
              </a:rPr>
              <a:t>MONSON’S</a:t>
            </a:r>
            <a:r>
              <a:rPr lang="en-US" sz="3600" dirty="0" smtClean="0">
                <a:solidFill>
                  <a:srgbClr val="FF33CC"/>
                </a:solidFill>
                <a:effectLst>
                  <a:outerShdw blurRad="38100" dist="38100" dir="2700000" algn="tl">
                    <a:srgbClr val="000000"/>
                  </a:outerShdw>
                </a:effectLst>
              </a:rPr>
              <a:t>  </a:t>
            </a:r>
            <a:r>
              <a:rPr lang="en-US" sz="3600" dirty="0" smtClean="0">
                <a:solidFill>
                  <a:srgbClr val="FF33CC"/>
                </a:solidFill>
                <a:effectLst>
                  <a:outerShdw blurRad="38100" dist="38100" dir="2700000" algn="tl">
                    <a:srgbClr val="000000"/>
                  </a:outerShdw>
                </a:effectLst>
                <a:latin typeface="Copperplate Gothic Bold" pitchFamily="34" charset="0"/>
              </a:rPr>
              <a:t>ARTICULATOR</a:t>
            </a:r>
            <a:endParaRPr lang="en-US" sz="3600" dirty="0">
              <a:latin typeface="Copperplate Gothic Bold" pitchFamily="34" charset="0"/>
            </a:endParaRPr>
          </a:p>
        </p:txBody>
      </p:sp>
      <p:sp>
        <p:nvSpPr>
          <p:cNvPr id="3" name="Content Placeholder 2"/>
          <p:cNvSpPr>
            <a:spLocks noGrp="1"/>
          </p:cNvSpPr>
          <p:nvPr>
            <p:ph idx="1"/>
          </p:nvPr>
        </p:nvSpPr>
        <p:spPr/>
        <p:txBody>
          <a:bodyPr/>
          <a:lstStyle/>
          <a:p>
            <a:endParaRPr lang="en-US" dirty="0"/>
          </a:p>
        </p:txBody>
      </p:sp>
      <p:pic>
        <p:nvPicPr>
          <p:cNvPr id="4" name="Picture 4" descr="all photorras 24-5 008"/>
          <p:cNvPicPr>
            <a:picLocks noChangeAspect="1" noChangeArrowheads="1"/>
          </p:cNvPicPr>
          <p:nvPr/>
        </p:nvPicPr>
        <p:blipFill>
          <a:blip r:embed="rId2"/>
          <a:srcRect/>
          <a:stretch>
            <a:fillRect/>
          </a:stretch>
        </p:blipFill>
        <p:spPr bwMode="auto">
          <a:xfrm>
            <a:off x="533400" y="1295400"/>
            <a:ext cx="8305800" cy="526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04800" y="1722437"/>
            <a:ext cx="4267200" cy="4525963"/>
          </a:xfrm>
        </p:spPr>
        <p:txBody>
          <a:bodyPr>
            <a:normAutofit fontScale="92500"/>
          </a:bodyPr>
          <a:lstStyle/>
          <a:p>
            <a:pPr algn="just">
              <a:lnSpc>
                <a:spcPct val="90000"/>
              </a:lnSpc>
              <a:defRPr/>
            </a:pPr>
            <a:r>
              <a:rPr lang="en-US" sz="2400" dirty="0" smtClean="0">
                <a:solidFill>
                  <a:srgbClr val="C00000"/>
                </a:solidFill>
                <a:effectLst>
                  <a:outerShdw blurRad="38100" dist="38100" dir="2700000" algn="tl">
                    <a:srgbClr val="000000"/>
                  </a:outerShdw>
                </a:effectLst>
                <a:latin typeface="Arial" pitchFamily="34" charset="0"/>
                <a:cs typeface="Arial" pitchFamily="34" charset="0"/>
              </a:rPr>
              <a:t>In 1916, MONSON introduced the so called spherical articulator based on spherical </a:t>
            </a:r>
            <a:r>
              <a:rPr lang="en-US" sz="2400" dirty="0" smtClean="0">
                <a:solidFill>
                  <a:srgbClr val="C00000"/>
                </a:solidFill>
                <a:effectLst>
                  <a:outerShdw blurRad="38100" dist="38100" dir="2700000" algn="tl">
                    <a:srgbClr val="000000"/>
                  </a:outerShdw>
                </a:effectLst>
                <a:latin typeface="Arial" pitchFamily="34" charset="0"/>
                <a:cs typeface="Arial" pitchFamily="34" charset="0"/>
              </a:rPr>
              <a:t>theory</a:t>
            </a:r>
            <a:endParaRPr lang="en-US" sz="2400" dirty="0" smtClean="0">
              <a:solidFill>
                <a:srgbClr val="C00000"/>
              </a:solidFill>
              <a:effectLst>
                <a:outerShdw blurRad="38100" dist="38100" dir="2700000" algn="tl">
                  <a:srgbClr val="000000"/>
                </a:outerShdw>
              </a:effectLst>
              <a:latin typeface="Arial" pitchFamily="34" charset="0"/>
              <a:cs typeface="Arial" pitchFamily="34" charset="0"/>
            </a:endParaRPr>
          </a:p>
          <a:p>
            <a:pPr algn="just">
              <a:lnSpc>
                <a:spcPct val="90000"/>
              </a:lnSpc>
              <a:defRPr/>
            </a:pPr>
            <a:endParaRPr lang="en-US" sz="2400" dirty="0" smtClean="0">
              <a:solidFill>
                <a:srgbClr val="C00000"/>
              </a:solidFill>
              <a:effectLst>
                <a:outerShdw blurRad="38100" dist="38100" dir="2700000" algn="tl">
                  <a:srgbClr val="000000"/>
                </a:outerShdw>
              </a:effectLst>
              <a:latin typeface="Arial" pitchFamily="34" charset="0"/>
              <a:cs typeface="Arial" pitchFamily="34" charset="0"/>
            </a:endParaRPr>
          </a:p>
          <a:p>
            <a:pPr algn="just">
              <a:lnSpc>
                <a:spcPct val="90000"/>
              </a:lnSpc>
              <a:defRPr/>
            </a:pPr>
            <a:r>
              <a:rPr lang="en-US" sz="2400" dirty="0" smtClean="0">
                <a:solidFill>
                  <a:srgbClr val="C00000"/>
                </a:solidFill>
                <a:effectLst>
                  <a:outerShdw blurRad="38100" dist="38100" dir="2700000" algn="tl">
                    <a:srgbClr val="000000"/>
                  </a:outerShdw>
                </a:effectLst>
                <a:latin typeface="Arial" pitchFamily="34" charset="0"/>
                <a:cs typeface="Arial" pitchFamily="34" charset="0"/>
              </a:rPr>
              <a:t>Monson instrument is an arbitrary articulator</a:t>
            </a:r>
          </a:p>
          <a:p>
            <a:pPr algn="just">
              <a:lnSpc>
                <a:spcPct val="90000"/>
              </a:lnSpc>
              <a:defRPr/>
            </a:pPr>
            <a:endParaRPr lang="en-US" sz="2400" dirty="0" smtClean="0">
              <a:solidFill>
                <a:srgbClr val="C00000"/>
              </a:solidFill>
              <a:effectLst>
                <a:outerShdw blurRad="38100" dist="38100" dir="2700000" algn="tl">
                  <a:srgbClr val="000000"/>
                </a:outerShdw>
              </a:effectLst>
              <a:latin typeface="Arial" pitchFamily="34" charset="0"/>
              <a:cs typeface="Arial" pitchFamily="34" charset="0"/>
            </a:endParaRPr>
          </a:p>
          <a:p>
            <a:pPr algn="just">
              <a:lnSpc>
                <a:spcPct val="90000"/>
              </a:lnSpc>
              <a:defRPr/>
            </a:pPr>
            <a:r>
              <a:rPr lang="en-US" sz="2400" dirty="0" smtClean="0">
                <a:solidFill>
                  <a:srgbClr val="C00000"/>
                </a:solidFill>
                <a:effectLst>
                  <a:outerShdw blurRad="38100" dist="38100" dir="2700000" algn="tl">
                    <a:srgbClr val="000000"/>
                  </a:outerShdw>
                </a:effectLst>
                <a:latin typeface="Arial" pitchFamily="34" charset="0"/>
                <a:cs typeface="Arial" pitchFamily="34" charset="0"/>
              </a:rPr>
              <a:t> He </a:t>
            </a:r>
            <a:r>
              <a:rPr lang="en-US" sz="2400" dirty="0" smtClean="0">
                <a:solidFill>
                  <a:srgbClr val="C00000"/>
                </a:solidFill>
                <a:effectLst>
                  <a:outerShdw blurRad="38100" dist="38100" dir="2700000" algn="tl">
                    <a:srgbClr val="000000"/>
                  </a:outerShdw>
                </a:effectLst>
                <a:latin typeface="Arial" pitchFamily="34" charset="0"/>
                <a:cs typeface="Arial" pitchFamily="34" charset="0"/>
              </a:rPr>
              <a:t>copied </a:t>
            </a:r>
            <a:r>
              <a:rPr lang="en-US" sz="2400" dirty="0" smtClean="0">
                <a:solidFill>
                  <a:srgbClr val="C00000"/>
                </a:solidFill>
                <a:effectLst>
                  <a:outerShdw blurRad="38100" dist="38100" dir="2700000" algn="tl">
                    <a:srgbClr val="000000"/>
                  </a:outerShdw>
                </a:effectLst>
                <a:latin typeface="Arial" pitchFamily="34" charset="0"/>
                <a:cs typeface="Arial" pitchFamily="34" charset="0"/>
              </a:rPr>
              <a:t>the HALL central axis principle of lateral movement and embodied an improvement of registering downward </a:t>
            </a:r>
            <a:r>
              <a:rPr lang="en-US" sz="2400" dirty="0" smtClean="0">
                <a:solidFill>
                  <a:srgbClr val="C00000"/>
                </a:solidFill>
                <a:effectLst>
                  <a:outerShdw blurRad="38100" dist="38100" dir="2700000" algn="tl">
                    <a:srgbClr val="000000"/>
                  </a:outerShdw>
                </a:effectLst>
                <a:latin typeface="Arial" pitchFamily="34" charset="0"/>
                <a:cs typeface="Arial" pitchFamily="34" charset="0"/>
              </a:rPr>
              <a:t>movement</a:t>
            </a:r>
            <a:endParaRPr lang="en-US" sz="2400" dirty="0" smtClean="0">
              <a:solidFill>
                <a:srgbClr val="C00000"/>
              </a:solidFill>
              <a:effectLst>
                <a:outerShdw blurRad="38100" dist="38100" dir="2700000" algn="tl">
                  <a:srgbClr val="000000"/>
                </a:outerShdw>
              </a:effectLst>
              <a:latin typeface="Arial" pitchFamily="34" charset="0"/>
              <a:cs typeface="Arial" pitchFamily="34" charset="0"/>
            </a:endParaRPr>
          </a:p>
          <a:p>
            <a:pPr algn="just"/>
            <a:endParaRPr lang="en-US" sz="2400" dirty="0">
              <a:solidFill>
                <a:srgbClr val="C00000"/>
              </a:solidFill>
              <a:latin typeface="Arial" pitchFamily="34" charset="0"/>
              <a:cs typeface="Arial" pitchFamily="34" charset="0"/>
            </a:endParaRPr>
          </a:p>
        </p:txBody>
      </p:sp>
      <p:pic>
        <p:nvPicPr>
          <p:cNvPr id="4" name="Picture 7" descr="mon2"/>
          <p:cNvPicPr>
            <a:picLocks noChangeAspect="1" noChangeArrowheads="1"/>
          </p:cNvPicPr>
          <p:nvPr/>
        </p:nvPicPr>
        <p:blipFill>
          <a:blip r:embed="rId2"/>
          <a:srcRect b="1785"/>
          <a:stretch>
            <a:fillRect/>
          </a:stretch>
        </p:blipFill>
        <p:spPr bwMode="auto">
          <a:xfrm>
            <a:off x="4953000" y="1676400"/>
            <a:ext cx="3957638" cy="4191000"/>
          </a:xfrm>
          <a:prstGeom prst="rect">
            <a:avLst/>
          </a:prstGeom>
          <a:noFill/>
          <a:ln w="57150">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990600"/>
            <a:ext cx="7772400" cy="4572000"/>
          </a:xfrm>
        </p:spPr>
        <p:txBody>
          <a:bodyPr>
            <a:normAutofit lnSpcReduction="10000"/>
          </a:bodyPr>
          <a:lstStyle/>
          <a:p>
            <a:pPr algn="just"/>
            <a:r>
              <a:rPr lang="en-US" sz="2400" b="1" i="1" dirty="0" smtClean="0">
                <a:solidFill>
                  <a:srgbClr val="C00000"/>
                </a:solidFill>
                <a:latin typeface="Arial" pitchFamily="34" charset="0"/>
                <a:cs typeface="Arial" pitchFamily="34" charset="0"/>
              </a:rPr>
              <a:t>Curve  of  </a:t>
            </a:r>
            <a:r>
              <a:rPr lang="en-US" sz="2400" b="1" i="1" dirty="0" smtClean="0">
                <a:solidFill>
                  <a:srgbClr val="C00000"/>
                </a:solidFill>
                <a:latin typeface="Arial" pitchFamily="34" charset="0"/>
                <a:cs typeface="Arial" pitchFamily="34" charset="0"/>
              </a:rPr>
              <a:t>Monson</a:t>
            </a:r>
            <a:r>
              <a:rPr lang="en-US" sz="2400" dirty="0" smtClean="0">
                <a:solidFill>
                  <a:srgbClr val="0070C0"/>
                </a:solidFill>
                <a:latin typeface="Arial" pitchFamily="34" charset="0"/>
                <a:cs typeface="Arial" pitchFamily="34" charset="0"/>
              </a:rPr>
              <a:t>:  </a:t>
            </a:r>
            <a:r>
              <a:rPr lang="en-US" sz="2400" dirty="0">
                <a:solidFill>
                  <a:srgbClr val="0070C0"/>
                </a:solidFill>
                <a:latin typeface="Arial" pitchFamily="34" charset="0"/>
                <a:cs typeface="Arial" pitchFamily="34" charset="0"/>
              </a:rPr>
              <a:t>I</a:t>
            </a:r>
            <a:r>
              <a:rPr lang="en-US" sz="2400" dirty="0" smtClean="0">
                <a:solidFill>
                  <a:srgbClr val="0070C0"/>
                </a:solidFill>
                <a:latin typeface="Arial" pitchFamily="34" charset="0"/>
                <a:cs typeface="Arial" pitchFamily="34" charset="0"/>
              </a:rPr>
              <a:t>deal  </a:t>
            </a:r>
            <a:r>
              <a:rPr lang="en-US" sz="2400" dirty="0" smtClean="0">
                <a:solidFill>
                  <a:srgbClr val="0070C0"/>
                </a:solidFill>
                <a:latin typeface="Arial" pitchFamily="34" charset="0"/>
                <a:cs typeface="Arial" pitchFamily="34" charset="0"/>
              </a:rPr>
              <a:t>curve  of  </a:t>
            </a:r>
            <a:r>
              <a:rPr lang="en-US" sz="2400" dirty="0" smtClean="0">
                <a:solidFill>
                  <a:srgbClr val="0070C0"/>
                </a:solidFill>
                <a:latin typeface="Arial" pitchFamily="34" charset="0"/>
                <a:cs typeface="Arial" pitchFamily="34" charset="0"/>
              </a:rPr>
              <a:t>occlusion elements, and each  </a:t>
            </a:r>
            <a:r>
              <a:rPr lang="en-US" sz="2400" dirty="0" smtClean="0">
                <a:solidFill>
                  <a:srgbClr val="0070C0"/>
                </a:solidFill>
                <a:latin typeface="Arial" pitchFamily="34" charset="0"/>
                <a:cs typeface="Arial" pitchFamily="34" charset="0"/>
              </a:rPr>
              <a:t>cusp  and  incisal  edge  touches or  confirms  to a segment  of the surface  of  a  sphere  8 inches  in a diameter  with  its  centre  in the  region  of the  glabella</a:t>
            </a:r>
            <a:r>
              <a:rPr lang="en-US" sz="2400" dirty="0" smtClean="0">
                <a:solidFill>
                  <a:srgbClr val="0070C0"/>
                </a:solidFill>
                <a:latin typeface="Arial" pitchFamily="34" charset="0"/>
                <a:cs typeface="Arial" pitchFamily="34" charset="0"/>
              </a:rPr>
              <a:t>.</a:t>
            </a:r>
            <a:endParaRPr lang="en-US" sz="2400" dirty="0" smtClean="0">
              <a:solidFill>
                <a:srgbClr val="0070C0"/>
              </a:solidFill>
              <a:latin typeface="Arial" pitchFamily="34" charset="0"/>
              <a:cs typeface="Arial" pitchFamily="34" charset="0"/>
            </a:endParaRPr>
          </a:p>
          <a:p>
            <a:pPr algn="just"/>
            <a:endParaRPr lang="en-US" sz="2400" dirty="0" smtClean="0">
              <a:solidFill>
                <a:srgbClr val="0070C0"/>
              </a:solidFill>
              <a:latin typeface="Arial" pitchFamily="34" charset="0"/>
              <a:cs typeface="Arial" pitchFamily="34" charset="0"/>
            </a:endParaRPr>
          </a:p>
          <a:p>
            <a:pPr algn="just"/>
            <a:r>
              <a:rPr lang="en-US" sz="2400" dirty="0" smtClean="0">
                <a:solidFill>
                  <a:srgbClr val="0070C0"/>
                </a:solidFill>
                <a:latin typeface="Arial" pitchFamily="34" charset="0"/>
                <a:cs typeface="Arial" pitchFamily="34" charset="0"/>
              </a:rPr>
              <a:t>But  this  </a:t>
            </a:r>
            <a:r>
              <a:rPr lang="en-US" sz="2400" dirty="0">
                <a:solidFill>
                  <a:srgbClr val="0070C0"/>
                </a:solidFill>
                <a:latin typeface="Arial" pitchFamily="34" charset="0"/>
                <a:cs typeface="Arial" pitchFamily="34" charset="0"/>
              </a:rPr>
              <a:t>M</a:t>
            </a:r>
            <a:r>
              <a:rPr lang="en-US" sz="2400" dirty="0" smtClean="0">
                <a:solidFill>
                  <a:srgbClr val="0070C0"/>
                </a:solidFill>
                <a:latin typeface="Arial" pitchFamily="34" charset="0"/>
                <a:cs typeface="Arial" pitchFamily="34" charset="0"/>
              </a:rPr>
              <a:t>onson’s  </a:t>
            </a:r>
            <a:r>
              <a:rPr lang="en-US" sz="2400" dirty="0" smtClean="0">
                <a:solidFill>
                  <a:srgbClr val="0070C0"/>
                </a:solidFill>
                <a:latin typeface="Arial" pitchFamily="34" charset="0"/>
                <a:cs typeface="Arial" pitchFamily="34" charset="0"/>
              </a:rPr>
              <a:t>theory  was  questioned  by few </a:t>
            </a:r>
            <a:r>
              <a:rPr lang="en-US" sz="2400" dirty="0" smtClean="0">
                <a:solidFill>
                  <a:srgbClr val="0070C0"/>
                </a:solidFill>
                <a:latin typeface="Arial" pitchFamily="34" charset="0"/>
                <a:cs typeface="Arial" pitchFamily="34" charset="0"/>
              </a:rPr>
              <a:t>people</a:t>
            </a:r>
          </a:p>
          <a:p>
            <a:pPr algn="just"/>
            <a:endParaRPr lang="en-US" sz="2400" dirty="0" smtClean="0">
              <a:solidFill>
                <a:srgbClr val="0070C0"/>
              </a:solidFill>
              <a:latin typeface="Arial" pitchFamily="34" charset="0"/>
              <a:cs typeface="Arial" pitchFamily="34" charset="0"/>
            </a:endParaRPr>
          </a:p>
          <a:p>
            <a:pPr algn="just"/>
            <a:r>
              <a:rPr lang="en-US" sz="2400" dirty="0" smtClean="0">
                <a:solidFill>
                  <a:srgbClr val="0070C0"/>
                </a:solidFill>
                <a:latin typeface="Arial" pitchFamily="34" charset="0"/>
                <a:cs typeface="Arial" pitchFamily="34" charset="0"/>
              </a:rPr>
              <a:t>They  said  that  this  occlusion  must  be  developed  in curved  </a:t>
            </a:r>
            <a:r>
              <a:rPr lang="en-US" sz="2400" dirty="0" smtClean="0">
                <a:solidFill>
                  <a:srgbClr val="0070C0"/>
                </a:solidFill>
                <a:latin typeface="Arial" pitchFamily="34" charset="0"/>
                <a:cs typeface="Arial" pitchFamily="34" charset="0"/>
              </a:rPr>
              <a:t>form, the </a:t>
            </a:r>
            <a:r>
              <a:rPr lang="en-US" sz="2400" dirty="0" smtClean="0">
                <a:solidFill>
                  <a:srgbClr val="0070C0"/>
                </a:solidFill>
                <a:latin typeface="Arial" pitchFamily="34" charset="0"/>
                <a:cs typeface="Arial" pitchFamily="34" charset="0"/>
              </a:rPr>
              <a:t>arc  of  plane  having  its  convex face downward and  concave  face  upward.</a:t>
            </a:r>
            <a:endParaRPr lang="en-US" sz="2400" dirty="0">
              <a:solidFill>
                <a:srgbClr val="0070C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a:bodyPr>
          <a:lstStyle/>
          <a:p>
            <a:pPr>
              <a:buNone/>
            </a:pPr>
            <a:r>
              <a:rPr lang="en-US" sz="2400" dirty="0" smtClean="0">
                <a:solidFill>
                  <a:srgbClr val="0070C0"/>
                </a:solidFill>
                <a:latin typeface="Arial" pitchFamily="34" charset="0"/>
                <a:cs typeface="Arial" pitchFamily="34" charset="0"/>
              </a:rPr>
              <a:t>	Those  </a:t>
            </a:r>
            <a:r>
              <a:rPr lang="en-US" sz="2400" dirty="0" smtClean="0">
                <a:solidFill>
                  <a:srgbClr val="0070C0"/>
                </a:solidFill>
                <a:latin typeface="Arial" pitchFamily="34" charset="0"/>
                <a:cs typeface="Arial" pitchFamily="34" charset="0"/>
              </a:rPr>
              <a:t>very  curvatures  create displacing  </a:t>
            </a:r>
            <a:r>
              <a:rPr lang="en-US" sz="2400" dirty="0" smtClean="0">
                <a:solidFill>
                  <a:srgbClr val="0070C0"/>
                </a:solidFill>
                <a:latin typeface="Arial" pitchFamily="34" charset="0"/>
                <a:cs typeface="Arial" pitchFamily="34" charset="0"/>
              </a:rPr>
              <a:t>elements, and  </a:t>
            </a:r>
            <a:r>
              <a:rPr lang="en-US" sz="2400" dirty="0" smtClean="0">
                <a:solidFill>
                  <a:srgbClr val="0070C0"/>
                </a:solidFill>
                <a:latin typeface="Arial" pitchFamily="34" charset="0"/>
                <a:cs typeface="Arial" pitchFamily="34" charset="0"/>
              </a:rPr>
              <a:t>for  balancing  dentures  in  function  such  form </a:t>
            </a:r>
            <a:r>
              <a:rPr lang="en-US" sz="2400" dirty="0" smtClean="0">
                <a:solidFill>
                  <a:srgbClr val="0070C0"/>
                </a:solidFill>
                <a:latin typeface="Arial" pitchFamily="34" charset="0"/>
                <a:cs typeface="Arial" pitchFamily="34" charset="0"/>
              </a:rPr>
              <a:t>is  illusory </a:t>
            </a:r>
            <a:r>
              <a:rPr lang="en-US" sz="2400" dirty="0" smtClean="0">
                <a:solidFill>
                  <a:srgbClr val="0070C0"/>
                </a:solidFill>
                <a:latin typeface="Arial" pitchFamily="34" charset="0"/>
                <a:cs typeface="Arial" pitchFamily="34" charset="0"/>
              </a:rPr>
              <a:t>because :</a:t>
            </a:r>
          </a:p>
          <a:p>
            <a:pPr>
              <a:buNone/>
            </a:pPr>
            <a:endParaRPr lang="en-US" sz="2400" dirty="0" smtClean="0">
              <a:solidFill>
                <a:srgbClr val="0070C0"/>
              </a:solidFill>
              <a:latin typeface="Arial" pitchFamily="34" charset="0"/>
              <a:cs typeface="Arial" pitchFamily="34" charset="0"/>
            </a:endParaRPr>
          </a:p>
          <a:p>
            <a:pPr marL="68580" indent="0">
              <a:buNone/>
            </a:pPr>
            <a:r>
              <a:rPr lang="en-US" sz="2400" dirty="0" smtClean="0">
                <a:solidFill>
                  <a:srgbClr val="C00000"/>
                </a:solidFill>
                <a:latin typeface="Arial" pitchFamily="34" charset="0"/>
                <a:cs typeface="Arial" pitchFamily="34" charset="0"/>
              </a:rPr>
              <a:t>The  </a:t>
            </a:r>
            <a:r>
              <a:rPr lang="en-US" sz="2400" dirty="0" smtClean="0">
                <a:solidFill>
                  <a:srgbClr val="C00000"/>
                </a:solidFill>
                <a:latin typeface="Arial" pitchFamily="34" charset="0"/>
                <a:cs typeface="Arial" pitchFamily="34" charset="0"/>
              </a:rPr>
              <a:t>relationship between  the  maxillary  and   mandibular  dentures  is  merely  when  it  is  in the  range  of  this  plane  and  predetermined in </a:t>
            </a:r>
            <a:r>
              <a:rPr lang="en-US" sz="2400" dirty="0" smtClean="0">
                <a:solidFill>
                  <a:srgbClr val="C00000"/>
                </a:solidFill>
                <a:latin typeface="Arial" pitchFamily="34" charset="0"/>
                <a:cs typeface="Arial" pitchFamily="34" charset="0"/>
              </a:rPr>
              <a:t>one  </a:t>
            </a:r>
            <a:r>
              <a:rPr lang="en-US" sz="2400" dirty="0" smtClean="0">
                <a:solidFill>
                  <a:srgbClr val="C00000"/>
                </a:solidFill>
                <a:latin typeface="Arial" pitchFamily="34" charset="0"/>
                <a:cs typeface="Arial" pitchFamily="34" charset="0"/>
              </a:rPr>
              <a:t>vertical  dimension  position  as  stopping  places  for   the  masticatory  functional  </a:t>
            </a:r>
            <a:r>
              <a:rPr lang="en-US" sz="2400" dirty="0" smtClean="0">
                <a:solidFill>
                  <a:srgbClr val="C00000"/>
                </a:solidFill>
                <a:latin typeface="Arial" pitchFamily="34" charset="0"/>
                <a:cs typeface="Arial" pitchFamily="34" charset="0"/>
              </a:rPr>
              <a:t>stroke.</a:t>
            </a:r>
            <a:r>
              <a:rPr lang="en-US" sz="2400" dirty="0">
                <a:solidFill>
                  <a:srgbClr val="C00000"/>
                </a:solidFill>
                <a:latin typeface="Arial" pitchFamily="34" charset="0"/>
                <a:cs typeface="Arial" pitchFamily="34" charset="0"/>
              </a:rPr>
              <a:t> </a:t>
            </a:r>
            <a:endParaRPr lang="en-US" sz="2400" dirty="0" smtClean="0">
              <a:solidFill>
                <a:srgbClr val="C00000"/>
              </a:solidFill>
              <a:latin typeface="Arial" pitchFamily="34" charset="0"/>
              <a:cs typeface="Arial" pitchFamily="34" charset="0"/>
            </a:endParaRPr>
          </a:p>
          <a:p>
            <a:pPr marL="68580" indent="0">
              <a:buNone/>
            </a:pPr>
            <a:endParaRPr lang="en-US" sz="2400" dirty="0" smtClean="0">
              <a:solidFill>
                <a:srgbClr val="C00000"/>
              </a:solidFill>
              <a:latin typeface="Arial" pitchFamily="34" charset="0"/>
              <a:cs typeface="Arial" pitchFamily="34" charset="0"/>
            </a:endParaRPr>
          </a:p>
          <a:p>
            <a:pPr marL="68580" indent="0">
              <a:buNone/>
            </a:pPr>
            <a:r>
              <a:rPr lang="en-US" sz="2400" dirty="0" smtClean="0">
                <a:solidFill>
                  <a:srgbClr val="C00000"/>
                </a:solidFill>
                <a:latin typeface="Arial" pitchFamily="34" charset="0"/>
                <a:cs typeface="Arial" pitchFamily="34" charset="0"/>
              </a:rPr>
              <a:t>H</a:t>
            </a:r>
            <a:r>
              <a:rPr lang="en-US" sz="2400" dirty="0" smtClean="0">
                <a:solidFill>
                  <a:srgbClr val="C00000"/>
                </a:solidFill>
                <a:latin typeface="Arial" pitchFamily="34" charset="0"/>
                <a:cs typeface="Arial" pitchFamily="34" charset="0"/>
              </a:rPr>
              <a:t>ence </a:t>
            </a:r>
            <a:r>
              <a:rPr lang="en-US" sz="2400" dirty="0" smtClean="0">
                <a:solidFill>
                  <a:srgbClr val="C00000"/>
                </a:solidFill>
                <a:latin typeface="Arial" pitchFamily="34" charset="0"/>
                <a:cs typeface="Arial" pitchFamily="34" charset="0"/>
              </a:rPr>
              <a:t>occlusion  cannot  balance  against   the  forces  which  have  acted  previous to  the  contact  of  the  teeth.</a:t>
            </a:r>
            <a:endParaRPr lang="en-US" sz="2400" dirty="0">
              <a:solidFill>
                <a:srgbClr val="C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800" dirty="0"/>
          </a:p>
        </p:txBody>
      </p:sp>
      <p:sp>
        <p:nvSpPr>
          <p:cNvPr id="3" name="Content Placeholder 2"/>
          <p:cNvSpPr>
            <a:spLocks noGrp="1"/>
          </p:cNvSpPr>
          <p:nvPr>
            <p:ph idx="1"/>
          </p:nvPr>
        </p:nvSpPr>
        <p:spPr>
          <a:xfrm>
            <a:off x="914400" y="1524000"/>
            <a:ext cx="7772400" cy="4572000"/>
          </a:xfrm>
        </p:spPr>
        <p:txBody>
          <a:bodyPr>
            <a:noAutofit/>
          </a:bodyPr>
          <a:lstStyle/>
          <a:p>
            <a:r>
              <a:rPr lang="en-US" sz="2400" dirty="0" smtClean="0">
                <a:solidFill>
                  <a:srgbClr val="FF0000"/>
                </a:solidFill>
                <a:latin typeface="Times New Roman" pitchFamily="18" charset="0"/>
                <a:cs typeface="Times New Roman" pitchFamily="18" charset="0"/>
              </a:rPr>
              <a:t>General concepts of complete denture occlusion</a:t>
            </a:r>
          </a:p>
          <a:p>
            <a:r>
              <a:rPr lang="en-US" sz="2400" dirty="0" smtClean="0">
                <a:solidFill>
                  <a:srgbClr val="FF0000"/>
                </a:solidFill>
                <a:latin typeface="Times New Roman" pitchFamily="18" charset="0"/>
                <a:cs typeface="Times New Roman" pitchFamily="18" charset="0"/>
              </a:rPr>
              <a:t>Characteristic requirements  of balanced occlusion</a:t>
            </a:r>
          </a:p>
          <a:p>
            <a:r>
              <a:rPr lang="en-US" sz="2400" dirty="0" smtClean="0">
                <a:solidFill>
                  <a:srgbClr val="FF0000"/>
                </a:solidFill>
                <a:latin typeface="Times New Roman" pitchFamily="18" charset="0"/>
                <a:cs typeface="Times New Roman" pitchFamily="18" charset="0"/>
              </a:rPr>
              <a:t>Importance  of  balanced  occlusion</a:t>
            </a:r>
          </a:p>
          <a:p>
            <a:r>
              <a:rPr lang="en-US" sz="2400" dirty="0" smtClean="0">
                <a:solidFill>
                  <a:srgbClr val="FF0000"/>
                </a:solidFill>
                <a:latin typeface="Times New Roman" pitchFamily="18" charset="0"/>
                <a:cs typeface="Times New Roman" pitchFamily="18" charset="0"/>
              </a:rPr>
              <a:t>Principles of  balanced occlusion</a:t>
            </a:r>
          </a:p>
          <a:p>
            <a:r>
              <a:rPr lang="en-US" sz="2400" dirty="0" smtClean="0">
                <a:solidFill>
                  <a:srgbClr val="FF0000"/>
                </a:solidFill>
                <a:latin typeface="Times New Roman" pitchFamily="18" charset="0"/>
                <a:cs typeface="Times New Roman" pitchFamily="18" charset="0"/>
              </a:rPr>
              <a:t>Concepts proposed to obtain balanced occlusion </a:t>
            </a:r>
          </a:p>
          <a:p>
            <a:r>
              <a:rPr lang="en-US" sz="2400" dirty="0" smtClean="0">
                <a:solidFill>
                  <a:srgbClr val="FF0000"/>
                </a:solidFill>
                <a:latin typeface="Times New Roman" pitchFamily="18" charset="0"/>
                <a:cs typeface="Times New Roman" pitchFamily="18" charset="0"/>
              </a:rPr>
              <a:t>Factors influencing balanced occlusion</a:t>
            </a:r>
          </a:p>
          <a:p>
            <a:r>
              <a:rPr lang="en-US" sz="2400" dirty="0" smtClean="0">
                <a:solidFill>
                  <a:srgbClr val="FF0000"/>
                </a:solidFill>
                <a:latin typeface="Times New Roman" pitchFamily="18" charset="0"/>
                <a:cs typeface="Times New Roman" pitchFamily="18" charset="0"/>
              </a:rPr>
              <a:t>Impact of selected variables on occlusal form of restoration</a:t>
            </a:r>
          </a:p>
          <a:p>
            <a:pPr>
              <a:buFont typeface="Wingdings" pitchFamily="2" charset="2"/>
              <a:buChar char="§"/>
            </a:pPr>
            <a:r>
              <a:rPr lang="en-US" sz="2400" dirty="0" smtClean="0">
                <a:solidFill>
                  <a:srgbClr val="FF0000"/>
                </a:solidFill>
                <a:latin typeface="Bookman Old Style" pitchFamily="18" charset="0"/>
              </a:rPr>
              <a:t>Conclusion</a:t>
            </a:r>
          </a:p>
          <a:p>
            <a:r>
              <a:rPr lang="en-US" sz="2400" dirty="0" smtClean="0">
                <a:solidFill>
                  <a:srgbClr val="FF0000"/>
                </a:solidFill>
                <a:latin typeface="Bookman Old Style" pitchFamily="18" charset="0"/>
              </a:rPr>
              <a:t>Bibliography</a:t>
            </a:r>
          </a:p>
          <a:p>
            <a:endParaRPr lang="en-US" sz="2400" dirty="0" smtClean="0">
              <a:solidFill>
                <a:srgbClr val="FF0000"/>
              </a:solidFill>
              <a:latin typeface="Times New Roman" pitchFamily="18" charset="0"/>
              <a:cs typeface="Times New Roman" pitchFamily="18" charset="0"/>
            </a:endParaRPr>
          </a:p>
          <a:p>
            <a:endParaRPr lang="en-US" sz="2400" dirty="0" smtClean="0">
              <a:solidFill>
                <a:srgbClr val="FF0000"/>
              </a:solidFill>
              <a:latin typeface="Times New Roman" pitchFamily="18" charset="0"/>
              <a:cs typeface="Times New Roman" pitchFamily="18" charset="0"/>
            </a:endParaRPr>
          </a:p>
          <a:p>
            <a:endParaRPr lang="en-US" sz="24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914400"/>
          </a:xfrm>
        </p:spPr>
        <p:style>
          <a:lnRef idx="2">
            <a:schemeClr val="dk1">
              <a:shade val="50000"/>
            </a:schemeClr>
          </a:lnRef>
          <a:fillRef idx="1">
            <a:schemeClr val="dk1"/>
          </a:fillRef>
          <a:effectRef idx="0">
            <a:schemeClr val="dk1"/>
          </a:effectRef>
          <a:fontRef idx="minor">
            <a:schemeClr val="lt1"/>
          </a:fontRef>
        </p:style>
        <p:txBody>
          <a:bodyPr>
            <a:noAutofit/>
          </a:bodyPr>
          <a:lstStyle/>
          <a:p>
            <a:r>
              <a:rPr lang="en-US" sz="3600" b="1" dirty="0" smtClean="0">
                <a:solidFill>
                  <a:srgbClr val="C00000"/>
                </a:solidFill>
                <a:latin typeface="Arial" pitchFamily="34" charset="0"/>
                <a:cs typeface="Arial" pitchFamily="34" charset="0"/>
              </a:rPr>
              <a:t> Conical  theory…1914 </a:t>
            </a:r>
            <a:br>
              <a:rPr lang="en-US" sz="3600" b="1" dirty="0" smtClean="0">
                <a:solidFill>
                  <a:srgbClr val="C00000"/>
                </a:solidFill>
                <a:latin typeface="Arial" pitchFamily="34" charset="0"/>
                <a:cs typeface="Arial" pitchFamily="34" charset="0"/>
              </a:rPr>
            </a:br>
            <a:r>
              <a:rPr lang="en-US" sz="3200" b="1" dirty="0" smtClean="0">
                <a:solidFill>
                  <a:srgbClr val="C00000"/>
                </a:solidFill>
                <a:latin typeface="Arial" pitchFamily="34" charset="0"/>
                <a:cs typeface="Arial" pitchFamily="34" charset="0"/>
              </a:rPr>
              <a:t>                                        R .E.HALL</a:t>
            </a:r>
            <a:endParaRPr lang="en-US" sz="3200" b="1" dirty="0">
              <a:solidFill>
                <a:srgbClr val="C00000"/>
              </a:solidFill>
              <a:latin typeface="Arial" pitchFamily="34" charset="0"/>
              <a:cs typeface="Arial" pitchFamily="34" charset="0"/>
            </a:endParaRPr>
          </a:p>
        </p:txBody>
      </p:sp>
      <p:sp>
        <p:nvSpPr>
          <p:cNvPr id="3" name="Content Placeholder 2"/>
          <p:cNvSpPr>
            <a:spLocks noGrp="1"/>
          </p:cNvSpPr>
          <p:nvPr>
            <p:ph idx="1"/>
          </p:nvPr>
        </p:nvSpPr>
        <p:spPr>
          <a:xfrm>
            <a:off x="381000" y="1295400"/>
            <a:ext cx="4343400" cy="5334000"/>
          </a:xfrm>
        </p:spPr>
        <p:txBody>
          <a:bodyPr>
            <a:normAutofit fontScale="85000" lnSpcReduction="10000"/>
          </a:bodyPr>
          <a:lstStyle/>
          <a:p>
            <a:r>
              <a:rPr lang="en-US" sz="2400" b="1" dirty="0" smtClean="0">
                <a:solidFill>
                  <a:srgbClr val="0070C0"/>
                </a:solidFill>
                <a:latin typeface="Arial" pitchFamily="34" charset="0"/>
                <a:cs typeface="Arial" pitchFamily="34" charset="0"/>
              </a:rPr>
              <a:t>It was </a:t>
            </a:r>
            <a:r>
              <a:rPr lang="en-US" sz="2400" b="1" dirty="0" smtClean="0">
                <a:solidFill>
                  <a:srgbClr val="0070C0"/>
                </a:solidFill>
                <a:latin typeface="Arial" pitchFamily="34" charset="0"/>
                <a:cs typeface="Arial" pitchFamily="34" charset="0"/>
              </a:rPr>
              <a:t>believed that the condyles </a:t>
            </a:r>
            <a:r>
              <a:rPr lang="en-US" sz="2400" b="1" dirty="0" smtClean="0">
                <a:solidFill>
                  <a:srgbClr val="0070C0"/>
                </a:solidFill>
                <a:latin typeface="Arial" pitchFamily="34" charset="0"/>
                <a:cs typeface="Arial" pitchFamily="34" charset="0"/>
              </a:rPr>
              <a:t>were not the guides to mandibular </a:t>
            </a:r>
            <a:r>
              <a:rPr lang="en-US" sz="2400" b="1" dirty="0" smtClean="0">
                <a:solidFill>
                  <a:srgbClr val="0070C0"/>
                </a:solidFill>
                <a:latin typeface="Arial" pitchFamily="34" charset="0"/>
                <a:cs typeface="Arial" pitchFamily="34" charset="0"/>
              </a:rPr>
              <a:t>movement</a:t>
            </a:r>
            <a:endParaRPr lang="en-US" sz="2400" b="1" dirty="0" smtClean="0">
              <a:solidFill>
                <a:srgbClr val="0070C0"/>
              </a:solidFill>
              <a:latin typeface="Arial" pitchFamily="34" charset="0"/>
              <a:cs typeface="Arial" pitchFamily="34" charset="0"/>
            </a:endParaRPr>
          </a:p>
          <a:p>
            <a:endParaRPr lang="en-US" sz="2400" b="1" dirty="0" smtClean="0">
              <a:solidFill>
                <a:srgbClr val="0070C0"/>
              </a:solidFill>
              <a:latin typeface="Arial" pitchFamily="34" charset="0"/>
              <a:cs typeface="Arial" pitchFamily="34" charset="0"/>
            </a:endParaRPr>
          </a:p>
          <a:p>
            <a:pPr>
              <a:buNone/>
            </a:pPr>
            <a:r>
              <a:rPr lang="en-US" sz="2400" b="1" dirty="0" smtClean="0">
                <a:solidFill>
                  <a:srgbClr val="0070C0"/>
                </a:solidFill>
                <a:latin typeface="Arial" pitchFamily="34" charset="0"/>
                <a:cs typeface="Arial" pitchFamily="34" charset="0"/>
              </a:rPr>
              <a:t>     Instead, the occluding planes of the teeth were the guides for mandibular </a:t>
            </a:r>
            <a:r>
              <a:rPr lang="en-US" sz="2400" b="1" dirty="0" smtClean="0">
                <a:solidFill>
                  <a:srgbClr val="0070C0"/>
                </a:solidFill>
                <a:latin typeface="Arial" pitchFamily="34" charset="0"/>
                <a:cs typeface="Arial" pitchFamily="34" charset="0"/>
              </a:rPr>
              <a:t>movement</a:t>
            </a:r>
          </a:p>
          <a:p>
            <a:pPr>
              <a:buNone/>
            </a:pPr>
            <a:endParaRPr lang="en-US" sz="2400" b="1" dirty="0" smtClean="0">
              <a:solidFill>
                <a:srgbClr val="0070C0"/>
              </a:solidFill>
              <a:latin typeface="Arial" pitchFamily="34" charset="0"/>
              <a:cs typeface="Arial" pitchFamily="34" charset="0"/>
            </a:endParaRPr>
          </a:p>
          <a:p>
            <a:r>
              <a:rPr lang="en-US" sz="2400" dirty="0" smtClean="0">
                <a:solidFill>
                  <a:srgbClr val="0070C0"/>
                </a:solidFill>
                <a:latin typeface="Arial" pitchFamily="34" charset="0"/>
                <a:cs typeface="Arial" pitchFamily="34" charset="0"/>
              </a:rPr>
              <a:t>It  proposed  that :</a:t>
            </a:r>
          </a:p>
          <a:p>
            <a:pPr>
              <a:buNone/>
            </a:pPr>
            <a:r>
              <a:rPr lang="en-US" sz="2400" dirty="0" smtClean="0">
                <a:solidFill>
                  <a:srgbClr val="0070C0"/>
                </a:solidFill>
                <a:latin typeface="Arial" pitchFamily="34" charset="0"/>
                <a:cs typeface="Arial" pitchFamily="34" charset="0"/>
              </a:rPr>
              <a:t> 	</a:t>
            </a:r>
            <a:r>
              <a:rPr lang="en-US" sz="2400" dirty="0" smtClean="0">
                <a:solidFill>
                  <a:srgbClr val="C00000"/>
                </a:solidFill>
                <a:latin typeface="Arial" pitchFamily="34" charset="0"/>
                <a:cs typeface="Arial" pitchFamily="34" charset="0"/>
              </a:rPr>
              <a:t>lower  </a:t>
            </a:r>
            <a:r>
              <a:rPr lang="en-US" sz="2400" dirty="0" smtClean="0">
                <a:solidFill>
                  <a:srgbClr val="C00000"/>
                </a:solidFill>
                <a:latin typeface="Arial" pitchFamily="34" charset="0"/>
                <a:cs typeface="Arial" pitchFamily="34" charset="0"/>
              </a:rPr>
              <a:t>teeth  move  over  the </a:t>
            </a:r>
            <a:r>
              <a:rPr lang="en-US" sz="2400" dirty="0" smtClean="0">
                <a:solidFill>
                  <a:srgbClr val="C00000"/>
                </a:solidFill>
                <a:latin typeface="Arial" pitchFamily="34" charset="0"/>
                <a:cs typeface="Arial" pitchFamily="34" charset="0"/>
              </a:rPr>
              <a:t>surfaces  </a:t>
            </a:r>
            <a:r>
              <a:rPr lang="en-US" sz="2400" dirty="0" smtClean="0">
                <a:solidFill>
                  <a:srgbClr val="C00000"/>
                </a:solidFill>
                <a:latin typeface="Arial" pitchFamily="34" charset="0"/>
                <a:cs typeface="Arial" pitchFamily="34" charset="0"/>
              </a:rPr>
              <a:t>of  upper  teeth  as  over  the  surface  of   a  cone  with  a  generating  angle  of  45 </a:t>
            </a:r>
            <a:r>
              <a:rPr lang="en-US" sz="2400" dirty="0" smtClean="0">
                <a:solidFill>
                  <a:srgbClr val="C00000"/>
                </a:solidFill>
                <a:latin typeface="Arial" pitchFamily="34" charset="0"/>
                <a:cs typeface="Arial" pitchFamily="34" charset="0"/>
              </a:rPr>
              <a:t>degrees  </a:t>
            </a:r>
            <a:r>
              <a:rPr lang="en-US" sz="2400" dirty="0" smtClean="0">
                <a:solidFill>
                  <a:srgbClr val="C00000"/>
                </a:solidFill>
                <a:latin typeface="Arial" pitchFamily="34" charset="0"/>
                <a:cs typeface="Arial" pitchFamily="34" charset="0"/>
              </a:rPr>
              <a:t>and  with  the  central  axis  of  cone  tipped  at  45  degrees  to  occlusal  </a:t>
            </a:r>
            <a:r>
              <a:rPr lang="en-US" sz="2400" dirty="0" smtClean="0">
                <a:solidFill>
                  <a:srgbClr val="C00000"/>
                </a:solidFill>
                <a:latin typeface="Arial" pitchFamily="34" charset="0"/>
                <a:cs typeface="Arial" pitchFamily="34" charset="0"/>
              </a:rPr>
              <a:t>plane</a:t>
            </a:r>
            <a:endParaRPr lang="en-US" sz="2400" dirty="0" smtClean="0">
              <a:solidFill>
                <a:srgbClr val="C00000"/>
              </a:solidFill>
              <a:latin typeface="Arial" pitchFamily="34" charset="0"/>
              <a:cs typeface="Arial" pitchFamily="34" charset="0"/>
            </a:endParaRPr>
          </a:p>
          <a:p>
            <a:endParaRPr lang="en-US" sz="2400" dirty="0" smtClean="0">
              <a:solidFill>
                <a:srgbClr val="0070C0"/>
              </a:solidFill>
              <a:latin typeface="Arial" pitchFamily="34" charset="0"/>
              <a:cs typeface="Arial" pitchFamily="34" charset="0"/>
            </a:endParaRPr>
          </a:p>
          <a:p>
            <a:endParaRPr lang="en-US" sz="2400" dirty="0" smtClean="0">
              <a:solidFill>
                <a:srgbClr val="0070C0"/>
              </a:solidFill>
              <a:latin typeface="Arial" pitchFamily="34" charset="0"/>
              <a:cs typeface="Arial" pitchFamily="34" charset="0"/>
            </a:endParaRPr>
          </a:p>
          <a:p>
            <a:endParaRPr lang="en-US" sz="2400" dirty="0">
              <a:solidFill>
                <a:srgbClr val="0070C0"/>
              </a:solidFill>
              <a:latin typeface="Arial" pitchFamily="34" charset="0"/>
              <a:cs typeface="Arial" pitchFamily="34" charset="0"/>
            </a:endParaRPr>
          </a:p>
        </p:txBody>
      </p:sp>
      <p:pic>
        <p:nvPicPr>
          <p:cNvPr id="4" name="Picture 5" descr="jopr_211_f10_thumb"/>
          <p:cNvPicPr>
            <a:picLocks noChangeAspect="1" noChangeArrowheads="1"/>
          </p:cNvPicPr>
          <p:nvPr/>
        </p:nvPicPr>
        <p:blipFill>
          <a:blip r:embed="rId2"/>
          <a:srcRect/>
          <a:stretch>
            <a:fillRect/>
          </a:stretch>
        </p:blipFill>
        <p:spPr bwMode="auto">
          <a:xfrm>
            <a:off x="5029200" y="2590800"/>
            <a:ext cx="4114800"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z="2400" dirty="0" smtClean="0">
                <a:solidFill>
                  <a:srgbClr val="0070C0"/>
                </a:solidFill>
                <a:latin typeface="Arial" pitchFamily="34" charset="0"/>
                <a:cs typeface="Arial" pitchFamily="34" charset="0"/>
              </a:rPr>
              <a:t>Hall  advocated   reproducing  condylar  movements  in </a:t>
            </a:r>
            <a:r>
              <a:rPr lang="en-US" sz="2400" dirty="0" smtClean="0">
                <a:solidFill>
                  <a:srgbClr val="0070C0"/>
                </a:solidFill>
                <a:latin typeface="Arial" pitchFamily="34" charset="0"/>
                <a:cs typeface="Arial" pitchFamily="34" charset="0"/>
              </a:rPr>
              <a:t>articulators.</a:t>
            </a:r>
          </a:p>
          <a:p>
            <a:endParaRPr lang="en-US" sz="2400" dirty="0" smtClean="0">
              <a:solidFill>
                <a:srgbClr val="0070C0"/>
              </a:solidFill>
              <a:latin typeface="Arial" pitchFamily="34" charset="0"/>
              <a:cs typeface="Arial" pitchFamily="34" charset="0"/>
            </a:endParaRPr>
          </a:p>
          <a:p>
            <a:r>
              <a:rPr lang="en-US" sz="2400" dirty="0">
                <a:solidFill>
                  <a:srgbClr val="0070C0"/>
                </a:solidFill>
                <a:latin typeface="Arial" pitchFamily="34" charset="0"/>
                <a:cs typeface="Arial" pitchFamily="34" charset="0"/>
              </a:rPr>
              <a:t>H</a:t>
            </a:r>
            <a:r>
              <a:rPr lang="en-US" sz="2400" dirty="0" smtClean="0">
                <a:solidFill>
                  <a:srgbClr val="0070C0"/>
                </a:solidFill>
                <a:latin typeface="Arial" pitchFamily="34" charset="0"/>
                <a:cs typeface="Arial" pitchFamily="34" charset="0"/>
              </a:rPr>
              <a:t>e described </a:t>
            </a:r>
            <a:r>
              <a:rPr lang="en-US" sz="2400" dirty="0" smtClean="0">
                <a:solidFill>
                  <a:srgbClr val="0070C0"/>
                </a:solidFill>
                <a:latin typeface="Arial" pitchFamily="34" charset="0"/>
                <a:cs typeface="Arial" pitchFamily="34" charset="0"/>
              </a:rPr>
              <a:t>the </a:t>
            </a:r>
            <a:r>
              <a:rPr lang="en-US" sz="2400" dirty="0" smtClean="0">
                <a:solidFill>
                  <a:srgbClr val="0070C0"/>
                </a:solidFill>
                <a:latin typeface="Arial" pitchFamily="34" charset="0"/>
                <a:cs typeface="Arial" pitchFamily="34" charset="0"/>
              </a:rPr>
              <a:t>mandible as </a:t>
            </a:r>
            <a:r>
              <a:rPr lang="en-US" sz="2400" dirty="0" smtClean="0">
                <a:solidFill>
                  <a:srgbClr val="0070C0"/>
                </a:solidFill>
                <a:latin typeface="Arial" pitchFamily="34" charset="0"/>
                <a:cs typeface="Arial" pitchFamily="34" charset="0"/>
              </a:rPr>
              <a:t>having </a:t>
            </a:r>
            <a:r>
              <a:rPr lang="en-US" sz="2400" dirty="0" smtClean="0">
                <a:solidFill>
                  <a:srgbClr val="0070C0"/>
                </a:solidFill>
                <a:latin typeface="Arial" pitchFamily="34" charset="0"/>
                <a:cs typeface="Arial" pitchFamily="34" charset="0"/>
              </a:rPr>
              <a:t>the </a:t>
            </a:r>
            <a:r>
              <a:rPr lang="en-US" sz="2400" dirty="0" smtClean="0">
                <a:solidFill>
                  <a:srgbClr val="0070C0"/>
                </a:solidFill>
                <a:latin typeface="Arial" pitchFamily="34" charset="0"/>
                <a:cs typeface="Arial" pitchFamily="34" charset="0"/>
              </a:rPr>
              <a:t>ability </a:t>
            </a:r>
            <a:r>
              <a:rPr lang="en-US" sz="2400" dirty="0" smtClean="0">
                <a:solidFill>
                  <a:srgbClr val="0070C0"/>
                </a:solidFill>
                <a:latin typeface="Arial" pitchFamily="34" charset="0"/>
                <a:cs typeface="Arial" pitchFamily="34" charset="0"/>
              </a:rPr>
              <a:t>to move in “four distinct directions: forward, lateral (to either side) and backward.”</a:t>
            </a:r>
            <a:endParaRPr lang="en-US" sz="2400" dirty="0" smtClean="0">
              <a:solidFill>
                <a:srgbClr val="0070C0"/>
              </a:solidFill>
              <a:latin typeface="Arial" pitchFamily="34" charset="0"/>
              <a:cs typeface="Arial" pitchFamily="34" charset="0"/>
            </a:endParaRPr>
          </a:p>
          <a:p>
            <a:endParaRPr lang="en-US" sz="2400" dirty="0" smtClean="0">
              <a:solidFill>
                <a:srgbClr val="0070C0"/>
              </a:solidFill>
              <a:latin typeface="Arial" pitchFamily="34" charset="0"/>
              <a:cs typeface="Arial" pitchFamily="34" charset="0"/>
            </a:endParaRPr>
          </a:p>
          <a:p>
            <a:r>
              <a:rPr lang="en-US" sz="2400" dirty="0" smtClean="0">
                <a:solidFill>
                  <a:srgbClr val="0070C0"/>
                </a:solidFill>
                <a:latin typeface="Arial" pitchFamily="34" charset="0"/>
                <a:cs typeface="Arial" pitchFamily="34" charset="0"/>
              </a:rPr>
              <a:t>He  also  believed  previous inventors  had </a:t>
            </a:r>
            <a:r>
              <a:rPr lang="en-US" sz="2400" dirty="0" smtClean="0">
                <a:solidFill>
                  <a:srgbClr val="0070C0"/>
                </a:solidFill>
                <a:latin typeface="Arial" pitchFamily="34" charset="0"/>
                <a:cs typeface="Arial" pitchFamily="34" charset="0"/>
              </a:rPr>
              <a:t>forgotten-  </a:t>
            </a:r>
            <a:r>
              <a:rPr lang="en-US" sz="2400" dirty="0" smtClean="0">
                <a:solidFill>
                  <a:srgbClr val="0070C0"/>
                </a:solidFill>
                <a:latin typeface="Arial" pitchFamily="34" charset="0"/>
                <a:cs typeface="Arial" pitchFamily="34" charset="0"/>
              </a:rPr>
              <a:t>the fourth movement – </a:t>
            </a:r>
            <a:r>
              <a:rPr lang="en-US" sz="2400" dirty="0" smtClean="0">
                <a:latin typeface="Arial" pitchFamily="34" charset="0"/>
                <a:cs typeface="Arial" pitchFamily="34" charset="0"/>
              </a:rPr>
              <a:t>backward movement.</a:t>
            </a:r>
            <a:endParaRPr lang="en-US" sz="2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76200"/>
            <a:ext cx="7772400" cy="4572000"/>
          </a:xfrm>
        </p:spPr>
        <p:txBody>
          <a:bodyPr>
            <a:normAutofit/>
          </a:bodyPr>
          <a:lstStyle/>
          <a:p>
            <a:pPr>
              <a:buNone/>
            </a:pPr>
            <a:r>
              <a:rPr lang="en-US" sz="2400" dirty="0" smtClean="0">
                <a:solidFill>
                  <a:srgbClr val="0070C0"/>
                </a:solidFill>
                <a:latin typeface="Arial" pitchFamily="34" charset="0"/>
                <a:cs typeface="Arial" pitchFamily="34" charset="0"/>
              </a:rPr>
              <a:t>   </a:t>
            </a:r>
            <a:r>
              <a:rPr lang="en-US" sz="2400" dirty="0" smtClean="0">
                <a:solidFill>
                  <a:srgbClr val="0070C0"/>
                </a:solidFill>
                <a:latin typeface="Arial" pitchFamily="34" charset="0"/>
                <a:cs typeface="Arial" pitchFamily="34" charset="0"/>
              </a:rPr>
              <a:t>Hall </a:t>
            </a:r>
            <a:r>
              <a:rPr lang="en-US" sz="2400" dirty="0" smtClean="0">
                <a:solidFill>
                  <a:srgbClr val="0070C0"/>
                </a:solidFill>
                <a:latin typeface="Arial" pitchFamily="34" charset="0"/>
                <a:cs typeface="Arial" pitchFamily="34" charset="0"/>
              </a:rPr>
              <a:t>envisioned  that  if  2  equilateral  triangles </a:t>
            </a:r>
            <a:r>
              <a:rPr lang="en-US" sz="2400" dirty="0" smtClean="0">
                <a:solidFill>
                  <a:srgbClr val="0070C0"/>
                </a:solidFill>
                <a:latin typeface="Arial" pitchFamily="34" charset="0"/>
                <a:cs typeface="Arial" pitchFamily="34" charset="0"/>
              </a:rPr>
              <a:t>(constructed </a:t>
            </a:r>
            <a:r>
              <a:rPr lang="en-US" sz="2400" dirty="0" smtClean="0">
                <a:solidFill>
                  <a:srgbClr val="0070C0"/>
                </a:solidFill>
                <a:latin typeface="Arial" pitchFamily="34" charset="0"/>
                <a:cs typeface="Arial" pitchFamily="34" charset="0"/>
              </a:rPr>
              <a:t>on  </a:t>
            </a:r>
            <a:r>
              <a:rPr lang="en-US" sz="2400" dirty="0" smtClean="0">
                <a:solidFill>
                  <a:srgbClr val="0070C0"/>
                </a:solidFill>
                <a:latin typeface="Arial" pitchFamily="34" charset="0"/>
                <a:cs typeface="Arial" pitchFamily="34" charset="0"/>
              </a:rPr>
              <a:t>Bonwill’s principles  </a:t>
            </a:r>
            <a:r>
              <a:rPr lang="en-US" sz="2400" dirty="0" smtClean="0">
                <a:solidFill>
                  <a:srgbClr val="0070C0"/>
                </a:solidFill>
                <a:latin typeface="Arial" pitchFamily="34" charset="0"/>
                <a:cs typeface="Arial" pitchFamily="34" charset="0"/>
              </a:rPr>
              <a:t>were  placed  back  to  </a:t>
            </a:r>
            <a:r>
              <a:rPr lang="en-US" sz="2400" dirty="0" smtClean="0">
                <a:solidFill>
                  <a:srgbClr val="0070C0"/>
                </a:solidFill>
                <a:latin typeface="Arial" pitchFamily="34" charset="0"/>
                <a:cs typeface="Arial" pitchFamily="34" charset="0"/>
              </a:rPr>
              <a:t>back, they  </a:t>
            </a:r>
            <a:r>
              <a:rPr lang="en-US" sz="2400" dirty="0" smtClean="0">
                <a:solidFill>
                  <a:srgbClr val="0070C0"/>
                </a:solidFill>
                <a:latin typeface="Arial" pitchFamily="34" charset="0"/>
                <a:cs typeface="Arial" pitchFamily="34" charset="0"/>
              </a:rPr>
              <a:t>would  share  a  common   base  that  represented   the  condylar  axis  .</a:t>
            </a:r>
          </a:p>
          <a:p>
            <a:endParaRPr lang="en-US" sz="2400" dirty="0" smtClean="0">
              <a:solidFill>
                <a:srgbClr val="0070C0"/>
              </a:solidFill>
              <a:latin typeface="Arial" pitchFamily="34" charset="0"/>
              <a:cs typeface="Arial" pitchFamily="34" charset="0"/>
            </a:endParaRPr>
          </a:p>
          <a:p>
            <a:r>
              <a:rPr lang="en-US" sz="2400" dirty="0" smtClean="0">
                <a:solidFill>
                  <a:srgbClr val="0070C0"/>
                </a:solidFill>
                <a:latin typeface="Arial" pitchFamily="34" charset="0"/>
                <a:cs typeface="Arial" pitchFamily="34" charset="0"/>
              </a:rPr>
              <a:t>The  vertex  of  the  anterior  triangle  would  be  located  at  the  incisor  </a:t>
            </a:r>
            <a:r>
              <a:rPr lang="en-US" sz="2400" dirty="0" smtClean="0">
                <a:solidFill>
                  <a:srgbClr val="0070C0"/>
                </a:solidFill>
                <a:latin typeface="Arial" pitchFamily="34" charset="0"/>
                <a:cs typeface="Arial" pitchFamily="34" charset="0"/>
              </a:rPr>
              <a:t>point and  </a:t>
            </a:r>
            <a:r>
              <a:rPr lang="en-US" sz="2400" dirty="0" smtClean="0">
                <a:solidFill>
                  <a:srgbClr val="0070C0"/>
                </a:solidFill>
                <a:latin typeface="Arial" pitchFamily="34" charset="0"/>
                <a:cs typeface="Arial" pitchFamily="34" charset="0"/>
              </a:rPr>
              <a:t>the  posterior  vertex  would  be  located  in  the  region  of  the  external  occipital   protuberance.</a:t>
            </a:r>
          </a:p>
        </p:txBody>
      </p:sp>
      <p:pic>
        <p:nvPicPr>
          <p:cNvPr id="4" name="Picture 5" descr="jopr_211_f3_thumb"/>
          <p:cNvPicPr>
            <a:picLocks noChangeAspect="1" noChangeArrowheads="1"/>
          </p:cNvPicPr>
          <p:nvPr/>
        </p:nvPicPr>
        <p:blipFill>
          <a:blip r:embed="rId2">
            <a:lum bright="-12000"/>
          </a:blip>
          <a:srcRect/>
          <a:stretch>
            <a:fillRect/>
          </a:stretch>
        </p:blipFill>
        <p:spPr bwMode="auto">
          <a:xfrm>
            <a:off x="6019801" y="3555009"/>
            <a:ext cx="3124200" cy="32267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533400"/>
            <a:ext cx="7772400" cy="4572000"/>
          </a:xfrm>
        </p:spPr>
        <p:txBody>
          <a:bodyPr>
            <a:normAutofit/>
          </a:bodyPr>
          <a:lstStyle/>
          <a:p>
            <a:pPr>
              <a:buNone/>
            </a:pPr>
            <a:r>
              <a:rPr lang="en-US" sz="2400" b="1" dirty="0" smtClean="0">
                <a:solidFill>
                  <a:srgbClr val="00B0F0"/>
                </a:solidFill>
                <a:latin typeface="Arial" pitchFamily="34" charset="0"/>
                <a:cs typeface="Arial" pitchFamily="34" charset="0"/>
              </a:rPr>
              <a:t>    Hall  also  believed   that  the  mandible  opened   and  closed  on  arcs  concentric  to  a point   at  the  external  occipital  protuberance.  </a:t>
            </a:r>
            <a:endParaRPr lang="en-US" sz="2400" b="1" dirty="0">
              <a:solidFill>
                <a:srgbClr val="00B0F0"/>
              </a:solidFill>
              <a:latin typeface="Arial" pitchFamily="34" charset="0"/>
              <a:cs typeface="Arial" pitchFamily="34" charset="0"/>
            </a:endParaRPr>
          </a:p>
        </p:txBody>
      </p:sp>
      <p:pic>
        <p:nvPicPr>
          <p:cNvPr id="4" name="Picture 5" descr="jopr_211_f4_thumb"/>
          <p:cNvPicPr>
            <a:picLocks noChangeAspect="1" noChangeArrowheads="1"/>
          </p:cNvPicPr>
          <p:nvPr/>
        </p:nvPicPr>
        <p:blipFill>
          <a:blip r:embed="rId2">
            <a:lum bright="-12000"/>
          </a:blip>
          <a:srcRect/>
          <a:stretch>
            <a:fillRect/>
          </a:stretch>
        </p:blipFill>
        <p:spPr bwMode="auto">
          <a:xfrm>
            <a:off x="441325" y="2362200"/>
            <a:ext cx="3825875" cy="4419600"/>
          </a:xfrm>
          <a:prstGeom prst="rect">
            <a:avLst/>
          </a:prstGeom>
          <a:noFill/>
          <a:ln w="57150">
            <a:solidFill>
              <a:srgbClr val="990000"/>
            </a:solidFill>
            <a:miter lim="800000"/>
            <a:headEnd/>
            <a:tailEnd/>
          </a:ln>
        </p:spPr>
      </p:pic>
      <p:pic>
        <p:nvPicPr>
          <p:cNvPr id="5" name="Picture 5" descr="jopr_211_f6_thumb"/>
          <p:cNvPicPr>
            <a:picLocks noChangeAspect="1" noChangeArrowheads="1"/>
          </p:cNvPicPr>
          <p:nvPr/>
        </p:nvPicPr>
        <p:blipFill>
          <a:blip r:embed="rId3"/>
          <a:srcRect/>
          <a:stretch>
            <a:fillRect/>
          </a:stretch>
        </p:blipFill>
        <p:spPr bwMode="auto">
          <a:xfrm>
            <a:off x="5410200" y="2345987"/>
            <a:ext cx="3657600" cy="4435813"/>
          </a:xfrm>
          <a:prstGeom prst="rect">
            <a:avLst/>
          </a:prstGeom>
          <a:noFill/>
          <a:ln w="57150">
            <a:solidFill>
              <a:srgbClr val="990000"/>
            </a:solid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latin typeface="Arial" pitchFamily="34" charset="0"/>
                <a:cs typeface="Arial" pitchFamily="34" charset="0"/>
              </a:rPr>
              <a:t>Hall automatic articulator</a:t>
            </a:r>
            <a:endParaRPr lang="en-US" b="1" dirty="0">
              <a:solidFill>
                <a:srgbClr val="C00000"/>
              </a:solidFill>
              <a:latin typeface="Arial" pitchFamily="34" charset="0"/>
              <a:cs typeface="Arial" pitchFamily="34" charset="0"/>
            </a:endParaRPr>
          </a:p>
        </p:txBody>
      </p:sp>
      <p:sp>
        <p:nvSpPr>
          <p:cNvPr id="3" name="Content Placeholder 2"/>
          <p:cNvSpPr>
            <a:spLocks noGrp="1"/>
          </p:cNvSpPr>
          <p:nvPr>
            <p:ph idx="1"/>
          </p:nvPr>
        </p:nvSpPr>
        <p:spPr>
          <a:xfrm>
            <a:off x="304800" y="1554162"/>
            <a:ext cx="4343400" cy="4525963"/>
          </a:xfrm>
        </p:spPr>
        <p:txBody>
          <a:bodyPr>
            <a:normAutofit/>
          </a:bodyPr>
          <a:lstStyle/>
          <a:p>
            <a:r>
              <a:rPr lang="en-US" sz="2400" dirty="0" smtClean="0">
                <a:solidFill>
                  <a:srgbClr val="0070C0"/>
                </a:solidFill>
                <a:latin typeface="Arial" pitchFamily="34" charset="0"/>
                <a:cs typeface="Arial" pitchFamily="34" charset="0"/>
              </a:rPr>
              <a:t>the maxillary teeth set </a:t>
            </a:r>
            <a:r>
              <a:rPr lang="en-US" sz="2400" dirty="0" smtClean="0">
                <a:solidFill>
                  <a:srgbClr val="0070C0"/>
                </a:solidFill>
                <a:latin typeface="Arial" pitchFamily="34" charset="0"/>
                <a:cs typeface="Arial" pitchFamily="34" charset="0"/>
              </a:rPr>
              <a:t>to </a:t>
            </a:r>
            <a:r>
              <a:rPr lang="en-US" sz="2400" dirty="0" smtClean="0">
                <a:solidFill>
                  <a:srgbClr val="0070C0"/>
                </a:solidFill>
                <a:latin typeface="Arial" pitchFamily="34" charset="0"/>
                <a:cs typeface="Arial" pitchFamily="34" charset="0"/>
              </a:rPr>
              <a:t>conform to the inner surface of an 8-inch cone, </a:t>
            </a:r>
            <a:r>
              <a:rPr lang="en-US" sz="2400" dirty="0" smtClean="0">
                <a:solidFill>
                  <a:srgbClr val="0070C0"/>
                </a:solidFill>
                <a:latin typeface="Arial" pitchFamily="34" charset="0"/>
                <a:cs typeface="Arial" pitchFamily="34" charset="0"/>
              </a:rPr>
              <a:t>the </a:t>
            </a:r>
            <a:r>
              <a:rPr lang="en-US" sz="2400" dirty="0" smtClean="0">
                <a:solidFill>
                  <a:srgbClr val="0070C0"/>
                </a:solidFill>
                <a:latin typeface="Arial" pitchFamily="34" charset="0"/>
                <a:cs typeface="Arial" pitchFamily="34" charset="0"/>
              </a:rPr>
              <a:t>length having been determined by the 2 Bonwill </a:t>
            </a:r>
            <a:r>
              <a:rPr lang="en-US" sz="2400" dirty="0" smtClean="0">
                <a:solidFill>
                  <a:srgbClr val="0070C0"/>
                </a:solidFill>
                <a:latin typeface="Arial" pitchFamily="34" charset="0"/>
                <a:cs typeface="Arial" pitchFamily="34" charset="0"/>
              </a:rPr>
              <a:t>4 </a:t>
            </a:r>
            <a:r>
              <a:rPr lang="en-US" sz="2400" dirty="0" smtClean="0">
                <a:solidFill>
                  <a:srgbClr val="0070C0"/>
                </a:solidFill>
                <a:latin typeface="Arial" pitchFamily="34" charset="0"/>
                <a:cs typeface="Arial" pitchFamily="34" charset="0"/>
              </a:rPr>
              <a:t>inch equilateral triangles placed back to back  </a:t>
            </a:r>
            <a:endParaRPr lang="en-US" sz="2400" dirty="0" smtClean="0">
              <a:solidFill>
                <a:srgbClr val="0070C0"/>
              </a:solidFill>
              <a:latin typeface="Arial" pitchFamily="34" charset="0"/>
              <a:cs typeface="Arial" pitchFamily="34" charset="0"/>
            </a:endParaRPr>
          </a:p>
          <a:p>
            <a:r>
              <a:rPr lang="en-US" sz="2400" dirty="0" smtClean="0">
                <a:solidFill>
                  <a:srgbClr val="0070C0"/>
                </a:solidFill>
                <a:latin typeface="Arial" pitchFamily="34" charset="0"/>
                <a:cs typeface="Arial" pitchFamily="34" charset="0"/>
              </a:rPr>
              <a:t>Teeth with </a:t>
            </a:r>
            <a:r>
              <a:rPr lang="en-US" sz="2400" dirty="0" smtClean="0">
                <a:solidFill>
                  <a:srgbClr val="0070C0"/>
                </a:solidFill>
                <a:latin typeface="Arial" pitchFamily="34" charset="0"/>
                <a:cs typeface="Arial" pitchFamily="34" charset="0"/>
              </a:rPr>
              <a:t>45⁰ </a:t>
            </a:r>
            <a:r>
              <a:rPr lang="en-US" sz="2400" dirty="0" smtClean="0">
                <a:solidFill>
                  <a:srgbClr val="0070C0"/>
                </a:solidFill>
                <a:latin typeface="Arial" pitchFamily="34" charset="0"/>
                <a:cs typeface="Arial" pitchFamily="34" charset="0"/>
              </a:rPr>
              <a:t>cusp </a:t>
            </a:r>
            <a:r>
              <a:rPr lang="en-US" sz="2400" dirty="0" smtClean="0">
                <a:solidFill>
                  <a:srgbClr val="0070C0"/>
                </a:solidFill>
                <a:latin typeface="Arial" pitchFamily="34" charset="0"/>
                <a:cs typeface="Arial" pitchFamily="34" charset="0"/>
              </a:rPr>
              <a:t>inclination necessary</a:t>
            </a:r>
            <a:endParaRPr lang="en-US" sz="2400" dirty="0">
              <a:solidFill>
                <a:srgbClr val="0070C0"/>
              </a:solidFill>
              <a:latin typeface="Arial" pitchFamily="34" charset="0"/>
              <a:cs typeface="Arial" pitchFamily="34" charset="0"/>
            </a:endParaRPr>
          </a:p>
        </p:txBody>
      </p:sp>
      <p:pic>
        <p:nvPicPr>
          <p:cNvPr id="4" name="Picture 4"/>
          <p:cNvPicPr>
            <a:picLocks noChangeAspect="1" noChangeArrowheads="1"/>
          </p:cNvPicPr>
          <p:nvPr/>
        </p:nvPicPr>
        <p:blipFill>
          <a:blip r:embed="rId2"/>
          <a:srcRect/>
          <a:stretch>
            <a:fillRect/>
          </a:stretch>
        </p:blipFill>
        <p:spPr bwMode="auto">
          <a:xfrm>
            <a:off x="4800600" y="1676400"/>
            <a:ext cx="3948113" cy="4365625"/>
          </a:xfrm>
          <a:prstGeom prst="rect">
            <a:avLst/>
          </a:prstGeom>
          <a:noFill/>
          <a:ln w="38100">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r>
              <a:rPr lang="en-US" b="1" dirty="0" smtClean="0">
                <a:solidFill>
                  <a:srgbClr val="C00000"/>
                </a:solidFill>
                <a:latin typeface="Castellar" pitchFamily="18" charset="0"/>
              </a:rPr>
              <a:t> </a:t>
            </a:r>
            <a:r>
              <a:rPr lang="en-US" b="1" dirty="0" smtClean="0">
                <a:solidFill>
                  <a:srgbClr val="C00000"/>
                </a:solidFill>
                <a:latin typeface="Castellar" pitchFamily="18" charset="0"/>
              </a:rPr>
              <a:t>Anti-monson </a:t>
            </a:r>
            <a:r>
              <a:rPr lang="en-US" b="1" dirty="0" smtClean="0">
                <a:solidFill>
                  <a:srgbClr val="C00000"/>
                </a:solidFill>
                <a:latin typeface="Castellar" pitchFamily="18" charset="0"/>
              </a:rPr>
              <a:t>theory</a:t>
            </a:r>
            <a:endParaRPr lang="en-US" b="1" dirty="0">
              <a:solidFill>
                <a:srgbClr val="C00000"/>
              </a:solidFill>
              <a:latin typeface="Castellar" pitchFamily="18" charset="0"/>
            </a:endParaRPr>
          </a:p>
        </p:txBody>
      </p:sp>
      <p:sp>
        <p:nvSpPr>
          <p:cNvPr id="3" name="Content Placeholder 2"/>
          <p:cNvSpPr>
            <a:spLocks noGrp="1"/>
          </p:cNvSpPr>
          <p:nvPr>
            <p:ph idx="1"/>
          </p:nvPr>
        </p:nvSpPr>
        <p:spPr/>
        <p:txBody>
          <a:bodyPr>
            <a:normAutofit/>
          </a:bodyPr>
          <a:lstStyle/>
          <a:p>
            <a:r>
              <a:rPr lang="en-US" sz="2400" dirty="0" smtClean="0">
                <a:solidFill>
                  <a:srgbClr val="00B0F0"/>
                </a:solidFill>
                <a:latin typeface="Arial" pitchFamily="34" charset="0"/>
                <a:cs typeface="Arial" pitchFamily="34" charset="0"/>
              </a:rPr>
              <a:t>Proposed by  </a:t>
            </a:r>
            <a:r>
              <a:rPr lang="en-US" sz="2400" b="1" dirty="0" smtClean="0">
                <a:solidFill>
                  <a:srgbClr val="FF33CC"/>
                </a:solidFill>
                <a:latin typeface="Arial" pitchFamily="34" charset="0"/>
                <a:cs typeface="Arial" pitchFamily="34" charset="0"/>
              </a:rPr>
              <a:t>Avery </a:t>
            </a:r>
            <a:r>
              <a:rPr lang="en-US" sz="2400" b="1" dirty="0" smtClean="0">
                <a:solidFill>
                  <a:srgbClr val="FF33CC"/>
                </a:solidFill>
                <a:latin typeface="Arial" pitchFamily="34" charset="0"/>
                <a:cs typeface="Arial" pitchFamily="34" charset="0"/>
              </a:rPr>
              <a:t>brothers </a:t>
            </a:r>
            <a:r>
              <a:rPr lang="en-US" sz="2400" b="1" dirty="0" smtClean="0">
                <a:solidFill>
                  <a:srgbClr val="FF33CC"/>
                </a:solidFill>
                <a:latin typeface="Arial" pitchFamily="34" charset="0"/>
                <a:cs typeface="Arial" pitchFamily="34" charset="0"/>
              </a:rPr>
              <a:t>in </a:t>
            </a:r>
            <a:r>
              <a:rPr lang="en-US" sz="2400" b="1" dirty="0" smtClean="0">
                <a:solidFill>
                  <a:srgbClr val="FF33CC"/>
                </a:solidFill>
                <a:latin typeface="Arial" pitchFamily="34" charset="0"/>
                <a:cs typeface="Arial" pitchFamily="34" charset="0"/>
              </a:rPr>
              <a:t>1930</a:t>
            </a:r>
            <a:endParaRPr lang="en-US" sz="2400" dirty="0" smtClean="0">
              <a:solidFill>
                <a:srgbClr val="00B0F0"/>
              </a:solidFill>
              <a:latin typeface="Arial" pitchFamily="34" charset="0"/>
              <a:cs typeface="Arial" pitchFamily="34" charset="0"/>
            </a:endParaRPr>
          </a:p>
          <a:p>
            <a:r>
              <a:rPr lang="en-US" sz="3200" dirty="0" smtClean="0">
                <a:solidFill>
                  <a:srgbClr val="FF33CC"/>
                </a:solidFill>
                <a:latin typeface="Arial" pitchFamily="34" charset="0"/>
                <a:cs typeface="Arial" pitchFamily="34" charset="0"/>
              </a:rPr>
              <a:t>Reverse </a:t>
            </a:r>
            <a:r>
              <a:rPr lang="en-US" sz="3200" dirty="0" smtClean="0">
                <a:solidFill>
                  <a:srgbClr val="FF33CC"/>
                </a:solidFill>
                <a:latin typeface="Arial" pitchFamily="34" charset="0"/>
                <a:cs typeface="Arial" pitchFamily="34" charset="0"/>
              </a:rPr>
              <a:t>curve</a:t>
            </a:r>
            <a:r>
              <a:rPr lang="en-US" sz="3200" dirty="0" smtClean="0">
                <a:solidFill>
                  <a:srgbClr val="00B0F0"/>
                </a:solidFill>
                <a:latin typeface="Arial" pitchFamily="34" charset="0"/>
                <a:cs typeface="Arial" pitchFamily="34" charset="0"/>
              </a:rPr>
              <a:t> </a:t>
            </a:r>
            <a:r>
              <a:rPr lang="en-US" sz="2600" dirty="0" smtClean="0">
                <a:solidFill>
                  <a:srgbClr val="00B0F0"/>
                </a:solidFill>
                <a:latin typeface="Arial" pitchFamily="34" charset="0"/>
                <a:cs typeface="Arial" pitchFamily="34" charset="0"/>
              </a:rPr>
              <a:t>would </a:t>
            </a:r>
            <a:r>
              <a:rPr lang="en-US" sz="2600" dirty="0" smtClean="0">
                <a:solidFill>
                  <a:srgbClr val="00B0F0"/>
                </a:solidFill>
                <a:latin typeface="Arial" pitchFamily="34" charset="0"/>
                <a:cs typeface="Arial" pitchFamily="34" charset="0"/>
              </a:rPr>
              <a:t>stabilize </a:t>
            </a:r>
            <a:r>
              <a:rPr lang="en-US" sz="2400" dirty="0" smtClean="0">
                <a:solidFill>
                  <a:srgbClr val="00B0F0"/>
                </a:solidFill>
                <a:latin typeface="Arial" pitchFamily="34" charset="0"/>
                <a:cs typeface="Arial" pitchFamily="34" charset="0"/>
              </a:rPr>
              <a:t>the lower complete denture</a:t>
            </a:r>
            <a:endParaRPr lang="en-US" sz="2400" dirty="0" smtClean="0">
              <a:solidFill>
                <a:srgbClr val="00B0F0"/>
              </a:solidFill>
              <a:latin typeface="Arial" pitchFamily="34" charset="0"/>
              <a:cs typeface="Arial" pitchFamily="34" charset="0"/>
            </a:endParaRPr>
          </a:p>
          <a:p>
            <a:r>
              <a:rPr lang="en-US" sz="2400" dirty="0" smtClean="0">
                <a:solidFill>
                  <a:srgbClr val="00B0F0"/>
                </a:solidFill>
                <a:latin typeface="Arial" pitchFamily="34" charset="0"/>
                <a:cs typeface="Arial" pitchFamily="34" charset="0"/>
              </a:rPr>
              <a:t>Which advocated </a:t>
            </a:r>
            <a:r>
              <a:rPr lang="en-US" sz="2400" dirty="0" smtClean="0">
                <a:solidFill>
                  <a:srgbClr val="00B0F0"/>
                </a:solidFill>
                <a:latin typeface="Arial" pitchFamily="34" charset="0"/>
                <a:cs typeface="Arial" pitchFamily="34" charset="0"/>
              </a:rPr>
              <a:t>a reverse occlusal curve </a:t>
            </a:r>
            <a:r>
              <a:rPr lang="en-US" sz="2400" dirty="0" smtClean="0">
                <a:solidFill>
                  <a:srgbClr val="C00000"/>
                </a:solidFill>
                <a:latin typeface="Arial" pitchFamily="34" charset="0"/>
                <a:cs typeface="Arial" pitchFamily="34" charset="0"/>
              </a:rPr>
              <a:t>of  Wilson-lateral </a:t>
            </a:r>
            <a:r>
              <a:rPr lang="en-US" sz="2400" dirty="0" smtClean="0">
                <a:solidFill>
                  <a:srgbClr val="C00000"/>
                </a:solidFill>
                <a:latin typeface="Arial" pitchFamily="34" charset="0"/>
                <a:cs typeface="Arial" pitchFamily="34" charset="0"/>
              </a:rPr>
              <a:t>compensating </a:t>
            </a:r>
            <a:r>
              <a:rPr lang="en-US" sz="2400" dirty="0" smtClean="0">
                <a:solidFill>
                  <a:srgbClr val="C00000"/>
                </a:solidFill>
                <a:latin typeface="Arial" pitchFamily="34" charset="0"/>
                <a:cs typeface="Arial" pitchFamily="34" charset="0"/>
              </a:rPr>
              <a:t>curve</a:t>
            </a:r>
            <a:endParaRPr lang="en-US" sz="2400" dirty="0" smtClean="0">
              <a:solidFill>
                <a:srgbClr val="C00000"/>
              </a:solidFill>
              <a:latin typeface="Arial" pitchFamily="34" charset="0"/>
              <a:cs typeface="Arial" pitchFamily="34" charset="0"/>
            </a:endParaRPr>
          </a:p>
          <a:p>
            <a:r>
              <a:rPr lang="en-US" sz="2400" dirty="0" smtClean="0">
                <a:solidFill>
                  <a:srgbClr val="00B0F0"/>
                </a:solidFill>
                <a:latin typeface="Arial" pitchFamily="34" charset="0"/>
                <a:cs typeface="Arial" pitchFamily="34" charset="0"/>
              </a:rPr>
              <a:t>The theory </a:t>
            </a:r>
            <a:r>
              <a:rPr lang="en-US" sz="2400" dirty="0" smtClean="0">
                <a:solidFill>
                  <a:srgbClr val="00B0F0"/>
                </a:solidFill>
                <a:latin typeface="Arial" pitchFamily="34" charset="0"/>
                <a:cs typeface="Arial" pitchFamily="34" charset="0"/>
              </a:rPr>
              <a:t>was based </a:t>
            </a:r>
            <a:r>
              <a:rPr lang="en-US" sz="2400" dirty="0" smtClean="0">
                <a:solidFill>
                  <a:srgbClr val="00B0F0"/>
                </a:solidFill>
                <a:latin typeface="Arial" pitchFamily="34" charset="0"/>
                <a:cs typeface="Arial" pitchFamily="34" charset="0"/>
              </a:rPr>
              <a:t>on </a:t>
            </a:r>
            <a:r>
              <a:rPr lang="en-US" sz="2400" dirty="0" smtClean="0">
                <a:solidFill>
                  <a:srgbClr val="00B0F0"/>
                </a:solidFill>
                <a:latin typeface="Arial" pitchFamily="34" charset="0"/>
                <a:cs typeface="Arial" pitchFamily="34" charset="0"/>
              </a:rPr>
              <a:t>the </a:t>
            </a:r>
            <a:r>
              <a:rPr lang="en-US" sz="2600" dirty="0" smtClean="0">
                <a:solidFill>
                  <a:srgbClr val="00B0F0"/>
                </a:solidFill>
                <a:latin typeface="Arial" pitchFamily="34" charset="0"/>
                <a:cs typeface="Arial" pitchFamily="34" charset="0"/>
              </a:rPr>
              <a:t>observation</a:t>
            </a:r>
            <a:r>
              <a:rPr lang="en-US" sz="2400" dirty="0" smtClean="0">
                <a:solidFill>
                  <a:srgbClr val="00B0F0"/>
                </a:solidFill>
                <a:latin typeface="Arial" pitchFamily="34" charset="0"/>
                <a:cs typeface="Arial" pitchFamily="34" charset="0"/>
              </a:rPr>
              <a:t> </a:t>
            </a:r>
            <a:r>
              <a:rPr lang="en-US" sz="2400" dirty="0" smtClean="0">
                <a:solidFill>
                  <a:srgbClr val="00B0F0"/>
                </a:solidFill>
                <a:latin typeface="Arial" pitchFamily="34" charset="0"/>
                <a:cs typeface="Arial" pitchFamily="34" charset="0"/>
              </a:rPr>
              <a:t>that </a:t>
            </a:r>
            <a:r>
              <a:rPr lang="en-US" sz="2400" dirty="0" smtClean="0">
                <a:solidFill>
                  <a:srgbClr val="00B0F0"/>
                </a:solidFill>
                <a:latin typeface="Arial" pitchFamily="34" charset="0"/>
                <a:cs typeface="Arial" pitchFamily="34" charset="0"/>
              </a:rPr>
              <a:t>the occlusion of dentures and </a:t>
            </a:r>
            <a:r>
              <a:rPr lang="en-US" sz="2400" dirty="0" smtClean="0">
                <a:solidFill>
                  <a:srgbClr val="00B0F0"/>
                </a:solidFill>
                <a:latin typeface="Arial" pitchFamily="34" charset="0"/>
                <a:cs typeface="Arial" pitchFamily="34" charset="0"/>
              </a:rPr>
              <a:t>natural </a:t>
            </a:r>
            <a:r>
              <a:rPr lang="en-US" sz="2400" dirty="0" smtClean="0">
                <a:solidFill>
                  <a:srgbClr val="00B0F0"/>
                </a:solidFill>
                <a:latin typeface="Arial" pitchFamily="34" charset="0"/>
                <a:cs typeface="Arial" pitchFamily="34" charset="0"/>
              </a:rPr>
              <a:t>dentitions</a:t>
            </a:r>
            <a:r>
              <a:rPr lang="en-US" sz="3200" dirty="0" smtClean="0">
                <a:solidFill>
                  <a:srgbClr val="00B0F0"/>
                </a:solidFill>
                <a:latin typeface="Arial" pitchFamily="34" charset="0"/>
                <a:cs typeface="Arial" pitchFamily="34" charset="0"/>
              </a:rPr>
              <a:t>  </a:t>
            </a:r>
            <a:r>
              <a:rPr lang="en-US" sz="2600" b="1" dirty="0" smtClean="0">
                <a:solidFill>
                  <a:srgbClr val="C00000"/>
                </a:solidFill>
                <a:latin typeface="Arial" pitchFamily="34" charset="0"/>
                <a:cs typeface="Arial" pitchFamily="34" charset="0"/>
              </a:rPr>
              <a:t>tend to </a:t>
            </a:r>
            <a:r>
              <a:rPr lang="en-US" sz="2600" b="1" dirty="0" smtClean="0">
                <a:solidFill>
                  <a:srgbClr val="C00000"/>
                </a:solidFill>
                <a:latin typeface="Arial" pitchFamily="34" charset="0"/>
                <a:cs typeface="Arial" pitchFamily="34" charset="0"/>
              </a:rPr>
              <a:t>wear </a:t>
            </a:r>
            <a:r>
              <a:rPr lang="en-US" sz="2600" b="1" dirty="0" smtClean="0">
                <a:solidFill>
                  <a:srgbClr val="C00000"/>
                </a:solidFill>
                <a:latin typeface="Arial" pitchFamily="34" charset="0"/>
                <a:cs typeface="Arial" pitchFamily="34" charset="0"/>
              </a:rPr>
              <a:t>in a </a:t>
            </a:r>
            <a:r>
              <a:rPr lang="en-US" sz="2600" b="1" dirty="0" smtClean="0">
                <a:solidFill>
                  <a:srgbClr val="C00000"/>
                </a:solidFill>
                <a:latin typeface="Arial" pitchFamily="34" charset="0"/>
                <a:cs typeface="Arial" pitchFamily="34" charset="0"/>
              </a:rPr>
              <a:t>reverse curve fashion</a:t>
            </a:r>
            <a:endParaRPr lang="en-US" sz="2400" dirty="0">
              <a:solidFill>
                <a:srgbClr val="C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28600"/>
            <a:ext cx="8305800" cy="3094037"/>
          </a:xfrm>
        </p:spPr>
        <p:txBody>
          <a:bodyPr>
            <a:normAutofit/>
          </a:bodyPr>
          <a:lstStyle/>
          <a:p>
            <a:r>
              <a:rPr lang="en-US" sz="2400" dirty="0" smtClean="0">
                <a:latin typeface="Arial" pitchFamily="34" charset="0"/>
                <a:cs typeface="Arial" pitchFamily="34" charset="0"/>
              </a:rPr>
              <a:t>It  does  not  allow  for  bilateral  balance  in  eccentric  jaw  movements.</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This  form  of  occlusion  was  referred </a:t>
            </a:r>
            <a:r>
              <a:rPr lang="en-US" sz="2400" dirty="0" smtClean="0">
                <a:latin typeface="Arial" pitchFamily="34" charset="0"/>
                <a:cs typeface="Arial" pitchFamily="34" charset="0"/>
              </a:rPr>
              <a:t> as </a:t>
            </a:r>
            <a:r>
              <a:rPr lang="en-US" sz="2400" dirty="0" smtClean="0">
                <a:solidFill>
                  <a:srgbClr val="FF33CC"/>
                </a:solidFill>
                <a:latin typeface="Arial" pitchFamily="34" charset="0"/>
                <a:cs typeface="Arial" pitchFamily="34" charset="0"/>
              </a:rPr>
              <a:t>reverse  pitch  </a:t>
            </a:r>
            <a:r>
              <a:rPr lang="en-US" sz="2400" dirty="0" smtClean="0">
                <a:solidFill>
                  <a:srgbClr val="FF33CC"/>
                </a:solidFill>
                <a:latin typeface="Arial" pitchFamily="34" charset="0"/>
                <a:cs typeface="Arial" pitchFamily="34" charset="0"/>
              </a:rPr>
              <a:t>occlusion</a:t>
            </a:r>
            <a:r>
              <a:rPr lang="en-US" sz="2400" dirty="0" smtClean="0">
                <a:latin typeface="Arial" pitchFamily="34" charset="0"/>
                <a:cs typeface="Arial" pitchFamily="34" charset="0"/>
              </a:rPr>
              <a:t>, </a:t>
            </a:r>
            <a:r>
              <a:rPr lang="en-US" sz="2400" dirty="0" smtClean="0">
                <a:latin typeface="Arial" pitchFamily="34" charset="0"/>
                <a:cs typeface="Arial" pitchFamily="34" charset="0"/>
              </a:rPr>
              <a:t>in which  the occlusal  surfaces of  the posterior  teeth  are  inclined  obliquely  </a:t>
            </a:r>
            <a:r>
              <a:rPr lang="en-US" sz="2400" dirty="0" smtClean="0">
                <a:latin typeface="Arial" pitchFamily="34" charset="0"/>
                <a:cs typeface="Arial" pitchFamily="34" charset="0"/>
              </a:rPr>
              <a:t>upward, from  </a:t>
            </a:r>
            <a:r>
              <a:rPr lang="en-US" sz="2400" dirty="0" smtClean="0">
                <a:latin typeface="Arial" pitchFamily="34" charset="0"/>
                <a:cs typeface="Arial" pitchFamily="34" charset="0"/>
              </a:rPr>
              <a:t>their  buccal  to  their  lingual  borders.</a:t>
            </a:r>
            <a:endParaRPr lang="en-US" sz="2400" dirty="0">
              <a:latin typeface="Arial" pitchFamily="34" charset="0"/>
              <a:cs typeface="Arial" pitchFamily="34" charset="0"/>
            </a:endParaRPr>
          </a:p>
        </p:txBody>
      </p:sp>
      <p:pic>
        <p:nvPicPr>
          <p:cNvPr id="4" name="Picture 4"/>
          <p:cNvPicPr>
            <a:picLocks noChangeAspect="1" noChangeArrowheads="1"/>
          </p:cNvPicPr>
          <p:nvPr/>
        </p:nvPicPr>
        <p:blipFill>
          <a:blip r:embed="rId2"/>
          <a:srcRect/>
          <a:stretch>
            <a:fillRect/>
          </a:stretch>
        </p:blipFill>
        <p:spPr bwMode="auto">
          <a:xfrm>
            <a:off x="1447800" y="3886200"/>
            <a:ext cx="6353175" cy="2693988"/>
          </a:xfrm>
          <a:prstGeom prst="rect">
            <a:avLst/>
          </a:prstGeom>
          <a:noFill/>
          <a:ln w="38100">
            <a:solidFill>
              <a:srgbClr val="07C8F5"/>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style>
          <a:lnRef idx="2">
            <a:schemeClr val="dk1">
              <a:shade val="50000"/>
            </a:schemeClr>
          </a:lnRef>
          <a:fillRef idx="1">
            <a:schemeClr val="dk1"/>
          </a:fillRef>
          <a:effectRef idx="0">
            <a:schemeClr val="dk1"/>
          </a:effectRef>
          <a:fontRef idx="minor">
            <a:schemeClr val="lt1"/>
          </a:fontRef>
        </p:style>
        <p:txBody>
          <a:bodyPr/>
          <a:lstStyle/>
          <a:p>
            <a:r>
              <a:rPr lang="en-US" b="1" dirty="0" smtClean="0">
                <a:solidFill>
                  <a:srgbClr val="C00000"/>
                </a:solidFill>
                <a:latin typeface="Castellar" pitchFamily="18" charset="0"/>
              </a:rPr>
              <a:t>       Pleasure’s  theory   </a:t>
            </a:r>
            <a:endParaRPr lang="en-US" b="1" dirty="0">
              <a:solidFill>
                <a:srgbClr val="C00000"/>
              </a:solidFill>
              <a:latin typeface="Castellar" pitchFamily="18" charset="0"/>
            </a:endParaRPr>
          </a:p>
        </p:txBody>
      </p:sp>
      <p:sp>
        <p:nvSpPr>
          <p:cNvPr id="3" name="Content Placeholder 2"/>
          <p:cNvSpPr>
            <a:spLocks noGrp="1"/>
          </p:cNvSpPr>
          <p:nvPr>
            <p:ph idx="1"/>
          </p:nvPr>
        </p:nvSpPr>
        <p:spPr>
          <a:xfrm>
            <a:off x="304800" y="762000"/>
            <a:ext cx="8686800" cy="3429000"/>
          </a:xfrm>
        </p:spPr>
        <p:txBody>
          <a:bodyPr>
            <a:normAutofit fontScale="85000" lnSpcReduction="10000"/>
          </a:bodyPr>
          <a:lstStyle/>
          <a:p>
            <a:r>
              <a:rPr lang="en-US" sz="2400" dirty="0" smtClean="0">
                <a:solidFill>
                  <a:srgbClr val="0070C0"/>
                </a:solidFill>
                <a:latin typeface="Arial" pitchFamily="34" charset="0"/>
                <a:cs typeface="Arial" pitchFamily="34" charset="0"/>
              </a:rPr>
              <a:t>Pleasure, </a:t>
            </a:r>
            <a:r>
              <a:rPr lang="en-US" sz="2400" dirty="0" smtClean="0">
                <a:solidFill>
                  <a:srgbClr val="0070C0"/>
                </a:solidFill>
                <a:latin typeface="Arial" pitchFamily="34" charset="0"/>
                <a:cs typeface="Arial" pitchFamily="34" charset="0"/>
              </a:rPr>
              <a:t>in  </a:t>
            </a:r>
            <a:r>
              <a:rPr lang="en-US" sz="2400" dirty="0" smtClean="0">
                <a:solidFill>
                  <a:srgbClr val="0070C0"/>
                </a:solidFill>
                <a:latin typeface="Arial" pitchFamily="34" charset="0"/>
                <a:cs typeface="Arial" pitchFamily="34" charset="0"/>
              </a:rPr>
              <a:t>1937, introduced  “</a:t>
            </a:r>
            <a:r>
              <a:rPr lang="en-US" sz="3200" dirty="0" smtClean="0">
                <a:solidFill>
                  <a:srgbClr val="FF33CC"/>
                </a:solidFill>
                <a:latin typeface="Arial" pitchFamily="34" charset="0"/>
                <a:cs typeface="Arial" pitchFamily="34" charset="0"/>
              </a:rPr>
              <a:t>pleasure  curve</a:t>
            </a:r>
            <a:r>
              <a:rPr lang="en-US" sz="2400" dirty="0" smtClean="0">
                <a:solidFill>
                  <a:srgbClr val="0070C0"/>
                </a:solidFill>
                <a:latin typeface="Arial" pitchFamily="34" charset="0"/>
                <a:cs typeface="Arial" pitchFamily="34" charset="0"/>
              </a:rPr>
              <a:t>” </a:t>
            </a:r>
            <a:r>
              <a:rPr lang="en-US" sz="2400" dirty="0" smtClean="0">
                <a:solidFill>
                  <a:srgbClr val="0070C0"/>
                </a:solidFill>
                <a:latin typeface="Arial" pitchFamily="34" charset="0"/>
                <a:cs typeface="Arial" pitchFamily="34" charset="0"/>
              </a:rPr>
              <a:t>which  advocates  the antimonson  reverse  curve  except for  the  </a:t>
            </a:r>
            <a:r>
              <a:rPr lang="en-US" sz="2400" dirty="0" smtClean="0">
                <a:solidFill>
                  <a:srgbClr val="990000"/>
                </a:solidFill>
                <a:latin typeface="Arial" pitchFamily="34" charset="0"/>
                <a:cs typeface="Arial" pitchFamily="34" charset="0"/>
              </a:rPr>
              <a:t>second  molars</a:t>
            </a:r>
            <a:r>
              <a:rPr lang="en-US" sz="2400" dirty="0" smtClean="0">
                <a:solidFill>
                  <a:srgbClr val="0070C0"/>
                </a:solidFill>
                <a:latin typeface="Arial" pitchFamily="34" charset="0"/>
                <a:cs typeface="Arial" pitchFamily="34" charset="0"/>
              </a:rPr>
              <a:t>.</a:t>
            </a:r>
          </a:p>
          <a:p>
            <a:r>
              <a:rPr lang="en-US" sz="2600" dirty="0" smtClean="0"/>
              <a:t>when </a:t>
            </a:r>
            <a:r>
              <a:rPr lang="en-US" sz="2600" dirty="0"/>
              <a:t>viewed in the frontal plane, conforms to a curve </a:t>
            </a:r>
            <a:r>
              <a:rPr lang="en-US" sz="2600" dirty="0" smtClean="0"/>
              <a:t>that is </a:t>
            </a:r>
            <a:r>
              <a:rPr lang="en-US" sz="2600" dirty="0"/>
              <a:t>convex from the superior view, except for the last molars </a:t>
            </a:r>
            <a:r>
              <a:rPr lang="en-US" sz="2600" dirty="0" smtClean="0"/>
              <a:t>which reverse </a:t>
            </a:r>
            <a:r>
              <a:rPr lang="en-US" sz="2600" dirty="0"/>
              <a:t>that pattern</a:t>
            </a:r>
            <a:endParaRPr lang="en-US" dirty="0" smtClean="0">
              <a:solidFill>
                <a:srgbClr val="0070C0"/>
              </a:solidFill>
              <a:latin typeface="Arial" pitchFamily="34" charset="0"/>
              <a:cs typeface="Arial" pitchFamily="34" charset="0"/>
            </a:endParaRPr>
          </a:p>
          <a:p>
            <a:r>
              <a:rPr lang="en-US" sz="2400" dirty="0" smtClean="0">
                <a:solidFill>
                  <a:srgbClr val="0070C0"/>
                </a:solidFill>
                <a:latin typeface="Arial" pitchFamily="34" charset="0"/>
                <a:cs typeface="Arial" pitchFamily="34" charset="0"/>
              </a:rPr>
              <a:t>Second  molars  are  tipped  up  to  allow  for  bilateral  balance  of  three   points   in   ( incisal  and  both  second  molars) in eccentric  </a:t>
            </a:r>
            <a:r>
              <a:rPr lang="en-US" sz="2400" dirty="0" smtClean="0">
                <a:solidFill>
                  <a:srgbClr val="0070C0"/>
                </a:solidFill>
                <a:latin typeface="Arial" pitchFamily="34" charset="0"/>
                <a:cs typeface="Arial" pitchFamily="34" charset="0"/>
              </a:rPr>
              <a:t>movements</a:t>
            </a:r>
            <a:endParaRPr lang="en-US" sz="2400" dirty="0" smtClean="0">
              <a:solidFill>
                <a:srgbClr val="0070C0"/>
              </a:solidFill>
              <a:latin typeface="Arial" pitchFamily="34" charset="0"/>
              <a:cs typeface="Arial" pitchFamily="34" charset="0"/>
            </a:endParaRPr>
          </a:p>
          <a:p>
            <a:r>
              <a:rPr lang="en-US" sz="2400" dirty="0" smtClean="0">
                <a:solidFill>
                  <a:srgbClr val="0070C0"/>
                </a:solidFill>
                <a:latin typeface="Arial" pitchFamily="34" charset="0"/>
                <a:cs typeface="Arial" pitchFamily="34" charset="0"/>
              </a:rPr>
              <a:t>The pleasure curve  retained the  alleged  benefits  of the  antimonson curve  while allowing  for bilateral  balance  in eccentric  movements.</a:t>
            </a:r>
            <a:endParaRPr lang="en-US" sz="2400" dirty="0">
              <a:solidFill>
                <a:srgbClr val="0070C0"/>
              </a:solidFill>
              <a:latin typeface="Arial" pitchFamily="34" charset="0"/>
              <a:cs typeface="Arial" pitchFamily="34" charset="0"/>
            </a:endParaRPr>
          </a:p>
        </p:txBody>
      </p:sp>
      <p:pic>
        <p:nvPicPr>
          <p:cNvPr id="4" name="Picture 3"/>
          <p:cNvPicPr>
            <a:picLocks noChangeAspect="1" noChangeArrowheads="1"/>
          </p:cNvPicPr>
          <p:nvPr/>
        </p:nvPicPr>
        <p:blipFill>
          <a:blip r:embed="rId2"/>
          <a:srcRect r="200" b="28564"/>
          <a:stretch>
            <a:fillRect/>
          </a:stretch>
        </p:blipFill>
        <p:spPr bwMode="auto">
          <a:xfrm>
            <a:off x="1676400" y="4436730"/>
            <a:ext cx="6096000" cy="2345070"/>
          </a:xfrm>
          <a:prstGeom prst="rect">
            <a:avLst/>
          </a:prstGeom>
          <a:noFill/>
          <a:ln w="57150">
            <a:solidFill>
              <a:srgbClr val="011317"/>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04800" y="0"/>
            <a:ext cx="8686800" cy="838200"/>
          </a:xfrm>
        </p:spPr>
        <p:txBody>
          <a:bodyPr>
            <a:normAutofit fontScale="90000"/>
          </a:bodyPr>
          <a:lstStyle/>
          <a:p>
            <a:pPr eaLnBrk="1" hangingPunct="1"/>
            <a:r>
              <a:rPr lang="en-US" sz="2800" b="1" dirty="0" smtClean="0">
                <a:solidFill>
                  <a:srgbClr val="C00000"/>
                </a:solidFill>
                <a:latin typeface="Copperplate Gothic Light" pitchFamily="34" charset="0"/>
                <a:cs typeface="Andalus" pitchFamily="2" charset="-78"/>
              </a:rPr>
              <a:t>              IDEAL REQUIREMENTS OF    </a:t>
            </a:r>
            <a:br>
              <a:rPr lang="en-US" sz="2800" b="1" dirty="0" smtClean="0">
                <a:solidFill>
                  <a:srgbClr val="C00000"/>
                </a:solidFill>
                <a:latin typeface="Copperplate Gothic Light" pitchFamily="34" charset="0"/>
                <a:cs typeface="Andalus" pitchFamily="2" charset="-78"/>
              </a:rPr>
            </a:br>
            <a:r>
              <a:rPr lang="en-US" sz="2800" b="1" dirty="0" smtClean="0">
                <a:solidFill>
                  <a:srgbClr val="C00000"/>
                </a:solidFill>
                <a:latin typeface="Copperplate Gothic Light" pitchFamily="34" charset="0"/>
                <a:cs typeface="Andalus" pitchFamily="2" charset="-78"/>
              </a:rPr>
              <a:t>                  COMPLETE  DENTURE OCCLUSION </a:t>
            </a:r>
            <a:endParaRPr lang="en-US" sz="2800" dirty="0" smtClean="0">
              <a:solidFill>
                <a:srgbClr val="C00000"/>
              </a:solidFill>
              <a:latin typeface="Copperplate Gothic Light" pitchFamily="34" charset="0"/>
            </a:endParaRPr>
          </a:p>
        </p:txBody>
      </p:sp>
      <p:graphicFrame>
        <p:nvGraphicFramePr>
          <p:cNvPr id="5" name="Content Placeholder 4"/>
          <p:cNvGraphicFramePr>
            <a:graphicFrameLocks noGrp="1"/>
          </p:cNvGraphicFramePr>
          <p:nvPr>
            <p:ph idx="1"/>
          </p:nvPr>
        </p:nvGraphicFramePr>
        <p:xfrm>
          <a:off x="228600" y="1295400"/>
          <a:ext cx="86868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b="1" dirty="0" smtClean="0">
                <a:solidFill>
                  <a:srgbClr val="C00000"/>
                </a:solidFill>
                <a:latin typeface="Andalus" pitchFamily="2" charset="-78"/>
                <a:cs typeface="Andalus" pitchFamily="2" charset="-78"/>
              </a:rPr>
              <a:t>			</a:t>
            </a:r>
            <a:endParaRPr lang="en-US" dirty="0" smtClean="0"/>
          </a:p>
        </p:txBody>
      </p:sp>
      <p:graphicFrame>
        <p:nvGraphicFramePr>
          <p:cNvPr id="4" name="Content Placeholder 4"/>
          <p:cNvGraphicFramePr>
            <a:graphicFrameLocks noGrp="1"/>
          </p:cNvGraphicFramePr>
          <p:nvPr>
            <p:ph idx="1"/>
          </p:nvPr>
        </p:nvGraphicFramePr>
        <p:xfrm>
          <a:off x="533400" y="381000"/>
          <a:ext cx="8305800" cy="6019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252728"/>
          </a:xfrm>
        </p:spPr>
        <p:style>
          <a:lnRef idx="2">
            <a:schemeClr val="dk1">
              <a:shade val="50000"/>
            </a:schemeClr>
          </a:lnRef>
          <a:fillRef idx="1">
            <a:schemeClr val="dk1"/>
          </a:fillRef>
          <a:effectRef idx="0">
            <a:schemeClr val="dk1"/>
          </a:effectRef>
          <a:fontRef idx="minor">
            <a:schemeClr val="lt1"/>
          </a:fontRef>
        </p:style>
        <p:txBody>
          <a:bodyPr/>
          <a:lstStyle/>
          <a:p>
            <a:r>
              <a:rPr lang="en-US" sz="4400" b="1" u="sng" dirty="0" smtClean="0">
                <a:solidFill>
                  <a:schemeClr val="tx2">
                    <a:lumMod val="50000"/>
                  </a:schemeClr>
                </a:solidFill>
                <a:latin typeface="Arial Black" pitchFamily="34" charset="0"/>
              </a:rPr>
              <a:t>             </a:t>
            </a:r>
            <a:r>
              <a:rPr lang="en-US" sz="4400" b="1" u="sng" dirty="0">
                <a:solidFill>
                  <a:schemeClr val="accent5">
                    <a:lumMod val="75000"/>
                  </a:schemeClr>
                </a:solidFill>
                <a:latin typeface="Arial Black" pitchFamily="34" charset="0"/>
              </a:rPr>
              <a:t>I</a:t>
            </a:r>
            <a:r>
              <a:rPr lang="en-US" sz="4400" b="1" u="sng" dirty="0" smtClean="0">
                <a:solidFill>
                  <a:schemeClr val="accent5">
                    <a:lumMod val="75000"/>
                  </a:schemeClr>
                </a:solidFill>
                <a:latin typeface="Arial Black" pitchFamily="34" charset="0"/>
              </a:rPr>
              <a:t>ntroduction</a:t>
            </a:r>
            <a:endParaRPr lang="en-US" sz="4400" b="1" u="sng" dirty="0">
              <a:solidFill>
                <a:schemeClr val="accent5">
                  <a:lumMod val="75000"/>
                </a:schemeClr>
              </a:solidFill>
              <a:latin typeface="Arial Black" pitchFamily="34" charset="0"/>
            </a:endParaRPr>
          </a:p>
        </p:txBody>
      </p:sp>
      <p:sp>
        <p:nvSpPr>
          <p:cNvPr id="5" name="Rectangle 4"/>
          <p:cNvSpPr/>
          <p:nvPr/>
        </p:nvSpPr>
        <p:spPr>
          <a:xfrm>
            <a:off x="838200" y="1600201"/>
            <a:ext cx="7848600" cy="3539430"/>
          </a:xfrm>
          <a:prstGeom prst="rect">
            <a:avLst/>
          </a:prstGeom>
        </p:spPr>
        <p:txBody>
          <a:bodyPr wrap="square">
            <a:spAutoFit/>
          </a:bodyPr>
          <a:lstStyle/>
          <a:p>
            <a:pPr algn="just">
              <a:buNone/>
            </a:pPr>
            <a:r>
              <a:rPr lang="en-US" sz="2800" dirty="0" smtClean="0">
                <a:solidFill>
                  <a:srgbClr val="996633"/>
                </a:solidFill>
                <a:latin typeface="Copperplate Gothic Bold" pitchFamily="34" charset="0"/>
              </a:rPr>
              <a:t> One   of  the  chief aims   of  preventive  and  restorative dentistry  is  to  maintain an occlusion  that will function in harmony with the other components of the masticatory   system  thereby  preserving  their health  and provide  optimum  masticatory   function.</a:t>
            </a:r>
            <a:endParaRPr lang="en-US" sz="2800" dirty="0">
              <a:solidFill>
                <a:srgbClr val="996633"/>
              </a:solidFill>
              <a:latin typeface="Copperplate Gothic Bold"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cs typeface="Arial" pitchFamily="34" charset="0"/>
              </a:rPr>
              <a:t>Occlusal scheme requisites.</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rgbClr val="0070C0"/>
                </a:solidFill>
                <a:latin typeface="Arial" pitchFamily="34" charset="0"/>
                <a:cs typeface="Arial" pitchFamily="34" charset="0"/>
              </a:rPr>
              <a:t>These </a:t>
            </a:r>
            <a:r>
              <a:rPr lang="en-US" sz="2400" dirty="0" smtClean="0">
                <a:latin typeface="Times New Roman" pitchFamily="18" charset="0"/>
                <a:cs typeface="Times New Roman" pitchFamily="18" charset="0"/>
              </a:rPr>
              <a:t> </a:t>
            </a:r>
            <a:r>
              <a:rPr lang="en-US" sz="2400" dirty="0" smtClean="0">
                <a:solidFill>
                  <a:srgbClr val="0070C0"/>
                </a:solidFill>
                <a:latin typeface="Times New Roman" pitchFamily="18" charset="0"/>
                <a:cs typeface="Times New Roman" pitchFamily="18" charset="0"/>
              </a:rPr>
              <a:t>requirements can be  easily applied if occlusion is divided  into 3 distinct  units:</a:t>
            </a:r>
          </a:p>
          <a:p>
            <a:endParaRPr lang="en-US" sz="2400" dirty="0" smtClean="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r>
              <a:rPr lang="en-US" sz="2400" dirty="0" smtClean="0">
                <a:solidFill>
                  <a:srgbClr val="996633"/>
                </a:solidFill>
                <a:latin typeface="Times New Roman" pitchFamily="18" charset="0"/>
                <a:cs typeface="Times New Roman" pitchFamily="18" charset="0"/>
              </a:rPr>
              <a:t>   Incising units </a:t>
            </a:r>
          </a:p>
          <a:p>
            <a:r>
              <a:rPr lang="en-US" sz="2400" dirty="0" smtClean="0">
                <a:solidFill>
                  <a:srgbClr val="996633"/>
                </a:solidFill>
                <a:latin typeface="Times New Roman" pitchFamily="18" charset="0"/>
                <a:cs typeface="Times New Roman" pitchFamily="18" charset="0"/>
              </a:rPr>
              <a:t>   Working units</a:t>
            </a:r>
          </a:p>
          <a:p>
            <a:r>
              <a:rPr lang="en-US" sz="2400" dirty="0" smtClean="0">
                <a:solidFill>
                  <a:srgbClr val="996633"/>
                </a:solidFill>
                <a:latin typeface="Times New Roman" pitchFamily="18" charset="0"/>
                <a:cs typeface="Times New Roman" pitchFamily="18" charset="0"/>
              </a:rPr>
              <a:t>   Balancing units.</a:t>
            </a:r>
            <a:endParaRPr lang="en-US" sz="2400" dirty="0">
              <a:solidFill>
                <a:srgbClr val="996633"/>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normAutofit/>
          </a:bodyPr>
          <a:lstStyle/>
          <a:p>
            <a:r>
              <a:rPr lang="en-US" sz="3200" dirty="0" smtClean="0">
                <a:solidFill>
                  <a:srgbClr val="996633"/>
                </a:solidFill>
                <a:latin typeface="Copperplate Gothic Light" pitchFamily="34" charset="0"/>
              </a:rPr>
              <a:t>            </a:t>
            </a:r>
            <a:endParaRPr lang="en-US" sz="3200" dirty="0">
              <a:solidFill>
                <a:srgbClr val="996633"/>
              </a:solidFill>
              <a:latin typeface="Copperplate Gothic Light" pitchFamily="34" charset="0"/>
            </a:endParaRPr>
          </a:p>
        </p:txBody>
      </p:sp>
      <p:sp>
        <p:nvSpPr>
          <p:cNvPr id="3" name="Content Placeholder 2"/>
          <p:cNvSpPr>
            <a:spLocks noGrp="1"/>
          </p:cNvSpPr>
          <p:nvPr>
            <p:ph idx="1"/>
          </p:nvPr>
        </p:nvSpPr>
        <p:spPr/>
        <p:txBody>
          <a:bodyPr>
            <a:normAutofit/>
          </a:bodyPr>
          <a:lstStyle/>
          <a:p>
            <a:r>
              <a:rPr lang="en-US" sz="2400" dirty="0" smtClean="0">
                <a:latin typeface="Times New Roman" pitchFamily="18" charset="0"/>
                <a:cs typeface="Times New Roman" pitchFamily="18" charset="0"/>
              </a:rPr>
              <a:t>Each  occlusal  scheme has three characteristics:</a:t>
            </a:r>
          </a:p>
          <a:p>
            <a:pPr>
              <a:buNone/>
            </a:pPr>
            <a:r>
              <a:rPr lang="en-US" sz="2400" dirty="0" smtClean="0">
                <a:latin typeface="Times New Roman" pitchFamily="18" charset="0"/>
                <a:cs typeface="Times New Roman" pitchFamily="18" charset="0"/>
              </a:rPr>
              <a:t>                                       </a:t>
            </a:r>
          </a:p>
          <a:p>
            <a:pPr>
              <a:buNone/>
            </a:pPr>
            <a:r>
              <a:rPr lang="en-US" sz="2400" dirty="0" smtClean="0">
                <a:latin typeface="Times New Roman" pitchFamily="18" charset="0"/>
                <a:cs typeface="Times New Roman" pitchFamily="18" charset="0"/>
              </a:rPr>
              <a:t>                                     </a:t>
            </a:r>
          </a:p>
          <a:p>
            <a:pPr>
              <a:buNone/>
            </a:pPr>
            <a:endParaRPr lang="en-US" sz="2400" dirty="0" smtClean="0">
              <a:latin typeface="Times New Roman" pitchFamily="18" charset="0"/>
              <a:cs typeface="Times New Roman" pitchFamily="18" charset="0"/>
            </a:endParaRPr>
          </a:p>
          <a:p>
            <a:pPr>
              <a:buNone/>
            </a:pPr>
            <a:endParaRPr lang="en-US" sz="2000" b="1" dirty="0" smtClean="0">
              <a:solidFill>
                <a:srgbClr val="C00000"/>
              </a:solidFill>
              <a:latin typeface="Arial" pitchFamily="34" charset="0"/>
              <a:cs typeface="Arial" pitchFamily="34" charset="0"/>
            </a:endParaRPr>
          </a:p>
          <a:p>
            <a:pPr>
              <a:buNone/>
            </a:pPr>
            <a:r>
              <a:rPr lang="en-US" sz="2000" b="1" dirty="0" smtClean="0">
                <a:solidFill>
                  <a:srgbClr val="C00000"/>
                </a:solidFill>
                <a:latin typeface="Arial" pitchFamily="34" charset="0"/>
                <a:cs typeface="Arial" pitchFamily="34" charset="0"/>
              </a:rPr>
              <a:t>Incising  unit            working unit              Balancing side</a:t>
            </a:r>
          </a:p>
          <a:p>
            <a:pPr>
              <a:buNone/>
            </a:pPr>
            <a:r>
              <a:rPr lang="en-US" sz="2000" b="1" dirty="0" smtClean="0">
                <a:solidFill>
                  <a:srgbClr val="C00000"/>
                </a:solidFill>
                <a:latin typeface="Arial" pitchFamily="34" charset="0"/>
                <a:cs typeface="Arial" pitchFamily="34" charset="0"/>
              </a:rPr>
              <a:t>(4 incisors)               (canine &amp;post            (canine &amp;post</a:t>
            </a:r>
          </a:p>
          <a:p>
            <a:pPr>
              <a:buNone/>
            </a:pPr>
            <a:r>
              <a:rPr lang="en-US" sz="2000" b="1" dirty="0" smtClean="0">
                <a:solidFill>
                  <a:srgbClr val="C00000"/>
                </a:solidFill>
                <a:latin typeface="Arial" pitchFamily="34" charset="0"/>
                <a:cs typeface="Arial" pitchFamily="34" charset="0"/>
              </a:rPr>
              <a:t>                                   teeth on                      teeth on non </a:t>
            </a:r>
          </a:p>
          <a:p>
            <a:pPr>
              <a:buNone/>
            </a:pPr>
            <a:r>
              <a:rPr lang="en-US" sz="2000" b="1" dirty="0" smtClean="0">
                <a:solidFill>
                  <a:srgbClr val="C00000"/>
                </a:solidFill>
                <a:latin typeface="Arial" pitchFamily="34" charset="0"/>
                <a:cs typeface="Arial" pitchFamily="34" charset="0"/>
              </a:rPr>
              <a:t>                                   working side)             working side)</a:t>
            </a:r>
            <a:endParaRPr lang="en-US" sz="2000" b="1" dirty="0">
              <a:solidFill>
                <a:srgbClr val="C00000"/>
              </a:solidFill>
              <a:latin typeface="Arial" pitchFamily="34" charset="0"/>
              <a:cs typeface="Arial" pitchFamily="34" charset="0"/>
            </a:endParaRPr>
          </a:p>
        </p:txBody>
      </p:sp>
      <p:cxnSp>
        <p:nvCxnSpPr>
          <p:cNvPr id="5" name="Straight Connector 4"/>
          <p:cNvCxnSpPr/>
          <p:nvPr/>
        </p:nvCxnSpPr>
        <p:spPr>
          <a:xfrm>
            <a:off x="990600" y="2971800"/>
            <a:ext cx="5334000" cy="1588"/>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rot="5400000">
            <a:off x="571500" y="3390900"/>
            <a:ext cx="838200" cy="1588"/>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rot="5400000">
            <a:off x="3429000" y="3352800"/>
            <a:ext cx="762000" cy="1588"/>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rot="5400000">
            <a:off x="5943600" y="3352800"/>
            <a:ext cx="762000" cy="1588"/>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rgbClr val="996633"/>
                </a:solidFill>
                <a:latin typeface="Copperplate Gothic Light" pitchFamily="34" charset="0"/>
              </a:rPr>
              <a:t> incising  units</a:t>
            </a:r>
            <a:endParaRPr lang="en-US" sz="3600" b="1" dirty="0">
              <a:solidFill>
                <a:srgbClr val="996633"/>
              </a:solidFill>
              <a:latin typeface="Copperplate Gothic Light" pitchFamily="34" charset="0"/>
            </a:endParaRPr>
          </a:p>
        </p:txBody>
      </p:sp>
      <p:sp>
        <p:nvSpPr>
          <p:cNvPr id="3" name="Content Placeholder 2"/>
          <p:cNvSpPr>
            <a:spLocks noGrp="1"/>
          </p:cNvSpPr>
          <p:nvPr>
            <p:ph idx="1"/>
          </p:nvPr>
        </p:nvSpPr>
        <p:spPr>
          <a:xfrm>
            <a:off x="914400" y="1371600"/>
            <a:ext cx="7772400" cy="4572000"/>
          </a:xfrm>
        </p:spPr>
        <p:txBody>
          <a:bodyPr>
            <a:normAutofit lnSpcReduction="10000"/>
          </a:bodyPr>
          <a:lstStyle/>
          <a:p>
            <a:endParaRPr lang="en-US" sz="2400" dirty="0" smtClean="0">
              <a:latin typeface="Arial" pitchFamily="34" charset="0"/>
              <a:cs typeface="Arial" pitchFamily="34" charset="0"/>
            </a:endParaRP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Sharp  units  for  improved  incising efficiency.</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The units  should  contact  during  protrusion not during mastication.</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Shallow  incisal  guidance.</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Increased   horizontal  overlap  to  avoid  interference  during  settling.</a:t>
            </a:r>
            <a:endParaRPr lang="en-US" sz="2400" dirty="0">
              <a:latin typeface="Arial" pitchFamily="34" charset="0"/>
              <a:cs typeface="Arial" pitchFamily="34" charset="0"/>
            </a:endParaRPr>
          </a:p>
        </p:txBody>
      </p:sp>
      <p:pic>
        <p:nvPicPr>
          <p:cNvPr id="4" name="Picture 4" descr="DSCN3130"/>
          <p:cNvPicPr>
            <a:picLocks noChangeAspect="1" noChangeArrowheads="1"/>
          </p:cNvPicPr>
          <p:nvPr/>
        </p:nvPicPr>
        <p:blipFill>
          <a:blip r:embed="rId2">
            <a:lum contrast="12000"/>
          </a:blip>
          <a:srcRect l="19481" t="19057" r="12157" b="14207"/>
          <a:stretch>
            <a:fillRect/>
          </a:stretch>
        </p:blipFill>
        <p:spPr bwMode="auto">
          <a:xfrm>
            <a:off x="6324600" y="-76200"/>
            <a:ext cx="2667000" cy="1952625"/>
          </a:xfrm>
          <a:prstGeom prst="rect">
            <a:avLst/>
          </a:prstGeom>
          <a:noFill/>
          <a:ln w="57150">
            <a:solidFill>
              <a:schemeClr val="tx2"/>
            </a:solid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rgbClr val="996633"/>
                </a:solidFill>
                <a:latin typeface="Copperplate Gothic Light" pitchFamily="34" charset="0"/>
              </a:rPr>
              <a:t>  working  units</a:t>
            </a:r>
            <a:endParaRPr lang="en-US" sz="3600" b="1" dirty="0">
              <a:solidFill>
                <a:srgbClr val="996633"/>
              </a:solidFill>
              <a:latin typeface="Copperplate Gothic Light" pitchFamily="34" charset="0"/>
            </a:endParaRPr>
          </a:p>
        </p:txBody>
      </p:sp>
      <p:sp>
        <p:nvSpPr>
          <p:cNvPr id="3" name="Content Placeholder 2"/>
          <p:cNvSpPr>
            <a:spLocks noGrp="1"/>
          </p:cNvSpPr>
          <p:nvPr>
            <p:ph idx="1"/>
          </p:nvPr>
        </p:nvSpPr>
        <p:spPr>
          <a:xfrm>
            <a:off x="914400" y="1600200"/>
            <a:ext cx="7772400" cy="4572000"/>
          </a:xfrm>
        </p:spPr>
        <p:txBody>
          <a:bodyPr>
            <a:normAutofit/>
          </a:bodyPr>
          <a:lstStyle/>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Cusps for good  cutting and grinding efficiency.</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Smaller  buccolingual  width  to decrease  the  occlusal  load  transferred  to the  tissues.</a:t>
            </a:r>
          </a:p>
          <a:p>
            <a:endParaRPr lang="en-US" sz="2400" dirty="0" smtClean="0">
              <a:latin typeface="Arial" pitchFamily="34" charset="0"/>
              <a:cs typeface="Arial" pitchFamily="34" charset="0"/>
            </a:endParaRP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Group  function  at  the  end  of  the  chewing  cycle  in  eccentric  </a:t>
            </a:r>
            <a:r>
              <a:rPr lang="en-US" sz="2400" dirty="0" smtClean="0">
                <a:latin typeface="Arial" pitchFamily="34" charset="0"/>
                <a:cs typeface="Arial" pitchFamily="34" charset="0"/>
              </a:rPr>
              <a:t>positions.</a:t>
            </a:r>
            <a:endParaRPr lang="en-US" sz="2400" dirty="0">
              <a:latin typeface="Arial" pitchFamily="34" charset="0"/>
              <a:cs typeface="Arial" pitchFamily="34" charset="0"/>
            </a:endParaRPr>
          </a:p>
        </p:txBody>
      </p:sp>
      <p:pic>
        <p:nvPicPr>
          <p:cNvPr id="4" name="Picture 4" descr="DSCN3079"/>
          <p:cNvPicPr>
            <a:picLocks noChangeAspect="1" noChangeArrowheads="1"/>
          </p:cNvPicPr>
          <p:nvPr/>
        </p:nvPicPr>
        <p:blipFill>
          <a:blip r:embed="rId2">
            <a:lum bright="12000" contrast="42000"/>
          </a:blip>
          <a:srcRect l="14598" t="17430" r="27663" b="22346"/>
          <a:stretch>
            <a:fillRect/>
          </a:stretch>
        </p:blipFill>
        <p:spPr bwMode="auto">
          <a:xfrm>
            <a:off x="6553200" y="76200"/>
            <a:ext cx="2514600" cy="1966913"/>
          </a:xfrm>
          <a:prstGeom prst="rect">
            <a:avLst/>
          </a:prstGeom>
          <a:noFill/>
          <a:ln w="57150">
            <a:solidFill>
              <a:schemeClr val="tx2"/>
            </a:solid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The  occlusal  load  should  be  directed  to the  anteroposterior  centre  of  the  denture.</a:t>
            </a:r>
          </a:p>
          <a:p>
            <a:endParaRPr lang="en-US" sz="2400" dirty="0" smtClean="0">
              <a:latin typeface="Arial" pitchFamily="34" charset="0"/>
              <a:cs typeface="Arial" pitchFamily="34" charset="0"/>
            </a:endParaRPr>
          </a:p>
          <a:p>
            <a:endParaRPr lang="en-US" sz="2400" dirty="0" smtClean="0">
              <a:latin typeface="Arial" pitchFamily="34" charset="0"/>
              <a:cs typeface="Arial" pitchFamily="34" charset="0"/>
            </a:endParaRP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The  plane  of  occlusion  should  be  parallel  to   the mean  foundation  plane  of  the  ridge.</a:t>
            </a:r>
          </a:p>
          <a:p>
            <a:endParaRPr lang="en-US" sz="2400" dirty="0" smtClean="0">
              <a:latin typeface="Arial" pitchFamily="34" charset="0"/>
              <a:cs typeface="Arial" pitchFamily="34" charset="0"/>
            </a:endParaRPr>
          </a:p>
          <a:p>
            <a:endParaRPr lang="en-US" sz="2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rgbClr val="996633"/>
                </a:solidFill>
                <a:latin typeface="Copperplate Gothic Light" pitchFamily="34" charset="0"/>
              </a:rPr>
              <a:t> balancing   units</a:t>
            </a:r>
            <a:endParaRPr lang="en-US" sz="3600" b="1" dirty="0">
              <a:solidFill>
                <a:srgbClr val="996633"/>
              </a:solidFill>
              <a:latin typeface="Copperplate Gothic Light" pitchFamily="34" charset="0"/>
            </a:endParaRPr>
          </a:p>
        </p:txBody>
      </p:sp>
      <p:sp>
        <p:nvSpPr>
          <p:cNvPr id="3" name="Content Placeholder 2"/>
          <p:cNvSpPr>
            <a:spLocks noGrp="1"/>
          </p:cNvSpPr>
          <p:nvPr>
            <p:ph idx="1"/>
          </p:nvPr>
        </p:nvSpPr>
        <p:spPr/>
        <p:txBody>
          <a:bodyPr>
            <a:normAutofit lnSpcReduction="10000"/>
          </a:bodyPr>
          <a:lstStyle/>
          <a:p>
            <a:endParaRPr lang="en-US" sz="2400" dirty="0" smtClean="0">
              <a:latin typeface="Arial" pitchFamily="34" charset="0"/>
              <a:cs typeface="Arial" pitchFamily="34" charset="0"/>
            </a:endParaRP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The  second  molars   should  be in  contact  during  protrusive  action  (protrusive  balance )</a:t>
            </a:r>
          </a:p>
          <a:p>
            <a:endParaRPr lang="en-US" sz="2400" dirty="0" smtClean="0">
              <a:latin typeface="Arial" pitchFamily="34" charset="0"/>
              <a:cs typeface="Arial" pitchFamily="34" charset="0"/>
            </a:endParaRP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They  should  have  contact  along  with  the  working  side   at  the  end  of  the  chewing  cycle  .</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Smooth  gliding  contacts  should  be  available  for  </a:t>
            </a:r>
            <a:r>
              <a:rPr lang="en-US" sz="2400" dirty="0" smtClean="0">
                <a:latin typeface="Arial" pitchFamily="34" charset="0"/>
                <a:cs typeface="Arial" pitchFamily="34" charset="0"/>
              </a:rPr>
              <a:t>uninterred  </a:t>
            </a:r>
            <a:r>
              <a:rPr lang="en-US" sz="2400" dirty="0" smtClean="0">
                <a:latin typeface="Arial" pitchFamily="34" charset="0"/>
                <a:cs typeface="Arial" pitchFamily="34" charset="0"/>
              </a:rPr>
              <a:t>lateral  and   protrusive  movements.</a:t>
            </a:r>
          </a:p>
        </p:txBody>
      </p:sp>
      <p:pic>
        <p:nvPicPr>
          <p:cNvPr id="4" name="Picture 4" descr="DSCN3086"/>
          <p:cNvPicPr>
            <a:picLocks noChangeAspect="1" noChangeArrowheads="1"/>
          </p:cNvPicPr>
          <p:nvPr/>
        </p:nvPicPr>
        <p:blipFill>
          <a:blip r:embed="rId2" cstate="print">
            <a:lum bright="12000" contrast="42000"/>
          </a:blip>
          <a:srcRect l="24416" t="10919" r="30467" b="32114"/>
          <a:stretch>
            <a:fillRect/>
          </a:stretch>
        </p:blipFill>
        <p:spPr bwMode="auto">
          <a:xfrm>
            <a:off x="6705600" y="76200"/>
            <a:ext cx="2286000" cy="2164619"/>
          </a:xfrm>
          <a:prstGeom prst="rect">
            <a:avLst/>
          </a:prstGeom>
          <a:noFill/>
          <a:ln w="57150">
            <a:solidFill>
              <a:schemeClr val="tx2"/>
            </a:solid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686800" cy="838200"/>
          </a:xfrm>
        </p:spPr>
        <p:txBody>
          <a:bodyPr>
            <a:normAutofit fontScale="90000"/>
          </a:bodyPr>
          <a:lstStyle/>
          <a:p>
            <a:r>
              <a:rPr lang="en-US" sz="3600" b="1" dirty="0" smtClean="0">
                <a:solidFill>
                  <a:srgbClr val="FF33CC"/>
                </a:solidFill>
                <a:latin typeface="Copperplate Gothic Light" pitchFamily="34" charset="0"/>
              </a:rPr>
              <a:t>     Sears    axioms   of  complete  </a:t>
            </a:r>
            <a:br>
              <a:rPr lang="en-US" sz="3600" b="1" dirty="0" smtClean="0">
                <a:solidFill>
                  <a:srgbClr val="FF33CC"/>
                </a:solidFill>
                <a:latin typeface="Copperplate Gothic Light" pitchFamily="34" charset="0"/>
              </a:rPr>
            </a:br>
            <a:r>
              <a:rPr lang="en-US" sz="3600" b="1" dirty="0" smtClean="0">
                <a:solidFill>
                  <a:srgbClr val="FF33CC"/>
                </a:solidFill>
                <a:latin typeface="Copperplate Gothic Light" pitchFamily="34" charset="0"/>
              </a:rPr>
              <a:t>              denture  occlusion :</a:t>
            </a:r>
            <a:endParaRPr lang="en-US" sz="3600" b="1" dirty="0">
              <a:solidFill>
                <a:srgbClr val="FF33CC"/>
              </a:solidFill>
              <a:latin typeface="Copperplate Gothic Light" pitchFamily="34" charset="0"/>
            </a:endParaRPr>
          </a:p>
        </p:txBody>
      </p:sp>
      <p:sp>
        <p:nvSpPr>
          <p:cNvPr id="3" name="Content Placeholder 2"/>
          <p:cNvSpPr>
            <a:spLocks noGrp="1"/>
          </p:cNvSpPr>
          <p:nvPr>
            <p:ph idx="1"/>
          </p:nvPr>
        </p:nvSpPr>
        <p:spPr>
          <a:xfrm>
            <a:off x="304800" y="1874837"/>
            <a:ext cx="8686800" cy="4525963"/>
          </a:xfrm>
        </p:spPr>
        <p:txBody>
          <a:bodyPr>
            <a:normAutofit lnSpcReduction="10000"/>
          </a:bodyPr>
          <a:lstStyle/>
          <a:p>
            <a:pPr>
              <a:buNone/>
            </a:pPr>
            <a:r>
              <a:rPr lang="en-US" sz="2400" dirty="0" smtClean="0">
                <a:solidFill>
                  <a:srgbClr val="C00000"/>
                </a:solidFill>
                <a:latin typeface="Arial" pitchFamily="34" charset="0"/>
                <a:cs typeface="Arial" pitchFamily="34" charset="0"/>
              </a:rPr>
              <a:t>To help  plan  a complete  denture  occlusion </a:t>
            </a:r>
            <a:r>
              <a:rPr lang="en-US" sz="2400" b="1" dirty="0" smtClean="0">
                <a:solidFill>
                  <a:srgbClr val="C00000"/>
                </a:solidFill>
                <a:latin typeface="Arial" pitchFamily="34" charset="0"/>
                <a:cs typeface="Arial" pitchFamily="34" charset="0"/>
              </a:rPr>
              <a:t>Sears</a:t>
            </a:r>
            <a:r>
              <a:rPr lang="en-US" sz="2400" dirty="0" smtClean="0">
                <a:solidFill>
                  <a:srgbClr val="C00000"/>
                </a:solidFill>
                <a:latin typeface="Arial" pitchFamily="34" charset="0"/>
                <a:cs typeface="Arial" pitchFamily="34" charset="0"/>
              </a:rPr>
              <a:t>  1952 proposed following  factors:</a:t>
            </a:r>
          </a:p>
          <a:p>
            <a:pPr>
              <a:buNone/>
            </a:pPr>
            <a:endParaRPr lang="en-US" sz="2400" b="1" dirty="0" smtClean="0">
              <a:solidFill>
                <a:srgbClr val="C00000"/>
              </a:solidFill>
              <a:latin typeface="Arial" pitchFamily="34" charset="0"/>
              <a:cs typeface="Arial" pitchFamily="34" charset="0"/>
            </a:endParaRPr>
          </a:p>
          <a:p>
            <a:pPr>
              <a:buNone/>
            </a:pPr>
            <a:r>
              <a:rPr lang="en-US" sz="2400" b="1" dirty="0" smtClean="0">
                <a:solidFill>
                  <a:srgbClr val="C00000"/>
                </a:solidFill>
                <a:latin typeface="Arial" pitchFamily="34" charset="0"/>
                <a:cs typeface="Arial" pitchFamily="34" charset="0"/>
              </a:rPr>
              <a:t>  1.      smaller  the  occlusal  surface  </a:t>
            </a:r>
          </a:p>
          <a:p>
            <a:pPr>
              <a:buNone/>
            </a:pPr>
            <a:endParaRPr lang="en-US" sz="2400" b="1" dirty="0" smtClean="0">
              <a:solidFill>
                <a:srgbClr val="C00000"/>
              </a:solidFill>
              <a:latin typeface="Arial" pitchFamily="34" charset="0"/>
              <a:cs typeface="Arial" pitchFamily="34" charset="0"/>
            </a:endParaRPr>
          </a:p>
          <a:p>
            <a:pPr>
              <a:buNone/>
            </a:pPr>
            <a:r>
              <a:rPr lang="en-US" sz="2400" b="1" dirty="0" smtClean="0">
                <a:solidFill>
                  <a:srgbClr val="C00000"/>
                </a:solidFill>
                <a:latin typeface="Arial" pitchFamily="34" charset="0"/>
                <a:cs typeface="Arial" pitchFamily="34" charset="0"/>
              </a:rPr>
              <a:t>        lesser  the  occlusal  load  transmitted </a:t>
            </a:r>
          </a:p>
          <a:p>
            <a:pPr>
              <a:buNone/>
            </a:pPr>
            <a:endParaRPr lang="en-US" sz="2400" b="1" dirty="0" smtClean="0">
              <a:solidFill>
                <a:srgbClr val="C00000"/>
              </a:solidFill>
              <a:latin typeface="Arial" pitchFamily="34" charset="0"/>
              <a:cs typeface="Arial" pitchFamily="34" charset="0"/>
            </a:endParaRPr>
          </a:p>
          <a:p>
            <a:pPr>
              <a:buNone/>
            </a:pPr>
            <a:r>
              <a:rPr lang="en-US" sz="2400" b="1" dirty="0" smtClean="0">
                <a:solidFill>
                  <a:srgbClr val="C00000"/>
                </a:solidFill>
                <a:latin typeface="Arial" pitchFamily="34" charset="0"/>
                <a:cs typeface="Arial" pitchFamily="34" charset="0"/>
              </a:rPr>
              <a:t>      </a:t>
            </a:r>
          </a:p>
          <a:p>
            <a:pPr>
              <a:buNone/>
            </a:pPr>
            <a:r>
              <a:rPr lang="en-US" sz="2400" b="1" dirty="0" smtClean="0">
                <a:solidFill>
                  <a:srgbClr val="C00000"/>
                </a:solidFill>
                <a:latin typeface="Arial" pitchFamily="34" charset="0"/>
                <a:cs typeface="Arial" pitchFamily="34" charset="0"/>
              </a:rPr>
              <a:t>   2.   vertical   force  on  a  tilted  occlusion  </a:t>
            </a:r>
          </a:p>
          <a:p>
            <a:pPr>
              <a:buNone/>
            </a:pPr>
            <a:r>
              <a:rPr lang="en-US" sz="2400" b="1" dirty="0" smtClean="0">
                <a:solidFill>
                  <a:srgbClr val="C00000"/>
                </a:solidFill>
                <a:latin typeface="Arial" pitchFamily="34" charset="0"/>
                <a:cs typeface="Arial" pitchFamily="34" charset="0"/>
              </a:rPr>
              <a:t> </a:t>
            </a:r>
          </a:p>
          <a:p>
            <a:pPr>
              <a:buNone/>
            </a:pPr>
            <a:r>
              <a:rPr lang="en-US" sz="2400" b="1" dirty="0" smtClean="0">
                <a:solidFill>
                  <a:srgbClr val="C00000"/>
                </a:solidFill>
                <a:latin typeface="Arial" pitchFamily="34" charset="0"/>
                <a:cs typeface="Arial" pitchFamily="34" charset="0"/>
              </a:rPr>
              <a:t>        </a:t>
            </a:r>
            <a:r>
              <a:rPr lang="en-US" sz="2400" b="1" dirty="0" smtClean="0">
                <a:solidFill>
                  <a:srgbClr val="C00000"/>
                </a:solidFill>
                <a:latin typeface="Arial" pitchFamily="34" charset="0"/>
                <a:cs typeface="Arial" pitchFamily="34" charset="0"/>
              </a:rPr>
              <a:t>nonvertical  </a:t>
            </a:r>
            <a:r>
              <a:rPr lang="en-US" sz="2400" b="1" dirty="0" smtClean="0">
                <a:solidFill>
                  <a:srgbClr val="C00000"/>
                </a:solidFill>
                <a:latin typeface="Arial" pitchFamily="34" charset="0"/>
                <a:cs typeface="Arial" pitchFamily="34" charset="0"/>
              </a:rPr>
              <a:t>force  on  the  denture</a:t>
            </a:r>
            <a:endParaRPr lang="en-US" sz="2400" b="1" dirty="0">
              <a:solidFill>
                <a:srgbClr val="C00000"/>
              </a:solidFill>
              <a:latin typeface="Arial" pitchFamily="34" charset="0"/>
              <a:cs typeface="Arial" pitchFamily="34" charset="0"/>
            </a:endParaRPr>
          </a:p>
        </p:txBody>
      </p:sp>
      <p:pic>
        <p:nvPicPr>
          <p:cNvPr id="6" name="Picture 5" descr="lo"/>
          <p:cNvPicPr>
            <a:picLocks noChangeAspect="1" noChangeArrowheads="1"/>
          </p:cNvPicPr>
          <p:nvPr/>
        </p:nvPicPr>
        <p:blipFill>
          <a:blip r:embed="rId2"/>
          <a:srcRect/>
          <a:stretch>
            <a:fillRect/>
          </a:stretch>
        </p:blipFill>
        <p:spPr bwMode="auto">
          <a:xfrm>
            <a:off x="7364412" y="2438400"/>
            <a:ext cx="1093788" cy="1752600"/>
          </a:xfrm>
          <a:prstGeom prst="rect">
            <a:avLst/>
          </a:prstGeom>
          <a:noFill/>
          <a:ln w="57150">
            <a:solidFill>
              <a:schemeClr val="tx2"/>
            </a:solidFill>
            <a:miter lim="800000"/>
            <a:headEnd/>
            <a:tailEnd/>
          </a:ln>
        </p:spPr>
      </p:pic>
      <p:pic>
        <p:nvPicPr>
          <p:cNvPr id="7" name="Picture 6" descr="RSCN3063"/>
          <p:cNvPicPr>
            <a:picLocks noChangeAspect="1" noChangeArrowheads="1"/>
          </p:cNvPicPr>
          <p:nvPr/>
        </p:nvPicPr>
        <p:blipFill>
          <a:blip r:embed="rId3">
            <a:lum contrast="48000"/>
          </a:blip>
          <a:srcRect l="51953" t="23929" b="18774"/>
          <a:stretch>
            <a:fillRect/>
          </a:stretch>
        </p:blipFill>
        <p:spPr bwMode="auto">
          <a:xfrm>
            <a:off x="7040563" y="4800600"/>
            <a:ext cx="1874837" cy="1676400"/>
          </a:xfrm>
          <a:prstGeom prst="rect">
            <a:avLst/>
          </a:prstGeom>
          <a:noFill/>
          <a:ln w="57150">
            <a:solidFill>
              <a:schemeClr val="tx2"/>
            </a:solidFill>
            <a:miter lim="800000"/>
            <a:headEnd/>
            <a:tailEnd/>
          </a:ln>
        </p:spPr>
      </p:pic>
      <p:sp>
        <p:nvSpPr>
          <p:cNvPr id="8" name="Down Arrow 7"/>
          <p:cNvSpPr/>
          <p:nvPr/>
        </p:nvSpPr>
        <p:spPr>
          <a:xfrm>
            <a:off x="3352800" y="3352800"/>
            <a:ext cx="256032"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wn Arrow 8"/>
          <p:cNvSpPr/>
          <p:nvPr/>
        </p:nvSpPr>
        <p:spPr>
          <a:xfrm>
            <a:off x="3429000" y="5410200"/>
            <a:ext cx="3810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buFont typeface="Wingdings" pitchFamily="2" charset="2"/>
              <a:buChar char="v"/>
            </a:pPr>
            <a:endParaRPr lang="en-US" sz="2400" dirty="0" smtClean="0">
              <a:latin typeface="Arial" pitchFamily="34" charset="0"/>
              <a:cs typeface="Arial" pitchFamily="34" charset="0"/>
            </a:endParaRPr>
          </a:p>
          <a:p>
            <a:pPr>
              <a:buFont typeface="Wingdings" pitchFamily="2" charset="2"/>
              <a:buChar char="v"/>
            </a:pPr>
            <a:r>
              <a:rPr lang="en-US" sz="2400" dirty="0" smtClean="0">
                <a:latin typeface="Arial" pitchFamily="34" charset="0"/>
                <a:cs typeface="Arial" pitchFamily="34" charset="0"/>
              </a:rPr>
              <a:t>Vertical  forces  acting  on a  tilted  tissue  support  produces  non  vertical  forces  on  the  denture  .</a:t>
            </a:r>
          </a:p>
          <a:p>
            <a:pPr>
              <a:buFont typeface="Wingdings" pitchFamily="2" charset="2"/>
              <a:buChar char="v"/>
            </a:pPr>
            <a:endParaRPr lang="en-US" sz="2400" dirty="0" smtClean="0">
              <a:latin typeface="Arial" pitchFamily="34" charset="0"/>
              <a:cs typeface="Arial" pitchFamily="34" charset="0"/>
            </a:endParaRPr>
          </a:p>
          <a:p>
            <a:pPr>
              <a:buFont typeface="Wingdings" pitchFamily="2" charset="2"/>
              <a:buChar char="v"/>
            </a:pPr>
            <a:r>
              <a:rPr lang="en-US" sz="2400" dirty="0" smtClean="0">
                <a:latin typeface="Arial" pitchFamily="34" charset="0"/>
                <a:cs typeface="Arial" pitchFamily="34" charset="0"/>
              </a:rPr>
              <a:t>Vertical  force   on  the  denture  base  lying  over  the  resilient  tissues  will  produce  lever  forces  on  the  denture  .</a:t>
            </a:r>
          </a:p>
          <a:p>
            <a:pPr>
              <a:buFont typeface="Wingdings" pitchFamily="2" charset="2"/>
              <a:buChar char="v"/>
            </a:pPr>
            <a:endParaRPr lang="en-US" sz="2400" dirty="0" smtClean="0">
              <a:latin typeface="Arial" pitchFamily="34" charset="0"/>
              <a:cs typeface="Arial" pitchFamily="34" charset="0"/>
            </a:endParaRPr>
          </a:p>
          <a:p>
            <a:pPr>
              <a:buFont typeface="Wingdings" pitchFamily="2" charset="2"/>
              <a:buChar char="v"/>
            </a:pPr>
            <a:r>
              <a:rPr lang="en-US" sz="2400" dirty="0" smtClean="0">
                <a:latin typeface="Arial" pitchFamily="34" charset="0"/>
                <a:cs typeface="Arial" pitchFamily="34" charset="0"/>
              </a:rPr>
              <a:t>Vertical  forces  acting  outside  the  ridge  crest  will produce   tipping   of  the  denture.</a:t>
            </a:r>
          </a:p>
          <a:p>
            <a:pPr>
              <a:buFont typeface="Wingdings" pitchFamily="2" charset="2"/>
              <a:buChar char="v"/>
            </a:pPr>
            <a:endParaRPr lang="en-US" sz="2400" dirty="0" smtClean="0">
              <a:latin typeface="Arial" pitchFamily="34" charset="0"/>
              <a:cs typeface="Arial" pitchFamily="34" charset="0"/>
            </a:endParaRPr>
          </a:p>
          <a:p>
            <a:pPr>
              <a:buNone/>
            </a:pPr>
            <a:endParaRPr lang="en-US" sz="2400" dirty="0" smtClean="0">
              <a:latin typeface="Arial" pitchFamily="34" charset="0"/>
              <a:cs typeface="Arial" pitchFamily="34" charset="0"/>
            </a:endParaRPr>
          </a:p>
          <a:p>
            <a:endParaRPr lang="en-US" sz="2400" dirty="0" smtClean="0">
              <a:latin typeface="Arial" pitchFamily="34" charset="0"/>
              <a:cs typeface="Arial" pitchFamily="34" charset="0"/>
            </a:endParaRPr>
          </a:p>
          <a:p>
            <a:pPr>
              <a:buFont typeface="Wingdings" pitchFamily="2" charset="2"/>
              <a:buChar char="v"/>
            </a:pPr>
            <a:endParaRPr lang="en-US" sz="2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996633"/>
                </a:solidFill>
                <a:latin typeface="Copperplate Gothic Light" pitchFamily="34" charset="0"/>
              </a:rPr>
              <a:t>Schemes  of  occlusion</a:t>
            </a:r>
            <a:endParaRPr lang="en-US" b="1" dirty="0">
              <a:solidFill>
                <a:srgbClr val="996633"/>
              </a:solidFill>
              <a:latin typeface="Copperplate Gothic Light" pitchFamily="34" charset="0"/>
            </a:endParaRPr>
          </a:p>
        </p:txBody>
      </p:sp>
      <p:sp>
        <p:nvSpPr>
          <p:cNvPr id="3" name="Content Placeholder 2"/>
          <p:cNvSpPr>
            <a:spLocks noGrp="1"/>
          </p:cNvSpPr>
          <p:nvPr>
            <p:ph idx="1"/>
          </p:nvPr>
        </p:nvSpPr>
        <p:spPr/>
        <p:txBody>
          <a:bodyPr>
            <a:normAutofit/>
          </a:bodyPr>
          <a:lstStyle/>
          <a:p>
            <a:pPr>
              <a:buNone/>
            </a:pPr>
            <a:r>
              <a:rPr lang="en-US" sz="2800" dirty="0" smtClean="0">
                <a:solidFill>
                  <a:srgbClr val="FF33CC"/>
                </a:solidFill>
                <a:latin typeface="Arial" pitchFamily="34" charset="0"/>
                <a:cs typeface="Arial" pitchFamily="34" charset="0"/>
              </a:rPr>
              <a:t>     </a:t>
            </a:r>
          </a:p>
          <a:p>
            <a:pPr>
              <a:buNone/>
            </a:pPr>
            <a:endParaRPr lang="en-US" sz="2800" dirty="0" smtClean="0">
              <a:solidFill>
                <a:srgbClr val="FF33CC"/>
              </a:solidFill>
              <a:latin typeface="Arial" pitchFamily="34" charset="0"/>
              <a:cs typeface="Arial" pitchFamily="34" charset="0"/>
            </a:endParaRPr>
          </a:p>
          <a:p>
            <a:pPr>
              <a:buNone/>
            </a:pPr>
            <a:r>
              <a:rPr lang="en-US" sz="2800" dirty="0" smtClean="0">
                <a:solidFill>
                  <a:srgbClr val="FF33CC"/>
                </a:solidFill>
                <a:latin typeface="Arial" pitchFamily="34" charset="0"/>
                <a:cs typeface="Arial" pitchFamily="34" charset="0"/>
              </a:rPr>
              <a:t>    </a:t>
            </a:r>
            <a:r>
              <a:rPr lang="en-US" sz="2800" dirty="0" smtClean="0">
                <a:solidFill>
                  <a:schemeClr val="tx1"/>
                </a:solidFill>
                <a:latin typeface="Arial" pitchFamily="34" charset="0"/>
                <a:cs typeface="Arial" pitchFamily="34" charset="0"/>
              </a:rPr>
              <a:t>Scheme  of  occlusion  -  the  form  or  design  and  arrangement  of  the  occlusal  and  incisal  units  of a  dentition  or  of the  teeth  on  a  denture .( Mosby’s dental dictionary )</a:t>
            </a:r>
            <a:endParaRPr lang="en-US" sz="28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772400" cy="914400"/>
          </a:xfrm>
        </p:spPr>
        <p:txBody>
          <a:bodyPr>
            <a:normAutofit fontScale="90000"/>
          </a:bodyPr>
          <a:lstStyle/>
          <a:p>
            <a:r>
              <a:rPr lang="en-US" sz="3600" dirty="0" smtClean="0">
                <a:solidFill>
                  <a:srgbClr val="996633"/>
                </a:solidFill>
                <a:latin typeface="Copperplate Gothic Bold" pitchFamily="34" charset="0"/>
              </a:rPr>
              <a:t>  Guidelines  for  scheme  of  </a:t>
            </a:r>
            <a:br>
              <a:rPr lang="en-US" sz="3600" dirty="0" smtClean="0">
                <a:solidFill>
                  <a:srgbClr val="996633"/>
                </a:solidFill>
                <a:latin typeface="Copperplate Gothic Bold" pitchFamily="34" charset="0"/>
              </a:rPr>
            </a:br>
            <a:r>
              <a:rPr lang="en-US" sz="3600" dirty="0" smtClean="0">
                <a:solidFill>
                  <a:srgbClr val="996633"/>
                </a:solidFill>
                <a:latin typeface="Copperplate Gothic Bold" pitchFamily="34" charset="0"/>
              </a:rPr>
              <a:t>                       occluison</a:t>
            </a:r>
            <a:endParaRPr lang="en-US" sz="3600" dirty="0">
              <a:solidFill>
                <a:srgbClr val="996633"/>
              </a:solidFill>
              <a:latin typeface="Copperplate Gothic Bold" pitchFamily="34" charset="0"/>
            </a:endParaRPr>
          </a:p>
        </p:txBody>
      </p:sp>
      <p:sp>
        <p:nvSpPr>
          <p:cNvPr id="3" name="Content Placeholder 2"/>
          <p:cNvSpPr>
            <a:spLocks noGrp="1"/>
          </p:cNvSpPr>
          <p:nvPr>
            <p:ph idx="1"/>
          </p:nvPr>
        </p:nvSpPr>
        <p:spPr>
          <a:xfrm>
            <a:off x="914400" y="1219200"/>
            <a:ext cx="7772400" cy="5486400"/>
          </a:xfrm>
        </p:spPr>
        <p:txBody>
          <a:bodyPr>
            <a:normAutofit fontScale="92500"/>
          </a:bodyPr>
          <a:lstStyle/>
          <a:p>
            <a:pPr>
              <a:buNone/>
            </a:pPr>
            <a:r>
              <a:rPr lang="en-US" sz="2400" dirty="0" smtClean="0">
                <a:latin typeface="Arial" pitchFamily="34" charset="0"/>
                <a:cs typeface="Arial" pitchFamily="34" charset="0"/>
              </a:rPr>
              <a:t>1.Cusped  teeth  are  recommended  in those  patients  who  exhibit  obvious   excursive  movements &amp; who  have  sufficient  ridge  form  ,to  bear  lateral  displacing  forces.</a:t>
            </a:r>
          </a:p>
          <a:p>
            <a:pPr>
              <a:buNone/>
            </a:pPr>
            <a:endParaRPr lang="en-US" sz="2400" dirty="0" smtClean="0">
              <a:latin typeface="Arial" pitchFamily="34" charset="0"/>
              <a:cs typeface="Arial" pitchFamily="34" charset="0"/>
            </a:endParaRPr>
          </a:p>
          <a:p>
            <a:pPr>
              <a:buNone/>
            </a:pPr>
            <a:r>
              <a:rPr lang="en-US" sz="2400" dirty="0" smtClean="0">
                <a:solidFill>
                  <a:srgbClr val="FF33CC"/>
                </a:solidFill>
                <a:latin typeface="Arial" pitchFamily="34" charset="0"/>
                <a:cs typeface="Arial" pitchFamily="34" charset="0"/>
              </a:rPr>
              <a:t>     Balanced  articulation  is  possible  in  cusped  teeth .</a:t>
            </a:r>
          </a:p>
          <a:p>
            <a:pPr>
              <a:buNone/>
            </a:pPr>
            <a:endParaRPr lang="en-US" sz="2400" dirty="0" smtClean="0">
              <a:latin typeface="Arial" pitchFamily="34" charset="0"/>
              <a:cs typeface="Arial" pitchFamily="34" charset="0"/>
            </a:endParaRPr>
          </a:p>
          <a:p>
            <a:pPr>
              <a:buNone/>
            </a:pPr>
            <a:r>
              <a:rPr lang="en-US" sz="2400" dirty="0" smtClean="0">
                <a:latin typeface="Arial" pitchFamily="34" charset="0"/>
                <a:cs typeface="Arial" pitchFamily="34" charset="0"/>
              </a:rPr>
              <a:t>  2  If   the  ridge  is  poor  or patient  denture  control  is   deemed to  be  poor  then  ,nonanatomically shape  teeth are  used.</a:t>
            </a:r>
          </a:p>
          <a:p>
            <a:pPr>
              <a:buNone/>
            </a:pPr>
            <a:r>
              <a:rPr lang="en-US" sz="2400" dirty="0" smtClean="0">
                <a:latin typeface="Arial" pitchFamily="34" charset="0"/>
                <a:cs typeface="Arial" pitchFamily="34" charset="0"/>
              </a:rPr>
              <a:t>  3. Nonanatomically  teeth  are  considered  to  eliminate  </a:t>
            </a:r>
            <a:r>
              <a:rPr lang="en-US" sz="2400" dirty="0" smtClean="0">
                <a:latin typeface="Arial" pitchFamily="34" charset="0"/>
                <a:cs typeface="Arial" pitchFamily="34" charset="0"/>
              </a:rPr>
              <a:t>displacing  </a:t>
            </a:r>
            <a:r>
              <a:rPr lang="en-US" sz="2400" dirty="0" smtClean="0">
                <a:latin typeface="Arial" pitchFamily="34" charset="0"/>
                <a:cs typeface="Arial" pitchFamily="34" charset="0"/>
              </a:rPr>
              <a:t>forces arising  from  deflective  cuspal contacts when  no  food  is  in the  mouth ,also reduces   lateral stresses. </a:t>
            </a:r>
          </a:p>
          <a:p>
            <a:pPr>
              <a:buNone/>
            </a:pPr>
            <a:r>
              <a:rPr lang="en-US" sz="2400" dirty="0" smtClean="0">
                <a:latin typeface="Arial" pitchFamily="34" charset="0"/>
                <a:cs typeface="Arial" pitchFamily="34" charset="0"/>
              </a:rPr>
              <a:t>   </a:t>
            </a:r>
            <a:endParaRPr lang="en-US" sz="2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Autofit/>
          </a:bodyPr>
          <a:lstStyle/>
          <a:p>
            <a:pPr algn="just">
              <a:buFont typeface="Wingdings" pitchFamily="2" charset="2"/>
              <a:buChar char="§"/>
            </a:pPr>
            <a:r>
              <a:rPr lang="en-US" sz="2400" dirty="0">
                <a:solidFill>
                  <a:srgbClr val="00B0F0"/>
                </a:solidFill>
                <a:latin typeface="Arial" pitchFamily="34" charset="0"/>
                <a:cs typeface="Arial" pitchFamily="34" charset="0"/>
              </a:rPr>
              <a:t>Occlusion  is  an  anatomic  and  physiologic  complex present  when  the  opposing  teeth  are  in  contact . </a:t>
            </a:r>
            <a:endParaRPr lang="en-US" sz="2400" dirty="0" smtClean="0">
              <a:solidFill>
                <a:srgbClr val="00B0F0"/>
              </a:solidFill>
              <a:latin typeface="Arial" pitchFamily="34" charset="0"/>
              <a:cs typeface="Arial" pitchFamily="34" charset="0"/>
            </a:endParaRPr>
          </a:p>
          <a:p>
            <a:pPr algn="just">
              <a:buFont typeface="Wingdings" pitchFamily="2" charset="2"/>
              <a:buChar char="§"/>
            </a:pPr>
            <a:endParaRPr lang="en-US" sz="2400" dirty="0" smtClean="0">
              <a:solidFill>
                <a:srgbClr val="00B0F0"/>
              </a:solidFill>
              <a:latin typeface="Arial" pitchFamily="34" charset="0"/>
              <a:cs typeface="Arial" pitchFamily="34" charset="0"/>
            </a:endParaRPr>
          </a:p>
          <a:p>
            <a:pPr algn="just">
              <a:buFont typeface="Wingdings" pitchFamily="2" charset="2"/>
              <a:buChar char="§"/>
            </a:pPr>
            <a:r>
              <a:rPr lang="en-US" sz="2400" dirty="0" smtClean="0">
                <a:solidFill>
                  <a:srgbClr val="00B0F0"/>
                </a:solidFill>
                <a:latin typeface="Arial" pitchFamily="34" charset="0"/>
                <a:cs typeface="Arial" pitchFamily="34" charset="0"/>
              </a:rPr>
              <a:t>It  </a:t>
            </a:r>
            <a:r>
              <a:rPr lang="en-US" sz="2400" dirty="0">
                <a:solidFill>
                  <a:srgbClr val="00B0F0"/>
                </a:solidFill>
                <a:latin typeface="Arial" pitchFamily="34" charset="0"/>
                <a:cs typeface="Arial" pitchFamily="34" charset="0"/>
              </a:rPr>
              <a:t>consists  of  positional  relations, the  stresses  directed  to  the  supporting  </a:t>
            </a:r>
            <a:r>
              <a:rPr lang="en-US" sz="2400" dirty="0" smtClean="0">
                <a:solidFill>
                  <a:srgbClr val="00B0F0"/>
                </a:solidFill>
                <a:latin typeface="Arial" pitchFamily="34" charset="0"/>
                <a:cs typeface="Arial" pitchFamily="34" charset="0"/>
              </a:rPr>
              <a:t>structures, </a:t>
            </a:r>
            <a:r>
              <a:rPr lang="en-US" sz="2400" dirty="0">
                <a:solidFill>
                  <a:srgbClr val="00B0F0"/>
                </a:solidFill>
                <a:latin typeface="Arial" pitchFamily="34" charset="0"/>
                <a:cs typeface="Arial" pitchFamily="34" charset="0"/>
              </a:rPr>
              <a:t>their  resistance  to  </a:t>
            </a:r>
            <a:r>
              <a:rPr lang="en-US" sz="2400" dirty="0" smtClean="0">
                <a:solidFill>
                  <a:srgbClr val="00B0F0"/>
                </a:solidFill>
                <a:latin typeface="Arial" pitchFamily="34" charset="0"/>
                <a:cs typeface="Arial" pitchFamily="34" charset="0"/>
              </a:rPr>
              <a:t>stresses &amp; </a:t>
            </a:r>
            <a:r>
              <a:rPr lang="en-US" sz="2400" dirty="0">
                <a:solidFill>
                  <a:srgbClr val="00B0F0"/>
                </a:solidFill>
                <a:latin typeface="Arial" pitchFamily="34" charset="0"/>
                <a:cs typeface="Arial" pitchFamily="34" charset="0"/>
              </a:rPr>
              <a:t>the  form  and  arrangement   of  the  teeth.</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buNone/>
            </a:pPr>
            <a:r>
              <a:rPr lang="en-US" sz="2400" dirty="0" smtClean="0">
                <a:solidFill>
                  <a:srgbClr val="0070C0"/>
                </a:solidFill>
                <a:latin typeface="Arial" pitchFamily="34" charset="0"/>
                <a:cs typeface="Arial" pitchFamily="34" charset="0"/>
              </a:rPr>
              <a:t>4.. Combination of  cuspless   and  anatomical  teeth  have  been  used  for  many  years.</a:t>
            </a:r>
          </a:p>
          <a:p>
            <a:pPr>
              <a:buNone/>
            </a:pPr>
            <a:endParaRPr lang="en-US" sz="2400" dirty="0" smtClean="0">
              <a:solidFill>
                <a:srgbClr val="0070C0"/>
              </a:solidFill>
              <a:latin typeface="Arial" pitchFamily="34" charset="0"/>
              <a:cs typeface="Arial" pitchFamily="34" charset="0"/>
            </a:endParaRPr>
          </a:p>
          <a:p>
            <a:pPr>
              <a:buNone/>
            </a:pPr>
            <a:r>
              <a:rPr lang="en-US" sz="2400" dirty="0" smtClean="0">
                <a:solidFill>
                  <a:srgbClr val="0070C0"/>
                </a:solidFill>
                <a:latin typeface="Arial" pitchFamily="34" charset="0"/>
                <a:cs typeface="Arial" pitchFamily="34" charset="0"/>
              </a:rPr>
              <a:t>5.  More  recently  ,modification  of cusped  teeth  are  used  in  “ lingualized  occlusion “.</a:t>
            </a:r>
          </a:p>
          <a:p>
            <a:pPr>
              <a:buNone/>
            </a:pPr>
            <a:endParaRPr lang="en-US" sz="2400" dirty="0" smtClean="0">
              <a:solidFill>
                <a:srgbClr val="0070C0"/>
              </a:solidFill>
              <a:latin typeface="Arial" pitchFamily="34" charset="0"/>
              <a:cs typeface="Arial" pitchFamily="34" charset="0"/>
            </a:endParaRPr>
          </a:p>
          <a:p>
            <a:pPr>
              <a:buNone/>
            </a:pPr>
            <a:r>
              <a:rPr lang="en-US" sz="2400" dirty="0" smtClean="0">
                <a:solidFill>
                  <a:srgbClr val="0070C0"/>
                </a:solidFill>
                <a:latin typeface="Arial" pitchFamily="34" charset="0"/>
                <a:cs typeface="Arial" pitchFamily="34" charset="0"/>
              </a:rPr>
              <a:t>  6.  In  this  connection  the  buccal  cusp  of  maxillary  teeth  are    grinded  out  of  contact  ,and  the  palatal  cusps  are  </a:t>
            </a:r>
            <a:r>
              <a:rPr lang="en-US" sz="2400" dirty="0" smtClean="0">
                <a:solidFill>
                  <a:srgbClr val="0070C0"/>
                </a:solidFill>
                <a:latin typeface="Arial" pitchFamily="34" charset="0"/>
                <a:cs typeface="Arial" pitchFamily="34" charset="0"/>
              </a:rPr>
              <a:t>placed  </a:t>
            </a:r>
            <a:r>
              <a:rPr lang="en-US" sz="2400" dirty="0" smtClean="0">
                <a:solidFill>
                  <a:srgbClr val="0070C0"/>
                </a:solidFill>
                <a:latin typeface="Arial" pitchFamily="34" charset="0"/>
                <a:cs typeface="Arial" pitchFamily="34" charset="0"/>
              </a:rPr>
              <a:t>in  the  central  fossae  of the  mandibular  teeth ,thus  directing  the   occlusal  forces  lingual  to  the  ridge.</a:t>
            </a:r>
            <a:endParaRPr lang="en-US" sz="2400" dirty="0">
              <a:solidFill>
                <a:srgbClr val="0070C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838200" y="152400"/>
            <a:ext cx="7772400" cy="1447800"/>
          </a:xfrm>
        </p:spPr>
        <p:txBody>
          <a:bodyPr/>
          <a:lstStyle/>
          <a:p>
            <a:pPr algn="ctr" eaLnBrk="1" hangingPunct="1"/>
            <a:r>
              <a:rPr lang="en-US" sz="3200" dirty="0" smtClean="0">
                <a:solidFill>
                  <a:schemeClr val="tx1"/>
                </a:solidFill>
                <a:latin typeface="Copperplate Gothic Bold" pitchFamily="34" charset="0"/>
                <a:cs typeface="Andalus" pitchFamily="2" charset="-78"/>
              </a:rPr>
              <a:t>Anatomic teeth</a:t>
            </a:r>
          </a:p>
        </p:txBody>
      </p:sp>
      <p:sp>
        <p:nvSpPr>
          <p:cNvPr id="19459" name="Text Box 3"/>
          <p:cNvSpPr txBox="1">
            <a:spLocks noChangeArrowheads="1"/>
          </p:cNvSpPr>
          <p:nvPr/>
        </p:nvSpPr>
        <p:spPr bwMode="auto">
          <a:xfrm>
            <a:off x="0" y="3276600"/>
            <a:ext cx="9144000" cy="4401205"/>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square">
            <a:spAutoFit/>
          </a:bodyPr>
          <a:lstStyle/>
          <a:p>
            <a:pPr>
              <a:lnSpc>
                <a:spcPct val="150000"/>
              </a:lnSpc>
              <a:spcBef>
                <a:spcPct val="50000"/>
              </a:spcBef>
              <a:buFont typeface="Wingdings" pitchFamily="2" charset="2"/>
              <a:buChar char="§"/>
              <a:defRPr/>
            </a:pPr>
            <a:r>
              <a:rPr lang="en-US" sz="2800" dirty="0" smtClean="0">
                <a:solidFill>
                  <a:schemeClr val="bg1"/>
                </a:solidFill>
                <a:latin typeface="Arial" pitchFamily="34" charset="0"/>
                <a:cs typeface="Arial" pitchFamily="34" charset="0"/>
              </a:rPr>
              <a:t>Artificial  teeth </a:t>
            </a:r>
            <a:r>
              <a:rPr lang="en-US" sz="2800" dirty="0">
                <a:solidFill>
                  <a:schemeClr val="bg1"/>
                </a:solidFill>
                <a:latin typeface="Arial" pitchFamily="34" charset="0"/>
                <a:cs typeface="Arial" pitchFamily="34" charset="0"/>
              </a:rPr>
              <a:t>that have prominent cusps on the masticating </a:t>
            </a:r>
            <a:r>
              <a:rPr lang="en-US" sz="2800" dirty="0" smtClean="0">
                <a:solidFill>
                  <a:schemeClr val="bg1"/>
                </a:solidFill>
                <a:latin typeface="Arial" pitchFamily="34" charset="0"/>
                <a:cs typeface="Arial" pitchFamily="34" charset="0"/>
              </a:rPr>
              <a:t> surface </a:t>
            </a:r>
            <a:r>
              <a:rPr lang="en-US" sz="2800" dirty="0">
                <a:solidFill>
                  <a:schemeClr val="bg1"/>
                </a:solidFill>
                <a:latin typeface="Arial" pitchFamily="34" charset="0"/>
                <a:cs typeface="Arial" pitchFamily="34" charset="0"/>
              </a:rPr>
              <a:t>and that are designed to articulate with the teeth of the opposing natural or prosthetic dentition . (GPT-8)</a:t>
            </a:r>
          </a:p>
          <a:p>
            <a:pPr>
              <a:lnSpc>
                <a:spcPct val="150000"/>
              </a:lnSpc>
              <a:spcBef>
                <a:spcPct val="50000"/>
              </a:spcBef>
              <a:buFont typeface="Wingdings" pitchFamily="2" charset="2"/>
              <a:buChar char="§"/>
              <a:defRPr/>
            </a:pPr>
            <a:r>
              <a:rPr lang="en-US" sz="2800" dirty="0">
                <a:solidFill>
                  <a:schemeClr val="bg1"/>
                </a:solidFill>
                <a:latin typeface="Arial" pitchFamily="34" charset="0"/>
                <a:cs typeface="Arial" pitchFamily="34" charset="0"/>
              </a:rPr>
              <a:t>Anatomic teeth </a:t>
            </a:r>
            <a:r>
              <a:rPr lang="en-US" sz="2800" dirty="0">
                <a:solidFill>
                  <a:schemeClr val="bg1"/>
                </a:solidFill>
                <a:latin typeface="Arial" pitchFamily="34" charset="0"/>
                <a:cs typeface="Arial" pitchFamily="34" charset="0"/>
                <a:sym typeface="Wingdings" pitchFamily="2" charset="2"/>
              </a:rPr>
              <a:t></a:t>
            </a:r>
            <a:r>
              <a:rPr lang="en-US" sz="2800" dirty="0">
                <a:solidFill>
                  <a:schemeClr val="bg1"/>
                </a:solidFill>
                <a:latin typeface="Arial" pitchFamily="34" charset="0"/>
                <a:cs typeface="Arial" pitchFamily="34" charset="0"/>
              </a:rPr>
              <a:t> cuspal inclinations </a:t>
            </a:r>
            <a:r>
              <a:rPr lang="en-US" sz="2800" dirty="0" smtClean="0">
                <a:solidFill>
                  <a:schemeClr val="bg1"/>
                </a:solidFill>
                <a:latin typeface="Arial" pitchFamily="34" charset="0"/>
                <a:cs typeface="Arial" pitchFamily="34" charset="0"/>
              </a:rPr>
              <a:t>  </a:t>
            </a:r>
          </a:p>
          <a:p>
            <a:pPr>
              <a:lnSpc>
                <a:spcPct val="150000"/>
              </a:lnSpc>
              <a:spcBef>
                <a:spcPct val="50000"/>
              </a:spcBef>
              <a:buFont typeface="Wingdings" pitchFamily="2" charset="2"/>
              <a:buChar char="§"/>
              <a:defRPr/>
            </a:pPr>
            <a:r>
              <a:rPr lang="en-US" sz="2800" dirty="0" smtClean="0">
                <a:solidFill>
                  <a:schemeClr val="bg1"/>
                </a:solidFill>
                <a:latin typeface="Arial" pitchFamily="34" charset="0"/>
                <a:cs typeface="Arial" pitchFamily="34" charset="0"/>
              </a:rPr>
              <a:t>Tend to replicate natural tooth   </a:t>
            </a:r>
            <a:endParaRPr lang="en-US" sz="2800" dirty="0">
              <a:solidFill>
                <a:schemeClr val="bg1"/>
              </a:solidFill>
              <a:latin typeface="Arial" pitchFamily="34" charset="0"/>
              <a:cs typeface="Arial" pitchFamily="34" charset="0"/>
            </a:endParaRPr>
          </a:p>
        </p:txBody>
      </p:sp>
      <p:pic>
        <p:nvPicPr>
          <p:cNvPr id="39940" name="Picture 5" descr="C:\Documents and Settings\abc1\Desktop\New Folder\P9130051.JPG"/>
          <p:cNvPicPr>
            <a:picLocks noChangeAspect="1" noChangeArrowheads="1"/>
          </p:cNvPicPr>
          <p:nvPr/>
        </p:nvPicPr>
        <p:blipFill>
          <a:blip r:embed="rId2"/>
          <a:srcRect l="10001" t="32654" r="5556" b="40816"/>
          <a:stretch>
            <a:fillRect/>
          </a:stretch>
        </p:blipFill>
        <p:spPr bwMode="auto">
          <a:xfrm>
            <a:off x="1905000" y="1600200"/>
            <a:ext cx="5410200" cy="146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533400" y="0"/>
            <a:ext cx="7772400" cy="1143000"/>
          </a:xfrm>
        </p:spPr>
        <p:txBody>
          <a:bodyPr/>
          <a:lstStyle/>
          <a:p>
            <a:r>
              <a:rPr lang="en-US" sz="2800" dirty="0" smtClean="0">
                <a:solidFill>
                  <a:schemeClr val="tx1"/>
                </a:solidFill>
                <a:latin typeface="Copperplate Gothic Bold" pitchFamily="34" charset="0"/>
              </a:rPr>
              <a:t/>
            </a:r>
            <a:br>
              <a:rPr lang="en-US" sz="2800" dirty="0" smtClean="0">
                <a:solidFill>
                  <a:schemeClr val="tx1"/>
                </a:solidFill>
                <a:latin typeface="Copperplate Gothic Bold" pitchFamily="34" charset="0"/>
              </a:rPr>
            </a:br>
            <a:r>
              <a:rPr lang="en-US" sz="2800" dirty="0" smtClean="0">
                <a:solidFill>
                  <a:schemeClr val="tx1"/>
                </a:solidFill>
                <a:latin typeface="Copperplate Gothic Bold" pitchFamily="34" charset="0"/>
              </a:rPr>
              <a:t>advantages of anatomic teeth</a:t>
            </a:r>
          </a:p>
        </p:txBody>
      </p:sp>
      <p:sp>
        <p:nvSpPr>
          <p:cNvPr id="21507" name="Text Box 3"/>
          <p:cNvSpPr txBox="1">
            <a:spLocks noChangeArrowheads="1"/>
          </p:cNvSpPr>
          <p:nvPr/>
        </p:nvSpPr>
        <p:spPr bwMode="auto">
          <a:xfrm>
            <a:off x="0" y="1371600"/>
            <a:ext cx="9144000" cy="4894263"/>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square">
            <a:spAutoFit/>
          </a:bodyPr>
          <a:lstStyle/>
          <a:p>
            <a:pPr marL="457200" indent="-457200">
              <a:lnSpc>
                <a:spcPct val="150000"/>
              </a:lnSpc>
              <a:spcBef>
                <a:spcPct val="50000"/>
              </a:spcBef>
              <a:buFontTx/>
              <a:buAutoNum type="arabicPeriod"/>
              <a:defRPr/>
            </a:pPr>
            <a:r>
              <a:rPr lang="en-US" sz="2600" dirty="0">
                <a:solidFill>
                  <a:schemeClr val="bg1"/>
                </a:solidFill>
                <a:latin typeface="Arial" pitchFamily="34" charset="0"/>
                <a:cs typeface="Arial" pitchFamily="34" charset="0"/>
              </a:rPr>
              <a:t>They are more efficient in the cutting of food. Thereby  reducing the forces directed on the ridge.</a:t>
            </a:r>
          </a:p>
          <a:p>
            <a:pPr marL="457200" indent="-457200">
              <a:lnSpc>
                <a:spcPct val="150000"/>
              </a:lnSpc>
              <a:spcBef>
                <a:spcPct val="50000"/>
              </a:spcBef>
              <a:buFontTx/>
              <a:buAutoNum type="arabicPeriod"/>
              <a:defRPr/>
            </a:pPr>
            <a:r>
              <a:rPr lang="en-US" sz="2600" dirty="0">
                <a:solidFill>
                  <a:schemeClr val="bg1"/>
                </a:solidFill>
                <a:latin typeface="Arial" pitchFamily="34" charset="0"/>
                <a:cs typeface="Arial" pitchFamily="34" charset="0"/>
              </a:rPr>
              <a:t>The cuspal inclinations facilitate the development of bilateral balance in the various eccentric occlusion.</a:t>
            </a:r>
          </a:p>
          <a:p>
            <a:pPr marL="457200" indent="-457200">
              <a:lnSpc>
                <a:spcPct val="150000"/>
              </a:lnSpc>
              <a:spcBef>
                <a:spcPct val="50000"/>
              </a:spcBef>
              <a:buFontTx/>
              <a:buAutoNum type="arabicPeriod"/>
              <a:defRPr/>
            </a:pPr>
            <a:r>
              <a:rPr lang="en-US" sz="2600" dirty="0">
                <a:solidFill>
                  <a:schemeClr val="bg1"/>
                </a:solidFill>
                <a:latin typeface="Arial" pitchFamily="34" charset="0"/>
                <a:cs typeface="Arial" pitchFamily="34" charset="0"/>
              </a:rPr>
              <a:t>They look like natural teeth and are therefore esthetically acceptable.</a:t>
            </a:r>
          </a:p>
          <a:p>
            <a:pPr marL="457200" indent="-457200">
              <a:lnSpc>
                <a:spcPct val="150000"/>
              </a:lnSpc>
              <a:spcBef>
                <a:spcPct val="50000"/>
              </a:spcBef>
              <a:defRPr/>
            </a:pPr>
            <a:r>
              <a:rPr lang="en-US" sz="2600" dirty="0">
                <a:solidFill>
                  <a:schemeClr val="bg1"/>
                </a:solidFill>
                <a:latin typeface="Arial" pitchFamily="34" charset="0"/>
                <a:cs typeface="Arial" pitchFamily="34" charset="0"/>
              </a:rPr>
              <a:t>4.  </a:t>
            </a:r>
            <a:r>
              <a:rPr lang="en-US" sz="2600" dirty="0" smtClean="0">
                <a:solidFill>
                  <a:schemeClr val="bg1"/>
                </a:solidFill>
                <a:latin typeface="Arial" pitchFamily="34" charset="0"/>
                <a:cs typeface="Arial" pitchFamily="34" charset="0"/>
              </a:rPr>
              <a:t> </a:t>
            </a:r>
            <a:r>
              <a:rPr lang="en-US" sz="2600" dirty="0">
                <a:solidFill>
                  <a:schemeClr val="bg1"/>
                </a:solidFill>
                <a:latin typeface="Arial" pitchFamily="34" charset="0"/>
                <a:cs typeface="Arial" pitchFamily="34" charset="0"/>
              </a:rPr>
              <a:t>Cusp teeth provide a resistance to denture rotation.</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0"/>
            <a:ext cx="8229600" cy="1143000"/>
          </a:xfrm>
        </p:spPr>
        <p:txBody>
          <a:bodyPr>
            <a:normAutofit fontScale="90000"/>
          </a:bodyPr>
          <a:lstStyle/>
          <a:p>
            <a:pPr eaLnBrk="1" hangingPunct="1"/>
            <a:r>
              <a:rPr lang="en-US" sz="3200" dirty="0" smtClean="0">
                <a:solidFill>
                  <a:schemeClr val="tx1">
                    <a:lumMod val="85000"/>
                    <a:lumOff val="15000"/>
                  </a:schemeClr>
                </a:solidFill>
                <a:latin typeface="Copperplate Gothic Bold" pitchFamily="34" charset="0"/>
                <a:cs typeface="Andalus" pitchFamily="2" charset="-78"/>
              </a:rPr>
              <a:t/>
            </a:r>
            <a:br>
              <a:rPr lang="en-US" sz="3200" dirty="0" smtClean="0">
                <a:solidFill>
                  <a:schemeClr val="tx1">
                    <a:lumMod val="85000"/>
                    <a:lumOff val="15000"/>
                  </a:schemeClr>
                </a:solidFill>
                <a:latin typeface="Copperplate Gothic Bold" pitchFamily="34" charset="0"/>
                <a:cs typeface="Andalus" pitchFamily="2" charset="-78"/>
              </a:rPr>
            </a:br>
            <a:r>
              <a:rPr lang="en-US" sz="3200" dirty="0" smtClean="0">
                <a:solidFill>
                  <a:schemeClr val="tx1">
                    <a:lumMod val="85000"/>
                    <a:lumOff val="15000"/>
                  </a:schemeClr>
                </a:solidFill>
                <a:latin typeface="Copperplate Gothic Bold" pitchFamily="34" charset="0"/>
                <a:cs typeface="Andalus" pitchFamily="2" charset="-78"/>
              </a:rPr>
              <a:t>   disadvantages of anatomic </a:t>
            </a:r>
            <a:br>
              <a:rPr lang="en-US" sz="3200" dirty="0" smtClean="0">
                <a:solidFill>
                  <a:schemeClr val="tx1">
                    <a:lumMod val="85000"/>
                    <a:lumOff val="15000"/>
                  </a:schemeClr>
                </a:solidFill>
                <a:latin typeface="Copperplate Gothic Bold" pitchFamily="34" charset="0"/>
                <a:cs typeface="Andalus" pitchFamily="2" charset="-78"/>
              </a:rPr>
            </a:br>
            <a:r>
              <a:rPr lang="en-US" sz="3200" dirty="0" smtClean="0">
                <a:solidFill>
                  <a:schemeClr val="tx1">
                    <a:lumMod val="85000"/>
                    <a:lumOff val="15000"/>
                  </a:schemeClr>
                </a:solidFill>
                <a:latin typeface="Copperplate Gothic Bold" pitchFamily="34" charset="0"/>
                <a:cs typeface="Andalus" pitchFamily="2" charset="-78"/>
              </a:rPr>
              <a:t>                        TEETH</a:t>
            </a:r>
          </a:p>
        </p:txBody>
      </p:sp>
      <p:sp>
        <p:nvSpPr>
          <p:cNvPr id="41987" name="Text Box 3"/>
          <p:cNvSpPr txBox="1">
            <a:spLocks noChangeArrowheads="1"/>
          </p:cNvSpPr>
          <p:nvPr/>
        </p:nvSpPr>
        <p:spPr bwMode="auto">
          <a:xfrm>
            <a:off x="762000" y="2362200"/>
            <a:ext cx="8001000" cy="457200"/>
          </a:xfrm>
          <a:prstGeom prst="rect">
            <a:avLst/>
          </a:prstGeom>
          <a:noFill/>
          <a:ln w="9525">
            <a:noFill/>
            <a:miter lim="800000"/>
            <a:headEnd/>
            <a:tailEnd/>
          </a:ln>
        </p:spPr>
        <p:txBody>
          <a:bodyPr>
            <a:spAutoFit/>
          </a:bodyPr>
          <a:lstStyle/>
          <a:p>
            <a:pPr>
              <a:spcBef>
                <a:spcPct val="50000"/>
              </a:spcBef>
            </a:pPr>
            <a:endParaRPr lang="en-US" dirty="0"/>
          </a:p>
        </p:txBody>
      </p:sp>
      <p:sp>
        <p:nvSpPr>
          <p:cNvPr id="22532" name="Text Box 4"/>
          <p:cNvSpPr txBox="1">
            <a:spLocks noChangeArrowheads="1"/>
          </p:cNvSpPr>
          <p:nvPr/>
        </p:nvSpPr>
        <p:spPr bwMode="auto">
          <a:xfrm>
            <a:off x="0" y="1600200"/>
            <a:ext cx="9144000" cy="4401205"/>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square">
            <a:spAutoFit/>
          </a:bodyPr>
          <a:lstStyle/>
          <a:p>
            <a:pPr marL="457200" indent="-457200">
              <a:spcBef>
                <a:spcPct val="50000"/>
              </a:spcBef>
              <a:buFontTx/>
              <a:buAutoNum type="arabicPeriod"/>
              <a:defRPr/>
            </a:pPr>
            <a:r>
              <a:rPr lang="en-US" sz="2800" dirty="0">
                <a:solidFill>
                  <a:schemeClr val="bg1"/>
                </a:solidFill>
                <a:latin typeface="Times New Roman" pitchFamily="18" charset="0"/>
                <a:cs typeface="Times New Roman" pitchFamily="18" charset="0"/>
              </a:rPr>
              <a:t>It is mandatory to use an adjustable articulator.</a:t>
            </a:r>
          </a:p>
          <a:p>
            <a:pPr marL="457200" indent="-457200">
              <a:spcBef>
                <a:spcPct val="50000"/>
              </a:spcBef>
              <a:buFontTx/>
              <a:buAutoNum type="arabicPeriod"/>
              <a:defRPr/>
            </a:pPr>
            <a:r>
              <a:rPr lang="en-US" sz="2800" dirty="0">
                <a:solidFill>
                  <a:schemeClr val="bg1"/>
                </a:solidFill>
                <a:latin typeface="Times New Roman" pitchFamily="18" charset="0"/>
                <a:cs typeface="Times New Roman" pitchFamily="18" charset="0"/>
              </a:rPr>
              <a:t>Eccentric records must be made for articulator adjustment.</a:t>
            </a:r>
          </a:p>
          <a:p>
            <a:pPr marL="457200" indent="-457200">
              <a:spcBef>
                <a:spcPct val="50000"/>
              </a:spcBef>
              <a:defRPr/>
            </a:pPr>
            <a:r>
              <a:rPr lang="en-US" sz="2800" dirty="0" smtClean="0">
                <a:solidFill>
                  <a:schemeClr val="bg1"/>
                </a:solidFill>
                <a:latin typeface="Times New Roman" pitchFamily="18" charset="0"/>
                <a:cs typeface="Times New Roman" pitchFamily="18" charset="0"/>
              </a:rPr>
              <a:t>3   .</a:t>
            </a:r>
            <a:r>
              <a:rPr lang="en-US" sz="2800" dirty="0">
                <a:solidFill>
                  <a:schemeClr val="bg1"/>
                </a:solidFill>
                <a:latin typeface="Times New Roman" pitchFamily="18" charset="0"/>
                <a:cs typeface="Times New Roman" pitchFamily="18" charset="0"/>
              </a:rPr>
              <a:t>Mesiodistal interlocking will not permit settling of the base without horizontal forces developing.</a:t>
            </a:r>
          </a:p>
          <a:p>
            <a:pPr marL="457200" indent="-457200">
              <a:spcBef>
                <a:spcPct val="50000"/>
              </a:spcBef>
              <a:defRPr/>
            </a:pPr>
            <a:r>
              <a:rPr lang="en-US" sz="2800" dirty="0">
                <a:solidFill>
                  <a:schemeClr val="bg1"/>
                </a:solidFill>
                <a:latin typeface="Times New Roman" pitchFamily="18" charset="0"/>
                <a:cs typeface="Times New Roman" pitchFamily="18" charset="0"/>
              </a:rPr>
              <a:t>4. </a:t>
            </a:r>
            <a:r>
              <a:rPr lang="en-US" sz="2800" dirty="0" smtClean="0">
                <a:solidFill>
                  <a:schemeClr val="bg1"/>
                </a:solidFill>
                <a:latin typeface="Times New Roman" pitchFamily="18" charset="0"/>
                <a:cs typeface="Times New Roman" pitchFamily="18" charset="0"/>
              </a:rPr>
              <a:t> Harmonious </a:t>
            </a:r>
            <a:r>
              <a:rPr lang="en-US" sz="2800" dirty="0">
                <a:solidFill>
                  <a:schemeClr val="bg1"/>
                </a:solidFill>
                <a:latin typeface="Times New Roman" pitchFamily="18" charset="0"/>
                <a:cs typeface="Times New Roman" pitchFamily="18" charset="0"/>
              </a:rPr>
              <a:t>balanced occlusion is lost when settling occurs.</a:t>
            </a:r>
          </a:p>
          <a:p>
            <a:pPr marL="457200" indent="-457200">
              <a:spcBef>
                <a:spcPct val="50000"/>
              </a:spcBef>
              <a:defRPr/>
            </a:pPr>
            <a:r>
              <a:rPr lang="en-US" sz="2800" dirty="0">
                <a:solidFill>
                  <a:schemeClr val="bg1"/>
                </a:solidFill>
                <a:latin typeface="Times New Roman" pitchFamily="18" charset="0"/>
                <a:cs typeface="Times New Roman" pitchFamily="18" charset="0"/>
              </a:rPr>
              <a:t>5</a:t>
            </a:r>
            <a:r>
              <a:rPr lang="en-US" sz="2800" dirty="0" smtClean="0">
                <a:solidFill>
                  <a:schemeClr val="bg1"/>
                </a:solidFill>
                <a:latin typeface="Times New Roman" pitchFamily="18" charset="0"/>
                <a:cs typeface="Times New Roman" pitchFamily="18" charset="0"/>
              </a:rPr>
              <a:t>.  </a:t>
            </a:r>
            <a:r>
              <a:rPr lang="en-US" sz="2800" dirty="0">
                <a:solidFill>
                  <a:schemeClr val="bg1"/>
                </a:solidFill>
                <a:latin typeface="Times New Roman" pitchFamily="18" charset="0"/>
                <a:cs typeface="Times New Roman" pitchFamily="18" charset="0"/>
              </a:rPr>
              <a:t>The presence of cusps generate more horizontal force during function.</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defRPr/>
            </a:pPr>
            <a:r>
              <a:rPr lang="en-US" sz="3200" dirty="0" smtClean="0">
                <a:solidFill>
                  <a:schemeClr val="tx1"/>
                </a:solidFill>
                <a:latin typeface="Copperplate Gothic Bold" pitchFamily="34" charset="0"/>
              </a:rPr>
              <a:t>       Non   anatomic  teeth</a:t>
            </a:r>
          </a:p>
        </p:txBody>
      </p:sp>
      <p:sp>
        <p:nvSpPr>
          <p:cNvPr id="24579" name="Text Box 4"/>
          <p:cNvSpPr txBox="1">
            <a:spLocks noChangeArrowheads="1"/>
          </p:cNvSpPr>
          <p:nvPr/>
        </p:nvSpPr>
        <p:spPr bwMode="auto">
          <a:xfrm>
            <a:off x="76200" y="2438400"/>
            <a:ext cx="9067800" cy="2677656"/>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square">
            <a:spAutoFit/>
          </a:bodyPr>
          <a:lstStyle/>
          <a:p>
            <a:pPr>
              <a:spcBef>
                <a:spcPct val="50000"/>
              </a:spcBef>
              <a:defRPr/>
            </a:pPr>
            <a:r>
              <a:rPr lang="en-US" sz="2800" dirty="0">
                <a:solidFill>
                  <a:schemeClr val="bg1"/>
                </a:solidFill>
                <a:latin typeface="Times New Roman" pitchFamily="18" charset="0"/>
                <a:cs typeface="Times New Roman" pitchFamily="18" charset="0"/>
              </a:rPr>
              <a:t>Non-anatomic tooth is one that is essentially flat and has no cusp heights to interdigitate with an opposing tooth.</a:t>
            </a:r>
          </a:p>
          <a:p>
            <a:pPr>
              <a:spcBef>
                <a:spcPct val="50000"/>
              </a:spcBef>
              <a:defRPr/>
            </a:pPr>
            <a:endParaRPr lang="en-US" sz="2800" dirty="0">
              <a:solidFill>
                <a:schemeClr val="bg1"/>
              </a:solidFill>
              <a:latin typeface="Times New Roman" pitchFamily="18" charset="0"/>
              <a:cs typeface="Times New Roman" pitchFamily="18" charset="0"/>
            </a:endParaRPr>
          </a:p>
          <a:p>
            <a:pPr>
              <a:spcBef>
                <a:spcPct val="50000"/>
              </a:spcBef>
              <a:defRPr/>
            </a:pPr>
            <a:r>
              <a:rPr lang="en-US" sz="2800" dirty="0">
                <a:solidFill>
                  <a:schemeClr val="bg1"/>
                </a:solidFill>
                <a:latin typeface="Times New Roman" pitchFamily="18" charset="0"/>
                <a:cs typeface="Times New Roman" pitchFamily="18" charset="0"/>
              </a:rPr>
              <a:t>The occlusal surface is composed of varying designs of flat planes and sulci to enhance its comminuting effect on food.</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04800" y="152400"/>
            <a:ext cx="8305800" cy="1143000"/>
          </a:xfrm>
        </p:spPr>
        <p:txBody>
          <a:bodyPr>
            <a:normAutofit fontScale="90000"/>
          </a:bodyPr>
          <a:lstStyle/>
          <a:p>
            <a:pPr eaLnBrk="1" hangingPunct="1"/>
            <a:r>
              <a:rPr lang="en-US" sz="2800" dirty="0" smtClean="0">
                <a:solidFill>
                  <a:schemeClr val="tx1"/>
                </a:solidFill>
                <a:latin typeface="Copperplate Gothic Bold" pitchFamily="34" charset="0"/>
                <a:cs typeface="Andalus" pitchFamily="2" charset="-78"/>
              </a:rPr>
              <a:t>         </a:t>
            </a:r>
            <a:br>
              <a:rPr lang="en-US" sz="2800" dirty="0" smtClean="0">
                <a:solidFill>
                  <a:schemeClr val="tx1"/>
                </a:solidFill>
                <a:latin typeface="Copperplate Gothic Bold" pitchFamily="34" charset="0"/>
                <a:cs typeface="Andalus" pitchFamily="2" charset="-78"/>
              </a:rPr>
            </a:br>
            <a:r>
              <a:rPr lang="en-US" sz="2800" dirty="0" smtClean="0">
                <a:solidFill>
                  <a:schemeClr val="tx1"/>
                </a:solidFill>
                <a:latin typeface="Copperplate Gothic Bold" pitchFamily="34" charset="0"/>
                <a:cs typeface="Andalus" pitchFamily="2" charset="-78"/>
              </a:rPr>
              <a:t>           Advantages  of   nonanatomic     </a:t>
            </a:r>
            <a:br>
              <a:rPr lang="en-US" sz="2800" dirty="0" smtClean="0">
                <a:solidFill>
                  <a:schemeClr val="tx1"/>
                </a:solidFill>
                <a:latin typeface="Copperplate Gothic Bold" pitchFamily="34" charset="0"/>
                <a:cs typeface="Andalus" pitchFamily="2" charset="-78"/>
              </a:rPr>
            </a:br>
            <a:r>
              <a:rPr lang="en-US" sz="2800" dirty="0" smtClean="0">
                <a:solidFill>
                  <a:schemeClr val="tx1"/>
                </a:solidFill>
                <a:latin typeface="Copperplate Gothic Bold" pitchFamily="34" charset="0"/>
                <a:cs typeface="Andalus" pitchFamily="2" charset="-78"/>
              </a:rPr>
              <a:t>                             TEETH</a:t>
            </a:r>
          </a:p>
        </p:txBody>
      </p:sp>
      <p:sp>
        <p:nvSpPr>
          <p:cNvPr id="25603" name="Text Box 3"/>
          <p:cNvSpPr txBox="1">
            <a:spLocks noChangeArrowheads="1"/>
          </p:cNvSpPr>
          <p:nvPr/>
        </p:nvSpPr>
        <p:spPr bwMode="auto">
          <a:xfrm>
            <a:off x="0" y="1600200"/>
            <a:ext cx="9144000" cy="4616648"/>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square">
            <a:spAutoFit/>
          </a:bodyPr>
          <a:lstStyle/>
          <a:p>
            <a:pPr marL="457200" indent="-457200">
              <a:spcBef>
                <a:spcPct val="50000"/>
              </a:spcBef>
              <a:buFontTx/>
              <a:buAutoNum type="arabicPeriod"/>
              <a:defRPr/>
            </a:pPr>
            <a:r>
              <a:rPr lang="en-US" sz="2800" dirty="0" smtClean="0">
                <a:solidFill>
                  <a:schemeClr val="bg1"/>
                </a:solidFill>
                <a:latin typeface="Times New Roman" pitchFamily="18" charset="0"/>
                <a:cs typeface="Times New Roman" pitchFamily="18" charset="0"/>
              </a:rPr>
              <a:t>Cuspless  teeth  </a:t>
            </a:r>
            <a:r>
              <a:rPr lang="en-US" sz="2800" dirty="0">
                <a:solidFill>
                  <a:schemeClr val="bg1"/>
                </a:solidFill>
                <a:latin typeface="Times New Roman" pitchFamily="18" charset="0"/>
                <a:cs typeface="Times New Roman" pitchFamily="18" charset="0"/>
              </a:rPr>
              <a:t>eliminate the possibility of defective occlusal contacts when there is no food in the mouth…</a:t>
            </a:r>
          </a:p>
          <a:p>
            <a:pPr>
              <a:spcBef>
                <a:spcPct val="50000"/>
              </a:spcBef>
              <a:defRPr/>
            </a:pPr>
            <a:r>
              <a:rPr lang="en-US" sz="2800" dirty="0">
                <a:solidFill>
                  <a:schemeClr val="bg1"/>
                </a:solidFill>
                <a:latin typeface="Times New Roman" pitchFamily="18" charset="0"/>
                <a:cs typeface="Times New Roman" pitchFamily="18" charset="0"/>
              </a:rPr>
              <a:t>2</a:t>
            </a:r>
            <a:r>
              <a:rPr lang="en-US" sz="2800" dirty="0" smtClean="0">
                <a:solidFill>
                  <a:schemeClr val="bg1"/>
                </a:solidFill>
                <a:latin typeface="Times New Roman" pitchFamily="18" charset="0"/>
                <a:cs typeface="Times New Roman" pitchFamily="18" charset="0"/>
              </a:rPr>
              <a:t>.   </a:t>
            </a:r>
            <a:r>
              <a:rPr lang="en-US" sz="2800" dirty="0">
                <a:solidFill>
                  <a:schemeClr val="bg1"/>
                </a:solidFill>
                <a:latin typeface="Times New Roman" pitchFamily="18" charset="0"/>
                <a:cs typeface="Times New Roman" pitchFamily="18" charset="0"/>
              </a:rPr>
              <a:t>Less laboratory time and effort .</a:t>
            </a:r>
          </a:p>
          <a:p>
            <a:pPr>
              <a:spcBef>
                <a:spcPct val="50000"/>
              </a:spcBef>
              <a:defRPr/>
            </a:pPr>
            <a:r>
              <a:rPr lang="en-US" sz="2800" dirty="0" smtClean="0">
                <a:solidFill>
                  <a:schemeClr val="bg1"/>
                </a:solidFill>
                <a:latin typeface="Times New Roman" pitchFamily="18" charset="0"/>
                <a:cs typeface="Times New Roman" pitchFamily="18" charset="0"/>
              </a:rPr>
              <a:t>3.   When  </a:t>
            </a:r>
            <a:r>
              <a:rPr lang="en-US" sz="2800" dirty="0">
                <a:solidFill>
                  <a:schemeClr val="bg1"/>
                </a:solidFill>
                <a:latin typeface="Times New Roman" pitchFamily="18" charset="0"/>
                <a:cs typeface="Times New Roman" pitchFamily="18" charset="0"/>
              </a:rPr>
              <a:t>the neuromuscular controls are  uncoordinated,  </a:t>
            </a:r>
            <a:endParaRPr lang="en-US" sz="2800" dirty="0" smtClean="0">
              <a:solidFill>
                <a:schemeClr val="bg1"/>
              </a:solidFill>
              <a:latin typeface="Times New Roman" pitchFamily="18" charset="0"/>
              <a:cs typeface="Times New Roman" pitchFamily="18" charset="0"/>
            </a:endParaRPr>
          </a:p>
          <a:p>
            <a:pPr>
              <a:spcBef>
                <a:spcPct val="50000"/>
              </a:spcBef>
              <a:defRPr/>
            </a:pPr>
            <a:r>
              <a:rPr lang="en-US" sz="2800" dirty="0" smtClean="0">
                <a:solidFill>
                  <a:schemeClr val="bg1"/>
                </a:solidFill>
                <a:latin typeface="Times New Roman" pitchFamily="18" charset="0"/>
                <a:cs typeface="Times New Roman" pitchFamily="18" charset="0"/>
              </a:rPr>
              <a:t>balanced </a:t>
            </a:r>
            <a:r>
              <a:rPr lang="en-US" sz="2800" dirty="0">
                <a:solidFill>
                  <a:schemeClr val="bg1"/>
                </a:solidFill>
                <a:latin typeface="Times New Roman" pitchFamily="18" charset="0"/>
                <a:cs typeface="Times New Roman" pitchFamily="18" charset="0"/>
              </a:rPr>
              <a:t>occlusion can not be achieved, then cuspless teeth are useful .</a:t>
            </a:r>
          </a:p>
          <a:p>
            <a:pPr>
              <a:spcBef>
                <a:spcPct val="50000"/>
              </a:spcBef>
              <a:defRPr/>
            </a:pPr>
            <a:r>
              <a:rPr lang="en-US" sz="2800" dirty="0" smtClean="0">
                <a:solidFill>
                  <a:schemeClr val="bg1"/>
                </a:solidFill>
                <a:latin typeface="Times New Roman" pitchFamily="18" charset="0"/>
                <a:cs typeface="Times New Roman" pitchFamily="18" charset="0"/>
              </a:rPr>
              <a:t>4   . </a:t>
            </a:r>
            <a:r>
              <a:rPr lang="en-US" sz="2800" dirty="0">
                <a:solidFill>
                  <a:schemeClr val="bg1"/>
                </a:solidFill>
                <a:latin typeface="Times New Roman" pitchFamily="18" charset="0"/>
                <a:cs typeface="Times New Roman" pitchFamily="18" charset="0"/>
              </a:rPr>
              <a:t>Horizontal forces directed on the tissues are reduced .  </a:t>
            </a:r>
          </a:p>
          <a:p>
            <a:pPr marL="457200" indent="-457200">
              <a:spcBef>
                <a:spcPct val="50000"/>
              </a:spcBef>
              <a:buFontTx/>
              <a:buAutoNum type="arabicPeriod"/>
              <a:defRPr/>
            </a:pPr>
            <a:endParaRPr lang="en-US" sz="28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04800" y="152400"/>
            <a:ext cx="8140700" cy="1143000"/>
          </a:xfrm>
        </p:spPr>
        <p:txBody>
          <a:bodyPr>
            <a:noAutofit/>
          </a:bodyPr>
          <a:lstStyle/>
          <a:p>
            <a:pPr eaLnBrk="1" hangingPunct="1"/>
            <a:r>
              <a:rPr lang="en-US" sz="2800" dirty="0" smtClean="0">
                <a:solidFill>
                  <a:schemeClr val="tx1"/>
                </a:solidFill>
                <a:latin typeface="Copperplate Gothic Bold" pitchFamily="34" charset="0"/>
              </a:rPr>
              <a:t/>
            </a:r>
            <a:br>
              <a:rPr lang="en-US" sz="2800" dirty="0" smtClean="0">
                <a:solidFill>
                  <a:schemeClr val="tx1"/>
                </a:solidFill>
                <a:latin typeface="Copperplate Gothic Bold" pitchFamily="34" charset="0"/>
              </a:rPr>
            </a:br>
            <a:r>
              <a:rPr lang="en-US" sz="2800" dirty="0" smtClean="0">
                <a:solidFill>
                  <a:schemeClr val="tx1"/>
                </a:solidFill>
                <a:latin typeface="Copperplate Gothic Bold" pitchFamily="34" charset="0"/>
              </a:rPr>
              <a:t>   disadvantages of non-anatomic </a:t>
            </a:r>
            <a:br>
              <a:rPr lang="en-US" sz="2800" dirty="0" smtClean="0">
                <a:solidFill>
                  <a:schemeClr val="tx1"/>
                </a:solidFill>
                <a:latin typeface="Copperplate Gothic Bold" pitchFamily="34" charset="0"/>
              </a:rPr>
            </a:br>
            <a:r>
              <a:rPr lang="en-US" sz="2800" dirty="0" smtClean="0">
                <a:solidFill>
                  <a:schemeClr val="tx1"/>
                </a:solidFill>
                <a:latin typeface="Copperplate Gothic Bold" pitchFamily="34" charset="0"/>
              </a:rPr>
              <a:t>                              TEETH</a:t>
            </a:r>
          </a:p>
        </p:txBody>
      </p:sp>
      <p:sp>
        <p:nvSpPr>
          <p:cNvPr id="27651" name="Text Box 3"/>
          <p:cNvSpPr txBox="1">
            <a:spLocks noChangeArrowheads="1"/>
          </p:cNvSpPr>
          <p:nvPr/>
        </p:nvSpPr>
        <p:spPr bwMode="auto">
          <a:xfrm>
            <a:off x="0" y="1600200"/>
            <a:ext cx="9144000" cy="4401205"/>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square">
            <a:spAutoFit/>
          </a:bodyPr>
          <a:lstStyle/>
          <a:p>
            <a:pPr marL="457200" indent="-457200">
              <a:spcBef>
                <a:spcPct val="50000"/>
              </a:spcBef>
              <a:buFontTx/>
              <a:buAutoNum type="arabicPeriod"/>
              <a:defRPr/>
            </a:pPr>
            <a:r>
              <a:rPr lang="en-US" sz="2800" dirty="0">
                <a:solidFill>
                  <a:schemeClr val="bg1"/>
                </a:solidFill>
                <a:latin typeface="Times New Roman" pitchFamily="18" charset="0"/>
                <a:cs typeface="Times New Roman" pitchFamily="18" charset="0"/>
              </a:rPr>
              <a:t>These are esthetically inferior than cusp teeth.</a:t>
            </a:r>
          </a:p>
          <a:p>
            <a:pPr marL="457200" indent="-457200">
              <a:spcBef>
                <a:spcPct val="50000"/>
              </a:spcBef>
              <a:defRPr/>
            </a:pPr>
            <a:endParaRPr lang="en-US" sz="2800" dirty="0">
              <a:solidFill>
                <a:schemeClr val="bg1"/>
              </a:solidFill>
              <a:latin typeface="Times New Roman" pitchFamily="18" charset="0"/>
              <a:cs typeface="Times New Roman" pitchFamily="18" charset="0"/>
            </a:endParaRPr>
          </a:p>
          <a:p>
            <a:pPr marL="457200" indent="-457200">
              <a:spcBef>
                <a:spcPct val="50000"/>
              </a:spcBef>
              <a:buFontTx/>
              <a:buAutoNum type="arabicPeriod"/>
              <a:defRPr/>
            </a:pPr>
            <a:r>
              <a:rPr lang="en-US" sz="2800" dirty="0">
                <a:solidFill>
                  <a:schemeClr val="bg1"/>
                </a:solidFill>
                <a:latin typeface="Times New Roman" pitchFamily="18" charset="0"/>
                <a:cs typeface="Times New Roman" pitchFamily="18" charset="0"/>
              </a:rPr>
              <a:t>Reduces the mechanical efficiency to masticate or penetrate the food.</a:t>
            </a:r>
          </a:p>
          <a:p>
            <a:pPr marL="457200" indent="-457200">
              <a:spcBef>
                <a:spcPct val="50000"/>
              </a:spcBef>
              <a:buFontTx/>
              <a:buAutoNum type="arabicPeriod"/>
              <a:defRPr/>
            </a:pPr>
            <a:endParaRPr lang="en-US" sz="2800" dirty="0">
              <a:solidFill>
                <a:schemeClr val="bg1"/>
              </a:solidFill>
              <a:latin typeface="Times New Roman" pitchFamily="18" charset="0"/>
              <a:cs typeface="Times New Roman" pitchFamily="18" charset="0"/>
            </a:endParaRPr>
          </a:p>
          <a:p>
            <a:pPr marL="457200" indent="-457200">
              <a:spcBef>
                <a:spcPct val="50000"/>
              </a:spcBef>
              <a:buFontTx/>
              <a:buAutoNum type="arabicPeriod"/>
              <a:defRPr/>
            </a:pPr>
            <a:r>
              <a:rPr lang="en-US" sz="2800" dirty="0">
                <a:solidFill>
                  <a:schemeClr val="bg1"/>
                </a:solidFill>
                <a:latin typeface="Times New Roman" pitchFamily="18" charset="0"/>
                <a:cs typeface="Times New Roman" pitchFamily="18" charset="0"/>
              </a:rPr>
              <a:t>They probably require the application of force in a nearly horizontal direction of jaw movement to shear food and this results in lateral forces against residual ridges.   </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Grp="1" noChangeArrowheads="1"/>
          </p:cNvSpPr>
          <p:nvPr>
            <p:ph idx="1"/>
          </p:nvPr>
        </p:nvSpPr>
        <p:spPr>
          <a:xfrm>
            <a:off x="304800" y="609600"/>
            <a:ext cx="8610600" cy="5257800"/>
          </a:xfrm>
        </p:spPr>
        <p:txBody>
          <a:bodyPr>
            <a:noAutofit/>
          </a:bodyPr>
          <a:lstStyle/>
          <a:p>
            <a:pPr marL="514350" indent="-514350">
              <a:buAutoNum type="alphaUcParenBoth"/>
            </a:pPr>
            <a:r>
              <a:rPr lang="en-US" sz="2800" b="1" u="sng" dirty="0" smtClean="0">
                <a:latin typeface="Times New Roman" pitchFamily="18" charset="0"/>
                <a:cs typeface="Times New Roman" pitchFamily="18" charset="0"/>
              </a:rPr>
              <a:t>SPHERICAL </a:t>
            </a:r>
            <a:r>
              <a:rPr lang="en-US" sz="2800" b="1" u="sng" dirty="0">
                <a:latin typeface="Times New Roman" pitchFamily="18" charset="0"/>
                <a:cs typeface="Times New Roman" pitchFamily="18" charset="0"/>
              </a:rPr>
              <a:t>SCHEME OF OCCLUSION</a:t>
            </a:r>
            <a:r>
              <a:rPr lang="en-US" sz="2800" b="1" dirty="0" smtClean="0">
                <a:latin typeface="Times New Roman" pitchFamily="18" charset="0"/>
                <a:cs typeface="Times New Roman" pitchFamily="18" charset="0"/>
              </a:rPr>
              <a:t>:</a:t>
            </a:r>
          </a:p>
          <a:p>
            <a:pPr marL="514350" indent="-514350">
              <a:buAutoNum type="alphaUcParenBoth"/>
            </a:pPr>
            <a:endParaRPr lang="en-US" sz="2800" b="1" dirty="0">
              <a:latin typeface="Times New Roman" pitchFamily="18" charset="0"/>
              <a:cs typeface="Times New Roman" pitchFamily="18" charset="0"/>
            </a:endParaRPr>
          </a:p>
          <a:p>
            <a:pPr>
              <a:buFont typeface="Wingdings" pitchFamily="2" charset="2"/>
              <a:buNone/>
            </a:pPr>
            <a:r>
              <a:rPr lang="en-US" sz="2800" dirty="0">
                <a:latin typeface="Times New Roman" pitchFamily="18" charset="0"/>
                <a:cs typeface="Times New Roman" pitchFamily="18" charset="0"/>
              </a:rPr>
              <a:t>	Spherical scheme of occlusion with cusped teeth characterized by a buccal and lingual cusp lift for lateral excursions to contact positions. The radius for the spherical scheme is above the occlusal plane as shown by the curved dotted line.(as shown in the figure) The length of the radius is determined by the steepness of the cusp angle and the inclination of the teeth. When the radius is four inches, the teeth conform to the Monson </a:t>
            </a:r>
            <a:r>
              <a:rPr lang="en-US" sz="2800" dirty="0" smtClean="0">
                <a:latin typeface="Times New Roman" pitchFamily="18" charset="0"/>
                <a:cs typeface="Times New Roman" pitchFamily="18" charset="0"/>
              </a:rPr>
              <a:t>curve.</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ChangeArrowheads="1"/>
          </p:cNvSpPr>
          <p:nvPr>
            <p:ph idx="1"/>
          </p:nvPr>
        </p:nvSpPr>
        <p:spPr>
          <a:xfrm>
            <a:off x="457200" y="685800"/>
            <a:ext cx="8229600" cy="5445125"/>
          </a:xfrm>
        </p:spPr>
        <p:txBody>
          <a:bodyPr>
            <a:normAutofit lnSpcReduction="10000"/>
          </a:bodyPr>
          <a:lstStyle/>
          <a:p>
            <a:pPr>
              <a:lnSpc>
                <a:spcPct val="90000"/>
              </a:lnSpc>
              <a:buNone/>
            </a:pPr>
            <a:r>
              <a:rPr lang="en-US" sz="2400" b="1" dirty="0">
                <a:solidFill>
                  <a:srgbClr val="0070C0"/>
                </a:solidFill>
                <a:latin typeface="Arial" pitchFamily="34" charset="0"/>
                <a:cs typeface="Arial" pitchFamily="34" charset="0"/>
              </a:rPr>
              <a:t>(b) </a:t>
            </a:r>
            <a:r>
              <a:rPr lang="en-US" sz="2400" b="1" u="sng" dirty="0">
                <a:latin typeface="Arial" pitchFamily="34" charset="0"/>
                <a:cs typeface="Arial" pitchFamily="34" charset="0"/>
              </a:rPr>
              <a:t>FLAT </a:t>
            </a:r>
            <a:r>
              <a:rPr lang="en-US" sz="2400" b="1" u="sng" dirty="0" smtClean="0">
                <a:latin typeface="Arial" pitchFamily="34" charset="0"/>
                <a:cs typeface="Arial" pitchFamily="34" charset="0"/>
              </a:rPr>
              <a:t>SCHEME  </a:t>
            </a:r>
            <a:r>
              <a:rPr lang="en-US" sz="2400" b="1" u="sng" dirty="0">
                <a:latin typeface="Arial" pitchFamily="34" charset="0"/>
                <a:cs typeface="Arial" pitchFamily="34" charset="0"/>
              </a:rPr>
              <a:t>OF OCCLUSION</a:t>
            </a:r>
            <a:r>
              <a:rPr lang="en-US" sz="2400" u="sng" dirty="0">
                <a:latin typeface="Arial" pitchFamily="34" charset="0"/>
                <a:cs typeface="Arial" pitchFamily="34" charset="0"/>
              </a:rPr>
              <a:t> </a:t>
            </a:r>
            <a:r>
              <a:rPr lang="en-US" sz="2400" dirty="0">
                <a:solidFill>
                  <a:srgbClr val="0070C0"/>
                </a:solidFill>
                <a:latin typeface="Arial" pitchFamily="34" charset="0"/>
                <a:cs typeface="Arial" pitchFamily="34" charset="0"/>
              </a:rPr>
              <a:t>:</a:t>
            </a:r>
          </a:p>
          <a:p>
            <a:pPr>
              <a:lnSpc>
                <a:spcPct val="90000"/>
              </a:lnSpc>
              <a:buFont typeface="Wingdings" pitchFamily="2" charset="2"/>
              <a:buNone/>
            </a:pPr>
            <a:r>
              <a:rPr lang="en-US" sz="2400" dirty="0">
                <a:solidFill>
                  <a:srgbClr val="0070C0"/>
                </a:solidFill>
                <a:latin typeface="Arial" pitchFamily="34" charset="0"/>
                <a:cs typeface="Arial" pitchFamily="34" charset="0"/>
              </a:rPr>
              <a:t>	The flat occlusal scheme as developed by the use of nonanatomic teeth, showing the direction of the resultant force. The inclination of the non-anatomic teeth occlusal surfaces can modify this scheme</a:t>
            </a:r>
            <a:r>
              <a:rPr lang="en-US" sz="2400" dirty="0" smtClean="0">
                <a:solidFill>
                  <a:srgbClr val="0070C0"/>
                </a:solidFill>
                <a:latin typeface="Arial" pitchFamily="34" charset="0"/>
                <a:cs typeface="Arial" pitchFamily="34" charset="0"/>
              </a:rPr>
              <a:t>.</a:t>
            </a:r>
          </a:p>
          <a:p>
            <a:pPr>
              <a:lnSpc>
                <a:spcPct val="90000"/>
              </a:lnSpc>
              <a:buFont typeface="Wingdings" pitchFamily="2" charset="2"/>
              <a:buNone/>
            </a:pPr>
            <a:endParaRPr lang="en-US" sz="2400" dirty="0">
              <a:solidFill>
                <a:srgbClr val="0070C0"/>
              </a:solidFill>
              <a:latin typeface="Arial" pitchFamily="34" charset="0"/>
              <a:cs typeface="Arial" pitchFamily="34" charset="0"/>
            </a:endParaRPr>
          </a:p>
          <a:p>
            <a:pPr>
              <a:lnSpc>
                <a:spcPct val="90000"/>
              </a:lnSpc>
              <a:buNone/>
            </a:pPr>
            <a:r>
              <a:rPr lang="en-US" sz="2400" b="1" dirty="0">
                <a:solidFill>
                  <a:srgbClr val="0070C0"/>
                </a:solidFill>
                <a:latin typeface="Arial" pitchFamily="34" charset="0"/>
                <a:cs typeface="Arial" pitchFamily="34" charset="0"/>
              </a:rPr>
              <a:t>(c)</a:t>
            </a:r>
            <a:r>
              <a:rPr lang="en-US" sz="2400" dirty="0">
                <a:solidFill>
                  <a:srgbClr val="0070C0"/>
                </a:solidFill>
                <a:latin typeface="Arial" pitchFamily="34" charset="0"/>
                <a:cs typeface="Arial" pitchFamily="34" charset="0"/>
              </a:rPr>
              <a:t> </a:t>
            </a:r>
            <a:r>
              <a:rPr lang="en-US" sz="2400" b="1" u="sng" dirty="0">
                <a:latin typeface="Arial" pitchFamily="34" charset="0"/>
                <a:cs typeface="Arial" pitchFamily="34" charset="0"/>
              </a:rPr>
              <a:t>REVERSE SCHEME OF OCCLUSION</a:t>
            </a:r>
            <a:r>
              <a:rPr lang="en-US" sz="2400" dirty="0">
                <a:solidFill>
                  <a:srgbClr val="0070C0"/>
                </a:solidFill>
                <a:latin typeface="Arial" pitchFamily="34" charset="0"/>
                <a:cs typeface="Arial" pitchFamily="34" charset="0"/>
              </a:rPr>
              <a:t>: </a:t>
            </a:r>
          </a:p>
          <a:p>
            <a:pPr>
              <a:lnSpc>
                <a:spcPct val="90000"/>
              </a:lnSpc>
              <a:buFont typeface="Wingdings" pitchFamily="2" charset="2"/>
              <a:buNone/>
            </a:pPr>
            <a:r>
              <a:rPr lang="en-US" sz="2400" dirty="0">
                <a:solidFill>
                  <a:srgbClr val="0070C0"/>
                </a:solidFill>
                <a:latin typeface="Arial" pitchFamily="34" charset="0"/>
                <a:cs typeface="Arial" pitchFamily="34" charset="0"/>
              </a:rPr>
              <a:t>	The reverse occlusal scheme(pleasure curve or antimonson curve)  in which the radius for the curvature is below the occlusal plane as represented by the curved broken line. The direction of the resultant force is represented by the straight broken line, which is inside the ridge crest. The scheme is designed to give lever balance to the lower denture during masticatory function. “Pleasure” described this occlusal scheme and used it for posterior teeth.</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Grp="1" noChangeArrowheads="1"/>
          </p:cNvSpPr>
          <p:nvPr>
            <p:ph idx="1"/>
          </p:nvPr>
        </p:nvSpPr>
        <p:spPr>
          <a:xfrm>
            <a:off x="457200" y="609600"/>
            <a:ext cx="8229600" cy="4343400"/>
          </a:xfrm>
        </p:spPr>
        <p:txBody>
          <a:bodyPr>
            <a:noAutofit/>
          </a:bodyPr>
          <a:lstStyle/>
          <a:p>
            <a:pPr>
              <a:lnSpc>
                <a:spcPct val="90000"/>
              </a:lnSpc>
            </a:pPr>
            <a:r>
              <a:rPr lang="en-US" sz="2400" b="1" dirty="0">
                <a:solidFill>
                  <a:srgbClr val="0070C0"/>
                </a:solidFill>
                <a:latin typeface="Arial" pitchFamily="34" charset="0"/>
                <a:cs typeface="Arial" pitchFamily="34" charset="0"/>
              </a:rPr>
              <a:t>(d)</a:t>
            </a:r>
            <a:r>
              <a:rPr lang="en-US" sz="2400" dirty="0">
                <a:solidFill>
                  <a:srgbClr val="0070C0"/>
                </a:solidFill>
                <a:latin typeface="Arial" pitchFamily="34" charset="0"/>
                <a:cs typeface="Arial" pitchFamily="34" charset="0"/>
              </a:rPr>
              <a:t> </a:t>
            </a:r>
            <a:r>
              <a:rPr lang="en-US" sz="2400" b="1" dirty="0">
                <a:latin typeface="Arial" pitchFamily="34" charset="0"/>
                <a:cs typeface="Arial" pitchFamily="34" charset="0"/>
              </a:rPr>
              <a:t>PLEASURE CURVE</a:t>
            </a:r>
            <a:r>
              <a:rPr lang="en-US" sz="2400" dirty="0">
                <a:latin typeface="Arial" pitchFamily="34" charset="0"/>
                <a:cs typeface="Arial" pitchFamily="34" charset="0"/>
              </a:rPr>
              <a:t> </a:t>
            </a:r>
            <a:r>
              <a:rPr lang="en-US" sz="2400" dirty="0">
                <a:solidFill>
                  <a:srgbClr val="0070C0"/>
                </a:solidFill>
                <a:latin typeface="Arial" pitchFamily="34" charset="0"/>
                <a:cs typeface="Arial" pitchFamily="34" charset="0"/>
              </a:rPr>
              <a:t>:</a:t>
            </a:r>
          </a:p>
          <a:p>
            <a:pPr>
              <a:lnSpc>
                <a:spcPct val="90000"/>
              </a:lnSpc>
              <a:buFont typeface="Wingdings" pitchFamily="2" charset="2"/>
              <a:buNone/>
            </a:pPr>
            <a:r>
              <a:rPr lang="en-US" sz="2400" dirty="0">
                <a:solidFill>
                  <a:srgbClr val="0070C0"/>
                </a:solidFill>
                <a:latin typeface="Arial" pitchFamily="34" charset="0"/>
                <a:cs typeface="Arial" pitchFamily="34" charset="0"/>
              </a:rPr>
              <a:t>	</a:t>
            </a:r>
            <a:endParaRPr lang="en-US" sz="2400" dirty="0" smtClean="0">
              <a:solidFill>
                <a:srgbClr val="0070C0"/>
              </a:solidFill>
              <a:latin typeface="Arial" pitchFamily="34" charset="0"/>
              <a:cs typeface="Arial" pitchFamily="34" charset="0"/>
            </a:endParaRPr>
          </a:p>
          <a:p>
            <a:pPr>
              <a:lnSpc>
                <a:spcPct val="90000"/>
              </a:lnSpc>
              <a:buFont typeface="Wingdings" pitchFamily="2" charset="2"/>
              <a:buNone/>
            </a:pPr>
            <a:r>
              <a:rPr lang="en-US" sz="2400" dirty="0" smtClean="0">
                <a:solidFill>
                  <a:srgbClr val="0070C0"/>
                </a:solidFill>
                <a:latin typeface="Arial" pitchFamily="34" charset="0"/>
                <a:cs typeface="Arial" pitchFamily="34" charset="0"/>
              </a:rPr>
              <a:t>     The </a:t>
            </a:r>
            <a:r>
              <a:rPr lang="en-US" sz="2400" dirty="0">
                <a:solidFill>
                  <a:srgbClr val="0070C0"/>
                </a:solidFill>
                <a:latin typeface="Arial" pitchFamily="34" charset="0"/>
                <a:cs typeface="Arial" pitchFamily="34" charset="0"/>
              </a:rPr>
              <a:t>"Pleasure curve," as later described by Dr. Max Pleasure (U.S. dentist), in which a reverse is set in the bicuspid area for lever balance</a:t>
            </a:r>
            <a:r>
              <a:rPr lang="en-US" sz="2400" dirty="0" smtClean="0">
                <a:solidFill>
                  <a:srgbClr val="0070C0"/>
                </a:solidFill>
                <a:latin typeface="Arial" pitchFamily="34" charset="0"/>
                <a:cs typeface="Arial" pitchFamily="34" charset="0"/>
              </a:rPr>
              <a:t>.</a:t>
            </a:r>
          </a:p>
          <a:p>
            <a:pPr>
              <a:lnSpc>
                <a:spcPct val="90000"/>
              </a:lnSpc>
              <a:buFont typeface="Wingdings" pitchFamily="2" charset="2"/>
              <a:buNone/>
            </a:pPr>
            <a:endParaRPr lang="en-US" sz="2400" dirty="0">
              <a:solidFill>
                <a:srgbClr val="0070C0"/>
              </a:solidFill>
              <a:latin typeface="Arial" pitchFamily="34" charset="0"/>
              <a:cs typeface="Arial" pitchFamily="34" charset="0"/>
            </a:endParaRPr>
          </a:p>
          <a:p>
            <a:pPr>
              <a:lnSpc>
                <a:spcPct val="90000"/>
              </a:lnSpc>
            </a:pPr>
            <a:endParaRPr lang="en-US" sz="2400" dirty="0">
              <a:solidFill>
                <a:srgbClr val="0070C0"/>
              </a:solidFill>
              <a:latin typeface="Arial" pitchFamily="34" charset="0"/>
              <a:cs typeface="Arial" pitchFamily="34" charset="0"/>
            </a:endParaRPr>
          </a:p>
          <a:p>
            <a:pPr>
              <a:lnSpc>
                <a:spcPct val="90000"/>
              </a:lnSpc>
            </a:pPr>
            <a:endParaRPr lang="en-US" sz="2400" dirty="0" smtClean="0">
              <a:solidFill>
                <a:srgbClr val="0070C0"/>
              </a:solidFill>
              <a:latin typeface="Arial" pitchFamily="34" charset="0"/>
              <a:cs typeface="Arial" pitchFamily="34" charset="0"/>
            </a:endParaRPr>
          </a:p>
          <a:p>
            <a:pPr>
              <a:lnSpc>
                <a:spcPct val="90000"/>
              </a:lnSpc>
            </a:pPr>
            <a:r>
              <a:rPr lang="en-US" sz="2400" dirty="0" smtClean="0">
                <a:solidFill>
                  <a:srgbClr val="0070C0"/>
                </a:solidFill>
                <a:latin typeface="Arial" pitchFamily="34" charset="0"/>
                <a:cs typeface="Arial" pitchFamily="34" charset="0"/>
              </a:rPr>
              <a:t>A </a:t>
            </a:r>
            <a:r>
              <a:rPr lang="en-US" sz="2400" dirty="0">
                <a:solidFill>
                  <a:srgbClr val="0070C0"/>
                </a:solidFill>
                <a:latin typeface="Arial" pitchFamily="34" charset="0"/>
                <a:cs typeface="Arial" pitchFamily="34" charset="0"/>
              </a:rPr>
              <a:t>flat scheme of occlusion is set in the first molar area, and a spherical scheme set in the second molar area by raising the buccal incline to provide for balancing contact in lateral position. The distal end of the second molar can also be elevated to produce a compensating curve for protrusive balance.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buFont typeface="Wingdings" pitchFamily="2" charset="2"/>
              <a:buChar char="§"/>
            </a:pPr>
            <a:r>
              <a:rPr lang="en-US" sz="2400" dirty="0" smtClean="0">
                <a:solidFill>
                  <a:srgbClr val="00B0F0"/>
                </a:solidFill>
                <a:latin typeface="Arial" pitchFamily="34" charset="0"/>
                <a:cs typeface="Arial" pitchFamily="34" charset="0"/>
              </a:rPr>
              <a:t>Occlusal  </a:t>
            </a:r>
            <a:r>
              <a:rPr lang="en-US" sz="2400" dirty="0" smtClean="0">
                <a:solidFill>
                  <a:srgbClr val="00B0F0"/>
                </a:solidFill>
                <a:latin typeface="Arial" pitchFamily="34" charset="0"/>
                <a:cs typeface="Arial" pitchFamily="34" charset="0"/>
              </a:rPr>
              <a:t>harmony  in  complete  dentures  </a:t>
            </a:r>
            <a:r>
              <a:rPr lang="en-US" sz="2400" dirty="0" smtClean="0">
                <a:solidFill>
                  <a:srgbClr val="C00000"/>
                </a:solidFill>
                <a:latin typeface="Arial" pitchFamily="34" charset="0"/>
                <a:cs typeface="Arial" pitchFamily="34" charset="0"/>
              </a:rPr>
              <a:t>necessary for:</a:t>
            </a:r>
          </a:p>
          <a:p>
            <a:pPr>
              <a:buFont typeface="Wingdings" pitchFamily="2" charset="2"/>
              <a:buChar char="§"/>
            </a:pPr>
            <a:endParaRPr lang="en-US" sz="2400" dirty="0" smtClean="0">
              <a:solidFill>
                <a:srgbClr val="C00000"/>
              </a:solidFill>
              <a:latin typeface="Arial" pitchFamily="34" charset="0"/>
              <a:cs typeface="Arial" pitchFamily="34" charset="0"/>
            </a:endParaRPr>
          </a:p>
          <a:p>
            <a:pPr marL="68580" indent="0">
              <a:buNone/>
            </a:pPr>
            <a:r>
              <a:rPr lang="en-US" sz="2400" dirty="0">
                <a:solidFill>
                  <a:srgbClr val="C00000"/>
                </a:solidFill>
                <a:latin typeface="Arial" pitchFamily="34" charset="0"/>
                <a:cs typeface="Arial" pitchFamily="34" charset="0"/>
              </a:rPr>
              <a:t>	</a:t>
            </a:r>
            <a:r>
              <a:rPr lang="en-US" sz="2400" dirty="0" smtClean="0">
                <a:solidFill>
                  <a:srgbClr val="00B0F0"/>
                </a:solidFill>
                <a:latin typeface="Arial" pitchFamily="34" charset="0"/>
                <a:cs typeface="Arial" pitchFamily="34" charset="0"/>
              </a:rPr>
              <a:t> </a:t>
            </a:r>
            <a:r>
              <a:rPr lang="en-US" sz="2400" dirty="0" smtClean="0">
                <a:solidFill>
                  <a:srgbClr val="00B0F0"/>
                </a:solidFill>
                <a:latin typeface="Arial" pitchFamily="34" charset="0"/>
                <a:cs typeface="Arial" pitchFamily="34" charset="0"/>
              </a:rPr>
              <a:t>1. dentures to  be  comfortable</a:t>
            </a:r>
            <a:r>
              <a:rPr lang="en-US" sz="2400" dirty="0" smtClean="0">
                <a:solidFill>
                  <a:srgbClr val="00B0F0"/>
                </a:solidFill>
                <a:latin typeface="Arial" pitchFamily="34" charset="0"/>
                <a:cs typeface="Arial" pitchFamily="34" charset="0"/>
              </a:rPr>
              <a:t>.</a:t>
            </a:r>
          </a:p>
          <a:p>
            <a:pPr marL="68580" indent="0">
              <a:buNone/>
            </a:pPr>
            <a:r>
              <a:rPr lang="en-US" sz="2400" dirty="0">
                <a:solidFill>
                  <a:srgbClr val="00B0F0"/>
                </a:solidFill>
                <a:latin typeface="Arial" pitchFamily="34" charset="0"/>
                <a:cs typeface="Arial" pitchFamily="34" charset="0"/>
              </a:rPr>
              <a:t>	</a:t>
            </a:r>
            <a:r>
              <a:rPr lang="en-US" sz="2400" dirty="0" smtClean="0">
                <a:solidFill>
                  <a:srgbClr val="00B0F0"/>
                </a:solidFill>
                <a:latin typeface="Arial" pitchFamily="34" charset="0"/>
                <a:cs typeface="Arial" pitchFamily="34" charset="0"/>
              </a:rPr>
              <a:t> </a:t>
            </a:r>
            <a:r>
              <a:rPr lang="en-US" sz="2400" dirty="0" smtClean="0">
                <a:solidFill>
                  <a:srgbClr val="00B0F0"/>
                </a:solidFill>
                <a:latin typeface="Arial" pitchFamily="34" charset="0"/>
                <a:cs typeface="Arial" pitchFamily="34" charset="0"/>
              </a:rPr>
              <a:t>2. function  efficiently .</a:t>
            </a:r>
          </a:p>
          <a:p>
            <a:pPr marL="68580" indent="0">
              <a:buNone/>
            </a:pPr>
            <a:r>
              <a:rPr lang="en-US" sz="2400" dirty="0">
                <a:solidFill>
                  <a:srgbClr val="00B0F0"/>
                </a:solidFill>
                <a:latin typeface="Arial" pitchFamily="34" charset="0"/>
                <a:cs typeface="Arial" pitchFamily="34" charset="0"/>
              </a:rPr>
              <a:t>	</a:t>
            </a:r>
            <a:r>
              <a:rPr lang="en-US" sz="2400" dirty="0" smtClean="0">
                <a:solidFill>
                  <a:srgbClr val="00B0F0"/>
                </a:solidFill>
                <a:latin typeface="Arial" pitchFamily="34" charset="0"/>
                <a:cs typeface="Arial" pitchFamily="34" charset="0"/>
              </a:rPr>
              <a:t> </a:t>
            </a:r>
            <a:r>
              <a:rPr lang="en-US" sz="2400" dirty="0" smtClean="0">
                <a:solidFill>
                  <a:srgbClr val="00B0F0"/>
                </a:solidFill>
                <a:latin typeface="Arial" pitchFamily="34" charset="0"/>
                <a:cs typeface="Arial" pitchFamily="34" charset="0"/>
              </a:rPr>
              <a:t>3</a:t>
            </a:r>
            <a:r>
              <a:rPr lang="en-US" sz="2400" dirty="0" smtClean="0">
                <a:solidFill>
                  <a:srgbClr val="00B0F0"/>
                </a:solidFill>
                <a:latin typeface="Arial" pitchFamily="34" charset="0"/>
                <a:cs typeface="Arial" pitchFamily="34" charset="0"/>
              </a:rPr>
              <a:t>. preserve  supporting structures. </a:t>
            </a:r>
          </a:p>
          <a:p>
            <a:endParaRPr lang="en-US" sz="2400" dirty="0" smtClean="0">
              <a:solidFill>
                <a:srgbClr val="00B0F0"/>
              </a:solidFill>
              <a:latin typeface="Arial" pitchFamily="34" charset="0"/>
              <a:cs typeface="Arial" pitchFamily="34" charset="0"/>
            </a:endParaRPr>
          </a:p>
          <a:p>
            <a:endParaRPr lang="en-US" sz="2400" dirty="0" smtClean="0">
              <a:solidFill>
                <a:srgbClr val="00B0F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sz="half" idx="1"/>
          </p:nvPr>
        </p:nvSpPr>
        <p:spPr>
          <a:xfrm>
            <a:off x="381000" y="1600200"/>
            <a:ext cx="3808412" cy="4113212"/>
          </a:xfrm>
        </p:spPr>
        <p:txBody>
          <a:bodyPr>
            <a:noAutofit/>
          </a:bodyPr>
          <a:lstStyle/>
          <a:p>
            <a:endParaRPr lang="en-US" sz="2000" dirty="0">
              <a:latin typeface="Arial Black" pitchFamily="34" charset="0"/>
            </a:endParaRPr>
          </a:p>
          <a:p>
            <a:endParaRPr lang="en-US" sz="2000" dirty="0">
              <a:latin typeface="Arial Black" pitchFamily="34" charset="0"/>
            </a:endParaRPr>
          </a:p>
          <a:p>
            <a:endParaRPr lang="en-US" sz="2000" dirty="0">
              <a:latin typeface="Arial Black" pitchFamily="34" charset="0"/>
            </a:endParaRPr>
          </a:p>
          <a:p>
            <a:endParaRPr lang="en-US" sz="2000" dirty="0">
              <a:latin typeface="Arial Black" pitchFamily="34" charset="0"/>
            </a:endParaRPr>
          </a:p>
          <a:p>
            <a:endParaRPr lang="en-US" sz="2000" dirty="0">
              <a:latin typeface="Arial Black" pitchFamily="34" charset="0"/>
            </a:endParaRPr>
          </a:p>
          <a:p>
            <a:endParaRPr lang="en-US" sz="2000" dirty="0">
              <a:solidFill>
                <a:srgbClr val="C00000"/>
              </a:solidFill>
              <a:latin typeface="Arial Black" pitchFamily="34" charset="0"/>
            </a:endParaRPr>
          </a:p>
          <a:p>
            <a:r>
              <a:rPr lang="en-US" sz="2000" dirty="0">
                <a:solidFill>
                  <a:srgbClr val="C00000"/>
                </a:solidFill>
                <a:latin typeface="Arial Black" pitchFamily="34" charset="0"/>
              </a:rPr>
              <a:t>Spherical scheme of occlusion </a:t>
            </a:r>
          </a:p>
          <a:p>
            <a:r>
              <a:rPr lang="en-US" sz="2000" dirty="0">
                <a:solidFill>
                  <a:srgbClr val="C00000"/>
                </a:solidFill>
                <a:latin typeface="Arial Black" pitchFamily="34" charset="0"/>
              </a:rPr>
              <a:t>Flat occlusal scheme.</a:t>
            </a:r>
          </a:p>
          <a:p>
            <a:r>
              <a:rPr lang="en-US" sz="2000" dirty="0">
                <a:solidFill>
                  <a:srgbClr val="C00000"/>
                </a:solidFill>
                <a:latin typeface="Arial Black" pitchFamily="34" charset="0"/>
              </a:rPr>
              <a:t>The reverse occlusal scheme.</a:t>
            </a:r>
          </a:p>
          <a:p>
            <a:r>
              <a:rPr lang="en-US" sz="2000" dirty="0">
                <a:solidFill>
                  <a:srgbClr val="C00000"/>
                </a:solidFill>
                <a:latin typeface="Arial Black" pitchFamily="34" charset="0"/>
              </a:rPr>
              <a:t>The pleasure curve</a:t>
            </a:r>
          </a:p>
          <a:p>
            <a:endParaRPr lang="en-US" sz="2000" dirty="0">
              <a:latin typeface="Arial Black" pitchFamily="34" charset="0"/>
            </a:endParaRPr>
          </a:p>
        </p:txBody>
      </p:sp>
      <p:pic>
        <p:nvPicPr>
          <p:cNvPr id="68612" name="Picture 4" descr="4"/>
          <p:cNvPicPr>
            <a:picLocks noGrp="1" noChangeAspect="1" noChangeArrowheads="1"/>
          </p:cNvPicPr>
          <p:nvPr>
            <p:ph sz="half" idx="2"/>
          </p:nvPr>
        </p:nvPicPr>
        <p:blipFill>
          <a:blip r:embed="rId2"/>
          <a:srcRect/>
          <a:stretch>
            <a:fillRect/>
          </a:stretch>
        </p:blipFill>
        <p:spPr>
          <a:xfrm>
            <a:off x="2286000" y="0"/>
            <a:ext cx="6705600" cy="3455988"/>
          </a:xfrm>
          <a:noFill/>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000" name="Picture 8" descr="Untitled-2 copy"/>
          <p:cNvPicPr>
            <a:picLocks noGrp="1" noChangeAspect="1" noChangeArrowheads="1"/>
          </p:cNvPicPr>
          <p:nvPr>
            <p:ph/>
          </p:nvPr>
        </p:nvPicPr>
        <p:blipFill>
          <a:blip r:embed="rId2"/>
          <a:stretch>
            <a:fillRect/>
          </a:stretch>
        </p:blipFill>
        <p:spPr>
          <a:xfrm>
            <a:off x="457200" y="297583"/>
            <a:ext cx="8229600" cy="5813571"/>
          </a:xfrm>
          <a:ln/>
        </p:spPr>
        <p:style>
          <a:lnRef idx="2">
            <a:schemeClr val="dk1">
              <a:shade val="50000"/>
            </a:schemeClr>
          </a:lnRef>
          <a:fillRef idx="1">
            <a:schemeClr val="dk1"/>
          </a:fillRef>
          <a:effectRef idx="0">
            <a:schemeClr val="dk1"/>
          </a:effectRef>
          <a:fontRef idx="minor">
            <a:schemeClr val="lt1"/>
          </a:fontRef>
        </p:style>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1143000"/>
          </a:xfrm>
        </p:spPr>
        <p:txBody>
          <a:bodyPr>
            <a:noAutofit/>
          </a:bodyPr>
          <a:lstStyle/>
          <a:p>
            <a:pPr eaLnBrk="1" fontAlgn="auto" hangingPunct="1">
              <a:spcAft>
                <a:spcPts val="0"/>
              </a:spcAft>
              <a:defRPr/>
            </a:pPr>
            <a:r>
              <a:rPr lang="en-US" sz="2800" b="1" dirty="0" smtClean="0">
                <a:solidFill>
                  <a:schemeClr val="tx1"/>
                </a:solidFill>
                <a:latin typeface="Copperplate Gothic Bold" pitchFamily="34" charset="0"/>
                <a:cs typeface="Times New Roman" pitchFamily="18" charset="0"/>
              </a:rPr>
              <a:t>General   concepts    of  complete  </a:t>
            </a:r>
            <a:br>
              <a:rPr lang="en-US" sz="2800" b="1" dirty="0" smtClean="0">
                <a:solidFill>
                  <a:schemeClr val="tx1"/>
                </a:solidFill>
                <a:latin typeface="Copperplate Gothic Bold" pitchFamily="34" charset="0"/>
                <a:cs typeface="Times New Roman" pitchFamily="18" charset="0"/>
              </a:rPr>
            </a:br>
            <a:r>
              <a:rPr lang="en-US" sz="2800" b="1" dirty="0" smtClean="0">
                <a:solidFill>
                  <a:schemeClr val="tx1"/>
                </a:solidFill>
                <a:latin typeface="Copperplate Gothic Bold" pitchFamily="34" charset="0"/>
                <a:cs typeface="Times New Roman" pitchFamily="18" charset="0"/>
              </a:rPr>
              <a:t>                denture  occlusion</a:t>
            </a:r>
            <a:br>
              <a:rPr lang="en-US" sz="2800" b="1" dirty="0" smtClean="0">
                <a:solidFill>
                  <a:schemeClr val="tx1"/>
                </a:solidFill>
                <a:latin typeface="Copperplate Gothic Bold" pitchFamily="34" charset="0"/>
                <a:cs typeface="Times New Roman" pitchFamily="18" charset="0"/>
              </a:rPr>
            </a:br>
            <a:r>
              <a:rPr lang="en-US" sz="2800" b="1" dirty="0" smtClean="0">
                <a:solidFill>
                  <a:schemeClr val="tx1"/>
                </a:solidFill>
                <a:latin typeface="Copperplate Gothic Bold" pitchFamily="34" charset="0"/>
                <a:cs typeface="Times New Roman" pitchFamily="18" charset="0"/>
              </a:rPr>
              <a:t>   </a:t>
            </a:r>
            <a:endParaRPr lang="en-US" sz="2800" b="1" dirty="0">
              <a:solidFill>
                <a:schemeClr val="tx1"/>
              </a:solidFill>
              <a:latin typeface="Copperplate Gothic Bold" pitchFamily="34" charset="0"/>
              <a:cs typeface="Times New Roman" pitchFamily="18" charset="0"/>
            </a:endParaRPr>
          </a:p>
        </p:txBody>
      </p:sp>
      <p:sp>
        <p:nvSpPr>
          <p:cNvPr id="7" name="Content Placeholder 6"/>
          <p:cNvSpPr>
            <a:spLocks noGrp="1"/>
          </p:cNvSpPr>
          <p:nvPr>
            <p:ph idx="1"/>
          </p:nvPr>
        </p:nvSpPr>
        <p:spPr/>
        <p:txBody>
          <a:bodyPr/>
          <a:lstStyle/>
          <a:p>
            <a:r>
              <a:rPr lang="en-US" dirty="0" smtClean="0">
                <a:solidFill>
                  <a:srgbClr val="0070C0"/>
                </a:solidFill>
                <a:latin typeface="Times New Roman" pitchFamily="18" charset="0"/>
                <a:cs typeface="Times New Roman" pitchFamily="18" charset="0"/>
              </a:rPr>
              <a:t>In planning of occlusion in complete dentures, various different concepts  are  used. </a:t>
            </a:r>
          </a:p>
          <a:p>
            <a:r>
              <a:rPr lang="en-US" dirty="0" smtClean="0">
                <a:solidFill>
                  <a:srgbClr val="0070C0"/>
                </a:solidFill>
                <a:latin typeface="Times New Roman" pitchFamily="18" charset="0"/>
                <a:cs typeface="Times New Roman" pitchFamily="18" charset="0"/>
              </a:rPr>
              <a:t>They  fall into  2  </a:t>
            </a:r>
            <a:r>
              <a:rPr lang="en-US" dirty="0" smtClean="0">
                <a:solidFill>
                  <a:srgbClr val="0070C0"/>
                </a:solidFill>
                <a:latin typeface="Times New Roman" pitchFamily="18" charset="0"/>
                <a:cs typeface="Times New Roman" pitchFamily="18" charset="0"/>
              </a:rPr>
              <a:t>categories:</a:t>
            </a:r>
            <a:endParaRPr lang="en-US" dirty="0" smtClean="0">
              <a:solidFill>
                <a:srgbClr val="0070C0"/>
              </a:solidFill>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rPr>
              <a:t>Balanced  occlusion </a:t>
            </a:r>
          </a:p>
          <a:p>
            <a:r>
              <a:rPr lang="en-US" b="1" dirty="0" smtClean="0">
                <a:latin typeface="Times New Roman" pitchFamily="18" charset="0"/>
                <a:cs typeface="Times New Roman" pitchFamily="18" charset="0"/>
              </a:rPr>
              <a:t>Non balanced  occlusion.</a:t>
            </a:r>
          </a:p>
          <a:p>
            <a:pPr>
              <a:buNone/>
            </a:pPr>
            <a:r>
              <a:rPr lang="en-US" b="1" dirty="0" smtClean="0">
                <a:latin typeface="Times New Roman" pitchFamily="18" charset="0"/>
                <a:cs typeface="Times New Roman" pitchFamily="18" charset="0"/>
              </a:rPr>
              <a:t>       </a:t>
            </a:r>
            <a:endParaRPr lang="en-US"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r>
              <a:rPr lang="en-US" b="1" dirty="0" smtClean="0">
                <a:solidFill>
                  <a:srgbClr val="C00000"/>
                </a:solidFill>
                <a:latin typeface="Andalus" pitchFamily="2" charset="-78"/>
                <a:cs typeface="Andalus" pitchFamily="2" charset="-78"/>
              </a:rPr>
              <a:t>			 </a:t>
            </a:r>
            <a:endParaRPr lang="en-US" dirty="0" smtClean="0"/>
          </a:p>
        </p:txBody>
      </p:sp>
      <p:sp>
        <p:nvSpPr>
          <p:cNvPr id="6" name="Content Placeholder 5"/>
          <p:cNvSpPr>
            <a:spLocks noGrp="1"/>
          </p:cNvSpPr>
          <p:nvPr>
            <p:ph idx="1"/>
          </p:nvPr>
        </p:nvSpPr>
        <p:spPr>
          <a:xfrm>
            <a:off x="0" y="0"/>
            <a:ext cx="9144000" cy="6858000"/>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marL="274320" indent="-274320" eaLnBrk="1" fontAlgn="auto" hangingPunct="1">
              <a:spcBef>
                <a:spcPts val="580"/>
              </a:spcBef>
              <a:spcAft>
                <a:spcPts val="0"/>
              </a:spcAft>
              <a:buNone/>
              <a:defRPr/>
            </a:pPr>
            <a:endParaRPr lang="en-US" sz="2400" dirty="0" smtClean="0">
              <a:latin typeface="Times New Roman" pitchFamily="18" charset="0"/>
              <a:cs typeface="Times New Roman" pitchFamily="18" charset="0"/>
            </a:endParaRPr>
          </a:p>
          <a:p>
            <a:pPr marL="274320" indent="-274320" eaLnBrk="1" fontAlgn="auto" hangingPunct="1">
              <a:spcBef>
                <a:spcPts val="580"/>
              </a:spcBef>
              <a:spcAft>
                <a:spcPts val="0"/>
              </a:spcAft>
              <a:buFont typeface="Wingdings 2"/>
              <a:buChar char=""/>
              <a:defRPr/>
            </a:pPr>
            <a:r>
              <a:rPr lang="en-US"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 Balanced occlusion should have tripod contact even in   eccentric relation. </a:t>
            </a:r>
          </a:p>
          <a:p>
            <a:pPr marL="342900" indent="-342900" eaLnBrk="1" fontAlgn="auto" hangingPunct="1">
              <a:spcBef>
                <a:spcPct val="20000"/>
              </a:spcBef>
              <a:spcAft>
                <a:spcPts val="0"/>
              </a:spcAft>
              <a:buFont typeface="Wingdings 2"/>
              <a:buNone/>
              <a:defRPr/>
            </a:pPr>
            <a:r>
              <a:rPr lang="en-US" sz="32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Teeth Selection</a:t>
            </a:r>
          </a:p>
          <a:p>
            <a:pPr marL="342900" indent="-342900" eaLnBrk="1" fontAlgn="auto" hangingPunct="1">
              <a:spcBef>
                <a:spcPct val="20000"/>
              </a:spcBef>
              <a:spcAft>
                <a:spcPts val="0"/>
              </a:spcAft>
              <a:buFont typeface="Arial" charset="0"/>
              <a:buChar char="•"/>
              <a:defRPr/>
            </a:pPr>
            <a:endParaRPr lang="en-US" sz="2400" dirty="0" smtClean="0">
              <a:latin typeface="Times New Roman" pitchFamily="18" charset="0"/>
              <a:cs typeface="Times New Roman" pitchFamily="18" charset="0"/>
            </a:endParaRPr>
          </a:p>
          <a:p>
            <a:pPr marL="342900" indent="-342900" eaLnBrk="1" fontAlgn="auto" hangingPunct="1">
              <a:spcBef>
                <a:spcPct val="20000"/>
              </a:spcBef>
              <a:spcAft>
                <a:spcPts val="0"/>
              </a:spcAft>
              <a:buFont typeface="Wingdings 2"/>
              <a:buChar char=""/>
              <a:defRPr/>
            </a:pPr>
            <a:r>
              <a:rPr lang="en-US" sz="2400" dirty="0" smtClean="0">
                <a:latin typeface="Times New Roman" pitchFamily="18" charset="0"/>
                <a:cs typeface="Times New Roman" pitchFamily="18" charset="0"/>
              </a:rPr>
              <a:t>Anatomic teeth                                                     Non anatomic teeth</a:t>
            </a:r>
          </a:p>
          <a:p>
            <a:pPr marL="342900" indent="-342900" eaLnBrk="1" fontAlgn="auto" hangingPunct="1">
              <a:spcBef>
                <a:spcPct val="20000"/>
              </a:spcBef>
              <a:spcAft>
                <a:spcPts val="0"/>
              </a:spcAft>
              <a:buFont typeface="Wingdings 2"/>
              <a:buChar char=""/>
              <a:defRPr/>
            </a:pPr>
            <a:endParaRPr lang="en-US" sz="2400" dirty="0" smtClean="0">
              <a:latin typeface="Times New Roman" pitchFamily="18" charset="0"/>
              <a:cs typeface="Times New Roman" pitchFamily="18" charset="0"/>
            </a:endParaRPr>
          </a:p>
          <a:p>
            <a:pPr marL="342900" indent="-342900" eaLnBrk="1" fontAlgn="auto" hangingPunct="1">
              <a:spcBef>
                <a:spcPct val="20000"/>
              </a:spcBef>
              <a:spcAft>
                <a:spcPts val="0"/>
              </a:spcAft>
              <a:buFont typeface="Wingdings 2"/>
              <a:buChar char=""/>
              <a:defRPr/>
            </a:pPr>
            <a:r>
              <a:rPr lang="en-US" sz="2400" dirty="0" smtClean="0">
                <a:latin typeface="Times New Roman" pitchFamily="18" charset="0"/>
                <a:cs typeface="Times New Roman" pitchFamily="18" charset="0"/>
              </a:rPr>
              <a:t>Balanced Occlusion                         Monoplane Occlusion</a:t>
            </a:r>
          </a:p>
          <a:p>
            <a:pPr marL="274320" indent="-274320" eaLnBrk="1" fontAlgn="auto" hangingPunct="1">
              <a:spcBef>
                <a:spcPts val="580"/>
              </a:spcBef>
              <a:spcAft>
                <a:spcPts val="0"/>
              </a:spcAft>
              <a:buFont typeface="Wingdings 2"/>
              <a:buChar char=""/>
              <a:defRPr/>
            </a:pPr>
            <a:endParaRPr lang="en-US" sz="2400" dirty="0" smtClean="0">
              <a:latin typeface="Times New Roman" pitchFamily="18" charset="0"/>
              <a:cs typeface="Times New Roman" pitchFamily="18" charset="0"/>
            </a:endParaRPr>
          </a:p>
          <a:p>
            <a:pPr marL="274320" indent="-274320" eaLnBrk="1" fontAlgn="auto" hangingPunct="1">
              <a:spcBef>
                <a:spcPts val="580"/>
              </a:spcBef>
              <a:spcAft>
                <a:spcPts val="0"/>
              </a:spcAft>
              <a:buFont typeface="Wingdings 2"/>
              <a:buNone/>
              <a:defRPr/>
            </a:pPr>
            <a:endParaRPr lang="en-US" dirty="0">
              <a:latin typeface="Times New Roman" pitchFamily="18" charset="0"/>
              <a:cs typeface="Times New Roman" pitchFamily="18" charset="0"/>
            </a:endParaRPr>
          </a:p>
        </p:txBody>
      </p:sp>
      <p:pic>
        <p:nvPicPr>
          <p:cNvPr id="47108" name="Picture 11" descr="cc1"/>
          <p:cNvPicPr>
            <a:picLocks noChangeAspect="1" noChangeArrowheads="1"/>
          </p:cNvPicPr>
          <p:nvPr/>
        </p:nvPicPr>
        <p:blipFill>
          <a:blip r:embed="rId2"/>
          <a:srcRect/>
          <a:stretch>
            <a:fillRect/>
          </a:stretch>
        </p:blipFill>
        <p:spPr bwMode="auto">
          <a:xfrm>
            <a:off x="5410200" y="4572000"/>
            <a:ext cx="2643188" cy="1758950"/>
          </a:xfrm>
          <a:prstGeom prst="rect">
            <a:avLst/>
          </a:prstGeom>
          <a:noFill/>
          <a:ln w="57150">
            <a:solidFill>
              <a:srgbClr val="C00000"/>
            </a:solidFill>
            <a:miter lim="800000"/>
            <a:headEnd/>
            <a:tailEnd/>
          </a:ln>
        </p:spPr>
      </p:pic>
      <p:pic>
        <p:nvPicPr>
          <p:cNvPr id="47109" name="Picture 12" descr="DSCN3079"/>
          <p:cNvPicPr>
            <a:picLocks noChangeAspect="1" noChangeArrowheads="1"/>
          </p:cNvPicPr>
          <p:nvPr/>
        </p:nvPicPr>
        <p:blipFill>
          <a:blip r:embed="rId3">
            <a:lum bright="12000" contrast="54000"/>
          </a:blip>
          <a:srcRect l="14598" t="17430" r="21922" b="30484"/>
          <a:stretch>
            <a:fillRect/>
          </a:stretch>
        </p:blipFill>
        <p:spPr bwMode="auto">
          <a:xfrm>
            <a:off x="838200" y="4648200"/>
            <a:ext cx="2643188" cy="1733550"/>
          </a:xfrm>
          <a:prstGeom prst="rect">
            <a:avLst/>
          </a:prstGeom>
          <a:noFill/>
          <a:ln w="57150">
            <a:solidFill>
              <a:srgbClr val="C00000"/>
            </a:solidFill>
            <a:miter lim="800000"/>
            <a:headEnd/>
            <a:tailEnd/>
          </a:ln>
        </p:spPr>
      </p:pic>
      <p:cxnSp>
        <p:nvCxnSpPr>
          <p:cNvPr id="8" name="Elbow Connector 7"/>
          <p:cNvCxnSpPr/>
          <p:nvPr/>
        </p:nvCxnSpPr>
        <p:spPr>
          <a:xfrm>
            <a:off x="4267200" y="2362200"/>
            <a:ext cx="1981200" cy="4572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rot="10800000" flipV="1">
            <a:off x="2438400" y="2362200"/>
            <a:ext cx="1828800" cy="4572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Down Arrow 10"/>
          <p:cNvSpPr/>
          <p:nvPr/>
        </p:nvSpPr>
        <p:spPr>
          <a:xfrm>
            <a:off x="6477000" y="3352800"/>
            <a:ext cx="46038"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Down Arrow 11"/>
          <p:cNvSpPr/>
          <p:nvPr/>
        </p:nvSpPr>
        <p:spPr>
          <a:xfrm>
            <a:off x="2057400" y="3352800"/>
            <a:ext cx="46038"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0" y="0"/>
            <a:ext cx="8686800" cy="838200"/>
          </a:xfrm>
        </p:spPr>
        <p:txBody>
          <a:bodyPr/>
          <a:lstStyle/>
          <a:p>
            <a:pPr eaLnBrk="1" hangingPunct="1"/>
            <a:r>
              <a:rPr lang="en-US" sz="3200" b="1" dirty="0" smtClean="0">
                <a:solidFill>
                  <a:schemeClr val="bg1"/>
                </a:solidFill>
                <a:latin typeface="Andalus" pitchFamily="2" charset="-78"/>
                <a:cs typeface="Andalus" pitchFamily="2" charset="-78"/>
              </a:rPr>
              <a:t>			 </a:t>
            </a:r>
            <a:endParaRPr lang="en-US" sz="3200" dirty="0" smtClean="0">
              <a:solidFill>
                <a:schemeClr val="bg1"/>
              </a:solidFill>
            </a:endParaRPr>
          </a:p>
        </p:txBody>
      </p:sp>
      <p:sp>
        <p:nvSpPr>
          <p:cNvPr id="6" name="Content Placeholder 5"/>
          <p:cNvSpPr>
            <a:spLocks noGrp="1"/>
          </p:cNvSpPr>
          <p:nvPr>
            <p:ph idx="1"/>
          </p:nvPr>
        </p:nvSpPr>
        <p:spPr>
          <a:xfrm>
            <a:off x="0" y="0"/>
            <a:ext cx="9144000" cy="6858000"/>
          </a:xfrm>
        </p:spPr>
        <p:style>
          <a:lnRef idx="2">
            <a:schemeClr val="dk1">
              <a:shade val="50000"/>
            </a:schemeClr>
          </a:lnRef>
          <a:fillRef idx="1">
            <a:schemeClr val="dk1"/>
          </a:fillRef>
          <a:effectRef idx="0">
            <a:schemeClr val="dk1"/>
          </a:effectRef>
          <a:fontRef idx="minor">
            <a:schemeClr val="lt1"/>
          </a:fontRef>
        </p:style>
        <p:txBody>
          <a:bodyPr>
            <a:normAutofit/>
          </a:bodyPr>
          <a:lstStyle/>
          <a:p>
            <a:pPr marL="274320" indent="-274320" eaLnBrk="1" fontAlgn="auto" hangingPunct="1">
              <a:spcBef>
                <a:spcPts val="580"/>
              </a:spcBef>
              <a:spcAft>
                <a:spcPts val="0"/>
              </a:spcAft>
              <a:buFont typeface="Arial" charset="0"/>
              <a:buBlip>
                <a:blip r:embed="rId2"/>
              </a:buBlip>
              <a:defRPr/>
            </a:pPr>
            <a:endParaRPr lang="en-US" dirty="0" smtClean="0">
              <a:solidFill>
                <a:schemeClr val="tx1"/>
              </a:solidFill>
              <a:latin typeface="Times New Roman" pitchFamily="18" charset="0"/>
              <a:cs typeface="Times New Roman" pitchFamily="18" charset="0"/>
            </a:endParaRPr>
          </a:p>
          <a:p>
            <a:pPr marL="274320" indent="-274320" eaLnBrk="1" fontAlgn="auto" hangingPunct="1">
              <a:spcBef>
                <a:spcPts val="580"/>
              </a:spcBef>
              <a:spcAft>
                <a:spcPts val="0"/>
              </a:spcAft>
              <a:buFont typeface="Arial" charset="0"/>
              <a:buNone/>
              <a:defRPr/>
            </a:pPr>
            <a:r>
              <a:rPr lang="en-US" dirty="0" smtClean="0">
                <a:solidFill>
                  <a:schemeClr val="tx1"/>
                </a:solidFill>
                <a:latin typeface="Times New Roman" pitchFamily="18" charset="0"/>
                <a:cs typeface="Times New Roman" pitchFamily="18" charset="0"/>
              </a:rPr>
              <a:t>   Five basic occlusal schemes in use today acc to Gregory Parr and Gerald Loft :</a:t>
            </a:r>
          </a:p>
          <a:p>
            <a:pPr marL="274320" indent="-274320" eaLnBrk="1" fontAlgn="auto" hangingPunct="1">
              <a:spcBef>
                <a:spcPts val="580"/>
              </a:spcBef>
              <a:spcAft>
                <a:spcPts val="0"/>
              </a:spcAft>
              <a:buFont typeface="Arial" charset="0"/>
              <a:buNone/>
              <a:defRPr/>
            </a:pPr>
            <a:endParaRPr lang="en-US" dirty="0" smtClean="0">
              <a:solidFill>
                <a:schemeClr val="tx1"/>
              </a:solidFill>
              <a:latin typeface="Times New Roman" pitchFamily="18" charset="0"/>
              <a:cs typeface="Times New Roman" pitchFamily="18" charset="0"/>
            </a:endParaRPr>
          </a:p>
          <a:p>
            <a:pPr marL="274320" indent="-274320" eaLnBrk="1" fontAlgn="auto" hangingPunct="1">
              <a:spcBef>
                <a:spcPts val="580"/>
              </a:spcBef>
              <a:spcAft>
                <a:spcPts val="0"/>
              </a:spcAft>
              <a:buFont typeface="Arial" charset="0"/>
              <a:buNone/>
              <a:defRPr/>
            </a:pPr>
            <a:endParaRPr lang="en-US" dirty="0" smtClean="0">
              <a:solidFill>
                <a:srgbClr val="0070C0"/>
              </a:solidFill>
              <a:latin typeface="Arial" pitchFamily="34" charset="0"/>
              <a:cs typeface="Arial" pitchFamily="34" charset="0"/>
            </a:endParaRPr>
          </a:p>
          <a:p>
            <a:pPr marL="274320" indent="-274320" eaLnBrk="1" fontAlgn="auto" hangingPunct="1">
              <a:spcBef>
                <a:spcPts val="580"/>
              </a:spcBef>
              <a:spcAft>
                <a:spcPts val="0"/>
              </a:spcAft>
              <a:buFont typeface="Wingdings 2"/>
              <a:buChar char=""/>
              <a:defRPr/>
            </a:pPr>
            <a:r>
              <a:rPr lang="en-US" dirty="0" smtClean="0">
                <a:solidFill>
                  <a:srgbClr val="0070C0"/>
                </a:solidFill>
                <a:latin typeface="Arial" pitchFamily="34" charset="0"/>
                <a:cs typeface="Arial" pitchFamily="34" charset="0"/>
              </a:rPr>
              <a:t>Anatomic; Balanced occlusion </a:t>
            </a:r>
          </a:p>
          <a:p>
            <a:pPr marL="274320" indent="-274320" eaLnBrk="1" fontAlgn="auto" hangingPunct="1">
              <a:spcBef>
                <a:spcPts val="580"/>
              </a:spcBef>
              <a:spcAft>
                <a:spcPts val="0"/>
              </a:spcAft>
              <a:buFont typeface="Wingdings 2"/>
              <a:buChar char=""/>
              <a:defRPr/>
            </a:pPr>
            <a:r>
              <a:rPr lang="en-US" dirty="0" smtClean="0">
                <a:solidFill>
                  <a:srgbClr val="0070C0"/>
                </a:solidFill>
                <a:latin typeface="Arial" pitchFamily="34" charset="0"/>
                <a:cs typeface="Arial" pitchFamily="34" charset="0"/>
              </a:rPr>
              <a:t>Semi anatomic; Balanced occlusion </a:t>
            </a:r>
          </a:p>
          <a:p>
            <a:pPr marL="274320" indent="-274320" eaLnBrk="1" fontAlgn="auto" hangingPunct="1">
              <a:spcBef>
                <a:spcPts val="580"/>
              </a:spcBef>
              <a:spcAft>
                <a:spcPts val="0"/>
              </a:spcAft>
              <a:buFont typeface="Wingdings 2"/>
              <a:buChar char=""/>
              <a:defRPr/>
            </a:pPr>
            <a:r>
              <a:rPr lang="en-US" dirty="0" smtClean="0">
                <a:solidFill>
                  <a:srgbClr val="0070C0"/>
                </a:solidFill>
                <a:latin typeface="Arial" pitchFamily="34" charset="0"/>
                <a:cs typeface="Arial" pitchFamily="34" charset="0"/>
              </a:rPr>
              <a:t>Non anatomic ; Balanced occlusion </a:t>
            </a:r>
          </a:p>
          <a:p>
            <a:pPr marL="274320" indent="-274320" eaLnBrk="1" fontAlgn="auto" hangingPunct="1">
              <a:spcBef>
                <a:spcPts val="580"/>
              </a:spcBef>
              <a:spcAft>
                <a:spcPts val="0"/>
              </a:spcAft>
              <a:buFont typeface="Wingdings 2"/>
              <a:buChar char=""/>
              <a:defRPr/>
            </a:pPr>
            <a:r>
              <a:rPr lang="en-US" dirty="0" smtClean="0">
                <a:solidFill>
                  <a:srgbClr val="0070C0"/>
                </a:solidFill>
                <a:latin typeface="Arial" pitchFamily="34" charset="0"/>
                <a:cs typeface="Arial" pitchFamily="34" charset="0"/>
              </a:rPr>
              <a:t>Lingualized </a:t>
            </a:r>
            <a:r>
              <a:rPr lang="en-US" dirty="0" smtClean="0">
                <a:solidFill>
                  <a:srgbClr val="0070C0"/>
                </a:solidFill>
                <a:latin typeface="Arial" pitchFamily="34" charset="0"/>
                <a:cs typeface="Arial" pitchFamily="34" charset="0"/>
              </a:rPr>
              <a:t>occlusion ; balanced or non balanced </a:t>
            </a:r>
          </a:p>
          <a:p>
            <a:pPr marL="274320" indent="-274320" eaLnBrk="1" fontAlgn="auto" hangingPunct="1">
              <a:spcBef>
                <a:spcPts val="580"/>
              </a:spcBef>
              <a:spcAft>
                <a:spcPts val="0"/>
              </a:spcAft>
              <a:buFont typeface="Wingdings 2"/>
              <a:buChar char=""/>
              <a:defRPr/>
            </a:pPr>
            <a:r>
              <a:rPr lang="en-US" dirty="0" smtClean="0">
                <a:solidFill>
                  <a:srgbClr val="0070C0"/>
                </a:solidFill>
                <a:latin typeface="Arial" pitchFamily="34" charset="0"/>
                <a:cs typeface="Arial" pitchFamily="34" charset="0"/>
              </a:rPr>
              <a:t>Neutrocentric occlusion </a:t>
            </a:r>
          </a:p>
          <a:p>
            <a:pPr marL="274320" indent="-274320" eaLnBrk="1" fontAlgn="auto" hangingPunct="1">
              <a:spcBef>
                <a:spcPts val="580"/>
              </a:spcBef>
              <a:spcAft>
                <a:spcPts val="0"/>
              </a:spcAft>
              <a:buFont typeface="Wingdings 2"/>
              <a:buChar char=""/>
              <a:defRPr/>
            </a:pPr>
            <a:endParaRPr lang="en-US" dirty="0" smtClean="0">
              <a:solidFill>
                <a:schemeClr val="tx1"/>
              </a:solidFill>
              <a:latin typeface="Times New Roman" pitchFamily="18" charset="0"/>
              <a:cs typeface="Times New Roman" pitchFamily="18" charset="0"/>
            </a:endParaRPr>
          </a:p>
          <a:p>
            <a:pPr marL="274320" indent="-274320" eaLnBrk="1" fontAlgn="auto" hangingPunct="1">
              <a:spcBef>
                <a:spcPts val="580"/>
              </a:spcBef>
              <a:spcAft>
                <a:spcPts val="0"/>
              </a:spcAft>
              <a:buFont typeface="Wingdings 2"/>
              <a:buChar char=""/>
              <a:defRPr/>
            </a:pPr>
            <a:endParaRPr lang="en-US"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endParaRPr lang="en-US" sz="5400" b="1" dirty="0" smtClean="0">
              <a:solidFill>
                <a:srgbClr val="990000"/>
              </a:solidFill>
              <a:latin typeface="Imprint MT Shadow" pitchFamily="82" charset="0"/>
            </a:endParaRPr>
          </a:p>
          <a:p>
            <a:endParaRPr lang="en-US" sz="5400" b="1" dirty="0" smtClean="0">
              <a:solidFill>
                <a:srgbClr val="990000"/>
              </a:solidFill>
              <a:latin typeface="Imprint MT Shadow" pitchFamily="82" charset="0"/>
            </a:endParaRPr>
          </a:p>
          <a:p>
            <a:r>
              <a:rPr lang="en-US" sz="5400" b="1" dirty="0" smtClean="0">
                <a:solidFill>
                  <a:srgbClr val="990000"/>
                </a:solidFill>
                <a:latin typeface="Imprint MT Shadow" pitchFamily="82" charset="0"/>
              </a:rPr>
              <a:t>Concepts   of  occlusion</a:t>
            </a:r>
            <a:endParaRPr lang="en-US" sz="5400" b="1" dirty="0">
              <a:solidFill>
                <a:srgbClr val="990000"/>
              </a:solidFill>
              <a:latin typeface="Imprint MT Shadow" pitchFamily="82"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Copperplate Gothic Light" pitchFamily="34" charset="0"/>
              </a:rPr>
              <a:t>DIFFERENT  CONCEPTS OF OCCLUSION</a:t>
            </a:r>
            <a:endParaRPr lang="en-US" sz="2800" dirty="0">
              <a:latin typeface="Copperplate Gothic Light" pitchFamily="34" charset="0"/>
            </a:endParaRPr>
          </a:p>
        </p:txBody>
      </p:sp>
      <p:sp>
        <p:nvSpPr>
          <p:cNvPr id="3" name="Content Placeholder 2"/>
          <p:cNvSpPr>
            <a:spLocks noGrp="1"/>
          </p:cNvSpPr>
          <p:nvPr>
            <p:ph idx="1"/>
          </p:nvPr>
        </p:nvSpPr>
        <p:spPr/>
        <p:txBody>
          <a:bodyPr>
            <a:normAutofit/>
          </a:bodyPr>
          <a:lstStyle/>
          <a:p>
            <a:pPr>
              <a:buNone/>
            </a:pPr>
            <a:endParaRPr lang="en-US" sz="2400" b="1" dirty="0" smtClean="0">
              <a:solidFill>
                <a:srgbClr val="990000"/>
              </a:solidFill>
              <a:latin typeface="Arial" pitchFamily="34" charset="0"/>
              <a:cs typeface="Arial" pitchFamily="34" charset="0"/>
            </a:endParaRPr>
          </a:p>
          <a:p>
            <a:pPr>
              <a:buFont typeface="Wingdings" pitchFamily="2" charset="2"/>
              <a:buChar char="§"/>
            </a:pPr>
            <a:r>
              <a:rPr lang="en-US" sz="2400" b="1" dirty="0" smtClean="0">
                <a:solidFill>
                  <a:srgbClr val="990000"/>
                </a:solidFill>
                <a:latin typeface="Arial" pitchFamily="34" charset="0"/>
                <a:cs typeface="Arial" pitchFamily="34" charset="0"/>
              </a:rPr>
              <a:t> </a:t>
            </a:r>
            <a:r>
              <a:rPr lang="en-US" sz="2400" b="1" dirty="0" smtClean="0">
                <a:solidFill>
                  <a:srgbClr val="990000"/>
                </a:solidFill>
                <a:latin typeface="Arial" pitchFamily="34" charset="0"/>
                <a:cs typeface="Arial" pitchFamily="34" charset="0"/>
              </a:rPr>
              <a:t>Lingualized   </a:t>
            </a:r>
            <a:r>
              <a:rPr lang="en-US" sz="2400" b="1" dirty="0" smtClean="0">
                <a:solidFill>
                  <a:srgbClr val="990000"/>
                </a:solidFill>
                <a:latin typeface="Arial" pitchFamily="34" charset="0"/>
                <a:cs typeface="Arial" pitchFamily="34" charset="0"/>
              </a:rPr>
              <a:t>occlusion</a:t>
            </a:r>
          </a:p>
          <a:p>
            <a:pPr>
              <a:buFont typeface="Arial" pitchFamily="34" charset="0"/>
              <a:buChar char="•"/>
            </a:pPr>
            <a:r>
              <a:rPr lang="en-US" sz="2400" b="1" dirty="0" smtClean="0">
                <a:solidFill>
                  <a:srgbClr val="990000"/>
                </a:solidFill>
                <a:latin typeface="Arial" pitchFamily="34" charset="0"/>
                <a:cs typeface="Arial" pitchFamily="34" charset="0"/>
              </a:rPr>
              <a:t> Monoplane  occlusion .</a:t>
            </a:r>
          </a:p>
          <a:p>
            <a:pPr>
              <a:buFont typeface="Arial" pitchFamily="34" charset="0"/>
              <a:buChar char="•"/>
            </a:pPr>
            <a:r>
              <a:rPr lang="en-US" sz="2400" b="1" dirty="0" smtClean="0">
                <a:solidFill>
                  <a:srgbClr val="990000"/>
                </a:solidFill>
                <a:latin typeface="Arial" pitchFamily="34" charset="0"/>
                <a:cs typeface="Arial" pitchFamily="34" charset="0"/>
              </a:rPr>
              <a:t> Linear   occlusion .</a:t>
            </a:r>
          </a:p>
          <a:p>
            <a:pPr>
              <a:buFont typeface="Arial" pitchFamily="34" charset="0"/>
              <a:buChar char="•"/>
            </a:pPr>
            <a:r>
              <a:rPr lang="en-US" sz="2400" b="1" dirty="0" smtClean="0">
                <a:solidFill>
                  <a:srgbClr val="990000"/>
                </a:solidFill>
                <a:latin typeface="Arial" pitchFamily="34" charset="0"/>
                <a:cs typeface="Arial" pitchFamily="34" charset="0"/>
              </a:rPr>
              <a:t> Neutrocentric occlusion.</a:t>
            </a:r>
          </a:p>
          <a:p>
            <a:pPr>
              <a:buFont typeface="Arial" pitchFamily="34" charset="0"/>
              <a:buChar char="•"/>
            </a:pPr>
            <a:r>
              <a:rPr lang="en-US" sz="2400" b="1" dirty="0" smtClean="0">
                <a:solidFill>
                  <a:srgbClr val="990000"/>
                </a:solidFill>
                <a:latin typeface="Arial" pitchFamily="34" charset="0"/>
                <a:cs typeface="Arial" pitchFamily="34" charset="0"/>
              </a:rPr>
              <a:t> spherical  occlusion.</a:t>
            </a:r>
          </a:p>
          <a:p>
            <a:pPr>
              <a:buFont typeface="Arial" pitchFamily="34" charset="0"/>
              <a:buChar char="•"/>
            </a:pPr>
            <a:r>
              <a:rPr lang="en-US" sz="2400" b="1" dirty="0" smtClean="0">
                <a:solidFill>
                  <a:srgbClr val="990000"/>
                </a:solidFill>
                <a:latin typeface="Arial" pitchFamily="34" charset="0"/>
                <a:cs typeface="Arial" pitchFamily="34" charset="0"/>
              </a:rPr>
              <a:t> organic  occlusion .</a:t>
            </a:r>
          </a:p>
          <a:p>
            <a:pPr>
              <a:buFont typeface="Arial" pitchFamily="34" charset="0"/>
              <a:buChar char="•"/>
            </a:pPr>
            <a:r>
              <a:rPr lang="en-US" sz="2400" b="1" dirty="0" smtClean="0">
                <a:solidFill>
                  <a:srgbClr val="990000"/>
                </a:solidFill>
                <a:latin typeface="Arial" pitchFamily="34" charset="0"/>
                <a:cs typeface="Arial" pitchFamily="34" charset="0"/>
              </a:rPr>
              <a:t> physiologically  generated occlusion.</a:t>
            </a:r>
          </a:p>
          <a:p>
            <a:pPr>
              <a:buFont typeface="Arial" pitchFamily="34" charset="0"/>
              <a:buChar char="•"/>
            </a:pPr>
            <a:r>
              <a:rPr lang="en-US" sz="2400" b="1" dirty="0" smtClean="0">
                <a:solidFill>
                  <a:srgbClr val="990000"/>
                </a:solidFill>
                <a:latin typeface="Arial" pitchFamily="34" charset="0"/>
                <a:cs typeface="Arial" pitchFamily="34" charset="0"/>
              </a:rPr>
              <a:t> Balanced   occlusion</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239000" cy="838200"/>
          </a:xfrm>
          <a:noFill/>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b="1" dirty="0" smtClean="0">
                <a:solidFill>
                  <a:srgbClr val="C00000"/>
                </a:solidFill>
                <a:latin typeface="Copperplate Gothic Light" pitchFamily="34" charset="0"/>
              </a:rPr>
              <a:t>  lingualized   occlusion</a:t>
            </a:r>
            <a:endParaRPr lang="en-US" b="1" dirty="0">
              <a:solidFill>
                <a:srgbClr val="C00000"/>
              </a:solidFill>
              <a:latin typeface="Copperplate Gothic Light" pitchFamily="34" charset="0"/>
            </a:endParaRPr>
          </a:p>
        </p:txBody>
      </p:sp>
      <p:sp>
        <p:nvSpPr>
          <p:cNvPr id="3" name="Content Placeholder 2"/>
          <p:cNvSpPr>
            <a:spLocks noGrp="1"/>
          </p:cNvSpPr>
          <p:nvPr>
            <p:ph idx="1"/>
          </p:nvPr>
        </p:nvSpPr>
        <p:spPr>
          <a:xfrm>
            <a:off x="304800" y="1554162"/>
            <a:ext cx="5029200" cy="4525963"/>
          </a:xfrm>
        </p:spPr>
        <p:txBody>
          <a:bodyPr>
            <a:normAutofit fontScale="92500"/>
          </a:bodyPr>
          <a:lstStyle/>
          <a:p>
            <a:pPr>
              <a:buFont typeface="Wingdings" pitchFamily="2" charset="2"/>
              <a:buChar char="q"/>
            </a:pPr>
            <a:r>
              <a:rPr lang="en-US" sz="2400" dirty="0" smtClean="0">
                <a:solidFill>
                  <a:srgbClr val="0070C0"/>
                </a:solidFill>
                <a:latin typeface="Arial" pitchFamily="34" charset="0"/>
                <a:cs typeface="Arial" pitchFamily="34" charset="0"/>
              </a:rPr>
              <a:t> this  concept was introduced by  ALFRED GYSI (1927 )</a:t>
            </a:r>
          </a:p>
          <a:p>
            <a:pPr>
              <a:buFont typeface="Wingdings" pitchFamily="2" charset="2"/>
              <a:buChar char="q"/>
            </a:pPr>
            <a:r>
              <a:rPr lang="en-US" sz="2400" dirty="0" smtClean="0">
                <a:solidFill>
                  <a:srgbClr val="0070C0"/>
                </a:solidFill>
                <a:latin typeface="Arial" pitchFamily="34" charset="0"/>
                <a:cs typeface="Arial" pitchFamily="34" charset="0"/>
              </a:rPr>
              <a:t>S.H. PAYNE  ( 1941 ) </a:t>
            </a:r>
            <a:r>
              <a:rPr lang="en-US" sz="2400" dirty="0" smtClean="0">
                <a:solidFill>
                  <a:srgbClr val="0070C0"/>
                </a:solidFill>
                <a:latin typeface="Arial" pitchFamily="34" charset="0"/>
                <a:cs typeface="Arial" pitchFamily="34" charset="0"/>
              </a:rPr>
              <a:t>familiarized  </a:t>
            </a:r>
            <a:r>
              <a:rPr lang="en-US" sz="2400" dirty="0" smtClean="0">
                <a:solidFill>
                  <a:srgbClr val="0070C0"/>
                </a:solidFill>
                <a:latin typeface="Arial" pitchFamily="34" charset="0"/>
                <a:cs typeface="Arial" pitchFamily="34" charset="0"/>
              </a:rPr>
              <a:t>it “ cup to fossa occlusion”</a:t>
            </a:r>
          </a:p>
          <a:p>
            <a:pPr>
              <a:buFont typeface="Wingdings" pitchFamily="2" charset="2"/>
              <a:buChar char="q"/>
            </a:pPr>
            <a:r>
              <a:rPr lang="en-US" sz="2400" dirty="0" smtClean="0">
                <a:solidFill>
                  <a:srgbClr val="0070C0"/>
                </a:solidFill>
                <a:latin typeface="Arial" pitchFamily="34" charset="0"/>
                <a:cs typeface="Arial" pitchFamily="34" charset="0"/>
              </a:rPr>
              <a:t>POUND and MURREL  also advocated this concept.</a:t>
            </a:r>
          </a:p>
          <a:p>
            <a:pPr>
              <a:buFont typeface="Wingdings" pitchFamily="2" charset="2"/>
              <a:buChar char="q"/>
            </a:pPr>
            <a:r>
              <a:rPr lang="en-US" sz="2400" dirty="0" smtClean="0">
                <a:solidFill>
                  <a:srgbClr val="0070C0"/>
                </a:solidFill>
                <a:latin typeface="Arial" pitchFamily="34" charset="0"/>
                <a:cs typeface="Arial" pitchFamily="34" charset="0"/>
              </a:rPr>
              <a:t> the umbrella </a:t>
            </a:r>
            <a:r>
              <a:rPr lang="en-US" sz="2400" dirty="0" smtClean="0">
                <a:solidFill>
                  <a:srgbClr val="0070C0"/>
                </a:solidFill>
                <a:latin typeface="Arial" pitchFamily="34" charset="0"/>
                <a:cs typeface="Arial" pitchFamily="34" charset="0"/>
              </a:rPr>
              <a:t>term </a:t>
            </a:r>
            <a:r>
              <a:rPr lang="en-US" sz="2400" dirty="0" smtClean="0">
                <a:solidFill>
                  <a:srgbClr val="0070C0"/>
                </a:solidFill>
                <a:latin typeface="Arial" pitchFamily="34" charset="0"/>
                <a:cs typeface="Arial" pitchFamily="34" charset="0"/>
              </a:rPr>
              <a:t>“ lingualized occlusion’ encompasses a number of  different occlusal schemes  :bilaterally balanced ,non-balanced ,linear functional –rational ,or functional .</a:t>
            </a:r>
          </a:p>
          <a:p>
            <a:pPr>
              <a:buFont typeface="Wingdings" pitchFamily="2" charset="2"/>
              <a:buChar char="q"/>
            </a:pPr>
            <a:endParaRPr lang="en-US" sz="2400" dirty="0" smtClean="0">
              <a:solidFill>
                <a:srgbClr val="0070C0"/>
              </a:solidFill>
              <a:latin typeface="Arial" pitchFamily="34" charset="0"/>
              <a:cs typeface="Arial" pitchFamily="34" charset="0"/>
            </a:endParaRPr>
          </a:p>
          <a:p>
            <a:pPr>
              <a:buFont typeface="Wingdings" pitchFamily="2" charset="2"/>
              <a:buChar char="q"/>
            </a:pPr>
            <a:endParaRPr lang="en-US" sz="2400" dirty="0" smtClean="0">
              <a:solidFill>
                <a:srgbClr val="0070C0"/>
              </a:solidFill>
              <a:latin typeface="Arial" pitchFamily="34" charset="0"/>
              <a:cs typeface="Arial" pitchFamily="34" charset="0"/>
            </a:endParaRPr>
          </a:p>
        </p:txBody>
      </p:sp>
      <p:pic>
        <p:nvPicPr>
          <p:cNvPr id="4" name="Picture 4" descr="DSC01195"/>
          <p:cNvPicPr>
            <a:picLocks noChangeAspect="1" noChangeArrowheads="1"/>
          </p:cNvPicPr>
          <p:nvPr/>
        </p:nvPicPr>
        <p:blipFill>
          <a:blip r:embed="rId2" cstate="print"/>
          <a:srcRect t="3072" r="2272"/>
          <a:stretch>
            <a:fillRect/>
          </a:stretch>
        </p:blipFill>
        <p:spPr bwMode="auto">
          <a:xfrm>
            <a:off x="5181600" y="2133600"/>
            <a:ext cx="3962400" cy="2819400"/>
          </a:xfrm>
          <a:prstGeom prst="rect">
            <a:avLst/>
          </a:prstGeom>
          <a:noFill/>
          <a:ln w="57150">
            <a:solidFill>
              <a:srgbClr val="000000"/>
            </a:solid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0"/>
            <a:ext cx="8686800" cy="3627438"/>
          </a:xfrm>
        </p:spPr>
        <p:txBody>
          <a:bodyPr>
            <a:normAutofit/>
          </a:bodyPr>
          <a:lstStyle/>
          <a:p>
            <a:pPr>
              <a:buFont typeface="Wingdings" pitchFamily="2" charset="2"/>
              <a:buChar char="§"/>
            </a:pPr>
            <a:endParaRPr lang="en-US" sz="2400" dirty="0" smtClean="0">
              <a:solidFill>
                <a:schemeClr val="tx1"/>
              </a:solidFill>
              <a:latin typeface="Arial" pitchFamily="34" charset="0"/>
              <a:cs typeface="Arial" pitchFamily="34" charset="0"/>
            </a:endParaRPr>
          </a:p>
          <a:p>
            <a:pPr>
              <a:buFont typeface="Wingdings" pitchFamily="2" charset="2"/>
              <a:buChar char="§"/>
            </a:pPr>
            <a:r>
              <a:rPr lang="en-US" sz="2400" dirty="0" smtClean="0">
                <a:solidFill>
                  <a:schemeClr val="tx1"/>
                </a:solidFill>
                <a:latin typeface="Arial" pitchFamily="34" charset="0"/>
                <a:cs typeface="Arial" pitchFamily="34" charset="0"/>
              </a:rPr>
              <a:t>“</a:t>
            </a:r>
            <a:r>
              <a:rPr lang="en-US" sz="2400" b="1" dirty="0" smtClean="0">
                <a:solidFill>
                  <a:srgbClr val="C00000"/>
                </a:solidFill>
                <a:latin typeface="Arial" pitchFamily="34" charset="0"/>
                <a:cs typeface="Arial" pitchFamily="34" charset="0"/>
              </a:rPr>
              <a:t>This  form  of  denture  occlusion  articulates   the  maxillary lingual  cusps  with  the  mandibular  occlusal  surfaces  in  centric working  and  nonworking  mandibular  positions.”(GPT 8)</a:t>
            </a:r>
          </a:p>
          <a:p>
            <a:pPr>
              <a:buFont typeface="Wingdings" pitchFamily="2" charset="2"/>
              <a:buChar char="§"/>
            </a:pPr>
            <a:r>
              <a:rPr lang="en-US" sz="2400" dirty="0" smtClean="0">
                <a:solidFill>
                  <a:schemeClr val="tx1"/>
                </a:solidFill>
                <a:latin typeface="Arial" pitchFamily="34" charset="0"/>
                <a:cs typeface="Arial" pitchFamily="34" charset="0"/>
              </a:rPr>
              <a:t>It  is  an  attempt   to  maintain  the  esthetic  and  food  penetration advantages  of  the anatomic  form  while  maintaining  the  mechanical  freedom  of  the  nonanatomic  room.</a:t>
            </a:r>
          </a:p>
          <a:p>
            <a:pPr>
              <a:buFont typeface="Wingdings" pitchFamily="2" charset="2"/>
              <a:buChar char="§"/>
            </a:pPr>
            <a:endParaRPr lang="en-US" sz="2400" dirty="0" smtClean="0">
              <a:solidFill>
                <a:schemeClr val="tx1"/>
              </a:solidFill>
              <a:latin typeface="Arial" pitchFamily="34" charset="0"/>
              <a:cs typeface="Arial" pitchFamily="34" charset="0"/>
            </a:endParaRPr>
          </a:p>
        </p:txBody>
      </p:sp>
      <p:pic>
        <p:nvPicPr>
          <p:cNvPr id="5" name="Picture 4" descr="DSC01194"/>
          <p:cNvPicPr>
            <a:picLocks noChangeAspect="1" noChangeArrowheads="1"/>
          </p:cNvPicPr>
          <p:nvPr/>
        </p:nvPicPr>
        <p:blipFill>
          <a:blip r:embed="rId2" cstate="print"/>
          <a:srcRect l="1250" t="4688" r="1250"/>
          <a:stretch>
            <a:fillRect/>
          </a:stretch>
        </p:blipFill>
        <p:spPr bwMode="auto">
          <a:xfrm>
            <a:off x="1676400" y="3886200"/>
            <a:ext cx="5334000" cy="2780974"/>
          </a:xfrm>
          <a:prstGeom prst="rect">
            <a:avLst/>
          </a:prstGeom>
          <a:noFill/>
          <a:ln w="57150">
            <a:solidFill>
              <a:srgbClr val="996600"/>
            </a:solid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pPr algn="ctr"/>
            <a:r>
              <a:rPr lang="en-US" dirty="0" smtClean="0">
                <a:solidFill>
                  <a:srgbClr val="C00000"/>
                </a:solidFill>
                <a:latin typeface="Arial Black" pitchFamily="34" charset="0"/>
              </a:rPr>
              <a:t>Principles </a:t>
            </a:r>
            <a:endParaRPr lang="en-US" dirty="0">
              <a:solidFill>
                <a:srgbClr val="C00000"/>
              </a:solidFill>
              <a:latin typeface="Arial Black" pitchFamily="34" charset="0"/>
            </a:endParaRPr>
          </a:p>
        </p:txBody>
      </p:sp>
      <p:sp>
        <p:nvSpPr>
          <p:cNvPr id="3" name="Content Placeholder 2"/>
          <p:cNvSpPr>
            <a:spLocks noGrp="1"/>
          </p:cNvSpPr>
          <p:nvPr>
            <p:ph idx="1"/>
          </p:nvPr>
        </p:nvSpPr>
        <p:spPr/>
        <p:txBody>
          <a:bodyPr>
            <a:normAutofit/>
          </a:bodyPr>
          <a:lstStyle/>
          <a:p>
            <a:r>
              <a:rPr lang="en-US" sz="2800" dirty="0" smtClean="0">
                <a:latin typeface="Times New Roman" pitchFamily="18" charset="0"/>
                <a:cs typeface="Times New Roman" pitchFamily="18" charset="0"/>
              </a:rPr>
              <a:t>Anatomic posterior (30 or 33 degree) teeth are used for </a:t>
            </a:r>
            <a:r>
              <a:rPr lang="en-US" sz="2800" dirty="0" smtClean="0">
                <a:solidFill>
                  <a:srgbClr val="0070C0"/>
                </a:solidFill>
                <a:latin typeface="Times New Roman" pitchFamily="18" charset="0"/>
                <a:cs typeface="Times New Roman" pitchFamily="18" charset="0"/>
              </a:rPr>
              <a:t>maxillary denture </a:t>
            </a:r>
            <a:r>
              <a:rPr lang="en-US" sz="2800" dirty="0" smtClean="0">
                <a:latin typeface="Times New Roman" pitchFamily="18" charset="0"/>
                <a:cs typeface="Times New Roman" pitchFamily="18" charset="0"/>
              </a:rPr>
              <a:t>: Tooth forms with prominent lingual cusps are helpful.</a:t>
            </a:r>
          </a:p>
          <a:p>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Non-anatomic or semi-anatomic teeth are used for </a:t>
            </a:r>
            <a:r>
              <a:rPr lang="en-US" sz="2800" dirty="0" smtClean="0">
                <a:solidFill>
                  <a:srgbClr val="0070C0"/>
                </a:solidFill>
                <a:latin typeface="Times New Roman" pitchFamily="18" charset="0"/>
                <a:cs typeface="Times New Roman" pitchFamily="18" charset="0"/>
              </a:rPr>
              <a:t>mandibular denture </a:t>
            </a:r>
            <a:r>
              <a:rPr lang="en-US" sz="2800" dirty="0" smtClean="0">
                <a:latin typeface="Times New Roman" pitchFamily="18" charset="0"/>
                <a:cs typeface="Times New Roman" pitchFamily="18" charset="0"/>
              </a:rPr>
              <a:t>: Shallow or flat cusp form is used : Narrow occlusal table is preferred in severe residual ridge resorption.</a:t>
            </a:r>
          </a:p>
          <a:p>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buNone/>
            </a:pPr>
            <a:endParaRPr lang="en-US" sz="4000" dirty="0" smtClean="0">
              <a:solidFill>
                <a:srgbClr val="990000"/>
              </a:solidFill>
              <a:latin typeface="Copperplate Gothic Light" pitchFamily="34" charset="0"/>
            </a:endParaRPr>
          </a:p>
          <a:p>
            <a:pPr>
              <a:buNone/>
            </a:pPr>
            <a:r>
              <a:rPr lang="en-US" sz="4000" dirty="0" smtClean="0">
                <a:solidFill>
                  <a:srgbClr val="990000"/>
                </a:solidFill>
                <a:latin typeface="Copperplate Gothic Light" pitchFamily="34" charset="0"/>
              </a:rPr>
              <a:t>      </a:t>
            </a:r>
            <a:r>
              <a:rPr lang="en-US" sz="4000" b="1" dirty="0" smtClean="0">
                <a:solidFill>
                  <a:srgbClr val="990000"/>
                </a:solidFill>
                <a:latin typeface="Copperplate Gothic Light" pitchFamily="34" charset="0"/>
              </a:rPr>
              <a:t>what  is  occlusion ?</a:t>
            </a:r>
            <a:endParaRPr lang="en-US" sz="4000" b="1" dirty="0">
              <a:solidFill>
                <a:srgbClr val="990000"/>
              </a:solidFill>
              <a:latin typeface="Copperplate Gothic Light"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838200"/>
          </a:xfrm>
        </p:spPr>
        <p:style>
          <a:lnRef idx="2">
            <a:schemeClr val="dk1">
              <a:shade val="50000"/>
            </a:schemeClr>
          </a:lnRef>
          <a:fillRef idx="1">
            <a:schemeClr val="dk1"/>
          </a:fillRef>
          <a:effectRef idx="0">
            <a:schemeClr val="dk1"/>
          </a:effectRef>
          <a:fontRef idx="minor">
            <a:schemeClr val="lt1"/>
          </a:fontRef>
        </p:style>
        <p:txBody>
          <a:bodyPr/>
          <a:lstStyle/>
          <a:p>
            <a:pPr algn="ctr"/>
            <a:r>
              <a:rPr lang="en-US" dirty="0" smtClean="0">
                <a:solidFill>
                  <a:srgbClr val="C00000"/>
                </a:solidFill>
                <a:latin typeface="Arial Black" pitchFamily="34" charset="0"/>
              </a:rPr>
              <a:t>Principles</a:t>
            </a:r>
            <a:endParaRPr lang="en-US" dirty="0">
              <a:solidFill>
                <a:srgbClr val="C00000"/>
              </a:solidFill>
              <a:latin typeface="Arial Black" pitchFamily="34" charset="0"/>
            </a:endParaRPr>
          </a:p>
        </p:txBody>
      </p:sp>
      <p:sp>
        <p:nvSpPr>
          <p:cNvPr id="3" name="Content Placeholder 2"/>
          <p:cNvSpPr>
            <a:spLocks noGrp="1"/>
          </p:cNvSpPr>
          <p:nvPr>
            <p:ph idx="1"/>
          </p:nvPr>
        </p:nvSpPr>
        <p:spPr>
          <a:xfrm>
            <a:off x="304800" y="1066800"/>
            <a:ext cx="8686800" cy="3932238"/>
          </a:xfrm>
        </p:spPr>
        <p:txBody>
          <a:bodyPr>
            <a:normAutofit/>
          </a:bodyPr>
          <a:lstStyle/>
          <a:p>
            <a:r>
              <a:rPr lang="en-US" sz="2400" dirty="0" smtClean="0">
                <a:solidFill>
                  <a:schemeClr val="tx1"/>
                </a:solidFill>
                <a:latin typeface="Arial" pitchFamily="34" charset="0"/>
                <a:cs typeface="Arial" pitchFamily="34" charset="0"/>
              </a:rPr>
              <a:t>Selective grinding </a:t>
            </a:r>
            <a:r>
              <a:rPr lang="en-US" sz="2400" dirty="0" smtClean="0">
                <a:latin typeface="Arial" pitchFamily="34" charset="0"/>
                <a:cs typeface="Arial" pitchFamily="34" charset="0"/>
              </a:rPr>
              <a:t>of mandibular posterior teeth is always necessary : It smoothens the central fossae, lowering marginal ridges &amp; forms slight buccal &amp; lingual inclines creating a slight concavity in the occlusal surface.</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Porcelain or plastic teeth can be used, but plastic teeth should not be used to oppose porcelain teeth.</a:t>
            </a:r>
          </a:p>
          <a:p>
            <a:endParaRPr lang="en-US" sz="2400" dirty="0">
              <a:latin typeface="Arial" pitchFamily="34" charset="0"/>
              <a:cs typeface="Arial" pitchFamily="34" charset="0"/>
            </a:endParaRPr>
          </a:p>
        </p:txBody>
      </p:sp>
      <p:pic>
        <p:nvPicPr>
          <p:cNvPr id="4" name="Picture 6"/>
          <p:cNvPicPr>
            <a:picLocks noChangeAspect="1" noChangeArrowheads="1"/>
          </p:cNvPicPr>
          <p:nvPr/>
        </p:nvPicPr>
        <p:blipFill>
          <a:blip r:embed="rId2" cstate="print"/>
          <a:srcRect/>
          <a:stretch>
            <a:fillRect/>
          </a:stretch>
        </p:blipFill>
        <p:spPr bwMode="auto">
          <a:xfrm>
            <a:off x="1828800" y="4114800"/>
            <a:ext cx="5956300" cy="2133600"/>
          </a:xfrm>
          <a:prstGeom prst="rect">
            <a:avLst/>
          </a:prstGeom>
          <a:noFill/>
          <a:ln w="38100" algn="ctr">
            <a:solidFill>
              <a:srgbClr val="000000"/>
            </a:solidFill>
            <a:miter lim="800000"/>
            <a:headEnd/>
            <a:tailEnd/>
          </a:ln>
          <a:effectLst/>
        </p:spPr>
      </p:pic>
      <p:sp>
        <p:nvSpPr>
          <p:cNvPr id="5" name="Text Box 4"/>
          <p:cNvSpPr txBox="1">
            <a:spLocks noChangeArrowheads="1"/>
          </p:cNvSpPr>
          <p:nvPr/>
        </p:nvSpPr>
        <p:spPr bwMode="auto">
          <a:xfrm>
            <a:off x="1828800" y="6248400"/>
            <a:ext cx="2971800" cy="457200"/>
          </a:xfrm>
          <a:prstGeom prst="rect">
            <a:avLst/>
          </a:prstGeom>
          <a:noFill/>
          <a:ln w="9525" algn="ctr">
            <a:noFill/>
            <a:miter lim="800000"/>
            <a:headEnd/>
            <a:tailEnd/>
          </a:ln>
          <a:effectLst/>
        </p:spPr>
        <p:txBody>
          <a:bodyPr>
            <a:spAutoFit/>
          </a:bodyPr>
          <a:lstStyle/>
          <a:p>
            <a:pPr marL="342900" indent="-342900" algn="ctr">
              <a:spcBef>
                <a:spcPct val="50000"/>
              </a:spcBef>
              <a:buClr>
                <a:srgbClr val="FFFF66"/>
              </a:buClr>
              <a:buSzPct val="90000"/>
              <a:buFont typeface="Wingdings" pitchFamily="2" charset="2"/>
              <a:buNone/>
            </a:pPr>
            <a:r>
              <a:rPr lang="en-US" sz="2400" dirty="0">
                <a:solidFill>
                  <a:srgbClr val="FF3300"/>
                </a:solidFill>
                <a:latin typeface="Times New Roman" pitchFamily="18" charset="0"/>
                <a:cs typeface="Arial" charset="0"/>
              </a:rPr>
              <a:t>Shallow cusp form</a:t>
            </a:r>
          </a:p>
        </p:txBody>
      </p:sp>
      <p:sp>
        <p:nvSpPr>
          <p:cNvPr id="6" name="Rectangle 5"/>
          <p:cNvSpPr/>
          <p:nvPr/>
        </p:nvSpPr>
        <p:spPr>
          <a:xfrm>
            <a:off x="5486400" y="6248400"/>
            <a:ext cx="2895600" cy="461665"/>
          </a:xfrm>
          <a:prstGeom prst="rect">
            <a:avLst/>
          </a:prstGeom>
        </p:spPr>
        <p:txBody>
          <a:bodyPr wrap="square">
            <a:spAutoFit/>
          </a:bodyPr>
          <a:lstStyle/>
          <a:p>
            <a:r>
              <a:rPr lang="en-US" sz="2400" dirty="0" smtClean="0">
                <a:solidFill>
                  <a:srgbClr val="FF3300"/>
                </a:solidFill>
                <a:latin typeface="Times New Roman" pitchFamily="18" charset="0"/>
                <a:cs typeface="Arial" charset="0"/>
              </a:rPr>
              <a:t>0</a:t>
            </a:r>
            <a:r>
              <a:rPr lang="en-US" sz="2400" baseline="30000" dirty="0" smtClean="0">
                <a:solidFill>
                  <a:srgbClr val="FF3300"/>
                </a:solidFill>
                <a:latin typeface="Times New Roman" pitchFamily="18" charset="0"/>
                <a:cs typeface="Arial" charset="0"/>
              </a:rPr>
              <a:t>o</a:t>
            </a:r>
            <a:r>
              <a:rPr lang="en-US" sz="2400" dirty="0" smtClean="0">
                <a:solidFill>
                  <a:srgbClr val="FF3300"/>
                </a:solidFill>
                <a:latin typeface="Times New Roman" pitchFamily="18" charset="0"/>
                <a:cs typeface="Arial" charset="0"/>
              </a:rPr>
              <a:t> cusp  Form</a:t>
            </a:r>
            <a:endParaRPr lang="en-US" sz="24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r>
              <a:rPr lang="en-US" dirty="0" smtClean="0">
                <a:solidFill>
                  <a:srgbClr val="C00000"/>
                </a:solidFill>
                <a:latin typeface="Arial Black" pitchFamily="34" charset="0"/>
              </a:rPr>
              <a:t>Principles</a:t>
            </a:r>
            <a:endParaRPr lang="en-US" dirty="0">
              <a:solidFill>
                <a:srgbClr val="C00000"/>
              </a:solidFill>
              <a:latin typeface="Arial Black" pitchFamily="34" charset="0"/>
            </a:endParaRPr>
          </a:p>
        </p:txBody>
      </p:sp>
      <p:sp>
        <p:nvSpPr>
          <p:cNvPr id="3" name="Content Placeholder 2"/>
          <p:cNvSpPr>
            <a:spLocks noGrp="1"/>
          </p:cNvSpPr>
          <p:nvPr>
            <p:ph idx="1"/>
          </p:nvPr>
        </p:nvSpPr>
        <p:spPr>
          <a:xfrm>
            <a:off x="304800" y="1554162"/>
            <a:ext cx="3962400" cy="4525963"/>
          </a:xfrm>
        </p:spPr>
        <p:txBody>
          <a:bodyPr>
            <a:normAutofit fontScale="85000" lnSpcReduction="20000"/>
          </a:bodyPr>
          <a:lstStyle/>
          <a:p>
            <a:pPr>
              <a:lnSpc>
                <a:spcPct val="90000"/>
              </a:lnSpc>
            </a:pPr>
            <a:r>
              <a:rPr lang="en-US" dirty="0" smtClean="0">
                <a:solidFill>
                  <a:srgbClr val="0070C0"/>
                </a:solidFill>
                <a:latin typeface="Arial" pitchFamily="34" charset="0"/>
                <a:cs typeface="Arial" pitchFamily="34" charset="0"/>
              </a:rPr>
              <a:t>Maxillary lingual cusps should contact mandibular teeth in centric occlusion.</a:t>
            </a:r>
          </a:p>
          <a:p>
            <a:pPr>
              <a:lnSpc>
                <a:spcPct val="90000"/>
              </a:lnSpc>
            </a:pPr>
            <a:endParaRPr lang="en-US" dirty="0" smtClean="0">
              <a:solidFill>
                <a:srgbClr val="0070C0"/>
              </a:solidFill>
              <a:latin typeface="Arial" pitchFamily="34" charset="0"/>
              <a:cs typeface="Arial" pitchFamily="34" charset="0"/>
            </a:endParaRPr>
          </a:p>
          <a:p>
            <a:pPr>
              <a:lnSpc>
                <a:spcPct val="90000"/>
              </a:lnSpc>
            </a:pPr>
            <a:endParaRPr lang="en-US" dirty="0" smtClean="0">
              <a:solidFill>
                <a:srgbClr val="0070C0"/>
              </a:solidFill>
              <a:latin typeface="Arial" pitchFamily="34" charset="0"/>
              <a:cs typeface="Arial" pitchFamily="34" charset="0"/>
            </a:endParaRPr>
          </a:p>
          <a:p>
            <a:pPr>
              <a:lnSpc>
                <a:spcPct val="90000"/>
              </a:lnSpc>
            </a:pPr>
            <a:endParaRPr lang="en-US" dirty="0" smtClean="0">
              <a:solidFill>
                <a:srgbClr val="0070C0"/>
              </a:solidFill>
              <a:latin typeface="Arial" pitchFamily="34" charset="0"/>
              <a:cs typeface="Arial" pitchFamily="34" charset="0"/>
            </a:endParaRPr>
          </a:p>
          <a:p>
            <a:pPr>
              <a:lnSpc>
                <a:spcPct val="90000"/>
              </a:lnSpc>
            </a:pPr>
            <a:r>
              <a:rPr lang="en-US" dirty="0" smtClean="0">
                <a:solidFill>
                  <a:srgbClr val="0070C0"/>
                </a:solidFill>
                <a:latin typeface="Arial" pitchFamily="34" charset="0"/>
                <a:cs typeface="Arial" pitchFamily="34" charset="0"/>
              </a:rPr>
              <a:t>Mandibular buccal cusps should not contact maxillary teeth in centric occlusion (as is customary with usual anatomic tooth placement).</a:t>
            </a:r>
          </a:p>
          <a:p>
            <a:endParaRPr lang="en-US" dirty="0">
              <a:solidFill>
                <a:srgbClr val="0070C0"/>
              </a:solidFill>
              <a:latin typeface="Arial" pitchFamily="34" charset="0"/>
              <a:cs typeface="Arial" pitchFamily="34" charset="0"/>
            </a:endParaRPr>
          </a:p>
        </p:txBody>
      </p:sp>
      <p:pic>
        <p:nvPicPr>
          <p:cNvPr id="4" name="Picture 4" descr="DSC01195"/>
          <p:cNvPicPr>
            <a:picLocks noChangeAspect="1" noChangeArrowheads="1"/>
          </p:cNvPicPr>
          <p:nvPr/>
        </p:nvPicPr>
        <p:blipFill>
          <a:blip r:embed="rId2"/>
          <a:srcRect l="4160" t="2272" r="3687" b="2272"/>
          <a:stretch>
            <a:fillRect/>
          </a:stretch>
        </p:blipFill>
        <p:spPr bwMode="auto">
          <a:xfrm>
            <a:off x="6324600" y="609600"/>
            <a:ext cx="1633538" cy="2743200"/>
          </a:xfrm>
          <a:prstGeom prst="rect">
            <a:avLst/>
          </a:prstGeom>
          <a:noFill/>
          <a:ln w="38100">
            <a:solidFill>
              <a:srgbClr val="000000"/>
            </a:solidFill>
            <a:miter lim="800000"/>
            <a:headEnd/>
            <a:tailEnd/>
          </a:ln>
        </p:spPr>
      </p:pic>
      <p:pic>
        <p:nvPicPr>
          <p:cNvPr id="5" name="Picture 7"/>
          <p:cNvPicPr>
            <a:picLocks noChangeAspect="1" noChangeArrowheads="1"/>
          </p:cNvPicPr>
          <p:nvPr/>
        </p:nvPicPr>
        <p:blipFill>
          <a:blip r:embed="rId3" cstate="print"/>
          <a:srcRect/>
          <a:stretch>
            <a:fillRect/>
          </a:stretch>
        </p:blipFill>
        <p:spPr bwMode="auto">
          <a:xfrm>
            <a:off x="4800600" y="3810000"/>
            <a:ext cx="1828800" cy="2305050"/>
          </a:xfrm>
          <a:prstGeom prst="rect">
            <a:avLst/>
          </a:prstGeom>
          <a:noFill/>
          <a:ln w="38100" algn="ctr">
            <a:solidFill>
              <a:srgbClr val="000000"/>
            </a:solidFill>
            <a:miter lim="800000"/>
            <a:headEnd/>
            <a:tailEnd/>
          </a:ln>
          <a:effectLst/>
        </p:spPr>
      </p:pic>
      <p:pic>
        <p:nvPicPr>
          <p:cNvPr id="6" name="Picture 8"/>
          <p:cNvPicPr>
            <a:picLocks noChangeAspect="1" noChangeArrowheads="1"/>
          </p:cNvPicPr>
          <p:nvPr/>
        </p:nvPicPr>
        <p:blipFill>
          <a:blip r:embed="rId4" cstate="print"/>
          <a:srcRect/>
          <a:stretch>
            <a:fillRect/>
          </a:stretch>
        </p:blipFill>
        <p:spPr bwMode="auto">
          <a:xfrm>
            <a:off x="7239000" y="3810000"/>
            <a:ext cx="1676400" cy="2216150"/>
          </a:xfrm>
          <a:prstGeom prst="rect">
            <a:avLst/>
          </a:prstGeom>
          <a:noFill/>
          <a:ln w="38100" algn="ctr">
            <a:solidFill>
              <a:srgbClr val="000000"/>
            </a:solidFill>
            <a:miter lim="800000"/>
            <a:headEnd/>
            <a:tailEnd/>
          </a:ln>
          <a:effectLst/>
        </p:spPr>
      </p:pic>
      <p:sp>
        <p:nvSpPr>
          <p:cNvPr id="7" name="Text Box 5"/>
          <p:cNvSpPr txBox="1">
            <a:spLocks noChangeArrowheads="1"/>
          </p:cNvSpPr>
          <p:nvPr/>
        </p:nvSpPr>
        <p:spPr bwMode="auto">
          <a:xfrm>
            <a:off x="4648200" y="6035675"/>
            <a:ext cx="2209800" cy="830997"/>
          </a:xfrm>
          <a:prstGeom prst="rect">
            <a:avLst/>
          </a:prstGeom>
          <a:noFill/>
          <a:ln w="9525" algn="ctr">
            <a:noFill/>
            <a:miter lim="800000"/>
            <a:headEnd/>
            <a:tailEnd/>
          </a:ln>
          <a:effectLst/>
        </p:spPr>
        <p:txBody>
          <a:bodyPr>
            <a:spAutoFit/>
          </a:bodyPr>
          <a:lstStyle/>
          <a:p>
            <a:pPr marL="342900" indent="-342900" algn="ctr">
              <a:spcBef>
                <a:spcPct val="50000"/>
              </a:spcBef>
              <a:buClr>
                <a:srgbClr val="FFFF66"/>
              </a:buClr>
              <a:buSzPct val="90000"/>
              <a:buFont typeface="Wingdings" pitchFamily="2" charset="2"/>
              <a:buNone/>
            </a:pPr>
            <a:r>
              <a:rPr lang="en-US" sz="2400" dirty="0" smtClean="0">
                <a:latin typeface="Times New Roman" pitchFamily="18" charset="0"/>
                <a:cs typeface="Arial" charset="0"/>
              </a:rPr>
              <a:t>Anatomic arrangement</a:t>
            </a:r>
            <a:endParaRPr lang="en-US" sz="2400" dirty="0">
              <a:latin typeface="Times New Roman" pitchFamily="18" charset="0"/>
              <a:cs typeface="Arial" charset="0"/>
            </a:endParaRPr>
          </a:p>
        </p:txBody>
      </p:sp>
      <p:sp>
        <p:nvSpPr>
          <p:cNvPr id="8" name="Text Box 6"/>
          <p:cNvSpPr txBox="1">
            <a:spLocks noChangeArrowheads="1"/>
          </p:cNvSpPr>
          <p:nvPr/>
        </p:nvSpPr>
        <p:spPr bwMode="auto">
          <a:xfrm>
            <a:off x="6934200" y="6035675"/>
            <a:ext cx="2209800" cy="830997"/>
          </a:xfrm>
          <a:prstGeom prst="rect">
            <a:avLst/>
          </a:prstGeom>
          <a:noFill/>
          <a:ln w="9525" algn="ctr">
            <a:noFill/>
            <a:miter lim="800000"/>
            <a:headEnd/>
            <a:tailEnd/>
          </a:ln>
          <a:effectLst/>
        </p:spPr>
        <p:txBody>
          <a:bodyPr>
            <a:spAutoFit/>
          </a:bodyPr>
          <a:lstStyle/>
          <a:p>
            <a:pPr marL="342900" indent="-342900" algn="ctr">
              <a:spcBef>
                <a:spcPct val="50000"/>
              </a:spcBef>
              <a:buClr>
                <a:srgbClr val="FFFF66"/>
              </a:buClr>
              <a:buSzPct val="90000"/>
              <a:buFont typeface="Wingdings" pitchFamily="2" charset="2"/>
              <a:buNone/>
            </a:pPr>
            <a:r>
              <a:rPr lang="en-US" sz="2400" dirty="0" smtClean="0">
                <a:latin typeface="Times New Roman" pitchFamily="18" charset="0"/>
                <a:cs typeface="Arial" charset="0"/>
              </a:rPr>
              <a:t>Lingualized   arrangement</a:t>
            </a:r>
            <a:endParaRPr lang="en-US" sz="2400" dirty="0">
              <a:latin typeface="Times New Roman" pitchFamily="18" charset="0"/>
              <a:cs typeface="Arial"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style>
          <a:lnRef idx="2">
            <a:schemeClr val="dk1">
              <a:shade val="50000"/>
            </a:schemeClr>
          </a:lnRef>
          <a:fillRef idx="1">
            <a:schemeClr val="dk1"/>
          </a:fillRef>
          <a:effectRef idx="0">
            <a:schemeClr val="dk1"/>
          </a:effectRef>
          <a:fontRef idx="minor">
            <a:schemeClr val="lt1"/>
          </a:fontRef>
        </p:style>
        <p:txBody>
          <a:bodyPr/>
          <a:lstStyle/>
          <a:p>
            <a:pPr algn="ctr"/>
            <a:r>
              <a:rPr lang="en-US" dirty="0" smtClean="0">
                <a:solidFill>
                  <a:srgbClr val="C00000"/>
                </a:solidFill>
                <a:latin typeface="Arial Black" pitchFamily="34" charset="0"/>
              </a:rPr>
              <a:t>Principles</a:t>
            </a:r>
            <a:endParaRPr lang="en-US" dirty="0">
              <a:solidFill>
                <a:srgbClr val="C00000"/>
              </a:solidFill>
              <a:latin typeface="Arial Black" pitchFamily="34" charset="0"/>
            </a:endParaRPr>
          </a:p>
        </p:txBody>
      </p:sp>
      <p:sp>
        <p:nvSpPr>
          <p:cNvPr id="3" name="Content Placeholder 2"/>
          <p:cNvSpPr>
            <a:spLocks noGrp="1"/>
          </p:cNvSpPr>
          <p:nvPr>
            <p:ph idx="1"/>
          </p:nvPr>
        </p:nvSpPr>
        <p:spPr>
          <a:xfrm>
            <a:off x="304800" y="1219200"/>
            <a:ext cx="8686800" cy="2179638"/>
          </a:xfrm>
        </p:spPr>
        <p:txBody>
          <a:bodyPr/>
          <a:lstStyle/>
          <a:p>
            <a:r>
              <a:rPr lang="en-US" dirty="0" smtClean="0">
                <a:solidFill>
                  <a:srgbClr val="0070C0"/>
                </a:solidFill>
                <a:latin typeface="Times New Roman" pitchFamily="18" charset="0"/>
                <a:cs typeface="Times New Roman" pitchFamily="18" charset="0"/>
              </a:rPr>
              <a:t>Slight buccal rotation of maxillary posterior teeth </a:t>
            </a:r>
            <a:r>
              <a:rPr lang="en-US" dirty="0" smtClean="0">
                <a:solidFill>
                  <a:srgbClr val="0070C0"/>
                </a:solidFill>
                <a:latin typeface="Arial" pitchFamily="34" charset="0"/>
                <a:cs typeface="Arial" pitchFamily="34" charset="0"/>
              </a:rPr>
              <a:t>allows</a:t>
            </a:r>
            <a:r>
              <a:rPr lang="en-US" dirty="0" smtClean="0">
                <a:solidFill>
                  <a:srgbClr val="0070C0"/>
                </a:solidFill>
                <a:latin typeface="Times New Roman" pitchFamily="18" charset="0"/>
                <a:cs typeface="Times New Roman" pitchFamily="18" charset="0"/>
              </a:rPr>
              <a:t> for slight clearance of buccal cusps in working position &amp; to reduce need for extensive grinding.</a:t>
            </a:r>
          </a:p>
          <a:p>
            <a:endParaRPr lang="en-US" dirty="0">
              <a:solidFill>
                <a:srgbClr val="0070C0"/>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3">
            <a:lum bright="-16000" contrast="52000"/>
          </a:blip>
          <a:srcRect r="17455"/>
          <a:stretch>
            <a:fillRect/>
          </a:stretch>
        </p:blipFill>
        <p:spPr bwMode="auto">
          <a:xfrm>
            <a:off x="1447800" y="3657600"/>
            <a:ext cx="2897188" cy="2438400"/>
          </a:xfrm>
          <a:prstGeom prst="rect">
            <a:avLst/>
          </a:prstGeom>
          <a:noFill/>
          <a:ln w="38100">
            <a:solidFill>
              <a:srgbClr val="000000"/>
            </a:solidFill>
            <a:miter lim="800000"/>
            <a:headEnd/>
            <a:tailEnd/>
          </a:ln>
        </p:spPr>
      </p:pic>
      <p:pic>
        <p:nvPicPr>
          <p:cNvPr id="5" name="Picture 4"/>
          <p:cNvPicPr>
            <a:picLocks noChangeAspect="1" noChangeArrowheads="1"/>
          </p:cNvPicPr>
          <p:nvPr/>
        </p:nvPicPr>
        <p:blipFill>
          <a:blip r:embed="rId4"/>
          <a:srcRect/>
          <a:stretch>
            <a:fillRect/>
          </a:stretch>
        </p:blipFill>
        <p:spPr bwMode="auto">
          <a:xfrm>
            <a:off x="5105400" y="3657600"/>
            <a:ext cx="2895600" cy="2405063"/>
          </a:xfrm>
          <a:prstGeom prst="rect">
            <a:avLst/>
          </a:prstGeom>
          <a:noFill/>
          <a:ln w="38100">
            <a:solidFill>
              <a:srgbClr val="000000"/>
            </a:solid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r>
              <a:rPr lang="en-US" dirty="0" smtClean="0">
                <a:solidFill>
                  <a:srgbClr val="C00000"/>
                </a:solidFill>
                <a:latin typeface="Arial Black" pitchFamily="34" charset="0"/>
              </a:rPr>
              <a:t> Principles</a:t>
            </a:r>
            <a:endParaRPr lang="en-US" dirty="0">
              <a:solidFill>
                <a:srgbClr val="C00000"/>
              </a:solidFill>
              <a:latin typeface="Arial Black" pitchFamily="34" charset="0"/>
            </a:endParaRPr>
          </a:p>
        </p:txBody>
      </p:sp>
      <p:sp>
        <p:nvSpPr>
          <p:cNvPr id="3" name="Content Placeholder 2"/>
          <p:cNvSpPr>
            <a:spLocks noGrp="1"/>
          </p:cNvSpPr>
          <p:nvPr>
            <p:ph idx="1"/>
          </p:nvPr>
        </p:nvSpPr>
        <p:spPr/>
        <p:txBody>
          <a:bodyPr>
            <a:normAutofit/>
          </a:bodyPr>
          <a:lstStyle/>
          <a:p>
            <a:r>
              <a:rPr lang="en-US" sz="2400" dirty="0" smtClean="0">
                <a:solidFill>
                  <a:srgbClr val="0070C0"/>
                </a:solidFill>
                <a:latin typeface="Arial" pitchFamily="34" charset="0"/>
                <a:cs typeface="Arial" pitchFamily="34" charset="0"/>
              </a:rPr>
              <a:t>Posterior teeth are arranged &amp; adjusted to establish bilateral balanced occlusion in lateral mandibular excursions for a range of 2-3 mm around centric relation.</a:t>
            </a:r>
          </a:p>
          <a:p>
            <a:endParaRPr lang="en-US" sz="2400" dirty="0" smtClean="0">
              <a:solidFill>
                <a:srgbClr val="0070C0"/>
              </a:solidFill>
              <a:latin typeface="Arial" pitchFamily="34" charset="0"/>
              <a:cs typeface="Arial" pitchFamily="34" charset="0"/>
            </a:endParaRPr>
          </a:p>
          <a:p>
            <a:r>
              <a:rPr lang="en-US" sz="2400" dirty="0" smtClean="0">
                <a:solidFill>
                  <a:srgbClr val="0070C0"/>
                </a:solidFill>
                <a:latin typeface="Arial" pitchFamily="34" charset="0"/>
                <a:cs typeface="Arial" pitchFamily="34" charset="0"/>
              </a:rPr>
              <a:t>Selective grinding of maxillary buccal cusps may be needed to create small clearance between maxillary &amp; mandibular buccal cusps on working side when excursive movements are initiated.</a:t>
            </a:r>
          </a:p>
          <a:p>
            <a:endParaRPr lang="en-US" sz="2400" dirty="0">
              <a:solidFill>
                <a:srgbClr val="0070C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772400" cy="914400"/>
          </a:xfrm>
        </p:spPr>
        <p:style>
          <a:lnRef idx="2">
            <a:schemeClr val="dk1">
              <a:shade val="50000"/>
            </a:schemeClr>
          </a:lnRef>
          <a:fillRef idx="1">
            <a:schemeClr val="dk1"/>
          </a:fillRef>
          <a:effectRef idx="0">
            <a:schemeClr val="dk1"/>
          </a:effectRef>
          <a:fontRef idx="minor">
            <a:schemeClr val="lt1"/>
          </a:fontRef>
        </p:style>
        <p:txBody>
          <a:bodyPr/>
          <a:lstStyle/>
          <a:p>
            <a:pPr algn="ctr"/>
            <a:r>
              <a:rPr lang="en-US" dirty="0" smtClean="0">
                <a:solidFill>
                  <a:srgbClr val="C00000"/>
                </a:solidFill>
                <a:latin typeface="Arial Black" pitchFamily="34" charset="0"/>
              </a:rPr>
              <a:t>Principles</a:t>
            </a:r>
            <a:endParaRPr lang="en-US" dirty="0">
              <a:solidFill>
                <a:srgbClr val="C00000"/>
              </a:solidFill>
              <a:latin typeface="Arial Black" pitchFamily="34" charset="0"/>
            </a:endParaRPr>
          </a:p>
        </p:txBody>
      </p:sp>
      <p:pic>
        <p:nvPicPr>
          <p:cNvPr id="4" name="Picture 4"/>
          <p:cNvPicPr>
            <a:picLocks noChangeAspect="1" noChangeArrowheads="1"/>
          </p:cNvPicPr>
          <p:nvPr/>
        </p:nvPicPr>
        <p:blipFill>
          <a:blip r:embed="rId2"/>
          <a:srcRect l="7317" t="8835" r="9756" b="15549"/>
          <a:stretch>
            <a:fillRect/>
          </a:stretch>
        </p:blipFill>
        <p:spPr bwMode="auto">
          <a:xfrm>
            <a:off x="762000" y="1219200"/>
            <a:ext cx="3200400" cy="1855788"/>
          </a:xfrm>
          <a:prstGeom prst="rect">
            <a:avLst/>
          </a:prstGeom>
          <a:noFill/>
          <a:ln w="38100">
            <a:solidFill>
              <a:srgbClr val="000000"/>
            </a:solidFill>
            <a:miter lim="800000"/>
            <a:headEnd/>
            <a:tailEnd/>
          </a:ln>
        </p:spPr>
      </p:pic>
      <p:pic>
        <p:nvPicPr>
          <p:cNvPr id="5" name="Picture 5"/>
          <p:cNvPicPr>
            <a:picLocks noChangeAspect="1" noChangeArrowheads="1"/>
          </p:cNvPicPr>
          <p:nvPr/>
        </p:nvPicPr>
        <p:blipFill>
          <a:blip r:embed="rId3"/>
          <a:srcRect l="2083" t="9436" b="5635"/>
          <a:stretch>
            <a:fillRect/>
          </a:stretch>
        </p:blipFill>
        <p:spPr bwMode="auto">
          <a:xfrm>
            <a:off x="4953000" y="1219200"/>
            <a:ext cx="3124200" cy="1905000"/>
          </a:xfrm>
          <a:prstGeom prst="rect">
            <a:avLst/>
          </a:prstGeom>
          <a:noFill/>
          <a:ln w="38100">
            <a:solidFill>
              <a:srgbClr val="000000"/>
            </a:solidFill>
            <a:miter lim="800000"/>
            <a:headEnd/>
            <a:tailEnd/>
          </a:ln>
        </p:spPr>
      </p:pic>
      <p:sp>
        <p:nvSpPr>
          <p:cNvPr id="6" name="Rectangle 3"/>
          <p:cNvSpPr txBox="1">
            <a:spLocks noChangeArrowheads="1"/>
          </p:cNvSpPr>
          <p:nvPr/>
        </p:nvSpPr>
        <p:spPr>
          <a:xfrm>
            <a:off x="381000" y="3505201"/>
            <a:ext cx="4038600" cy="3352800"/>
          </a:xfrm>
          <a:prstGeom prst="rect">
            <a:avLst/>
          </a:prstGeom>
        </p:spPr>
        <p:txBody>
          <a:bodyPr vert="horz">
            <a:normAutofit/>
          </a:bodyPr>
          <a:lstStyle/>
          <a:p>
            <a:pPr marL="342900" marR="0" lvl="0" indent="-342900" algn="l" defTabSz="914400" rtl="0" eaLnBrk="1" fontAlgn="auto" latinLnBrk="0" hangingPunct="1">
              <a:lnSpc>
                <a:spcPct val="90000"/>
              </a:lnSpc>
              <a:spcBef>
                <a:spcPct val="20000"/>
              </a:spcBef>
              <a:spcAft>
                <a:spcPts val="0"/>
              </a:spcAft>
              <a:buClr>
                <a:schemeClr val="accent1"/>
              </a:buClr>
              <a:buSzPct val="70000"/>
              <a:buFont typeface="Wingdings" pitchFamily="2" charset="2"/>
              <a:buNone/>
              <a:tabLst/>
              <a:defRPr/>
            </a:pPr>
            <a:r>
              <a:rPr kumimoji="0" lang="en-US" sz="2000" b="1" i="0" u="none" strike="noStrike" kern="1200" cap="none" spc="0" normalizeH="0" baseline="0" noProof="0" dirty="0" smtClean="0">
                <a:ln>
                  <a:noFill/>
                </a:ln>
                <a:solidFill>
                  <a:srgbClr val="0070C0"/>
                </a:solidFill>
                <a:effectLst/>
                <a:uLnTx/>
                <a:uFillTx/>
                <a:latin typeface="Arial" pitchFamily="34" charset="0"/>
                <a:cs typeface="Arial" pitchFamily="34" charset="0"/>
              </a:rPr>
              <a:t>      </a:t>
            </a:r>
            <a:r>
              <a:rPr kumimoji="0" lang="en-US" sz="20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Arial" pitchFamily="34" charset="0"/>
                <a:cs typeface="Arial" pitchFamily="34" charset="0"/>
              </a:rPr>
              <a:t>Maxillary lingual cusps remain in contact on the working side, reducing lateral movement of mandibular denture by placing  occlusal forces more lingual to &amp; towards the centre of mandibular teeth.</a:t>
            </a:r>
          </a:p>
          <a:p>
            <a:pPr marL="342900" marR="0" lvl="0" indent="-342900" algn="l" defTabSz="914400" rtl="0" eaLnBrk="1" fontAlgn="auto" latinLnBrk="0" hangingPunct="1">
              <a:lnSpc>
                <a:spcPct val="90000"/>
              </a:lnSpc>
              <a:spcBef>
                <a:spcPct val="20000"/>
              </a:spcBef>
              <a:spcAft>
                <a:spcPts val="0"/>
              </a:spcAft>
              <a:buClr>
                <a:schemeClr val="accent1"/>
              </a:buClr>
              <a:buSzPct val="70000"/>
              <a:buFont typeface="Wingdings 2"/>
              <a:buChar char=""/>
              <a:tabLst/>
              <a:defRPr/>
            </a:pPr>
            <a:endParaRPr kumimoji="0" lang="en-US" sz="2000" b="1" i="0" u="none" strike="noStrike" kern="1200" cap="none" spc="0" normalizeH="0" baseline="0" noProof="0" dirty="0">
              <a:ln>
                <a:noFill/>
              </a:ln>
              <a:solidFill>
                <a:srgbClr val="0070C0"/>
              </a:solidFill>
              <a:effectLst/>
              <a:uLnTx/>
              <a:uFillTx/>
              <a:latin typeface="Arial" pitchFamily="34" charset="0"/>
              <a:cs typeface="Arial" pitchFamily="34" charset="0"/>
            </a:endParaRPr>
          </a:p>
        </p:txBody>
      </p:sp>
      <p:sp>
        <p:nvSpPr>
          <p:cNvPr id="7" name="Text Box 6"/>
          <p:cNvSpPr txBox="1">
            <a:spLocks noChangeArrowheads="1"/>
          </p:cNvSpPr>
          <p:nvPr/>
        </p:nvSpPr>
        <p:spPr bwMode="auto">
          <a:xfrm>
            <a:off x="4800600" y="3657600"/>
            <a:ext cx="3581400" cy="2973122"/>
          </a:xfrm>
          <a:prstGeom prst="rect">
            <a:avLst/>
          </a:prstGeom>
          <a:noFill/>
          <a:ln w="9525" algn="ctr">
            <a:noFill/>
            <a:miter lim="800000"/>
            <a:headEnd/>
            <a:tailEnd/>
          </a:ln>
          <a:effectLst/>
        </p:spPr>
        <p:txBody>
          <a:bodyPr>
            <a:spAutoFit/>
          </a:bodyPr>
          <a:lstStyle/>
          <a:p>
            <a:pPr marL="342900" indent="-342900">
              <a:lnSpc>
                <a:spcPct val="90000"/>
              </a:lnSpc>
              <a:spcBef>
                <a:spcPct val="20000"/>
              </a:spcBef>
              <a:buClr>
                <a:srgbClr val="FFFF66"/>
              </a:buClr>
              <a:buSzPct val="90000"/>
              <a:buFont typeface="Wingdings" pitchFamily="2" charset="2"/>
              <a:buNone/>
            </a:pPr>
            <a:r>
              <a:rPr lang="en-US" sz="2400" b="1" dirty="0">
                <a:solidFill>
                  <a:srgbClr val="0070C0"/>
                </a:solidFill>
                <a:effectLst>
                  <a:outerShdw blurRad="38100" dist="38100" dir="2700000" algn="tl">
                    <a:srgbClr val="000000"/>
                  </a:outerShdw>
                </a:effectLst>
                <a:latin typeface="Arial" pitchFamily="34" charset="0"/>
                <a:cs typeface="Arial" pitchFamily="34" charset="0"/>
              </a:rPr>
              <a:t>    On balancing side, maxillary lingual cusps contact mandibular buccal cusps (as in anatomic occlusal arrangements).</a:t>
            </a:r>
          </a:p>
          <a:p>
            <a:pPr marL="342900" indent="-342900" algn="ctr">
              <a:spcBef>
                <a:spcPct val="50000"/>
              </a:spcBef>
              <a:buClr>
                <a:srgbClr val="FFFF66"/>
              </a:buClr>
              <a:buSzPct val="90000"/>
              <a:buFont typeface="Wingdings" pitchFamily="2" charset="2"/>
              <a:buChar char="Ø"/>
            </a:pPr>
            <a:endParaRPr lang="en-US" sz="2400" b="1" i="1" dirty="0">
              <a:solidFill>
                <a:srgbClr val="0070C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C00000"/>
                </a:solidFill>
                <a:latin typeface="Arial Black" pitchFamily="34" charset="0"/>
              </a:rPr>
              <a:t>Principles</a:t>
            </a:r>
            <a:endParaRPr lang="en-US" dirty="0">
              <a:solidFill>
                <a:srgbClr val="C00000"/>
              </a:solidFill>
              <a:latin typeface="Arial Black" pitchFamily="34" charset="0"/>
            </a:endParaRPr>
          </a:p>
        </p:txBody>
      </p:sp>
      <p:sp>
        <p:nvSpPr>
          <p:cNvPr id="3" name="Content Placeholder 2"/>
          <p:cNvSpPr>
            <a:spLocks noGrp="1"/>
          </p:cNvSpPr>
          <p:nvPr>
            <p:ph idx="1"/>
          </p:nvPr>
        </p:nvSpPr>
        <p:spPr>
          <a:xfrm>
            <a:off x="304800" y="1554163"/>
            <a:ext cx="8686800" cy="1265238"/>
          </a:xfrm>
        </p:spPr>
        <p:txBody>
          <a:bodyPr/>
          <a:lstStyle/>
          <a:p>
            <a:r>
              <a:rPr lang="en-US" dirty="0" smtClean="0">
                <a:solidFill>
                  <a:schemeClr val="tx1"/>
                </a:solidFill>
                <a:effectLst>
                  <a:outerShdw blurRad="38100" dist="38100" dir="2700000" algn="tl">
                    <a:srgbClr val="000000"/>
                  </a:outerShdw>
                </a:effectLst>
                <a:latin typeface="Times New Roman" pitchFamily="18" charset="0"/>
                <a:cs typeface="Arial" charset="0"/>
              </a:rPr>
              <a:t>Balancing &amp; working contacts should occur only on maxillary lingual cusps</a:t>
            </a:r>
            <a:endParaRPr lang="en-US" dirty="0">
              <a:solidFill>
                <a:schemeClr val="tx1"/>
              </a:solidFill>
            </a:endParaRPr>
          </a:p>
        </p:txBody>
      </p:sp>
      <p:grpSp>
        <p:nvGrpSpPr>
          <p:cNvPr id="5" name="Group 4"/>
          <p:cNvGrpSpPr/>
          <p:nvPr/>
        </p:nvGrpSpPr>
        <p:grpSpPr>
          <a:xfrm>
            <a:off x="1600200" y="2917825"/>
            <a:ext cx="6296025" cy="2720975"/>
            <a:chOff x="1600200" y="2514600"/>
            <a:chExt cx="6296025" cy="2720975"/>
          </a:xfrm>
        </p:grpSpPr>
        <p:sp>
          <p:nvSpPr>
            <p:cNvPr id="6" name="Oval 9"/>
            <p:cNvSpPr>
              <a:spLocks noChangeArrowheads="1"/>
            </p:cNvSpPr>
            <p:nvPr/>
          </p:nvSpPr>
          <p:spPr bwMode="auto">
            <a:xfrm>
              <a:off x="2717800" y="3535363"/>
              <a:ext cx="115888" cy="106362"/>
            </a:xfrm>
            <a:prstGeom prst="ellipse">
              <a:avLst/>
            </a:prstGeom>
            <a:solidFill>
              <a:srgbClr val="FF0000"/>
            </a:solidFill>
            <a:ln w="9525">
              <a:noFill/>
              <a:round/>
              <a:headEnd/>
              <a:tailEnd/>
            </a:ln>
            <a:effectLst/>
          </p:spPr>
          <p:txBody>
            <a:bodyPr wrap="none" anchor="ctr"/>
            <a:lstStyle/>
            <a:p>
              <a:endParaRPr lang="en-US" dirty="0"/>
            </a:p>
          </p:txBody>
        </p:sp>
        <p:sp>
          <p:nvSpPr>
            <p:cNvPr id="7" name="Oval 10"/>
            <p:cNvSpPr>
              <a:spLocks noChangeArrowheads="1"/>
            </p:cNvSpPr>
            <p:nvPr/>
          </p:nvSpPr>
          <p:spPr bwMode="auto">
            <a:xfrm>
              <a:off x="6307138" y="3516313"/>
              <a:ext cx="115887" cy="106362"/>
            </a:xfrm>
            <a:prstGeom prst="ellipse">
              <a:avLst/>
            </a:prstGeom>
            <a:solidFill>
              <a:srgbClr val="FF0000"/>
            </a:solidFill>
            <a:ln w="9525">
              <a:noFill/>
              <a:round/>
              <a:headEnd/>
              <a:tailEnd/>
            </a:ln>
            <a:effectLst/>
          </p:spPr>
          <p:txBody>
            <a:bodyPr wrap="none" anchor="ctr"/>
            <a:lstStyle/>
            <a:p>
              <a:endParaRPr lang="en-US" dirty="0"/>
            </a:p>
          </p:txBody>
        </p:sp>
        <p:grpSp>
          <p:nvGrpSpPr>
            <p:cNvPr id="8" name="Group 17"/>
            <p:cNvGrpSpPr/>
            <p:nvPr/>
          </p:nvGrpSpPr>
          <p:grpSpPr>
            <a:xfrm>
              <a:off x="1600200" y="2514600"/>
              <a:ext cx="6296025" cy="2720975"/>
              <a:chOff x="1600200" y="2514600"/>
              <a:chExt cx="6296025" cy="2720975"/>
            </a:xfrm>
          </p:grpSpPr>
          <p:sp>
            <p:nvSpPr>
              <p:cNvPr id="9" name="Freeform 3"/>
              <p:cNvSpPr>
                <a:spLocks/>
              </p:cNvSpPr>
              <p:nvPr/>
            </p:nvSpPr>
            <p:spPr bwMode="auto">
              <a:xfrm>
                <a:off x="1743075" y="2552700"/>
                <a:ext cx="1319213" cy="1038225"/>
              </a:xfrm>
              <a:custGeom>
                <a:avLst/>
                <a:gdLst/>
                <a:ahLst/>
                <a:cxnLst>
                  <a:cxn ang="0">
                    <a:pos x="279" y="0"/>
                  </a:cxn>
                  <a:cxn ang="0">
                    <a:pos x="206" y="36"/>
                  </a:cxn>
                  <a:cxn ang="0">
                    <a:pos x="115" y="127"/>
                  </a:cxn>
                  <a:cxn ang="0">
                    <a:pos x="67" y="194"/>
                  </a:cxn>
                  <a:cxn ang="0">
                    <a:pos x="30" y="260"/>
                  </a:cxn>
                  <a:cxn ang="0">
                    <a:pos x="6" y="351"/>
                  </a:cxn>
                  <a:cxn ang="0">
                    <a:pos x="0" y="418"/>
                  </a:cxn>
                  <a:cxn ang="0">
                    <a:pos x="6" y="497"/>
                  </a:cxn>
                  <a:cxn ang="0">
                    <a:pos x="164" y="624"/>
                  </a:cxn>
                  <a:cxn ang="0">
                    <a:pos x="255" y="612"/>
                  </a:cxn>
                  <a:cxn ang="0">
                    <a:pos x="309" y="582"/>
                  </a:cxn>
                  <a:cxn ang="0">
                    <a:pos x="358" y="557"/>
                  </a:cxn>
                  <a:cxn ang="0">
                    <a:pos x="436" y="563"/>
                  </a:cxn>
                  <a:cxn ang="0">
                    <a:pos x="455" y="576"/>
                  </a:cxn>
                  <a:cxn ang="0">
                    <a:pos x="527" y="606"/>
                  </a:cxn>
                  <a:cxn ang="0">
                    <a:pos x="643" y="654"/>
                  </a:cxn>
                  <a:cxn ang="0">
                    <a:pos x="727" y="630"/>
                  </a:cxn>
                  <a:cxn ang="0">
                    <a:pos x="752" y="594"/>
                  </a:cxn>
                  <a:cxn ang="0">
                    <a:pos x="764" y="576"/>
                  </a:cxn>
                  <a:cxn ang="0">
                    <a:pos x="788" y="539"/>
                  </a:cxn>
                  <a:cxn ang="0">
                    <a:pos x="806" y="503"/>
                  </a:cxn>
                  <a:cxn ang="0">
                    <a:pos x="831" y="400"/>
                  </a:cxn>
                  <a:cxn ang="0">
                    <a:pos x="825" y="218"/>
                  </a:cxn>
                  <a:cxn ang="0">
                    <a:pos x="806" y="163"/>
                  </a:cxn>
                  <a:cxn ang="0">
                    <a:pos x="740" y="24"/>
                  </a:cxn>
                </a:cxnLst>
                <a:rect l="0" t="0" r="r" b="b"/>
                <a:pathLst>
                  <a:path w="831" h="654">
                    <a:moveTo>
                      <a:pt x="279" y="0"/>
                    </a:moveTo>
                    <a:cubicBezTo>
                      <a:pt x="252" y="9"/>
                      <a:pt x="233" y="27"/>
                      <a:pt x="206" y="36"/>
                    </a:cubicBezTo>
                    <a:cubicBezTo>
                      <a:pt x="182" y="72"/>
                      <a:pt x="141" y="94"/>
                      <a:pt x="115" y="127"/>
                    </a:cubicBezTo>
                    <a:cubicBezTo>
                      <a:pt x="98" y="149"/>
                      <a:pt x="86" y="173"/>
                      <a:pt x="67" y="194"/>
                    </a:cubicBezTo>
                    <a:cubicBezTo>
                      <a:pt x="59" y="219"/>
                      <a:pt x="41" y="236"/>
                      <a:pt x="30" y="260"/>
                    </a:cubicBezTo>
                    <a:cubicBezTo>
                      <a:pt x="18" y="288"/>
                      <a:pt x="12" y="321"/>
                      <a:pt x="6" y="351"/>
                    </a:cubicBezTo>
                    <a:cubicBezTo>
                      <a:pt x="4" y="373"/>
                      <a:pt x="0" y="396"/>
                      <a:pt x="0" y="418"/>
                    </a:cubicBezTo>
                    <a:cubicBezTo>
                      <a:pt x="0" y="444"/>
                      <a:pt x="2" y="471"/>
                      <a:pt x="6" y="497"/>
                    </a:cubicBezTo>
                    <a:cubicBezTo>
                      <a:pt x="19" y="581"/>
                      <a:pt x="92" y="607"/>
                      <a:pt x="164" y="624"/>
                    </a:cubicBezTo>
                    <a:cubicBezTo>
                      <a:pt x="167" y="624"/>
                      <a:pt x="234" y="624"/>
                      <a:pt x="255" y="612"/>
                    </a:cubicBezTo>
                    <a:cubicBezTo>
                      <a:pt x="320" y="577"/>
                      <a:pt x="267" y="596"/>
                      <a:pt x="309" y="582"/>
                    </a:cubicBezTo>
                    <a:cubicBezTo>
                      <a:pt x="321" y="569"/>
                      <a:pt x="358" y="557"/>
                      <a:pt x="358" y="557"/>
                    </a:cubicBezTo>
                    <a:cubicBezTo>
                      <a:pt x="384" y="559"/>
                      <a:pt x="410" y="558"/>
                      <a:pt x="436" y="563"/>
                    </a:cubicBezTo>
                    <a:cubicBezTo>
                      <a:pt x="444" y="564"/>
                      <a:pt x="448" y="573"/>
                      <a:pt x="455" y="576"/>
                    </a:cubicBezTo>
                    <a:cubicBezTo>
                      <a:pt x="476" y="586"/>
                      <a:pt x="505" y="599"/>
                      <a:pt x="527" y="606"/>
                    </a:cubicBezTo>
                    <a:cubicBezTo>
                      <a:pt x="558" y="634"/>
                      <a:pt x="602" y="646"/>
                      <a:pt x="643" y="654"/>
                    </a:cubicBezTo>
                    <a:cubicBezTo>
                      <a:pt x="682" y="649"/>
                      <a:pt x="697" y="650"/>
                      <a:pt x="727" y="630"/>
                    </a:cubicBezTo>
                    <a:cubicBezTo>
                      <a:pt x="735" y="618"/>
                      <a:pt x="744" y="606"/>
                      <a:pt x="752" y="594"/>
                    </a:cubicBezTo>
                    <a:cubicBezTo>
                      <a:pt x="756" y="588"/>
                      <a:pt x="764" y="576"/>
                      <a:pt x="764" y="576"/>
                    </a:cubicBezTo>
                    <a:cubicBezTo>
                      <a:pt x="778" y="532"/>
                      <a:pt x="758" y="583"/>
                      <a:pt x="788" y="539"/>
                    </a:cubicBezTo>
                    <a:cubicBezTo>
                      <a:pt x="795" y="528"/>
                      <a:pt x="799" y="514"/>
                      <a:pt x="806" y="503"/>
                    </a:cubicBezTo>
                    <a:cubicBezTo>
                      <a:pt x="814" y="469"/>
                      <a:pt x="822" y="434"/>
                      <a:pt x="831" y="400"/>
                    </a:cubicBezTo>
                    <a:cubicBezTo>
                      <a:pt x="829" y="339"/>
                      <a:pt x="829" y="279"/>
                      <a:pt x="825" y="218"/>
                    </a:cubicBezTo>
                    <a:cubicBezTo>
                      <a:pt x="824" y="199"/>
                      <a:pt x="812" y="181"/>
                      <a:pt x="806" y="163"/>
                    </a:cubicBezTo>
                    <a:cubicBezTo>
                      <a:pt x="791" y="116"/>
                      <a:pt x="775" y="59"/>
                      <a:pt x="740" y="24"/>
                    </a:cubicBezTo>
                  </a:path>
                </a:pathLst>
              </a:custGeom>
              <a:gradFill rotWithShape="1">
                <a:gsLst>
                  <a:gs pos="0">
                    <a:schemeClr val="tx1">
                      <a:gamma/>
                      <a:shade val="7059"/>
                      <a:invGamma/>
                      <a:alpha val="47000"/>
                    </a:schemeClr>
                  </a:gs>
                  <a:gs pos="100000">
                    <a:schemeClr val="tx1"/>
                  </a:gs>
                </a:gsLst>
                <a:lin ang="5400000" scaled="1"/>
              </a:gradFill>
              <a:ln w="9525">
                <a:noFill/>
                <a:round/>
                <a:headEnd/>
                <a:tailEnd/>
              </a:ln>
              <a:effectLst/>
            </p:spPr>
            <p:txBody>
              <a:bodyPr/>
              <a:lstStyle/>
              <a:p>
                <a:endParaRPr lang="en-US" dirty="0"/>
              </a:p>
            </p:txBody>
          </p:sp>
          <p:grpSp>
            <p:nvGrpSpPr>
              <p:cNvPr id="10" name="Group 16"/>
              <p:cNvGrpSpPr/>
              <p:nvPr/>
            </p:nvGrpSpPr>
            <p:grpSpPr>
              <a:xfrm>
                <a:off x="1600200" y="2514600"/>
                <a:ext cx="6296025" cy="2720975"/>
                <a:chOff x="1554163" y="2597150"/>
                <a:chExt cx="6296025" cy="2720975"/>
              </a:xfrm>
            </p:grpSpPr>
            <p:sp>
              <p:nvSpPr>
                <p:cNvPr id="11" name="Freeform 2"/>
                <p:cNvSpPr>
                  <a:spLocks/>
                </p:cNvSpPr>
                <p:nvPr/>
              </p:nvSpPr>
              <p:spPr bwMode="auto">
                <a:xfrm>
                  <a:off x="2927350" y="2619375"/>
                  <a:ext cx="3300413" cy="146050"/>
                </a:xfrm>
                <a:custGeom>
                  <a:avLst/>
                  <a:gdLst/>
                  <a:ahLst/>
                  <a:cxnLst>
                    <a:cxn ang="0">
                      <a:pos x="0" y="6"/>
                    </a:cxn>
                    <a:cxn ang="0">
                      <a:pos x="515" y="309"/>
                    </a:cxn>
                    <a:cxn ang="0">
                      <a:pos x="958" y="0"/>
                    </a:cxn>
                  </a:cxnLst>
                  <a:rect l="0" t="0" r="r" b="b"/>
                  <a:pathLst>
                    <a:path w="958" h="310">
                      <a:moveTo>
                        <a:pt x="0" y="6"/>
                      </a:moveTo>
                      <a:cubicBezTo>
                        <a:pt x="177" y="158"/>
                        <a:pt x="355" y="310"/>
                        <a:pt x="515" y="309"/>
                      </a:cubicBezTo>
                      <a:cubicBezTo>
                        <a:pt x="675" y="308"/>
                        <a:pt x="816" y="154"/>
                        <a:pt x="958" y="0"/>
                      </a:cubicBezTo>
                    </a:path>
                  </a:pathLst>
                </a:custGeom>
                <a:noFill/>
                <a:ln w="38100" cmpd="sng">
                  <a:solidFill>
                    <a:srgbClr val="00005C"/>
                  </a:solidFill>
                  <a:round/>
                  <a:headEnd/>
                  <a:tailEnd/>
                </a:ln>
                <a:effectLst/>
              </p:spPr>
              <p:txBody>
                <a:bodyPr/>
                <a:lstStyle/>
                <a:p>
                  <a:endParaRPr lang="en-US" dirty="0"/>
                </a:p>
              </p:txBody>
            </p:sp>
            <p:sp>
              <p:nvSpPr>
                <p:cNvPr id="12" name="Freeform 4"/>
                <p:cNvSpPr>
                  <a:spLocks/>
                </p:cNvSpPr>
                <p:nvPr/>
              </p:nvSpPr>
              <p:spPr bwMode="auto">
                <a:xfrm flipH="1">
                  <a:off x="6094413" y="2597150"/>
                  <a:ext cx="1239837" cy="1008063"/>
                </a:xfrm>
                <a:custGeom>
                  <a:avLst/>
                  <a:gdLst/>
                  <a:ahLst/>
                  <a:cxnLst>
                    <a:cxn ang="0">
                      <a:pos x="279" y="0"/>
                    </a:cxn>
                    <a:cxn ang="0">
                      <a:pos x="206" y="36"/>
                    </a:cxn>
                    <a:cxn ang="0">
                      <a:pos x="115" y="127"/>
                    </a:cxn>
                    <a:cxn ang="0">
                      <a:pos x="67" y="194"/>
                    </a:cxn>
                    <a:cxn ang="0">
                      <a:pos x="30" y="260"/>
                    </a:cxn>
                    <a:cxn ang="0">
                      <a:pos x="6" y="351"/>
                    </a:cxn>
                    <a:cxn ang="0">
                      <a:pos x="0" y="418"/>
                    </a:cxn>
                    <a:cxn ang="0">
                      <a:pos x="6" y="497"/>
                    </a:cxn>
                    <a:cxn ang="0">
                      <a:pos x="164" y="624"/>
                    </a:cxn>
                    <a:cxn ang="0">
                      <a:pos x="255" y="612"/>
                    </a:cxn>
                    <a:cxn ang="0">
                      <a:pos x="309" y="582"/>
                    </a:cxn>
                    <a:cxn ang="0">
                      <a:pos x="358" y="557"/>
                    </a:cxn>
                    <a:cxn ang="0">
                      <a:pos x="436" y="563"/>
                    </a:cxn>
                    <a:cxn ang="0">
                      <a:pos x="455" y="576"/>
                    </a:cxn>
                    <a:cxn ang="0">
                      <a:pos x="527" y="606"/>
                    </a:cxn>
                    <a:cxn ang="0">
                      <a:pos x="643" y="654"/>
                    </a:cxn>
                    <a:cxn ang="0">
                      <a:pos x="727" y="630"/>
                    </a:cxn>
                    <a:cxn ang="0">
                      <a:pos x="752" y="594"/>
                    </a:cxn>
                    <a:cxn ang="0">
                      <a:pos x="764" y="576"/>
                    </a:cxn>
                    <a:cxn ang="0">
                      <a:pos x="788" y="539"/>
                    </a:cxn>
                    <a:cxn ang="0">
                      <a:pos x="806" y="503"/>
                    </a:cxn>
                    <a:cxn ang="0">
                      <a:pos x="831" y="400"/>
                    </a:cxn>
                    <a:cxn ang="0">
                      <a:pos x="825" y="218"/>
                    </a:cxn>
                    <a:cxn ang="0">
                      <a:pos x="806" y="163"/>
                    </a:cxn>
                    <a:cxn ang="0">
                      <a:pos x="740" y="24"/>
                    </a:cxn>
                  </a:cxnLst>
                  <a:rect l="0" t="0" r="r" b="b"/>
                  <a:pathLst>
                    <a:path w="831" h="654">
                      <a:moveTo>
                        <a:pt x="279" y="0"/>
                      </a:moveTo>
                      <a:cubicBezTo>
                        <a:pt x="252" y="9"/>
                        <a:pt x="233" y="27"/>
                        <a:pt x="206" y="36"/>
                      </a:cubicBezTo>
                      <a:cubicBezTo>
                        <a:pt x="182" y="72"/>
                        <a:pt x="141" y="94"/>
                        <a:pt x="115" y="127"/>
                      </a:cubicBezTo>
                      <a:cubicBezTo>
                        <a:pt x="98" y="149"/>
                        <a:pt x="86" y="173"/>
                        <a:pt x="67" y="194"/>
                      </a:cubicBezTo>
                      <a:cubicBezTo>
                        <a:pt x="59" y="219"/>
                        <a:pt x="41" y="236"/>
                        <a:pt x="30" y="260"/>
                      </a:cubicBezTo>
                      <a:cubicBezTo>
                        <a:pt x="18" y="288"/>
                        <a:pt x="12" y="321"/>
                        <a:pt x="6" y="351"/>
                      </a:cubicBezTo>
                      <a:cubicBezTo>
                        <a:pt x="4" y="373"/>
                        <a:pt x="0" y="396"/>
                        <a:pt x="0" y="418"/>
                      </a:cubicBezTo>
                      <a:cubicBezTo>
                        <a:pt x="0" y="444"/>
                        <a:pt x="2" y="471"/>
                        <a:pt x="6" y="497"/>
                      </a:cubicBezTo>
                      <a:cubicBezTo>
                        <a:pt x="19" y="581"/>
                        <a:pt x="92" y="607"/>
                        <a:pt x="164" y="624"/>
                      </a:cubicBezTo>
                      <a:cubicBezTo>
                        <a:pt x="167" y="624"/>
                        <a:pt x="234" y="624"/>
                        <a:pt x="255" y="612"/>
                      </a:cubicBezTo>
                      <a:cubicBezTo>
                        <a:pt x="320" y="577"/>
                        <a:pt x="267" y="596"/>
                        <a:pt x="309" y="582"/>
                      </a:cubicBezTo>
                      <a:cubicBezTo>
                        <a:pt x="321" y="569"/>
                        <a:pt x="358" y="557"/>
                        <a:pt x="358" y="557"/>
                      </a:cubicBezTo>
                      <a:cubicBezTo>
                        <a:pt x="384" y="559"/>
                        <a:pt x="410" y="558"/>
                        <a:pt x="436" y="563"/>
                      </a:cubicBezTo>
                      <a:cubicBezTo>
                        <a:pt x="444" y="564"/>
                        <a:pt x="448" y="573"/>
                        <a:pt x="455" y="576"/>
                      </a:cubicBezTo>
                      <a:cubicBezTo>
                        <a:pt x="476" y="586"/>
                        <a:pt x="505" y="599"/>
                        <a:pt x="527" y="606"/>
                      </a:cubicBezTo>
                      <a:cubicBezTo>
                        <a:pt x="558" y="634"/>
                        <a:pt x="602" y="646"/>
                        <a:pt x="643" y="654"/>
                      </a:cubicBezTo>
                      <a:cubicBezTo>
                        <a:pt x="682" y="649"/>
                        <a:pt x="697" y="650"/>
                        <a:pt x="727" y="630"/>
                      </a:cubicBezTo>
                      <a:cubicBezTo>
                        <a:pt x="735" y="618"/>
                        <a:pt x="744" y="606"/>
                        <a:pt x="752" y="594"/>
                      </a:cubicBezTo>
                      <a:cubicBezTo>
                        <a:pt x="756" y="588"/>
                        <a:pt x="764" y="576"/>
                        <a:pt x="764" y="576"/>
                      </a:cubicBezTo>
                      <a:cubicBezTo>
                        <a:pt x="778" y="532"/>
                        <a:pt x="758" y="583"/>
                        <a:pt x="788" y="539"/>
                      </a:cubicBezTo>
                      <a:cubicBezTo>
                        <a:pt x="795" y="528"/>
                        <a:pt x="799" y="514"/>
                        <a:pt x="806" y="503"/>
                      </a:cubicBezTo>
                      <a:cubicBezTo>
                        <a:pt x="814" y="469"/>
                        <a:pt x="822" y="434"/>
                        <a:pt x="831" y="400"/>
                      </a:cubicBezTo>
                      <a:cubicBezTo>
                        <a:pt x="829" y="339"/>
                        <a:pt x="829" y="279"/>
                        <a:pt x="825" y="218"/>
                      </a:cubicBezTo>
                      <a:cubicBezTo>
                        <a:pt x="824" y="199"/>
                        <a:pt x="812" y="181"/>
                        <a:pt x="806" y="163"/>
                      </a:cubicBezTo>
                      <a:cubicBezTo>
                        <a:pt x="791" y="116"/>
                        <a:pt x="775" y="59"/>
                        <a:pt x="740" y="24"/>
                      </a:cubicBezTo>
                    </a:path>
                  </a:pathLst>
                </a:custGeom>
                <a:gradFill rotWithShape="1">
                  <a:gsLst>
                    <a:gs pos="0">
                      <a:schemeClr val="tx1">
                        <a:gamma/>
                        <a:shade val="7059"/>
                        <a:invGamma/>
                        <a:alpha val="47000"/>
                      </a:schemeClr>
                    </a:gs>
                    <a:gs pos="100000">
                      <a:schemeClr val="tx1"/>
                    </a:gs>
                  </a:gsLst>
                  <a:lin ang="5400000" scaled="1"/>
                </a:gradFill>
                <a:ln w="9525">
                  <a:noFill/>
                  <a:round/>
                  <a:headEnd/>
                  <a:tailEnd/>
                </a:ln>
                <a:effectLst/>
              </p:spPr>
              <p:txBody>
                <a:bodyPr/>
                <a:lstStyle/>
                <a:p>
                  <a:endParaRPr lang="en-US" dirty="0"/>
                </a:p>
              </p:txBody>
            </p:sp>
            <p:grpSp>
              <p:nvGrpSpPr>
                <p:cNvPr id="13" name="Group 5"/>
                <p:cNvGrpSpPr>
                  <a:grpSpLocks/>
                </p:cNvGrpSpPr>
                <p:nvPr/>
              </p:nvGrpSpPr>
              <p:grpSpPr bwMode="auto">
                <a:xfrm>
                  <a:off x="2052639" y="4279900"/>
                  <a:ext cx="4889502" cy="1038225"/>
                  <a:chOff x="1293" y="2150"/>
                  <a:chExt cx="3080" cy="654"/>
                </a:xfrm>
              </p:grpSpPr>
              <p:sp>
                <p:nvSpPr>
                  <p:cNvPr id="17" name="Freeform 6"/>
                  <p:cNvSpPr>
                    <a:spLocks/>
                  </p:cNvSpPr>
                  <p:nvPr/>
                </p:nvSpPr>
                <p:spPr bwMode="auto">
                  <a:xfrm rot="10800000">
                    <a:off x="1870" y="2682"/>
                    <a:ext cx="1988" cy="92"/>
                  </a:xfrm>
                  <a:custGeom>
                    <a:avLst/>
                    <a:gdLst/>
                    <a:ahLst/>
                    <a:cxnLst>
                      <a:cxn ang="0">
                        <a:pos x="0" y="6"/>
                      </a:cxn>
                      <a:cxn ang="0">
                        <a:pos x="515" y="309"/>
                      </a:cxn>
                      <a:cxn ang="0">
                        <a:pos x="958" y="0"/>
                      </a:cxn>
                    </a:cxnLst>
                    <a:rect l="0" t="0" r="r" b="b"/>
                    <a:pathLst>
                      <a:path w="958" h="310">
                        <a:moveTo>
                          <a:pt x="0" y="6"/>
                        </a:moveTo>
                        <a:cubicBezTo>
                          <a:pt x="177" y="158"/>
                          <a:pt x="355" y="310"/>
                          <a:pt x="515" y="309"/>
                        </a:cubicBezTo>
                        <a:cubicBezTo>
                          <a:pt x="675" y="308"/>
                          <a:pt x="816" y="154"/>
                          <a:pt x="958" y="0"/>
                        </a:cubicBezTo>
                      </a:path>
                    </a:pathLst>
                  </a:custGeom>
                  <a:noFill/>
                  <a:ln w="38100" cmpd="sng">
                    <a:solidFill>
                      <a:srgbClr val="00005C"/>
                    </a:solidFill>
                    <a:round/>
                    <a:headEnd/>
                    <a:tailEnd/>
                  </a:ln>
                  <a:effectLst/>
                </p:spPr>
                <p:txBody>
                  <a:bodyPr/>
                  <a:lstStyle/>
                  <a:p>
                    <a:endParaRPr lang="en-US" dirty="0"/>
                  </a:p>
                </p:txBody>
              </p:sp>
              <p:sp>
                <p:nvSpPr>
                  <p:cNvPr id="18" name="Freeform 7"/>
                  <p:cNvSpPr>
                    <a:spLocks/>
                  </p:cNvSpPr>
                  <p:nvPr/>
                </p:nvSpPr>
                <p:spPr bwMode="auto">
                  <a:xfrm rot="10800000">
                    <a:off x="1293" y="2150"/>
                    <a:ext cx="831" cy="654"/>
                  </a:xfrm>
                  <a:custGeom>
                    <a:avLst/>
                    <a:gdLst/>
                    <a:ahLst/>
                    <a:cxnLst>
                      <a:cxn ang="0">
                        <a:pos x="279" y="0"/>
                      </a:cxn>
                      <a:cxn ang="0">
                        <a:pos x="206" y="36"/>
                      </a:cxn>
                      <a:cxn ang="0">
                        <a:pos x="115" y="127"/>
                      </a:cxn>
                      <a:cxn ang="0">
                        <a:pos x="67" y="194"/>
                      </a:cxn>
                      <a:cxn ang="0">
                        <a:pos x="30" y="260"/>
                      </a:cxn>
                      <a:cxn ang="0">
                        <a:pos x="6" y="351"/>
                      </a:cxn>
                      <a:cxn ang="0">
                        <a:pos x="0" y="418"/>
                      </a:cxn>
                      <a:cxn ang="0">
                        <a:pos x="6" y="497"/>
                      </a:cxn>
                      <a:cxn ang="0">
                        <a:pos x="164" y="624"/>
                      </a:cxn>
                      <a:cxn ang="0">
                        <a:pos x="255" y="612"/>
                      </a:cxn>
                      <a:cxn ang="0">
                        <a:pos x="309" y="582"/>
                      </a:cxn>
                      <a:cxn ang="0">
                        <a:pos x="358" y="557"/>
                      </a:cxn>
                      <a:cxn ang="0">
                        <a:pos x="436" y="563"/>
                      </a:cxn>
                      <a:cxn ang="0">
                        <a:pos x="455" y="576"/>
                      </a:cxn>
                      <a:cxn ang="0">
                        <a:pos x="527" y="606"/>
                      </a:cxn>
                      <a:cxn ang="0">
                        <a:pos x="643" y="654"/>
                      </a:cxn>
                      <a:cxn ang="0">
                        <a:pos x="727" y="630"/>
                      </a:cxn>
                      <a:cxn ang="0">
                        <a:pos x="752" y="594"/>
                      </a:cxn>
                      <a:cxn ang="0">
                        <a:pos x="764" y="576"/>
                      </a:cxn>
                      <a:cxn ang="0">
                        <a:pos x="788" y="539"/>
                      </a:cxn>
                      <a:cxn ang="0">
                        <a:pos x="806" y="503"/>
                      </a:cxn>
                      <a:cxn ang="0">
                        <a:pos x="831" y="400"/>
                      </a:cxn>
                      <a:cxn ang="0">
                        <a:pos x="825" y="218"/>
                      </a:cxn>
                      <a:cxn ang="0">
                        <a:pos x="806" y="163"/>
                      </a:cxn>
                      <a:cxn ang="0">
                        <a:pos x="740" y="24"/>
                      </a:cxn>
                    </a:cxnLst>
                    <a:rect l="0" t="0" r="r" b="b"/>
                    <a:pathLst>
                      <a:path w="831" h="654">
                        <a:moveTo>
                          <a:pt x="279" y="0"/>
                        </a:moveTo>
                        <a:cubicBezTo>
                          <a:pt x="252" y="9"/>
                          <a:pt x="233" y="27"/>
                          <a:pt x="206" y="36"/>
                        </a:cubicBezTo>
                        <a:cubicBezTo>
                          <a:pt x="182" y="72"/>
                          <a:pt x="141" y="94"/>
                          <a:pt x="115" y="127"/>
                        </a:cubicBezTo>
                        <a:cubicBezTo>
                          <a:pt x="98" y="149"/>
                          <a:pt x="86" y="173"/>
                          <a:pt x="67" y="194"/>
                        </a:cubicBezTo>
                        <a:cubicBezTo>
                          <a:pt x="59" y="219"/>
                          <a:pt x="41" y="236"/>
                          <a:pt x="30" y="260"/>
                        </a:cubicBezTo>
                        <a:cubicBezTo>
                          <a:pt x="18" y="288"/>
                          <a:pt x="12" y="321"/>
                          <a:pt x="6" y="351"/>
                        </a:cubicBezTo>
                        <a:cubicBezTo>
                          <a:pt x="4" y="373"/>
                          <a:pt x="0" y="396"/>
                          <a:pt x="0" y="418"/>
                        </a:cubicBezTo>
                        <a:cubicBezTo>
                          <a:pt x="0" y="444"/>
                          <a:pt x="2" y="471"/>
                          <a:pt x="6" y="497"/>
                        </a:cubicBezTo>
                        <a:cubicBezTo>
                          <a:pt x="19" y="581"/>
                          <a:pt x="92" y="607"/>
                          <a:pt x="164" y="624"/>
                        </a:cubicBezTo>
                        <a:cubicBezTo>
                          <a:pt x="167" y="624"/>
                          <a:pt x="234" y="624"/>
                          <a:pt x="255" y="612"/>
                        </a:cubicBezTo>
                        <a:cubicBezTo>
                          <a:pt x="320" y="577"/>
                          <a:pt x="267" y="596"/>
                          <a:pt x="309" y="582"/>
                        </a:cubicBezTo>
                        <a:cubicBezTo>
                          <a:pt x="321" y="569"/>
                          <a:pt x="358" y="557"/>
                          <a:pt x="358" y="557"/>
                        </a:cubicBezTo>
                        <a:cubicBezTo>
                          <a:pt x="384" y="559"/>
                          <a:pt x="410" y="558"/>
                          <a:pt x="436" y="563"/>
                        </a:cubicBezTo>
                        <a:cubicBezTo>
                          <a:pt x="444" y="564"/>
                          <a:pt x="448" y="573"/>
                          <a:pt x="455" y="576"/>
                        </a:cubicBezTo>
                        <a:cubicBezTo>
                          <a:pt x="476" y="586"/>
                          <a:pt x="505" y="599"/>
                          <a:pt x="527" y="606"/>
                        </a:cubicBezTo>
                        <a:cubicBezTo>
                          <a:pt x="558" y="634"/>
                          <a:pt x="602" y="646"/>
                          <a:pt x="643" y="654"/>
                        </a:cubicBezTo>
                        <a:cubicBezTo>
                          <a:pt x="682" y="649"/>
                          <a:pt x="697" y="650"/>
                          <a:pt x="727" y="630"/>
                        </a:cubicBezTo>
                        <a:cubicBezTo>
                          <a:pt x="735" y="618"/>
                          <a:pt x="744" y="606"/>
                          <a:pt x="752" y="594"/>
                        </a:cubicBezTo>
                        <a:cubicBezTo>
                          <a:pt x="756" y="588"/>
                          <a:pt x="764" y="576"/>
                          <a:pt x="764" y="576"/>
                        </a:cubicBezTo>
                        <a:cubicBezTo>
                          <a:pt x="778" y="532"/>
                          <a:pt x="758" y="583"/>
                          <a:pt x="788" y="539"/>
                        </a:cubicBezTo>
                        <a:cubicBezTo>
                          <a:pt x="795" y="528"/>
                          <a:pt x="799" y="514"/>
                          <a:pt x="806" y="503"/>
                        </a:cubicBezTo>
                        <a:cubicBezTo>
                          <a:pt x="814" y="469"/>
                          <a:pt x="822" y="434"/>
                          <a:pt x="831" y="400"/>
                        </a:cubicBezTo>
                        <a:cubicBezTo>
                          <a:pt x="829" y="339"/>
                          <a:pt x="829" y="279"/>
                          <a:pt x="825" y="218"/>
                        </a:cubicBezTo>
                        <a:cubicBezTo>
                          <a:pt x="824" y="199"/>
                          <a:pt x="812" y="181"/>
                          <a:pt x="806" y="163"/>
                        </a:cubicBezTo>
                        <a:cubicBezTo>
                          <a:pt x="791" y="116"/>
                          <a:pt x="775" y="59"/>
                          <a:pt x="740" y="24"/>
                        </a:cubicBezTo>
                      </a:path>
                    </a:pathLst>
                  </a:custGeom>
                  <a:gradFill rotWithShape="1">
                    <a:gsLst>
                      <a:gs pos="0">
                        <a:schemeClr val="tx1">
                          <a:gamma/>
                          <a:shade val="7059"/>
                          <a:invGamma/>
                          <a:alpha val="47000"/>
                        </a:schemeClr>
                      </a:gs>
                      <a:gs pos="100000">
                        <a:schemeClr val="tx1"/>
                      </a:gs>
                    </a:gsLst>
                    <a:lin ang="5400000" scaled="1"/>
                  </a:gradFill>
                  <a:ln w="9525">
                    <a:noFill/>
                    <a:round/>
                    <a:headEnd/>
                    <a:tailEnd/>
                  </a:ln>
                  <a:effectLst/>
                </p:spPr>
                <p:txBody>
                  <a:bodyPr/>
                  <a:lstStyle/>
                  <a:p>
                    <a:endParaRPr lang="en-US" dirty="0"/>
                  </a:p>
                </p:txBody>
              </p:sp>
              <p:sp>
                <p:nvSpPr>
                  <p:cNvPr id="19" name="Freeform 8"/>
                  <p:cNvSpPr>
                    <a:spLocks/>
                  </p:cNvSpPr>
                  <p:nvPr/>
                </p:nvSpPr>
                <p:spPr bwMode="auto">
                  <a:xfrm rot="11352831" flipH="1">
                    <a:off x="3592" y="2155"/>
                    <a:ext cx="781" cy="635"/>
                  </a:xfrm>
                  <a:custGeom>
                    <a:avLst/>
                    <a:gdLst/>
                    <a:ahLst/>
                    <a:cxnLst>
                      <a:cxn ang="0">
                        <a:pos x="279" y="0"/>
                      </a:cxn>
                      <a:cxn ang="0">
                        <a:pos x="206" y="36"/>
                      </a:cxn>
                      <a:cxn ang="0">
                        <a:pos x="115" y="127"/>
                      </a:cxn>
                      <a:cxn ang="0">
                        <a:pos x="67" y="194"/>
                      </a:cxn>
                      <a:cxn ang="0">
                        <a:pos x="30" y="260"/>
                      </a:cxn>
                      <a:cxn ang="0">
                        <a:pos x="6" y="351"/>
                      </a:cxn>
                      <a:cxn ang="0">
                        <a:pos x="0" y="418"/>
                      </a:cxn>
                      <a:cxn ang="0">
                        <a:pos x="6" y="497"/>
                      </a:cxn>
                      <a:cxn ang="0">
                        <a:pos x="164" y="624"/>
                      </a:cxn>
                      <a:cxn ang="0">
                        <a:pos x="255" y="612"/>
                      </a:cxn>
                      <a:cxn ang="0">
                        <a:pos x="309" y="582"/>
                      </a:cxn>
                      <a:cxn ang="0">
                        <a:pos x="358" y="557"/>
                      </a:cxn>
                      <a:cxn ang="0">
                        <a:pos x="436" y="563"/>
                      </a:cxn>
                      <a:cxn ang="0">
                        <a:pos x="455" y="576"/>
                      </a:cxn>
                      <a:cxn ang="0">
                        <a:pos x="527" y="606"/>
                      </a:cxn>
                      <a:cxn ang="0">
                        <a:pos x="643" y="654"/>
                      </a:cxn>
                      <a:cxn ang="0">
                        <a:pos x="727" y="630"/>
                      </a:cxn>
                      <a:cxn ang="0">
                        <a:pos x="752" y="594"/>
                      </a:cxn>
                      <a:cxn ang="0">
                        <a:pos x="764" y="576"/>
                      </a:cxn>
                      <a:cxn ang="0">
                        <a:pos x="788" y="539"/>
                      </a:cxn>
                      <a:cxn ang="0">
                        <a:pos x="806" y="503"/>
                      </a:cxn>
                      <a:cxn ang="0">
                        <a:pos x="831" y="400"/>
                      </a:cxn>
                      <a:cxn ang="0">
                        <a:pos x="825" y="218"/>
                      </a:cxn>
                      <a:cxn ang="0">
                        <a:pos x="806" y="163"/>
                      </a:cxn>
                      <a:cxn ang="0">
                        <a:pos x="740" y="24"/>
                      </a:cxn>
                    </a:cxnLst>
                    <a:rect l="0" t="0" r="r" b="b"/>
                    <a:pathLst>
                      <a:path w="831" h="654">
                        <a:moveTo>
                          <a:pt x="279" y="0"/>
                        </a:moveTo>
                        <a:cubicBezTo>
                          <a:pt x="252" y="9"/>
                          <a:pt x="233" y="27"/>
                          <a:pt x="206" y="36"/>
                        </a:cubicBezTo>
                        <a:cubicBezTo>
                          <a:pt x="182" y="72"/>
                          <a:pt x="141" y="94"/>
                          <a:pt x="115" y="127"/>
                        </a:cubicBezTo>
                        <a:cubicBezTo>
                          <a:pt x="98" y="149"/>
                          <a:pt x="86" y="173"/>
                          <a:pt x="67" y="194"/>
                        </a:cubicBezTo>
                        <a:cubicBezTo>
                          <a:pt x="59" y="219"/>
                          <a:pt x="41" y="236"/>
                          <a:pt x="30" y="260"/>
                        </a:cubicBezTo>
                        <a:cubicBezTo>
                          <a:pt x="18" y="288"/>
                          <a:pt x="12" y="321"/>
                          <a:pt x="6" y="351"/>
                        </a:cubicBezTo>
                        <a:cubicBezTo>
                          <a:pt x="4" y="373"/>
                          <a:pt x="0" y="396"/>
                          <a:pt x="0" y="418"/>
                        </a:cubicBezTo>
                        <a:cubicBezTo>
                          <a:pt x="0" y="444"/>
                          <a:pt x="2" y="471"/>
                          <a:pt x="6" y="497"/>
                        </a:cubicBezTo>
                        <a:cubicBezTo>
                          <a:pt x="19" y="581"/>
                          <a:pt x="92" y="607"/>
                          <a:pt x="164" y="624"/>
                        </a:cubicBezTo>
                        <a:cubicBezTo>
                          <a:pt x="167" y="624"/>
                          <a:pt x="234" y="624"/>
                          <a:pt x="255" y="612"/>
                        </a:cubicBezTo>
                        <a:cubicBezTo>
                          <a:pt x="320" y="577"/>
                          <a:pt x="267" y="596"/>
                          <a:pt x="309" y="582"/>
                        </a:cubicBezTo>
                        <a:cubicBezTo>
                          <a:pt x="321" y="569"/>
                          <a:pt x="358" y="557"/>
                          <a:pt x="358" y="557"/>
                        </a:cubicBezTo>
                        <a:cubicBezTo>
                          <a:pt x="384" y="559"/>
                          <a:pt x="410" y="558"/>
                          <a:pt x="436" y="563"/>
                        </a:cubicBezTo>
                        <a:cubicBezTo>
                          <a:pt x="444" y="564"/>
                          <a:pt x="448" y="573"/>
                          <a:pt x="455" y="576"/>
                        </a:cubicBezTo>
                        <a:cubicBezTo>
                          <a:pt x="476" y="586"/>
                          <a:pt x="505" y="599"/>
                          <a:pt x="527" y="606"/>
                        </a:cubicBezTo>
                        <a:cubicBezTo>
                          <a:pt x="558" y="634"/>
                          <a:pt x="602" y="646"/>
                          <a:pt x="643" y="654"/>
                        </a:cubicBezTo>
                        <a:cubicBezTo>
                          <a:pt x="682" y="649"/>
                          <a:pt x="697" y="650"/>
                          <a:pt x="727" y="630"/>
                        </a:cubicBezTo>
                        <a:cubicBezTo>
                          <a:pt x="735" y="618"/>
                          <a:pt x="744" y="606"/>
                          <a:pt x="752" y="594"/>
                        </a:cubicBezTo>
                        <a:cubicBezTo>
                          <a:pt x="756" y="588"/>
                          <a:pt x="764" y="576"/>
                          <a:pt x="764" y="576"/>
                        </a:cubicBezTo>
                        <a:cubicBezTo>
                          <a:pt x="778" y="532"/>
                          <a:pt x="758" y="583"/>
                          <a:pt x="788" y="539"/>
                        </a:cubicBezTo>
                        <a:cubicBezTo>
                          <a:pt x="795" y="528"/>
                          <a:pt x="799" y="514"/>
                          <a:pt x="806" y="503"/>
                        </a:cubicBezTo>
                        <a:cubicBezTo>
                          <a:pt x="814" y="469"/>
                          <a:pt x="822" y="434"/>
                          <a:pt x="831" y="400"/>
                        </a:cubicBezTo>
                        <a:cubicBezTo>
                          <a:pt x="829" y="339"/>
                          <a:pt x="829" y="279"/>
                          <a:pt x="825" y="218"/>
                        </a:cubicBezTo>
                        <a:cubicBezTo>
                          <a:pt x="824" y="199"/>
                          <a:pt x="812" y="181"/>
                          <a:pt x="806" y="163"/>
                        </a:cubicBezTo>
                        <a:cubicBezTo>
                          <a:pt x="791" y="116"/>
                          <a:pt x="775" y="59"/>
                          <a:pt x="740" y="24"/>
                        </a:cubicBezTo>
                      </a:path>
                    </a:pathLst>
                  </a:custGeom>
                  <a:gradFill rotWithShape="1">
                    <a:gsLst>
                      <a:gs pos="0">
                        <a:schemeClr val="tx1">
                          <a:gamma/>
                          <a:shade val="7059"/>
                          <a:invGamma/>
                          <a:alpha val="47000"/>
                        </a:schemeClr>
                      </a:gs>
                      <a:gs pos="100000">
                        <a:schemeClr val="tx1"/>
                      </a:gs>
                    </a:gsLst>
                    <a:lin ang="5400000" scaled="1"/>
                  </a:gradFill>
                  <a:ln w="9525">
                    <a:noFill/>
                    <a:round/>
                    <a:headEnd/>
                    <a:tailEnd/>
                  </a:ln>
                  <a:effectLst/>
                </p:spPr>
                <p:txBody>
                  <a:bodyPr/>
                  <a:lstStyle/>
                  <a:p>
                    <a:endParaRPr lang="en-US" dirty="0"/>
                  </a:p>
                </p:txBody>
              </p:sp>
            </p:grpSp>
            <p:sp>
              <p:nvSpPr>
                <p:cNvPr id="14" name="Text Box 11"/>
                <p:cNvSpPr txBox="1">
                  <a:spLocks noChangeArrowheads="1"/>
                </p:cNvSpPr>
                <p:nvPr/>
              </p:nvSpPr>
              <p:spPr bwMode="auto">
                <a:xfrm>
                  <a:off x="1554163" y="4773613"/>
                  <a:ext cx="2220912" cy="457200"/>
                </a:xfrm>
                <a:prstGeom prst="rect">
                  <a:avLst/>
                </a:prstGeom>
                <a:noFill/>
                <a:ln w="9525">
                  <a:noFill/>
                  <a:miter lim="800000"/>
                  <a:headEnd/>
                  <a:tailEnd/>
                </a:ln>
                <a:effectLst/>
              </p:spPr>
              <p:txBody>
                <a:bodyPr wrap="none">
                  <a:spAutoFit/>
                </a:bodyPr>
                <a:lstStyle/>
                <a:p>
                  <a:pPr eaLnBrk="0" hangingPunct="0"/>
                  <a:r>
                    <a:rPr lang="en-US" sz="2400" dirty="0">
                      <a:solidFill>
                        <a:srgbClr val="FF0000"/>
                      </a:solidFill>
                      <a:cs typeface="Arial" charset="0"/>
                    </a:rPr>
                    <a:t>Balancing Side</a:t>
                  </a:r>
                </a:p>
              </p:txBody>
            </p:sp>
            <p:sp>
              <p:nvSpPr>
                <p:cNvPr id="15" name="Text Box 12"/>
                <p:cNvSpPr txBox="1">
                  <a:spLocks noChangeArrowheads="1"/>
                </p:cNvSpPr>
                <p:nvPr/>
              </p:nvSpPr>
              <p:spPr bwMode="auto">
                <a:xfrm>
                  <a:off x="5851525" y="4773613"/>
                  <a:ext cx="1998663" cy="457200"/>
                </a:xfrm>
                <a:prstGeom prst="rect">
                  <a:avLst/>
                </a:prstGeom>
                <a:noFill/>
                <a:ln w="9525">
                  <a:noFill/>
                  <a:miter lim="800000"/>
                  <a:headEnd/>
                  <a:tailEnd/>
                </a:ln>
                <a:effectLst/>
              </p:spPr>
              <p:txBody>
                <a:bodyPr wrap="none">
                  <a:spAutoFit/>
                </a:bodyPr>
                <a:lstStyle/>
                <a:p>
                  <a:pPr eaLnBrk="0" hangingPunct="0"/>
                  <a:r>
                    <a:rPr lang="en-US" sz="2400" dirty="0">
                      <a:solidFill>
                        <a:srgbClr val="FF0000"/>
                      </a:solidFill>
                      <a:cs typeface="Arial" charset="0"/>
                    </a:rPr>
                    <a:t>Working Side</a:t>
                  </a:r>
                </a:p>
              </p:txBody>
            </p:sp>
            <p:sp>
              <p:nvSpPr>
                <p:cNvPr id="16" name="Text Box 13"/>
                <p:cNvSpPr txBox="1">
                  <a:spLocks noChangeArrowheads="1"/>
                </p:cNvSpPr>
                <p:nvPr/>
              </p:nvSpPr>
              <p:spPr bwMode="auto">
                <a:xfrm>
                  <a:off x="3967163" y="3032125"/>
                  <a:ext cx="809625" cy="457200"/>
                </a:xfrm>
                <a:prstGeom prst="rect">
                  <a:avLst/>
                </a:prstGeom>
                <a:noFill/>
                <a:ln w="9525">
                  <a:noFill/>
                  <a:miter lim="800000"/>
                  <a:headEnd/>
                  <a:tailEnd/>
                </a:ln>
                <a:effectLst/>
              </p:spPr>
              <p:txBody>
                <a:bodyPr wrap="none">
                  <a:spAutoFit/>
                </a:bodyPr>
                <a:lstStyle/>
                <a:p>
                  <a:pPr eaLnBrk="0" hangingPunct="0"/>
                  <a:r>
                    <a:rPr lang="en-US" sz="2400" b="1" dirty="0">
                      <a:solidFill>
                        <a:srgbClr val="FF0000"/>
                      </a:solidFill>
                      <a:cs typeface="Arial" charset="0"/>
                    </a:rPr>
                    <a:t>C.O.</a:t>
                  </a:r>
                </a:p>
              </p:txBody>
            </p:sp>
          </p:grpSp>
        </p:grpSp>
      </p:gr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pPr algn="ctr"/>
            <a:r>
              <a:rPr lang="en-US" dirty="0" smtClean="0">
                <a:solidFill>
                  <a:srgbClr val="C00000"/>
                </a:solidFill>
                <a:latin typeface="Arial Black" pitchFamily="34" charset="0"/>
              </a:rPr>
              <a:t>Principles</a:t>
            </a:r>
            <a:endParaRPr lang="en-US" dirty="0">
              <a:solidFill>
                <a:srgbClr val="C00000"/>
              </a:solidFill>
              <a:latin typeface="Arial Black" pitchFamily="34" charset="0"/>
            </a:endParaRPr>
          </a:p>
        </p:txBody>
      </p:sp>
      <p:sp>
        <p:nvSpPr>
          <p:cNvPr id="3" name="Content Placeholder 2"/>
          <p:cNvSpPr>
            <a:spLocks noGrp="1"/>
          </p:cNvSpPr>
          <p:nvPr>
            <p:ph idx="1"/>
          </p:nvPr>
        </p:nvSpPr>
        <p:spPr/>
        <p:txBody>
          <a:bodyPr>
            <a:normAutofit/>
          </a:bodyPr>
          <a:lstStyle/>
          <a:p>
            <a:r>
              <a:rPr lang="en-US" sz="2800" dirty="0" smtClean="0">
                <a:solidFill>
                  <a:schemeClr val="tx1"/>
                </a:solidFill>
                <a:latin typeface="Arial" pitchFamily="34" charset="0"/>
                <a:cs typeface="Arial" pitchFamily="34" charset="0"/>
              </a:rPr>
              <a:t>Protrusive balancing contacts should occur only between maxillary lingual cusps &amp; mandibular teeth.</a:t>
            </a:r>
          </a:p>
          <a:p>
            <a:endParaRPr lang="en-US" sz="2800" dirty="0" smtClean="0">
              <a:latin typeface="Arial" pitchFamily="34" charset="0"/>
              <a:cs typeface="Arial" pitchFamily="34" charset="0"/>
            </a:endParaRPr>
          </a:p>
          <a:p>
            <a:r>
              <a:rPr lang="en-US" sz="2800" dirty="0" smtClean="0">
                <a:latin typeface="Arial" pitchFamily="34" charset="0"/>
                <a:cs typeface="Arial" pitchFamily="34" charset="0"/>
              </a:rPr>
              <a:t>Reduction of antero-posterior interferences on mandibular teeth may be necessary to provide a range of balanced occlusion in protrusive position.</a:t>
            </a:r>
          </a:p>
          <a:p>
            <a:endParaRPr lang="en-US" sz="2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p:cNvSpPr>
            <a:spLocks/>
          </p:cNvSpPr>
          <p:nvPr/>
        </p:nvSpPr>
        <p:spPr bwMode="auto">
          <a:xfrm rot="21320168">
            <a:off x="430213" y="2846388"/>
            <a:ext cx="1074737" cy="931862"/>
          </a:xfrm>
          <a:custGeom>
            <a:avLst/>
            <a:gdLst/>
            <a:ahLst/>
            <a:cxnLst>
              <a:cxn ang="0">
                <a:pos x="279" y="0"/>
              </a:cxn>
              <a:cxn ang="0">
                <a:pos x="206" y="36"/>
              </a:cxn>
              <a:cxn ang="0">
                <a:pos x="115" y="127"/>
              </a:cxn>
              <a:cxn ang="0">
                <a:pos x="67" y="194"/>
              </a:cxn>
              <a:cxn ang="0">
                <a:pos x="30" y="260"/>
              </a:cxn>
              <a:cxn ang="0">
                <a:pos x="6" y="351"/>
              </a:cxn>
              <a:cxn ang="0">
                <a:pos x="0" y="418"/>
              </a:cxn>
              <a:cxn ang="0">
                <a:pos x="6" y="497"/>
              </a:cxn>
              <a:cxn ang="0">
                <a:pos x="164" y="624"/>
              </a:cxn>
              <a:cxn ang="0">
                <a:pos x="255" y="612"/>
              </a:cxn>
              <a:cxn ang="0">
                <a:pos x="309" y="582"/>
              </a:cxn>
              <a:cxn ang="0">
                <a:pos x="358" y="557"/>
              </a:cxn>
              <a:cxn ang="0">
                <a:pos x="436" y="563"/>
              </a:cxn>
              <a:cxn ang="0">
                <a:pos x="455" y="576"/>
              </a:cxn>
              <a:cxn ang="0">
                <a:pos x="527" y="606"/>
              </a:cxn>
              <a:cxn ang="0">
                <a:pos x="643" y="654"/>
              </a:cxn>
              <a:cxn ang="0">
                <a:pos x="727" y="630"/>
              </a:cxn>
              <a:cxn ang="0">
                <a:pos x="752" y="594"/>
              </a:cxn>
              <a:cxn ang="0">
                <a:pos x="764" y="576"/>
              </a:cxn>
              <a:cxn ang="0">
                <a:pos x="788" y="539"/>
              </a:cxn>
              <a:cxn ang="0">
                <a:pos x="806" y="503"/>
              </a:cxn>
              <a:cxn ang="0">
                <a:pos x="831" y="400"/>
              </a:cxn>
              <a:cxn ang="0">
                <a:pos x="825" y="218"/>
              </a:cxn>
              <a:cxn ang="0">
                <a:pos x="806" y="163"/>
              </a:cxn>
              <a:cxn ang="0">
                <a:pos x="740" y="24"/>
              </a:cxn>
            </a:cxnLst>
            <a:rect l="0" t="0" r="r" b="b"/>
            <a:pathLst>
              <a:path w="831" h="654">
                <a:moveTo>
                  <a:pt x="279" y="0"/>
                </a:moveTo>
                <a:cubicBezTo>
                  <a:pt x="252" y="9"/>
                  <a:pt x="233" y="27"/>
                  <a:pt x="206" y="36"/>
                </a:cubicBezTo>
                <a:cubicBezTo>
                  <a:pt x="182" y="72"/>
                  <a:pt x="141" y="94"/>
                  <a:pt x="115" y="127"/>
                </a:cubicBezTo>
                <a:cubicBezTo>
                  <a:pt x="98" y="149"/>
                  <a:pt x="86" y="173"/>
                  <a:pt x="67" y="194"/>
                </a:cubicBezTo>
                <a:cubicBezTo>
                  <a:pt x="59" y="219"/>
                  <a:pt x="41" y="236"/>
                  <a:pt x="30" y="260"/>
                </a:cubicBezTo>
                <a:cubicBezTo>
                  <a:pt x="18" y="288"/>
                  <a:pt x="12" y="321"/>
                  <a:pt x="6" y="351"/>
                </a:cubicBezTo>
                <a:cubicBezTo>
                  <a:pt x="4" y="373"/>
                  <a:pt x="0" y="396"/>
                  <a:pt x="0" y="418"/>
                </a:cubicBezTo>
                <a:cubicBezTo>
                  <a:pt x="0" y="444"/>
                  <a:pt x="2" y="471"/>
                  <a:pt x="6" y="497"/>
                </a:cubicBezTo>
                <a:cubicBezTo>
                  <a:pt x="19" y="581"/>
                  <a:pt x="92" y="607"/>
                  <a:pt x="164" y="624"/>
                </a:cubicBezTo>
                <a:cubicBezTo>
                  <a:pt x="167" y="624"/>
                  <a:pt x="234" y="624"/>
                  <a:pt x="255" y="612"/>
                </a:cubicBezTo>
                <a:cubicBezTo>
                  <a:pt x="320" y="577"/>
                  <a:pt x="267" y="596"/>
                  <a:pt x="309" y="582"/>
                </a:cubicBezTo>
                <a:cubicBezTo>
                  <a:pt x="321" y="569"/>
                  <a:pt x="358" y="557"/>
                  <a:pt x="358" y="557"/>
                </a:cubicBezTo>
                <a:cubicBezTo>
                  <a:pt x="384" y="559"/>
                  <a:pt x="410" y="558"/>
                  <a:pt x="436" y="563"/>
                </a:cubicBezTo>
                <a:cubicBezTo>
                  <a:pt x="444" y="564"/>
                  <a:pt x="448" y="573"/>
                  <a:pt x="455" y="576"/>
                </a:cubicBezTo>
                <a:cubicBezTo>
                  <a:pt x="476" y="586"/>
                  <a:pt x="505" y="599"/>
                  <a:pt x="527" y="606"/>
                </a:cubicBezTo>
                <a:cubicBezTo>
                  <a:pt x="558" y="634"/>
                  <a:pt x="602" y="646"/>
                  <a:pt x="643" y="654"/>
                </a:cubicBezTo>
                <a:cubicBezTo>
                  <a:pt x="682" y="649"/>
                  <a:pt x="697" y="650"/>
                  <a:pt x="727" y="630"/>
                </a:cubicBezTo>
                <a:cubicBezTo>
                  <a:pt x="735" y="618"/>
                  <a:pt x="744" y="606"/>
                  <a:pt x="752" y="594"/>
                </a:cubicBezTo>
                <a:cubicBezTo>
                  <a:pt x="756" y="588"/>
                  <a:pt x="764" y="576"/>
                  <a:pt x="764" y="576"/>
                </a:cubicBezTo>
                <a:cubicBezTo>
                  <a:pt x="778" y="532"/>
                  <a:pt x="758" y="583"/>
                  <a:pt x="788" y="539"/>
                </a:cubicBezTo>
                <a:cubicBezTo>
                  <a:pt x="795" y="528"/>
                  <a:pt x="799" y="514"/>
                  <a:pt x="806" y="503"/>
                </a:cubicBezTo>
                <a:cubicBezTo>
                  <a:pt x="814" y="469"/>
                  <a:pt x="822" y="434"/>
                  <a:pt x="831" y="400"/>
                </a:cubicBezTo>
                <a:cubicBezTo>
                  <a:pt x="829" y="339"/>
                  <a:pt x="829" y="279"/>
                  <a:pt x="825" y="218"/>
                </a:cubicBezTo>
                <a:cubicBezTo>
                  <a:pt x="824" y="199"/>
                  <a:pt x="812" y="181"/>
                  <a:pt x="806" y="163"/>
                </a:cubicBezTo>
                <a:cubicBezTo>
                  <a:pt x="791" y="116"/>
                  <a:pt x="775" y="59"/>
                  <a:pt x="740" y="24"/>
                </a:cubicBezTo>
              </a:path>
            </a:pathLst>
          </a:custGeom>
          <a:gradFill rotWithShape="1">
            <a:gsLst>
              <a:gs pos="0">
                <a:schemeClr val="tx1">
                  <a:gamma/>
                  <a:shade val="7059"/>
                  <a:invGamma/>
                  <a:alpha val="47000"/>
                </a:schemeClr>
              </a:gs>
              <a:gs pos="100000">
                <a:schemeClr val="tx1"/>
              </a:gs>
            </a:gsLst>
            <a:lin ang="5400000" scaled="1"/>
          </a:gradFill>
          <a:ln w="9525">
            <a:noFill/>
            <a:round/>
            <a:headEnd/>
            <a:tailEnd/>
          </a:ln>
          <a:effectLst/>
        </p:spPr>
        <p:txBody>
          <a:bodyPr/>
          <a:lstStyle/>
          <a:p>
            <a:endParaRPr lang="en-US" dirty="0"/>
          </a:p>
        </p:txBody>
      </p:sp>
      <p:sp>
        <p:nvSpPr>
          <p:cNvPr id="5" name="Freeform 3"/>
          <p:cNvSpPr>
            <a:spLocks/>
          </p:cNvSpPr>
          <p:nvPr/>
        </p:nvSpPr>
        <p:spPr bwMode="auto">
          <a:xfrm rot="21320168">
            <a:off x="3351213" y="2711450"/>
            <a:ext cx="836612" cy="1285875"/>
          </a:xfrm>
          <a:custGeom>
            <a:avLst/>
            <a:gdLst/>
            <a:ahLst/>
            <a:cxnLst>
              <a:cxn ang="0">
                <a:pos x="20" y="0"/>
              </a:cxn>
              <a:cxn ang="0">
                <a:pos x="135" y="382"/>
              </a:cxn>
              <a:cxn ang="0">
                <a:pos x="177" y="430"/>
              </a:cxn>
              <a:cxn ang="0">
                <a:pos x="214" y="443"/>
              </a:cxn>
              <a:cxn ang="0">
                <a:pos x="299" y="497"/>
              </a:cxn>
              <a:cxn ang="0">
                <a:pos x="365" y="546"/>
              </a:cxn>
              <a:cxn ang="0">
                <a:pos x="402" y="570"/>
              </a:cxn>
              <a:cxn ang="0">
                <a:pos x="475" y="649"/>
              </a:cxn>
              <a:cxn ang="0">
                <a:pos x="535" y="758"/>
              </a:cxn>
              <a:cxn ang="0">
                <a:pos x="584" y="903"/>
              </a:cxn>
              <a:cxn ang="0">
                <a:pos x="614" y="952"/>
              </a:cxn>
              <a:cxn ang="0">
                <a:pos x="656" y="994"/>
              </a:cxn>
              <a:cxn ang="0">
                <a:pos x="681" y="988"/>
              </a:cxn>
              <a:cxn ang="0">
                <a:pos x="693" y="952"/>
              </a:cxn>
              <a:cxn ang="0">
                <a:pos x="723" y="782"/>
              </a:cxn>
              <a:cxn ang="0">
                <a:pos x="729" y="727"/>
              </a:cxn>
              <a:cxn ang="0">
                <a:pos x="717" y="255"/>
              </a:cxn>
              <a:cxn ang="0">
                <a:pos x="662" y="61"/>
              </a:cxn>
              <a:cxn ang="0">
                <a:pos x="620" y="6"/>
              </a:cxn>
            </a:cxnLst>
            <a:rect l="0" t="0" r="r" b="b"/>
            <a:pathLst>
              <a:path w="748" h="994">
                <a:moveTo>
                  <a:pt x="20" y="0"/>
                </a:moveTo>
                <a:cubicBezTo>
                  <a:pt x="64" y="132"/>
                  <a:pt x="0" y="292"/>
                  <a:pt x="135" y="382"/>
                </a:cubicBezTo>
                <a:cubicBezTo>
                  <a:pt x="141" y="391"/>
                  <a:pt x="170" y="424"/>
                  <a:pt x="177" y="430"/>
                </a:cubicBezTo>
                <a:cubicBezTo>
                  <a:pt x="187" y="438"/>
                  <a:pt x="203" y="436"/>
                  <a:pt x="214" y="443"/>
                </a:cubicBezTo>
                <a:cubicBezTo>
                  <a:pt x="244" y="460"/>
                  <a:pt x="270" y="481"/>
                  <a:pt x="299" y="497"/>
                </a:cubicBezTo>
                <a:cubicBezTo>
                  <a:pt x="325" y="512"/>
                  <a:pt x="342" y="529"/>
                  <a:pt x="365" y="546"/>
                </a:cubicBezTo>
                <a:cubicBezTo>
                  <a:pt x="377" y="555"/>
                  <a:pt x="402" y="570"/>
                  <a:pt x="402" y="570"/>
                </a:cubicBezTo>
                <a:cubicBezTo>
                  <a:pt x="422" y="600"/>
                  <a:pt x="453" y="620"/>
                  <a:pt x="475" y="649"/>
                </a:cubicBezTo>
                <a:cubicBezTo>
                  <a:pt x="501" y="683"/>
                  <a:pt x="518" y="720"/>
                  <a:pt x="535" y="758"/>
                </a:cubicBezTo>
                <a:cubicBezTo>
                  <a:pt x="555" y="803"/>
                  <a:pt x="568" y="856"/>
                  <a:pt x="584" y="903"/>
                </a:cubicBezTo>
                <a:cubicBezTo>
                  <a:pt x="593" y="930"/>
                  <a:pt x="591" y="937"/>
                  <a:pt x="614" y="952"/>
                </a:cubicBezTo>
                <a:cubicBezTo>
                  <a:pt x="628" y="974"/>
                  <a:pt x="642" y="972"/>
                  <a:pt x="656" y="994"/>
                </a:cubicBezTo>
                <a:cubicBezTo>
                  <a:pt x="664" y="992"/>
                  <a:pt x="675" y="994"/>
                  <a:pt x="681" y="988"/>
                </a:cubicBezTo>
                <a:cubicBezTo>
                  <a:pt x="689" y="979"/>
                  <a:pt x="689" y="964"/>
                  <a:pt x="693" y="952"/>
                </a:cubicBezTo>
                <a:cubicBezTo>
                  <a:pt x="712" y="896"/>
                  <a:pt x="716" y="842"/>
                  <a:pt x="723" y="782"/>
                </a:cubicBezTo>
                <a:cubicBezTo>
                  <a:pt x="725" y="764"/>
                  <a:pt x="727" y="745"/>
                  <a:pt x="729" y="727"/>
                </a:cubicBezTo>
                <a:cubicBezTo>
                  <a:pt x="733" y="571"/>
                  <a:pt x="748" y="409"/>
                  <a:pt x="717" y="255"/>
                </a:cubicBezTo>
                <a:cubicBezTo>
                  <a:pt x="712" y="182"/>
                  <a:pt x="719" y="113"/>
                  <a:pt x="662" y="61"/>
                </a:cubicBezTo>
                <a:cubicBezTo>
                  <a:pt x="653" y="32"/>
                  <a:pt x="640" y="26"/>
                  <a:pt x="620" y="6"/>
                </a:cubicBezTo>
              </a:path>
            </a:pathLst>
          </a:custGeom>
          <a:gradFill rotWithShape="1">
            <a:gsLst>
              <a:gs pos="0">
                <a:schemeClr val="tx1">
                  <a:gamma/>
                  <a:shade val="0"/>
                  <a:invGamma/>
                  <a:alpha val="31000"/>
                </a:schemeClr>
              </a:gs>
              <a:gs pos="100000">
                <a:schemeClr val="tx1"/>
              </a:gs>
            </a:gsLst>
            <a:lin ang="5400000" scaled="1"/>
          </a:gradFill>
          <a:ln w="9525">
            <a:noFill/>
            <a:round/>
            <a:headEnd/>
            <a:tailEnd/>
          </a:ln>
          <a:effectLst/>
        </p:spPr>
        <p:txBody>
          <a:bodyPr/>
          <a:lstStyle/>
          <a:p>
            <a:endParaRPr lang="en-US" dirty="0"/>
          </a:p>
        </p:txBody>
      </p:sp>
      <p:sp>
        <p:nvSpPr>
          <p:cNvPr id="6" name="Line 4"/>
          <p:cNvSpPr>
            <a:spLocks noChangeShapeType="1"/>
          </p:cNvSpPr>
          <p:nvPr/>
        </p:nvSpPr>
        <p:spPr bwMode="auto">
          <a:xfrm rot="21320168">
            <a:off x="781050" y="2724150"/>
            <a:ext cx="3214688" cy="160338"/>
          </a:xfrm>
          <a:prstGeom prst="line">
            <a:avLst/>
          </a:prstGeom>
          <a:noFill/>
          <a:ln w="38100">
            <a:solidFill>
              <a:srgbClr val="00005C"/>
            </a:solidFill>
            <a:round/>
            <a:headEnd/>
            <a:tailEnd/>
          </a:ln>
          <a:effectLst/>
        </p:spPr>
        <p:txBody>
          <a:bodyPr/>
          <a:lstStyle/>
          <a:p>
            <a:endParaRPr lang="en-US" dirty="0"/>
          </a:p>
        </p:txBody>
      </p:sp>
      <p:grpSp>
        <p:nvGrpSpPr>
          <p:cNvPr id="7" name="Group 5"/>
          <p:cNvGrpSpPr>
            <a:grpSpLocks/>
          </p:cNvGrpSpPr>
          <p:nvPr/>
        </p:nvGrpSpPr>
        <p:grpSpPr bwMode="auto">
          <a:xfrm>
            <a:off x="122238" y="4737100"/>
            <a:ext cx="3921125" cy="1100138"/>
            <a:chOff x="1440" y="2409"/>
            <a:chExt cx="3030" cy="773"/>
          </a:xfrm>
        </p:grpSpPr>
        <p:sp>
          <p:nvSpPr>
            <p:cNvPr id="8" name="Freeform 6"/>
            <p:cNvSpPr>
              <a:spLocks/>
            </p:cNvSpPr>
            <p:nvPr/>
          </p:nvSpPr>
          <p:spPr bwMode="auto">
            <a:xfrm rot="10496644">
              <a:off x="1440" y="2409"/>
              <a:ext cx="810" cy="643"/>
            </a:xfrm>
            <a:custGeom>
              <a:avLst/>
              <a:gdLst/>
              <a:ahLst/>
              <a:cxnLst>
                <a:cxn ang="0">
                  <a:pos x="279" y="0"/>
                </a:cxn>
                <a:cxn ang="0">
                  <a:pos x="206" y="36"/>
                </a:cxn>
                <a:cxn ang="0">
                  <a:pos x="115" y="127"/>
                </a:cxn>
                <a:cxn ang="0">
                  <a:pos x="67" y="194"/>
                </a:cxn>
                <a:cxn ang="0">
                  <a:pos x="30" y="260"/>
                </a:cxn>
                <a:cxn ang="0">
                  <a:pos x="6" y="351"/>
                </a:cxn>
                <a:cxn ang="0">
                  <a:pos x="0" y="418"/>
                </a:cxn>
                <a:cxn ang="0">
                  <a:pos x="6" y="497"/>
                </a:cxn>
                <a:cxn ang="0">
                  <a:pos x="164" y="624"/>
                </a:cxn>
                <a:cxn ang="0">
                  <a:pos x="255" y="612"/>
                </a:cxn>
                <a:cxn ang="0">
                  <a:pos x="309" y="582"/>
                </a:cxn>
                <a:cxn ang="0">
                  <a:pos x="358" y="557"/>
                </a:cxn>
                <a:cxn ang="0">
                  <a:pos x="436" y="563"/>
                </a:cxn>
                <a:cxn ang="0">
                  <a:pos x="455" y="576"/>
                </a:cxn>
                <a:cxn ang="0">
                  <a:pos x="527" y="606"/>
                </a:cxn>
                <a:cxn ang="0">
                  <a:pos x="643" y="654"/>
                </a:cxn>
                <a:cxn ang="0">
                  <a:pos x="727" y="630"/>
                </a:cxn>
                <a:cxn ang="0">
                  <a:pos x="752" y="594"/>
                </a:cxn>
                <a:cxn ang="0">
                  <a:pos x="764" y="576"/>
                </a:cxn>
                <a:cxn ang="0">
                  <a:pos x="788" y="539"/>
                </a:cxn>
                <a:cxn ang="0">
                  <a:pos x="806" y="503"/>
                </a:cxn>
                <a:cxn ang="0">
                  <a:pos x="831" y="400"/>
                </a:cxn>
                <a:cxn ang="0">
                  <a:pos x="825" y="218"/>
                </a:cxn>
                <a:cxn ang="0">
                  <a:pos x="806" y="163"/>
                </a:cxn>
                <a:cxn ang="0">
                  <a:pos x="740" y="24"/>
                </a:cxn>
              </a:cxnLst>
              <a:rect l="0" t="0" r="r" b="b"/>
              <a:pathLst>
                <a:path w="831" h="654">
                  <a:moveTo>
                    <a:pt x="279" y="0"/>
                  </a:moveTo>
                  <a:cubicBezTo>
                    <a:pt x="252" y="9"/>
                    <a:pt x="233" y="27"/>
                    <a:pt x="206" y="36"/>
                  </a:cubicBezTo>
                  <a:cubicBezTo>
                    <a:pt x="182" y="72"/>
                    <a:pt x="141" y="94"/>
                    <a:pt x="115" y="127"/>
                  </a:cubicBezTo>
                  <a:cubicBezTo>
                    <a:pt x="98" y="149"/>
                    <a:pt x="86" y="173"/>
                    <a:pt x="67" y="194"/>
                  </a:cubicBezTo>
                  <a:cubicBezTo>
                    <a:pt x="59" y="219"/>
                    <a:pt x="41" y="236"/>
                    <a:pt x="30" y="260"/>
                  </a:cubicBezTo>
                  <a:cubicBezTo>
                    <a:pt x="18" y="288"/>
                    <a:pt x="12" y="321"/>
                    <a:pt x="6" y="351"/>
                  </a:cubicBezTo>
                  <a:cubicBezTo>
                    <a:pt x="4" y="373"/>
                    <a:pt x="0" y="396"/>
                    <a:pt x="0" y="418"/>
                  </a:cubicBezTo>
                  <a:cubicBezTo>
                    <a:pt x="0" y="444"/>
                    <a:pt x="2" y="471"/>
                    <a:pt x="6" y="497"/>
                  </a:cubicBezTo>
                  <a:cubicBezTo>
                    <a:pt x="19" y="581"/>
                    <a:pt x="92" y="607"/>
                    <a:pt x="164" y="624"/>
                  </a:cubicBezTo>
                  <a:cubicBezTo>
                    <a:pt x="167" y="624"/>
                    <a:pt x="234" y="624"/>
                    <a:pt x="255" y="612"/>
                  </a:cubicBezTo>
                  <a:cubicBezTo>
                    <a:pt x="320" y="577"/>
                    <a:pt x="267" y="596"/>
                    <a:pt x="309" y="582"/>
                  </a:cubicBezTo>
                  <a:cubicBezTo>
                    <a:pt x="321" y="569"/>
                    <a:pt x="358" y="557"/>
                    <a:pt x="358" y="557"/>
                  </a:cubicBezTo>
                  <a:cubicBezTo>
                    <a:pt x="384" y="559"/>
                    <a:pt x="410" y="558"/>
                    <a:pt x="436" y="563"/>
                  </a:cubicBezTo>
                  <a:cubicBezTo>
                    <a:pt x="444" y="564"/>
                    <a:pt x="448" y="573"/>
                    <a:pt x="455" y="576"/>
                  </a:cubicBezTo>
                  <a:cubicBezTo>
                    <a:pt x="476" y="586"/>
                    <a:pt x="505" y="599"/>
                    <a:pt x="527" y="606"/>
                  </a:cubicBezTo>
                  <a:cubicBezTo>
                    <a:pt x="558" y="634"/>
                    <a:pt x="602" y="646"/>
                    <a:pt x="643" y="654"/>
                  </a:cubicBezTo>
                  <a:cubicBezTo>
                    <a:pt x="682" y="649"/>
                    <a:pt x="697" y="650"/>
                    <a:pt x="727" y="630"/>
                  </a:cubicBezTo>
                  <a:cubicBezTo>
                    <a:pt x="735" y="618"/>
                    <a:pt x="744" y="606"/>
                    <a:pt x="752" y="594"/>
                  </a:cubicBezTo>
                  <a:cubicBezTo>
                    <a:pt x="756" y="588"/>
                    <a:pt x="764" y="576"/>
                    <a:pt x="764" y="576"/>
                  </a:cubicBezTo>
                  <a:cubicBezTo>
                    <a:pt x="778" y="532"/>
                    <a:pt x="758" y="583"/>
                    <a:pt x="788" y="539"/>
                  </a:cubicBezTo>
                  <a:cubicBezTo>
                    <a:pt x="795" y="528"/>
                    <a:pt x="799" y="514"/>
                    <a:pt x="806" y="503"/>
                  </a:cubicBezTo>
                  <a:cubicBezTo>
                    <a:pt x="814" y="469"/>
                    <a:pt x="822" y="434"/>
                    <a:pt x="831" y="400"/>
                  </a:cubicBezTo>
                  <a:cubicBezTo>
                    <a:pt x="829" y="339"/>
                    <a:pt x="829" y="279"/>
                    <a:pt x="825" y="218"/>
                  </a:cubicBezTo>
                  <a:cubicBezTo>
                    <a:pt x="824" y="199"/>
                    <a:pt x="812" y="181"/>
                    <a:pt x="806" y="163"/>
                  </a:cubicBezTo>
                  <a:cubicBezTo>
                    <a:pt x="791" y="116"/>
                    <a:pt x="775" y="59"/>
                    <a:pt x="740" y="24"/>
                  </a:cubicBezTo>
                </a:path>
              </a:pathLst>
            </a:custGeom>
            <a:gradFill rotWithShape="1">
              <a:gsLst>
                <a:gs pos="0">
                  <a:schemeClr val="tx1">
                    <a:gamma/>
                    <a:shade val="7059"/>
                    <a:invGamma/>
                    <a:alpha val="47000"/>
                  </a:schemeClr>
                </a:gs>
                <a:gs pos="100000">
                  <a:schemeClr val="tx1"/>
                </a:gs>
              </a:gsLst>
              <a:lin ang="5400000" scaled="1"/>
            </a:gradFill>
            <a:ln w="9525">
              <a:noFill/>
              <a:round/>
              <a:headEnd/>
              <a:tailEnd/>
            </a:ln>
            <a:effectLst/>
          </p:spPr>
          <p:txBody>
            <a:bodyPr/>
            <a:lstStyle/>
            <a:p>
              <a:endParaRPr lang="en-US" dirty="0"/>
            </a:p>
          </p:txBody>
        </p:sp>
        <p:sp>
          <p:nvSpPr>
            <p:cNvPr id="9" name="Freeform 7"/>
            <p:cNvSpPr>
              <a:spLocks/>
            </p:cNvSpPr>
            <p:nvPr/>
          </p:nvSpPr>
          <p:spPr bwMode="auto">
            <a:xfrm rot="10938011" flipH="1">
              <a:off x="3891" y="2453"/>
              <a:ext cx="579" cy="729"/>
            </a:xfrm>
            <a:custGeom>
              <a:avLst/>
              <a:gdLst/>
              <a:ahLst/>
              <a:cxnLst>
                <a:cxn ang="0">
                  <a:pos x="20" y="0"/>
                </a:cxn>
                <a:cxn ang="0">
                  <a:pos x="135" y="382"/>
                </a:cxn>
                <a:cxn ang="0">
                  <a:pos x="177" y="430"/>
                </a:cxn>
                <a:cxn ang="0">
                  <a:pos x="214" y="443"/>
                </a:cxn>
                <a:cxn ang="0">
                  <a:pos x="299" y="497"/>
                </a:cxn>
                <a:cxn ang="0">
                  <a:pos x="365" y="546"/>
                </a:cxn>
                <a:cxn ang="0">
                  <a:pos x="402" y="570"/>
                </a:cxn>
                <a:cxn ang="0">
                  <a:pos x="475" y="649"/>
                </a:cxn>
                <a:cxn ang="0">
                  <a:pos x="535" y="758"/>
                </a:cxn>
                <a:cxn ang="0">
                  <a:pos x="584" y="903"/>
                </a:cxn>
                <a:cxn ang="0">
                  <a:pos x="614" y="952"/>
                </a:cxn>
                <a:cxn ang="0">
                  <a:pos x="656" y="994"/>
                </a:cxn>
                <a:cxn ang="0">
                  <a:pos x="681" y="988"/>
                </a:cxn>
                <a:cxn ang="0">
                  <a:pos x="693" y="952"/>
                </a:cxn>
                <a:cxn ang="0">
                  <a:pos x="723" y="782"/>
                </a:cxn>
                <a:cxn ang="0">
                  <a:pos x="729" y="727"/>
                </a:cxn>
                <a:cxn ang="0">
                  <a:pos x="717" y="255"/>
                </a:cxn>
                <a:cxn ang="0">
                  <a:pos x="662" y="61"/>
                </a:cxn>
                <a:cxn ang="0">
                  <a:pos x="620" y="6"/>
                </a:cxn>
              </a:cxnLst>
              <a:rect l="0" t="0" r="r" b="b"/>
              <a:pathLst>
                <a:path w="748" h="994">
                  <a:moveTo>
                    <a:pt x="20" y="0"/>
                  </a:moveTo>
                  <a:cubicBezTo>
                    <a:pt x="64" y="132"/>
                    <a:pt x="0" y="292"/>
                    <a:pt x="135" y="382"/>
                  </a:cubicBezTo>
                  <a:cubicBezTo>
                    <a:pt x="141" y="391"/>
                    <a:pt x="170" y="424"/>
                    <a:pt x="177" y="430"/>
                  </a:cubicBezTo>
                  <a:cubicBezTo>
                    <a:pt x="187" y="438"/>
                    <a:pt x="203" y="436"/>
                    <a:pt x="214" y="443"/>
                  </a:cubicBezTo>
                  <a:cubicBezTo>
                    <a:pt x="244" y="460"/>
                    <a:pt x="270" y="481"/>
                    <a:pt x="299" y="497"/>
                  </a:cubicBezTo>
                  <a:cubicBezTo>
                    <a:pt x="325" y="512"/>
                    <a:pt x="342" y="529"/>
                    <a:pt x="365" y="546"/>
                  </a:cubicBezTo>
                  <a:cubicBezTo>
                    <a:pt x="377" y="555"/>
                    <a:pt x="402" y="570"/>
                    <a:pt x="402" y="570"/>
                  </a:cubicBezTo>
                  <a:cubicBezTo>
                    <a:pt x="422" y="600"/>
                    <a:pt x="453" y="620"/>
                    <a:pt x="475" y="649"/>
                  </a:cubicBezTo>
                  <a:cubicBezTo>
                    <a:pt x="501" y="683"/>
                    <a:pt x="518" y="720"/>
                    <a:pt x="535" y="758"/>
                  </a:cubicBezTo>
                  <a:cubicBezTo>
                    <a:pt x="555" y="803"/>
                    <a:pt x="568" y="856"/>
                    <a:pt x="584" y="903"/>
                  </a:cubicBezTo>
                  <a:cubicBezTo>
                    <a:pt x="593" y="930"/>
                    <a:pt x="591" y="937"/>
                    <a:pt x="614" y="952"/>
                  </a:cubicBezTo>
                  <a:cubicBezTo>
                    <a:pt x="628" y="974"/>
                    <a:pt x="642" y="972"/>
                    <a:pt x="656" y="994"/>
                  </a:cubicBezTo>
                  <a:cubicBezTo>
                    <a:pt x="664" y="992"/>
                    <a:pt x="675" y="994"/>
                    <a:pt x="681" y="988"/>
                  </a:cubicBezTo>
                  <a:cubicBezTo>
                    <a:pt x="689" y="979"/>
                    <a:pt x="689" y="964"/>
                    <a:pt x="693" y="952"/>
                  </a:cubicBezTo>
                  <a:cubicBezTo>
                    <a:pt x="712" y="896"/>
                    <a:pt x="716" y="842"/>
                    <a:pt x="723" y="782"/>
                  </a:cubicBezTo>
                  <a:cubicBezTo>
                    <a:pt x="725" y="764"/>
                    <a:pt x="727" y="745"/>
                    <a:pt x="729" y="727"/>
                  </a:cubicBezTo>
                  <a:cubicBezTo>
                    <a:pt x="733" y="571"/>
                    <a:pt x="748" y="409"/>
                    <a:pt x="717" y="255"/>
                  </a:cubicBezTo>
                  <a:cubicBezTo>
                    <a:pt x="712" y="182"/>
                    <a:pt x="719" y="113"/>
                    <a:pt x="662" y="61"/>
                  </a:cubicBezTo>
                  <a:cubicBezTo>
                    <a:pt x="653" y="32"/>
                    <a:pt x="640" y="26"/>
                    <a:pt x="620" y="6"/>
                  </a:cubicBezTo>
                </a:path>
              </a:pathLst>
            </a:custGeom>
            <a:gradFill rotWithShape="1">
              <a:gsLst>
                <a:gs pos="0">
                  <a:schemeClr val="tx1">
                    <a:gamma/>
                    <a:shade val="0"/>
                    <a:invGamma/>
                    <a:alpha val="31000"/>
                  </a:schemeClr>
                </a:gs>
                <a:gs pos="100000">
                  <a:schemeClr val="tx1"/>
                </a:gs>
              </a:gsLst>
              <a:lin ang="5400000" scaled="1"/>
            </a:gradFill>
            <a:ln w="9525">
              <a:noFill/>
              <a:round/>
              <a:headEnd/>
              <a:tailEnd/>
            </a:ln>
            <a:effectLst/>
          </p:spPr>
          <p:txBody>
            <a:bodyPr/>
            <a:lstStyle/>
            <a:p>
              <a:endParaRPr lang="en-US" dirty="0"/>
            </a:p>
          </p:txBody>
        </p:sp>
        <p:sp>
          <p:nvSpPr>
            <p:cNvPr id="10" name="Line 8"/>
            <p:cNvSpPr>
              <a:spLocks noChangeShapeType="1"/>
            </p:cNvSpPr>
            <p:nvPr/>
          </p:nvSpPr>
          <p:spPr bwMode="auto">
            <a:xfrm rot="34076">
              <a:off x="1878" y="3058"/>
              <a:ext cx="2412" cy="101"/>
            </a:xfrm>
            <a:prstGeom prst="line">
              <a:avLst/>
            </a:prstGeom>
            <a:noFill/>
            <a:ln w="38100">
              <a:solidFill>
                <a:srgbClr val="00005C"/>
              </a:solidFill>
              <a:round/>
              <a:headEnd/>
              <a:tailEnd/>
            </a:ln>
            <a:effectLst/>
          </p:spPr>
          <p:txBody>
            <a:bodyPr/>
            <a:lstStyle/>
            <a:p>
              <a:endParaRPr lang="en-US" dirty="0"/>
            </a:p>
          </p:txBody>
        </p:sp>
      </p:grpSp>
      <p:sp>
        <p:nvSpPr>
          <p:cNvPr id="11" name="Text Box 9"/>
          <p:cNvSpPr txBox="1">
            <a:spLocks noChangeArrowheads="1"/>
          </p:cNvSpPr>
          <p:nvPr/>
        </p:nvSpPr>
        <p:spPr bwMode="auto">
          <a:xfrm>
            <a:off x="561975" y="1697038"/>
            <a:ext cx="3636765" cy="461665"/>
          </a:xfrm>
          <a:prstGeom prst="rect">
            <a:avLst/>
          </a:prstGeom>
          <a:noFill/>
          <a:ln w="9525">
            <a:noFill/>
            <a:miter lim="800000"/>
            <a:headEnd/>
            <a:tailEnd/>
          </a:ln>
          <a:effectLst/>
        </p:spPr>
        <p:txBody>
          <a:bodyPr wrap="none">
            <a:spAutoFit/>
          </a:bodyPr>
          <a:lstStyle/>
          <a:p>
            <a:pPr eaLnBrk="0" hangingPunct="0"/>
            <a:r>
              <a:rPr lang="en-US" sz="2400" u="sng" dirty="0">
                <a:cs typeface="Arial" charset="0"/>
              </a:rPr>
              <a:t>Protrusion - </a:t>
            </a:r>
            <a:r>
              <a:rPr lang="en-US" sz="2400" u="sng" dirty="0" smtClean="0">
                <a:cs typeface="Arial" charset="0"/>
              </a:rPr>
              <a:t>Sagittal </a:t>
            </a:r>
            <a:r>
              <a:rPr lang="en-US" sz="2400" u="sng" dirty="0">
                <a:cs typeface="Arial" charset="0"/>
              </a:rPr>
              <a:t>View</a:t>
            </a:r>
          </a:p>
        </p:txBody>
      </p:sp>
      <p:sp>
        <p:nvSpPr>
          <p:cNvPr id="12" name="Text Box 10"/>
          <p:cNvSpPr txBox="1">
            <a:spLocks noChangeArrowheads="1"/>
          </p:cNvSpPr>
          <p:nvPr/>
        </p:nvSpPr>
        <p:spPr bwMode="auto">
          <a:xfrm>
            <a:off x="2430463" y="3565525"/>
            <a:ext cx="809625" cy="457200"/>
          </a:xfrm>
          <a:prstGeom prst="rect">
            <a:avLst/>
          </a:prstGeom>
          <a:noFill/>
          <a:ln w="9525">
            <a:noFill/>
            <a:miter lim="800000"/>
            <a:headEnd/>
            <a:tailEnd/>
          </a:ln>
          <a:effectLst/>
        </p:spPr>
        <p:txBody>
          <a:bodyPr wrap="none">
            <a:spAutoFit/>
          </a:bodyPr>
          <a:lstStyle/>
          <a:p>
            <a:pPr eaLnBrk="0" hangingPunct="0"/>
            <a:r>
              <a:rPr lang="en-US" sz="2400" b="1" dirty="0">
                <a:solidFill>
                  <a:srgbClr val="FF0000"/>
                </a:solidFill>
                <a:cs typeface="Arial" charset="0"/>
              </a:rPr>
              <a:t>C.O.</a:t>
            </a:r>
          </a:p>
        </p:txBody>
      </p:sp>
      <p:sp>
        <p:nvSpPr>
          <p:cNvPr id="13" name="Text Box 11"/>
          <p:cNvSpPr txBox="1">
            <a:spLocks noChangeArrowheads="1"/>
          </p:cNvSpPr>
          <p:nvPr/>
        </p:nvSpPr>
        <p:spPr bwMode="auto">
          <a:xfrm>
            <a:off x="5075238" y="1665288"/>
            <a:ext cx="3713162" cy="457200"/>
          </a:xfrm>
          <a:prstGeom prst="rect">
            <a:avLst/>
          </a:prstGeom>
          <a:noFill/>
          <a:ln w="9525">
            <a:noFill/>
            <a:miter lim="800000"/>
            <a:headEnd/>
            <a:tailEnd/>
          </a:ln>
          <a:effectLst/>
        </p:spPr>
        <p:txBody>
          <a:bodyPr>
            <a:spAutoFit/>
          </a:bodyPr>
          <a:lstStyle/>
          <a:p>
            <a:pPr eaLnBrk="0" hangingPunct="0"/>
            <a:r>
              <a:rPr lang="en-US" sz="2400" u="sng" dirty="0">
                <a:cs typeface="Arial" charset="0"/>
              </a:rPr>
              <a:t>Protrusion - Frontal View</a:t>
            </a:r>
          </a:p>
        </p:txBody>
      </p:sp>
      <p:sp>
        <p:nvSpPr>
          <p:cNvPr id="14" name="Freeform 12"/>
          <p:cNvSpPr>
            <a:spLocks/>
          </p:cNvSpPr>
          <p:nvPr/>
        </p:nvSpPr>
        <p:spPr bwMode="auto">
          <a:xfrm>
            <a:off x="5586413" y="2976563"/>
            <a:ext cx="2646362" cy="109537"/>
          </a:xfrm>
          <a:custGeom>
            <a:avLst/>
            <a:gdLst/>
            <a:ahLst/>
            <a:cxnLst>
              <a:cxn ang="0">
                <a:pos x="0" y="6"/>
              </a:cxn>
              <a:cxn ang="0">
                <a:pos x="515" y="309"/>
              </a:cxn>
              <a:cxn ang="0">
                <a:pos x="958" y="0"/>
              </a:cxn>
            </a:cxnLst>
            <a:rect l="0" t="0" r="r" b="b"/>
            <a:pathLst>
              <a:path w="958" h="310">
                <a:moveTo>
                  <a:pt x="0" y="6"/>
                </a:moveTo>
                <a:cubicBezTo>
                  <a:pt x="177" y="158"/>
                  <a:pt x="355" y="310"/>
                  <a:pt x="515" y="309"/>
                </a:cubicBezTo>
                <a:cubicBezTo>
                  <a:pt x="675" y="308"/>
                  <a:pt x="816" y="154"/>
                  <a:pt x="958" y="0"/>
                </a:cubicBezTo>
              </a:path>
            </a:pathLst>
          </a:custGeom>
          <a:noFill/>
          <a:ln w="38100" cmpd="sng">
            <a:solidFill>
              <a:srgbClr val="00005C"/>
            </a:solidFill>
            <a:round/>
            <a:headEnd/>
            <a:tailEnd/>
          </a:ln>
          <a:effectLst/>
        </p:spPr>
        <p:txBody>
          <a:bodyPr/>
          <a:lstStyle/>
          <a:p>
            <a:endParaRPr lang="en-US" dirty="0"/>
          </a:p>
        </p:txBody>
      </p:sp>
      <p:sp>
        <p:nvSpPr>
          <p:cNvPr id="15" name="Freeform 13"/>
          <p:cNvSpPr>
            <a:spLocks/>
          </p:cNvSpPr>
          <p:nvPr/>
        </p:nvSpPr>
        <p:spPr bwMode="auto">
          <a:xfrm rot="277755">
            <a:off x="4732338" y="2897188"/>
            <a:ext cx="1057275" cy="784225"/>
          </a:xfrm>
          <a:custGeom>
            <a:avLst/>
            <a:gdLst/>
            <a:ahLst/>
            <a:cxnLst>
              <a:cxn ang="0">
                <a:pos x="279" y="0"/>
              </a:cxn>
              <a:cxn ang="0">
                <a:pos x="206" y="36"/>
              </a:cxn>
              <a:cxn ang="0">
                <a:pos x="115" y="127"/>
              </a:cxn>
              <a:cxn ang="0">
                <a:pos x="67" y="194"/>
              </a:cxn>
              <a:cxn ang="0">
                <a:pos x="30" y="260"/>
              </a:cxn>
              <a:cxn ang="0">
                <a:pos x="6" y="351"/>
              </a:cxn>
              <a:cxn ang="0">
                <a:pos x="0" y="418"/>
              </a:cxn>
              <a:cxn ang="0">
                <a:pos x="6" y="497"/>
              </a:cxn>
              <a:cxn ang="0">
                <a:pos x="164" y="624"/>
              </a:cxn>
              <a:cxn ang="0">
                <a:pos x="255" y="612"/>
              </a:cxn>
              <a:cxn ang="0">
                <a:pos x="309" y="582"/>
              </a:cxn>
              <a:cxn ang="0">
                <a:pos x="358" y="557"/>
              </a:cxn>
              <a:cxn ang="0">
                <a:pos x="436" y="563"/>
              </a:cxn>
              <a:cxn ang="0">
                <a:pos x="455" y="576"/>
              </a:cxn>
              <a:cxn ang="0">
                <a:pos x="527" y="606"/>
              </a:cxn>
              <a:cxn ang="0">
                <a:pos x="643" y="654"/>
              </a:cxn>
              <a:cxn ang="0">
                <a:pos x="727" y="630"/>
              </a:cxn>
              <a:cxn ang="0">
                <a:pos x="752" y="594"/>
              </a:cxn>
              <a:cxn ang="0">
                <a:pos x="764" y="576"/>
              </a:cxn>
              <a:cxn ang="0">
                <a:pos x="788" y="539"/>
              </a:cxn>
              <a:cxn ang="0">
                <a:pos x="806" y="503"/>
              </a:cxn>
              <a:cxn ang="0">
                <a:pos x="831" y="400"/>
              </a:cxn>
              <a:cxn ang="0">
                <a:pos x="825" y="218"/>
              </a:cxn>
              <a:cxn ang="0">
                <a:pos x="806" y="163"/>
              </a:cxn>
              <a:cxn ang="0">
                <a:pos x="740" y="24"/>
              </a:cxn>
            </a:cxnLst>
            <a:rect l="0" t="0" r="r" b="b"/>
            <a:pathLst>
              <a:path w="831" h="654">
                <a:moveTo>
                  <a:pt x="279" y="0"/>
                </a:moveTo>
                <a:cubicBezTo>
                  <a:pt x="252" y="9"/>
                  <a:pt x="233" y="27"/>
                  <a:pt x="206" y="36"/>
                </a:cubicBezTo>
                <a:cubicBezTo>
                  <a:pt x="182" y="72"/>
                  <a:pt x="141" y="94"/>
                  <a:pt x="115" y="127"/>
                </a:cubicBezTo>
                <a:cubicBezTo>
                  <a:pt x="98" y="149"/>
                  <a:pt x="86" y="173"/>
                  <a:pt x="67" y="194"/>
                </a:cubicBezTo>
                <a:cubicBezTo>
                  <a:pt x="59" y="219"/>
                  <a:pt x="41" y="236"/>
                  <a:pt x="30" y="260"/>
                </a:cubicBezTo>
                <a:cubicBezTo>
                  <a:pt x="18" y="288"/>
                  <a:pt x="12" y="321"/>
                  <a:pt x="6" y="351"/>
                </a:cubicBezTo>
                <a:cubicBezTo>
                  <a:pt x="4" y="373"/>
                  <a:pt x="0" y="396"/>
                  <a:pt x="0" y="418"/>
                </a:cubicBezTo>
                <a:cubicBezTo>
                  <a:pt x="0" y="444"/>
                  <a:pt x="2" y="471"/>
                  <a:pt x="6" y="497"/>
                </a:cubicBezTo>
                <a:cubicBezTo>
                  <a:pt x="19" y="581"/>
                  <a:pt x="92" y="607"/>
                  <a:pt x="164" y="624"/>
                </a:cubicBezTo>
                <a:cubicBezTo>
                  <a:pt x="167" y="624"/>
                  <a:pt x="234" y="624"/>
                  <a:pt x="255" y="612"/>
                </a:cubicBezTo>
                <a:cubicBezTo>
                  <a:pt x="320" y="577"/>
                  <a:pt x="267" y="596"/>
                  <a:pt x="309" y="582"/>
                </a:cubicBezTo>
                <a:cubicBezTo>
                  <a:pt x="321" y="569"/>
                  <a:pt x="358" y="557"/>
                  <a:pt x="358" y="557"/>
                </a:cubicBezTo>
                <a:cubicBezTo>
                  <a:pt x="384" y="559"/>
                  <a:pt x="410" y="558"/>
                  <a:pt x="436" y="563"/>
                </a:cubicBezTo>
                <a:cubicBezTo>
                  <a:pt x="444" y="564"/>
                  <a:pt x="448" y="573"/>
                  <a:pt x="455" y="576"/>
                </a:cubicBezTo>
                <a:cubicBezTo>
                  <a:pt x="476" y="586"/>
                  <a:pt x="505" y="599"/>
                  <a:pt x="527" y="606"/>
                </a:cubicBezTo>
                <a:cubicBezTo>
                  <a:pt x="558" y="634"/>
                  <a:pt x="602" y="646"/>
                  <a:pt x="643" y="654"/>
                </a:cubicBezTo>
                <a:cubicBezTo>
                  <a:pt x="682" y="649"/>
                  <a:pt x="697" y="650"/>
                  <a:pt x="727" y="630"/>
                </a:cubicBezTo>
                <a:cubicBezTo>
                  <a:pt x="735" y="618"/>
                  <a:pt x="744" y="606"/>
                  <a:pt x="752" y="594"/>
                </a:cubicBezTo>
                <a:cubicBezTo>
                  <a:pt x="756" y="588"/>
                  <a:pt x="764" y="576"/>
                  <a:pt x="764" y="576"/>
                </a:cubicBezTo>
                <a:cubicBezTo>
                  <a:pt x="778" y="532"/>
                  <a:pt x="758" y="583"/>
                  <a:pt x="788" y="539"/>
                </a:cubicBezTo>
                <a:cubicBezTo>
                  <a:pt x="795" y="528"/>
                  <a:pt x="799" y="514"/>
                  <a:pt x="806" y="503"/>
                </a:cubicBezTo>
                <a:cubicBezTo>
                  <a:pt x="814" y="469"/>
                  <a:pt x="822" y="434"/>
                  <a:pt x="831" y="400"/>
                </a:cubicBezTo>
                <a:cubicBezTo>
                  <a:pt x="829" y="339"/>
                  <a:pt x="829" y="279"/>
                  <a:pt x="825" y="218"/>
                </a:cubicBezTo>
                <a:cubicBezTo>
                  <a:pt x="824" y="199"/>
                  <a:pt x="812" y="181"/>
                  <a:pt x="806" y="163"/>
                </a:cubicBezTo>
                <a:cubicBezTo>
                  <a:pt x="791" y="116"/>
                  <a:pt x="775" y="59"/>
                  <a:pt x="740" y="24"/>
                </a:cubicBezTo>
              </a:path>
            </a:pathLst>
          </a:custGeom>
          <a:gradFill rotWithShape="1">
            <a:gsLst>
              <a:gs pos="0">
                <a:schemeClr val="tx1">
                  <a:gamma/>
                  <a:shade val="7059"/>
                  <a:invGamma/>
                  <a:alpha val="47000"/>
                </a:schemeClr>
              </a:gs>
              <a:gs pos="100000">
                <a:schemeClr val="tx1"/>
              </a:gs>
            </a:gsLst>
            <a:lin ang="5400000" scaled="1"/>
          </a:gradFill>
          <a:ln w="9525">
            <a:noFill/>
            <a:round/>
            <a:headEnd/>
            <a:tailEnd/>
          </a:ln>
          <a:effectLst/>
        </p:spPr>
        <p:txBody>
          <a:bodyPr/>
          <a:lstStyle/>
          <a:p>
            <a:endParaRPr lang="en-US" dirty="0"/>
          </a:p>
        </p:txBody>
      </p:sp>
      <p:sp>
        <p:nvSpPr>
          <p:cNvPr id="16" name="Freeform 14"/>
          <p:cNvSpPr>
            <a:spLocks/>
          </p:cNvSpPr>
          <p:nvPr/>
        </p:nvSpPr>
        <p:spPr bwMode="auto">
          <a:xfrm rot="21241706" flipH="1">
            <a:off x="8099425" y="2916238"/>
            <a:ext cx="993775" cy="762000"/>
          </a:xfrm>
          <a:custGeom>
            <a:avLst/>
            <a:gdLst/>
            <a:ahLst/>
            <a:cxnLst>
              <a:cxn ang="0">
                <a:pos x="279" y="0"/>
              </a:cxn>
              <a:cxn ang="0">
                <a:pos x="206" y="36"/>
              </a:cxn>
              <a:cxn ang="0">
                <a:pos x="115" y="127"/>
              </a:cxn>
              <a:cxn ang="0">
                <a:pos x="67" y="194"/>
              </a:cxn>
              <a:cxn ang="0">
                <a:pos x="30" y="260"/>
              </a:cxn>
              <a:cxn ang="0">
                <a:pos x="6" y="351"/>
              </a:cxn>
              <a:cxn ang="0">
                <a:pos x="0" y="418"/>
              </a:cxn>
              <a:cxn ang="0">
                <a:pos x="6" y="497"/>
              </a:cxn>
              <a:cxn ang="0">
                <a:pos x="164" y="624"/>
              </a:cxn>
              <a:cxn ang="0">
                <a:pos x="255" y="612"/>
              </a:cxn>
              <a:cxn ang="0">
                <a:pos x="309" y="582"/>
              </a:cxn>
              <a:cxn ang="0">
                <a:pos x="358" y="557"/>
              </a:cxn>
              <a:cxn ang="0">
                <a:pos x="436" y="563"/>
              </a:cxn>
              <a:cxn ang="0">
                <a:pos x="455" y="576"/>
              </a:cxn>
              <a:cxn ang="0">
                <a:pos x="527" y="606"/>
              </a:cxn>
              <a:cxn ang="0">
                <a:pos x="643" y="654"/>
              </a:cxn>
              <a:cxn ang="0">
                <a:pos x="727" y="630"/>
              </a:cxn>
              <a:cxn ang="0">
                <a:pos x="752" y="594"/>
              </a:cxn>
              <a:cxn ang="0">
                <a:pos x="764" y="576"/>
              </a:cxn>
              <a:cxn ang="0">
                <a:pos x="788" y="539"/>
              </a:cxn>
              <a:cxn ang="0">
                <a:pos x="806" y="503"/>
              </a:cxn>
              <a:cxn ang="0">
                <a:pos x="831" y="400"/>
              </a:cxn>
              <a:cxn ang="0">
                <a:pos x="825" y="218"/>
              </a:cxn>
              <a:cxn ang="0">
                <a:pos x="806" y="163"/>
              </a:cxn>
              <a:cxn ang="0">
                <a:pos x="740" y="24"/>
              </a:cxn>
            </a:cxnLst>
            <a:rect l="0" t="0" r="r" b="b"/>
            <a:pathLst>
              <a:path w="831" h="654">
                <a:moveTo>
                  <a:pt x="279" y="0"/>
                </a:moveTo>
                <a:cubicBezTo>
                  <a:pt x="252" y="9"/>
                  <a:pt x="233" y="27"/>
                  <a:pt x="206" y="36"/>
                </a:cubicBezTo>
                <a:cubicBezTo>
                  <a:pt x="182" y="72"/>
                  <a:pt x="141" y="94"/>
                  <a:pt x="115" y="127"/>
                </a:cubicBezTo>
                <a:cubicBezTo>
                  <a:pt x="98" y="149"/>
                  <a:pt x="86" y="173"/>
                  <a:pt x="67" y="194"/>
                </a:cubicBezTo>
                <a:cubicBezTo>
                  <a:pt x="59" y="219"/>
                  <a:pt x="41" y="236"/>
                  <a:pt x="30" y="260"/>
                </a:cubicBezTo>
                <a:cubicBezTo>
                  <a:pt x="18" y="288"/>
                  <a:pt x="12" y="321"/>
                  <a:pt x="6" y="351"/>
                </a:cubicBezTo>
                <a:cubicBezTo>
                  <a:pt x="4" y="373"/>
                  <a:pt x="0" y="396"/>
                  <a:pt x="0" y="418"/>
                </a:cubicBezTo>
                <a:cubicBezTo>
                  <a:pt x="0" y="444"/>
                  <a:pt x="2" y="471"/>
                  <a:pt x="6" y="497"/>
                </a:cubicBezTo>
                <a:cubicBezTo>
                  <a:pt x="19" y="581"/>
                  <a:pt x="92" y="607"/>
                  <a:pt x="164" y="624"/>
                </a:cubicBezTo>
                <a:cubicBezTo>
                  <a:pt x="167" y="624"/>
                  <a:pt x="234" y="624"/>
                  <a:pt x="255" y="612"/>
                </a:cubicBezTo>
                <a:cubicBezTo>
                  <a:pt x="320" y="577"/>
                  <a:pt x="267" y="596"/>
                  <a:pt x="309" y="582"/>
                </a:cubicBezTo>
                <a:cubicBezTo>
                  <a:pt x="321" y="569"/>
                  <a:pt x="358" y="557"/>
                  <a:pt x="358" y="557"/>
                </a:cubicBezTo>
                <a:cubicBezTo>
                  <a:pt x="384" y="559"/>
                  <a:pt x="410" y="558"/>
                  <a:pt x="436" y="563"/>
                </a:cubicBezTo>
                <a:cubicBezTo>
                  <a:pt x="444" y="564"/>
                  <a:pt x="448" y="573"/>
                  <a:pt x="455" y="576"/>
                </a:cubicBezTo>
                <a:cubicBezTo>
                  <a:pt x="476" y="586"/>
                  <a:pt x="505" y="599"/>
                  <a:pt x="527" y="606"/>
                </a:cubicBezTo>
                <a:cubicBezTo>
                  <a:pt x="558" y="634"/>
                  <a:pt x="602" y="646"/>
                  <a:pt x="643" y="654"/>
                </a:cubicBezTo>
                <a:cubicBezTo>
                  <a:pt x="682" y="649"/>
                  <a:pt x="697" y="650"/>
                  <a:pt x="727" y="630"/>
                </a:cubicBezTo>
                <a:cubicBezTo>
                  <a:pt x="735" y="618"/>
                  <a:pt x="744" y="606"/>
                  <a:pt x="752" y="594"/>
                </a:cubicBezTo>
                <a:cubicBezTo>
                  <a:pt x="756" y="588"/>
                  <a:pt x="764" y="576"/>
                  <a:pt x="764" y="576"/>
                </a:cubicBezTo>
                <a:cubicBezTo>
                  <a:pt x="778" y="532"/>
                  <a:pt x="758" y="583"/>
                  <a:pt x="788" y="539"/>
                </a:cubicBezTo>
                <a:cubicBezTo>
                  <a:pt x="795" y="528"/>
                  <a:pt x="799" y="514"/>
                  <a:pt x="806" y="503"/>
                </a:cubicBezTo>
                <a:cubicBezTo>
                  <a:pt x="814" y="469"/>
                  <a:pt x="822" y="434"/>
                  <a:pt x="831" y="400"/>
                </a:cubicBezTo>
                <a:cubicBezTo>
                  <a:pt x="829" y="339"/>
                  <a:pt x="829" y="279"/>
                  <a:pt x="825" y="218"/>
                </a:cubicBezTo>
                <a:cubicBezTo>
                  <a:pt x="824" y="199"/>
                  <a:pt x="812" y="181"/>
                  <a:pt x="806" y="163"/>
                </a:cubicBezTo>
                <a:cubicBezTo>
                  <a:pt x="791" y="116"/>
                  <a:pt x="775" y="59"/>
                  <a:pt x="740" y="24"/>
                </a:cubicBezTo>
              </a:path>
            </a:pathLst>
          </a:custGeom>
          <a:gradFill rotWithShape="1">
            <a:gsLst>
              <a:gs pos="0">
                <a:schemeClr val="tx1">
                  <a:gamma/>
                  <a:shade val="7059"/>
                  <a:invGamma/>
                  <a:alpha val="47000"/>
                </a:schemeClr>
              </a:gs>
              <a:gs pos="100000">
                <a:schemeClr val="tx1"/>
              </a:gs>
            </a:gsLst>
            <a:lin ang="5400000" scaled="1"/>
          </a:gradFill>
          <a:ln w="9525">
            <a:noFill/>
            <a:round/>
            <a:headEnd/>
            <a:tailEnd/>
          </a:ln>
          <a:effectLst/>
        </p:spPr>
        <p:txBody>
          <a:bodyPr/>
          <a:lstStyle/>
          <a:p>
            <a:endParaRPr lang="en-US" dirty="0"/>
          </a:p>
        </p:txBody>
      </p:sp>
      <p:grpSp>
        <p:nvGrpSpPr>
          <p:cNvPr id="17" name="Group 15"/>
          <p:cNvGrpSpPr>
            <a:grpSpLocks/>
          </p:cNvGrpSpPr>
          <p:nvPr/>
        </p:nvGrpSpPr>
        <p:grpSpPr bwMode="auto">
          <a:xfrm>
            <a:off x="4983163" y="4813300"/>
            <a:ext cx="3844925" cy="758825"/>
            <a:chOff x="1330" y="2920"/>
            <a:chExt cx="3110" cy="654"/>
          </a:xfrm>
        </p:grpSpPr>
        <p:sp>
          <p:nvSpPr>
            <p:cNvPr id="18" name="Freeform 16"/>
            <p:cNvSpPr>
              <a:spLocks/>
            </p:cNvSpPr>
            <p:nvPr/>
          </p:nvSpPr>
          <p:spPr bwMode="auto">
            <a:xfrm rot="10800000">
              <a:off x="1907" y="3452"/>
              <a:ext cx="1988" cy="92"/>
            </a:xfrm>
            <a:custGeom>
              <a:avLst/>
              <a:gdLst/>
              <a:ahLst/>
              <a:cxnLst>
                <a:cxn ang="0">
                  <a:pos x="0" y="6"/>
                </a:cxn>
                <a:cxn ang="0">
                  <a:pos x="515" y="309"/>
                </a:cxn>
                <a:cxn ang="0">
                  <a:pos x="958" y="0"/>
                </a:cxn>
              </a:cxnLst>
              <a:rect l="0" t="0" r="r" b="b"/>
              <a:pathLst>
                <a:path w="958" h="310">
                  <a:moveTo>
                    <a:pt x="0" y="6"/>
                  </a:moveTo>
                  <a:cubicBezTo>
                    <a:pt x="177" y="158"/>
                    <a:pt x="355" y="310"/>
                    <a:pt x="515" y="309"/>
                  </a:cubicBezTo>
                  <a:cubicBezTo>
                    <a:pt x="675" y="308"/>
                    <a:pt x="816" y="154"/>
                    <a:pt x="958" y="0"/>
                  </a:cubicBezTo>
                </a:path>
              </a:pathLst>
            </a:custGeom>
            <a:noFill/>
            <a:ln w="38100" cmpd="sng">
              <a:solidFill>
                <a:srgbClr val="00005C"/>
              </a:solidFill>
              <a:round/>
              <a:headEnd/>
              <a:tailEnd/>
            </a:ln>
            <a:effectLst/>
          </p:spPr>
          <p:txBody>
            <a:bodyPr/>
            <a:lstStyle/>
            <a:p>
              <a:endParaRPr lang="en-US" dirty="0"/>
            </a:p>
          </p:txBody>
        </p:sp>
        <p:sp>
          <p:nvSpPr>
            <p:cNvPr id="19" name="Freeform 17"/>
            <p:cNvSpPr>
              <a:spLocks/>
            </p:cNvSpPr>
            <p:nvPr/>
          </p:nvSpPr>
          <p:spPr bwMode="auto">
            <a:xfrm rot="10800000">
              <a:off x="1330" y="2920"/>
              <a:ext cx="831" cy="654"/>
            </a:xfrm>
            <a:custGeom>
              <a:avLst/>
              <a:gdLst/>
              <a:ahLst/>
              <a:cxnLst>
                <a:cxn ang="0">
                  <a:pos x="279" y="0"/>
                </a:cxn>
                <a:cxn ang="0">
                  <a:pos x="206" y="36"/>
                </a:cxn>
                <a:cxn ang="0">
                  <a:pos x="115" y="127"/>
                </a:cxn>
                <a:cxn ang="0">
                  <a:pos x="67" y="194"/>
                </a:cxn>
                <a:cxn ang="0">
                  <a:pos x="30" y="260"/>
                </a:cxn>
                <a:cxn ang="0">
                  <a:pos x="6" y="351"/>
                </a:cxn>
                <a:cxn ang="0">
                  <a:pos x="0" y="418"/>
                </a:cxn>
                <a:cxn ang="0">
                  <a:pos x="6" y="497"/>
                </a:cxn>
                <a:cxn ang="0">
                  <a:pos x="164" y="624"/>
                </a:cxn>
                <a:cxn ang="0">
                  <a:pos x="255" y="612"/>
                </a:cxn>
                <a:cxn ang="0">
                  <a:pos x="309" y="582"/>
                </a:cxn>
                <a:cxn ang="0">
                  <a:pos x="358" y="557"/>
                </a:cxn>
                <a:cxn ang="0">
                  <a:pos x="436" y="563"/>
                </a:cxn>
                <a:cxn ang="0">
                  <a:pos x="455" y="576"/>
                </a:cxn>
                <a:cxn ang="0">
                  <a:pos x="527" y="606"/>
                </a:cxn>
                <a:cxn ang="0">
                  <a:pos x="643" y="654"/>
                </a:cxn>
                <a:cxn ang="0">
                  <a:pos x="727" y="630"/>
                </a:cxn>
                <a:cxn ang="0">
                  <a:pos x="752" y="594"/>
                </a:cxn>
                <a:cxn ang="0">
                  <a:pos x="764" y="576"/>
                </a:cxn>
                <a:cxn ang="0">
                  <a:pos x="788" y="539"/>
                </a:cxn>
                <a:cxn ang="0">
                  <a:pos x="806" y="503"/>
                </a:cxn>
                <a:cxn ang="0">
                  <a:pos x="831" y="400"/>
                </a:cxn>
                <a:cxn ang="0">
                  <a:pos x="825" y="218"/>
                </a:cxn>
                <a:cxn ang="0">
                  <a:pos x="806" y="163"/>
                </a:cxn>
                <a:cxn ang="0">
                  <a:pos x="740" y="24"/>
                </a:cxn>
              </a:cxnLst>
              <a:rect l="0" t="0" r="r" b="b"/>
              <a:pathLst>
                <a:path w="831" h="654">
                  <a:moveTo>
                    <a:pt x="279" y="0"/>
                  </a:moveTo>
                  <a:cubicBezTo>
                    <a:pt x="252" y="9"/>
                    <a:pt x="233" y="27"/>
                    <a:pt x="206" y="36"/>
                  </a:cubicBezTo>
                  <a:cubicBezTo>
                    <a:pt x="182" y="72"/>
                    <a:pt x="141" y="94"/>
                    <a:pt x="115" y="127"/>
                  </a:cubicBezTo>
                  <a:cubicBezTo>
                    <a:pt x="98" y="149"/>
                    <a:pt x="86" y="173"/>
                    <a:pt x="67" y="194"/>
                  </a:cubicBezTo>
                  <a:cubicBezTo>
                    <a:pt x="59" y="219"/>
                    <a:pt x="41" y="236"/>
                    <a:pt x="30" y="260"/>
                  </a:cubicBezTo>
                  <a:cubicBezTo>
                    <a:pt x="18" y="288"/>
                    <a:pt x="12" y="321"/>
                    <a:pt x="6" y="351"/>
                  </a:cubicBezTo>
                  <a:cubicBezTo>
                    <a:pt x="4" y="373"/>
                    <a:pt x="0" y="396"/>
                    <a:pt x="0" y="418"/>
                  </a:cubicBezTo>
                  <a:cubicBezTo>
                    <a:pt x="0" y="444"/>
                    <a:pt x="2" y="471"/>
                    <a:pt x="6" y="497"/>
                  </a:cubicBezTo>
                  <a:cubicBezTo>
                    <a:pt x="19" y="581"/>
                    <a:pt x="92" y="607"/>
                    <a:pt x="164" y="624"/>
                  </a:cubicBezTo>
                  <a:cubicBezTo>
                    <a:pt x="167" y="624"/>
                    <a:pt x="234" y="624"/>
                    <a:pt x="255" y="612"/>
                  </a:cubicBezTo>
                  <a:cubicBezTo>
                    <a:pt x="320" y="577"/>
                    <a:pt x="267" y="596"/>
                    <a:pt x="309" y="582"/>
                  </a:cubicBezTo>
                  <a:cubicBezTo>
                    <a:pt x="321" y="569"/>
                    <a:pt x="358" y="557"/>
                    <a:pt x="358" y="557"/>
                  </a:cubicBezTo>
                  <a:cubicBezTo>
                    <a:pt x="384" y="559"/>
                    <a:pt x="410" y="558"/>
                    <a:pt x="436" y="563"/>
                  </a:cubicBezTo>
                  <a:cubicBezTo>
                    <a:pt x="444" y="564"/>
                    <a:pt x="448" y="573"/>
                    <a:pt x="455" y="576"/>
                  </a:cubicBezTo>
                  <a:cubicBezTo>
                    <a:pt x="476" y="586"/>
                    <a:pt x="505" y="599"/>
                    <a:pt x="527" y="606"/>
                  </a:cubicBezTo>
                  <a:cubicBezTo>
                    <a:pt x="558" y="634"/>
                    <a:pt x="602" y="646"/>
                    <a:pt x="643" y="654"/>
                  </a:cubicBezTo>
                  <a:cubicBezTo>
                    <a:pt x="682" y="649"/>
                    <a:pt x="697" y="650"/>
                    <a:pt x="727" y="630"/>
                  </a:cubicBezTo>
                  <a:cubicBezTo>
                    <a:pt x="735" y="618"/>
                    <a:pt x="744" y="606"/>
                    <a:pt x="752" y="594"/>
                  </a:cubicBezTo>
                  <a:cubicBezTo>
                    <a:pt x="756" y="588"/>
                    <a:pt x="764" y="576"/>
                    <a:pt x="764" y="576"/>
                  </a:cubicBezTo>
                  <a:cubicBezTo>
                    <a:pt x="778" y="532"/>
                    <a:pt x="758" y="583"/>
                    <a:pt x="788" y="539"/>
                  </a:cubicBezTo>
                  <a:cubicBezTo>
                    <a:pt x="795" y="528"/>
                    <a:pt x="799" y="514"/>
                    <a:pt x="806" y="503"/>
                  </a:cubicBezTo>
                  <a:cubicBezTo>
                    <a:pt x="814" y="469"/>
                    <a:pt x="822" y="434"/>
                    <a:pt x="831" y="400"/>
                  </a:cubicBezTo>
                  <a:cubicBezTo>
                    <a:pt x="829" y="339"/>
                    <a:pt x="829" y="279"/>
                    <a:pt x="825" y="218"/>
                  </a:cubicBezTo>
                  <a:cubicBezTo>
                    <a:pt x="824" y="199"/>
                    <a:pt x="812" y="181"/>
                    <a:pt x="806" y="163"/>
                  </a:cubicBezTo>
                  <a:cubicBezTo>
                    <a:pt x="791" y="116"/>
                    <a:pt x="775" y="59"/>
                    <a:pt x="740" y="24"/>
                  </a:cubicBezTo>
                </a:path>
              </a:pathLst>
            </a:custGeom>
            <a:gradFill rotWithShape="1">
              <a:gsLst>
                <a:gs pos="0">
                  <a:schemeClr val="tx1">
                    <a:gamma/>
                    <a:shade val="7059"/>
                    <a:invGamma/>
                    <a:alpha val="47000"/>
                  </a:schemeClr>
                </a:gs>
                <a:gs pos="100000">
                  <a:schemeClr val="tx1"/>
                </a:gs>
              </a:gsLst>
              <a:lin ang="5400000" scaled="1"/>
            </a:gradFill>
            <a:ln w="9525">
              <a:noFill/>
              <a:round/>
              <a:headEnd/>
              <a:tailEnd/>
            </a:ln>
            <a:effectLst/>
          </p:spPr>
          <p:txBody>
            <a:bodyPr/>
            <a:lstStyle/>
            <a:p>
              <a:endParaRPr lang="en-US" dirty="0"/>
            </a:p>
          </p:txBody>
        </p:sp>
        <p:sp>
          <p:nvSpPr>
            <p:cNvPr id="20" name="Freeform 18"/>
            <p:cNvSpPr>
              <a:spLocks/>
            </p:cNvSpPr>
            <p:nvPr/>
          </p:nvSpPr>
          <p:spPr bwMode="auto">
            <a:xfrm rot="10928904" flipH="1">
              <a:off x="3659" y="2925"/>
              <a:ext cx="781" cy="635"/>
            </a:xfrm>
            <a:custGeom>
              <a:avLst/>
              <a:gdLst/>
              <a:ahLst/>
              <a:cxnLst>
                <a:cxn ang="0">
                  <a:pos x="279" y="0"/>
                </a:cxn>
                <a:cxn ang="0">
                  <a:pos x="206" y="36"/>
                </a:cxn>
                <a:cxn ang="0">
                  <a:pos x="115" y="127"/>
                </a:cxn>
                <a:cxn ang="0">
                  <a:pos x="67" y="194"/>
                </a:cxn>
                <a:cxn ang="0">
                  <a:pos x="30" y="260"/>
                </a:cxn>
                <a:cxn ang="0">
                  <a:pos x="6" y="351"/>
                </a:cxn>
                <a:cxn ang="0">
                  <a:pos x="0" y="418"/>
                </a:cxn>
                <a:cxn ang="0">
                  <a:pos x="6" y="497"/>
                </a:cxn>
                <a:cxn ang="0">
                  <a:pos x="164" y="624"/>
                </a:cxn>
                <a:cxn ang="0">
                  <a:pos x="255" y="612"/>
                </a:cxn>
                <a:cxn ang="0">
                  <a:pos x="309" y="582"/>
                </a:cxn>
                <a:cxn ang="0">
                  <a:pos x="358" y="557"/>
                </a:cxn>
                <a:cxn ang="0">
                  <a:pos x="436" y="563"/>
                </a:cxn>
                <a:cxn ang="0">
                  <a:pos x="455" y="576"/>
                </a:cxn>
                <a:cxn ang="0">
                  <a:pos x="527" y="606"/>
                </a:cxn>
                <a:cxn ang="0">
                  <a:pos x="643" y="654"/>
                </a:cxn>
                <a:cxn ang="0">
                  <a:pos x="727" y="630"/>
                </a:cxn>
                <a:cxn ang="0">
                  <a:pos x="752" y="594"/>
                </a:cxn>
                <a:cxn ang="0">
                  <a:pos x="764" y="576"/>
                </a:cxn>
                <a:cxn ang="0">
                  <a:pos x="788" y="539"/>
                </a:cxn>
                <a:cxn ang="0">
                  <a:pos x="806" y="503"/>
                </a:cxn>
                <a:cxn ang="0">
                  <a:pos x="831" y="400"/>
                </a:cxn>
                <a:cxn ang="0">
                  <a:pos x="825" y="218"/>
                </a:cxn>
                <a:cxn ang="0">
                  <a:pos x="806" y="163"/>
                </a:cxn>
                <a:cxn ang="0">
                  <a:pos x="740" y="24"/>
                </a:cxn>
              </a:cxnLst>
              <a:rect l="0" t="0" r="r" b="b"/>
              <a:pathLst>
                <a:path w="831" h="654">
                  <a:moveTo>
                    <a:pt x="279" y="0"/>
                  </a:moveTo>
                  <a:cubicBezTo>
                    <a:pt x="252" y="9"/>
                    <a:pt x="233" y="27"/>
                    <a:pt x="206" y="36"/>
                  </a:cubicBezTo>
                  <a:cubicBezTo>
                    <a:pt x="182" y="72"/>
                    <a:pt x="141" y="94"/>
                    <a:pt x="115" y="127"/>
                  </a:cubicBezTo>
                  <a:cubicBezTo>
                    <a:pt x="98" y="149"/>
                    <a:pt x="86" y="173"/>
                    <a:pt x="67" y="194"/>
                  </a:cubicBezTo>
                  <a:cubicBezTo>
                    <a:pt x="59" y="219"/>
                    <a:pt x="41" y="236"/>
                    <a:pt x="30" y="260"/>
                  </a:cubicBezTo>
                  <a:cubicBezTo>
                    <a:pt x="18" y="288"/>
                    <a:pt x="12" y="321"/>
                    <a:pt x="6" y="351"/>
                  </a:cubicBezTo>
                  <a:cubicBezTo>
                    <a:pt x="4" y="373"/>
                    <a:pt x="0" y="396"/>
                    <a:pt x="0" y="418"/>
                  </a:cubicBezTo>
                  <a:cubicBezTo>
                    <a:pt x="0" y="444"/>
                    <a:pt x="2" y="471"/>
                    <a:pt x="6" y="497"/>
                  </a:cubicBezTo>
                  <a:cubicBezTo>
                    <a:pt x="19" y="581"/>
                    <a:pt x="92" y="607"/>
                    <a:pt x="164" y="624"/>
                  </a:cubicBezTo>
                  <a:cubicBezTo>
                    <a:pt x="167" y="624"/>
                    <a:pt x="234" y="624"/>
                    <a:pt x="255" y="612"/>
                  </a:cubicBezTo>
                  <a:cubicBezTo>
                    <a:pt x="320" y="577"/>
                    <a:pt x="267" y="596"/>
                    <a:pt x="309" y="582"/>
                  </a:cubicBezTo>
                  <a:cubicBezTo>
                    <a:pt x="321" y="569"/>
                    <a:pt x="358" y="557"/>
                    <a:pt x="358" y="557"/>
                  </a:cubicBezTo>
                  <a:cubicBezTo>
                    <a:pt x="384" y="559"/>
                    <a:pt x="410" y="558"/>
                    <a:pt x="436" y="563"/>
                  </a:cubicBezTo>
                  <a:cubicBezTo>
                    <a:pt x="444" y="564"/>
                    <a:pt x="448" y="573"/>
                    <a:pt x="455" y="576"/>
                  </a:cubicBezTo>
                  <a:cubicBezTo>
                    <a:pt x="476" y="586"/>
                    <a:pt x="505" y="599"/>
                    <a:pt x="527" y="606"/>
                  </a:cubicBezTo>
                  <a:cubicBezTo>
                    <a:pt x="558" y="634"/>
                    <a:pt x="602" y="646"/>
                    <a:pt x="643" y="654"/>
                  </a:cubicBezTo>
                  <a:cubicBezTo>
                    <a:pt x="682" y="649"/>
                    <a:pt x="697" y="650"/>
                    <a:pt x="727" y="630"/>
                  </a:cubicBezTo>
                  <a:cubicBezTo>
                    <a:pt x="735" y="618"/>
                    <a:pt x="744" y="606"/>
                    <a:pt x="752" y="594"/>
                  </a:cubicBezTo>
                  <a:cubicBezTo>
                    <a:pt x="756" y="588"/>
                    <a:pt x="764" y="576"/>
                    <a:pt x="764" y="576"/>
                  </a:cubicBezTo>
                  <a:cubicBezTo>
                    <a:pt x="778" y="532"/>
                    <a:pt x="758" y="583"/>
                    <a:pt x="788" y="539"/>
                  </a:cubicBezTo>
                  <a:cubicBezTo>
                    <a:pt x="795" y="528"/>
                    <a:pt x="799" y="514"/>
                    <a:pt x="806" y="503"/>
                  </a:cubicBezTo>
                  <a:cubicBezTo>
                    <a:pt x="814" y="469"/>
                    <a:pt x="822" y="434"/>
                    <a:pt x="831" y="400"/>
                  </a:cubicBezTo>
                  <a:cubicBezTo>
                    <a:pt x="829" y="339"/>
                    <a:pt x="829" y="279"/>
                    <a:pt x="825" y="218"/>
                  </a:cubicBezTo>
                  <a:cubicBezTo>
                    <a:pt x="824" y="199"/>
                    <a:pt x="812" y="181"/>
                    <a:pt x="806" y="163"/>
                  </a:cubicBezTo>
                  <a:cubicBezTo>
                    <a:pt x="791" y="116"/>
                    <a:pt x="775" y="59"/>
                    <a:pt x="740" y="24"/>
                  </a:cubicBezTo>
                </a:path>
              </a:pathLst>
            </a:custGeom>
            <a:gradFill rotWithShape="1">
              <a:gsLst>
                <a:gs pos="0">
                  <a:schemeClr val="tx1">
                    <a:gamma/>
                    <a:shade val="7059"/>
                    <a:invGamma/>
                    <a:alpha val="47000"/>
                  </a:schemeClr>
                </a:gs>
                <a:gs pos="100000">
                  <a:schemeClr val="tx1"/>
                </a:gs>
              </a:gsLst>
              <a:lin ang="5400000" scaled="1"/>
            </a:gradFill>
            <a:ln w="9525">
              <a:noFill/>
              <a:round/>
              <a:headEnd/>
              <a:tailEnd/>
            </a:ln>
            <a:effectLst/>
          </p:spPr>
          <p:txBody>
            <a:bodyPr/>
            <a:lstStyle/>
            <a:p>
              <a:endParaRPr lang="en-US" dirty="0"/>
            </a:p>
          </p:txBody>
        </p:sp>
      </p:grpSp>
      <p:sp>
        <p:nvSpPr>
          <p:cNvPr id="21" name="Text Box 19"/>
          <p:cNvSpPr txBox="1">
            <a:spLocks noChangeArrowheads="1"/>
          </p:cNvSpPr>
          <p:nvPr/>
        </p:nvSpPr>
        <p:spPr bwMode="auto">
          <a:xfrm>
            <a:off x="6557963" y="3603625"/>
            <a:ext cx="809625" cy="457200"/>
          </a:xfrm>
          <a:prstGeom prst="rect">
            <a:avLst/>
          </a:prstGeom>
          <a:noFill/>
          <a:ln w="9525">
            <a:noFill/>
            <a:miter lim="800000"/>
            <a:headEnd/>
            <a:tailEnd/>
          </a:ln>
          <a:effectLst/>
        </p:spPr>
        <p:txBody>
          <a:bodyPr wrap="none">
            <a:spAutoFit/>
          </a:bodyPr>
          <a:lstStyle/>
          <a:p>
            <a:pPr eaLnBrk="0" hangingPunct="0"/>
            <a:r>
              <a:rPr lang="en-US" sz="2400" b="1" dirty="0">
                <a:solidFill>
                  <a:srgbClr val="FF0000"/>
                </a:solidFill>
                <a:cs typeface="Arial" charset="0"/>
              </a:rPr>
              <a:t>C.O.</a:t>
            </a:r>
          </a:p>
        </p:txBody>
      </p:sp>
      <p:sp>
        <p:nvSpPr>
          <p:cNvPr id="22" name="Text Box 20"/>
          <p:cNvSpPr txBox="1">
            <a:spLocks noChangeArrowheads="1"/>
          </p:cNvSpPr>
          <p:nvPr/>
        </p:nvSpPr>
        <p:spPr bwMode="auto">
          <a:xfrm>
            <a:off x="415925" y="2259013"/>
            <a:ext cx="184150" cy="366712"/>
          </a:xfrm>
          <a:prstGeom prst="rect">
            <a:avLst/>
          </a:prstGeom>
          <a:noFill/>
          <a:ln w="9525">
            <a:noFill/>
            <a:miter lim="800000"/>
            <a:headEnd/>
            <a:tailEnd/>
          </a:ln>
          <a:effectLst/>
        </p:spPr>
        <p:txBody>
          <a:bodyPr wrap="none">
            <a:spAutoFit/>
          </a:bodyPr>
          <a:lstStyle/>
          <a:p>
            <a:pPr eaLnBrk="0" hangingPunct="0"/>
            <a:endParaRPr lang="en-US" dirty="0">
              <a:cs typeface="Arial" charset="0"/>
            </a:endParaRPr>
          </a:p>
        </p:txBody>
      </p:sp>
      <p:sp>
        <p:nvSpPr>
          <p:cNvPr id="23" name="Rectangle 21"/>
          <p:cNvSpPr txBox="1">
            <a:spLocks noChangeArrowheads="1"/>
          </p:cNvSpPr>
          <p:nvPr/>
        </p:nvSpPr>
        <p:spPr>
          <a:xfrm>
            <a:off x="1055688" y="73025"/>
            <a:ext cx="7161212" cy="1000125"/>
          </a:xfrm>
          <a:prstGeom prst="rect">
            <a:avLst/>
          </a:prstGeom>
          <a:noFill/>
          <a:ln/>
        </p:spPr>
        <p:txBody>
          <a:bodyPr vert="horz" anchor="ctr">
            <a:normAutofit fontScale="92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t>Bilateral balanced</a:t>
            </a:r>
            <a:br>
              <a:rPr kumimoji="0" lang="en-US" sz="3600" b="1"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br>
            <a:r>
              <a:rPr kumimoji="0" lang="en-US" sz="3600" b="1"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t>Lingualized occlusion</a:t>
            </a:r>
            <a:endParaRPr kumimoji="0" lang="en-US" sz="3600" b="1"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111E-6 -4.70002E-6 L 1.11111E-6 -0.16353 " pathEditMode="relative" rAng="0" ptsTypes="AA">
                                      <p:cBhvr>
                                        <p:cTn id="6" dur="2000" fill="hold"/>
                                        <p:tgtEl>
                                          <p:spTgt spid="7"/>
                                        </p:tgtEl>
                                        <p:attrNameLst>
                                          <p:attrName>ppt_x</p:attrName>
                                          <p:attrName>ppt_y</p:attrName>
                                        </p:attrNameLst>
                                      </p:cBhvr>
                                      <p:rCtr x="0" y="-82"/>
                                    </p:animMotion>
                                  </p:childTnLst>
                                </p:cTn>
                              </p:par>
                              <p:par>
                                <p:cTn id="7" presetID="64" presetClass="path" presetSubtype="0" accel="50000" decel="50000" fill="hold" nodeType="withEffect">
                                  <p:stCondLst>
                                    <p:cond delay="0"/>
                                  </p:stCondLst>
                                  <p:childTnLst>
                                    <p:animMotion origin="layout" path="M 1.66667E-6 4.07407E-6 L 1.66667E-6 -0.18936 " pathEditMode="relative" rAng="0" ptsTypes="AA">
                                      <p:cBhvr>
                                        <p:cTn id="8" dur="2000" fill="hold"/>
                                        <p:tgtEl>
                                          <p:spTgt spid="17"/>
                                        </p:tgtEl>
                                        <p:attrNameLst>
                                          <p:attrName>ppt_x</p:attrName>
                                          <p:attrName>ppt_y</p:attrName>
                                        </p:attrNameLst>
                                      </p:cBhvr>
                                      <p:rCtr x="0" y="-95"/>
                                    </p:animMotion>
                                  </p:childTnLst>
                                </p:cTn>
                              </p:par>
                            </p:childTnLst>
                          </p:cTn>
                        </p:par>
                        <p:par>
                          <p:cTn id="9" fill="hold">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grpId="1" nodeType="after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2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0"/>
            <a:ext cx="8991600" cy="6858000"/>
          </a:xfrm>
        </p:spPr>
        <p:txBody>
          <a:bodyPr>
            <a:normAutofit lnSpcReduction="10000"/>
          </a:bodyPr>
          <a:lstStyle/>
          <a:p>
            <a:r>
              <a:rPr lang="en-US" dirty="0" smtClean="0">
                <a:solidFill>
                  <a:srgbClr val="C00000"/>
                </a:solidFill>
                <a:latin typeface="Arial" pitchFamily="34" charset="0"/>
                <a:cs typeface="Arial" pitchFamily="34" charset="0"/>
              </a:rPr>
              <a:t>   </a:t>
            </a:r>
          </a:p>
          <a:p>
            <a:pPr>
              <a:buNone/>
            </a:pPr>
            <a:r>
              <a:rPr lang="en-US" dirty="0" smtClean="0">
                <a:solidFill>
                  <a:srgbClr val="C00000"/>
                </a:solidFill>
                <a:latin typeface="Arial" pitchFamily="34" charset="0"/>
                <a:cs typeface="Arial" pitchFamily="34" charset="0"/>
              </a:rPr>
              <a:t> </a:t>
            </a:r>
            <a:r>
              <a:rPr lang="en-US" dirty="0" smtClean="0">
                <a:solidFill>
                  <a:srgbClr val="0070C0"/>
                </a:solidFill>
                <a:latin typeface="Arial" pitchFamily="34" charset="0"/>
                <a:cs typeface="Arial" pitchFamily="34" charset="0"/>
              </a:rPr>
              <a:t> </a:t>
            </a:r>
            <a:r>
              <a:rPr lang="en-US" u="sng" dirty="0" smtClean="0">
                <a:solidFill>
                  <a:srgbClr val="0070C0"/>
                </a:solidFill>
                <a:latin typeface="Arial" pitchFamily="34" charset="0"/>
                <a:cs typeface="Arial" pitchFamily="34" charset="0"/>
              </a:rPr>
              <a:t>advantages</a:t>
            </a:r>
            <a:r>
              <a:rPr lang="en-US" u="sng" dirty="0" smtClean="0">
                <a:solidFill>
                  <a:srgbClr val="C00000"/>
                </a:solidFill>
                <a:latin typeface="Arial" pitchFamily="34" charset="0"/>
                <a:cs typeface="Arial" pitchFamily="34" charset="0"/>
              </a:rPr>
              <a:t>:</a:t>
            </a:r>
          </a:p>
          <a:p>
            <a:pPr>
              <a:buFont typeface="Wingdings" pitchFamily="2" charset="2"/>
              <a:buChar char="§"/>
            </a:pPr>
            <a:r>
              <a:rPr lang="en-US" sz="2400" dirty="0" smtClean="0">
                <a:solidFill>
                  <a:srgbClr val="C00000"/>
                </a:solidFill>
                <a:latin typeface="Arial" pitchFamily="34" charset="0"/>
                <a:cs typeface="Arial" pitchFamily="34" charset="0"/>
              </a:rPr>
              <a:t> Advantages  of  both  anatomic  and  nonanatomic  teeth .</a:t>
            </a:r>
          </a:p>
          <a:p>
            <a:pPr>
              <a:buFont typeface="Wingdings" pitchFamily="2" charset="2"/>
              <a:buChar char="§"/>
            </a:pPr>
            <a:r>
              <a:rPr lang="en-US" sz="2400" dirty="0" smtClean="0">
                <a:solidFill>
                  <a:srgbClr val="C00000"/>
                </a:solidFill>
                <a:latin typeface="Arial" pitchFamily="34" charset="0"/>
                <a:cs typeface="Arial" pitchFamily="34" charset="0"/>
              </a:rPr>
              <a:t>Cusp   form  increases  esthetics </a:t>
            </a:r>
          </a:p>
          <a:p>
            <a:pPr>
              <a:buFont typeface="Wingdings" pitchFamily="2" charset="2"/>
              <a:buChar char="§"/>
            </a:pPr>
            <a:r>
              <a:rPr lang="en-US" sz="2400" dirty="0" smtClean="0">
                <a:solidFill>
                  <a:srgbClr val="C00000"/>
                </a:solidFill>
                <a:latin typeface="Arial" pitchFamily="34" charset="0"/>
                <a:cs typeface="Arial" pitchFamily="34" charset="0"/>
              </a:rPr>
              <a:t>Good  chewing  ability </a:t>
            </a:r>
          </a:p>
          <a:p>
            <a:pPr>
              <a:buFont typeface="Wingdings" pitchFamily="2" charset="2"/>
              <a:buChar char="§"/>
            </a:pPr>
            <a:r>
              <a:rPr lang="en-US" sz="2400" dirty="0" smtClean="0">
                <a:solidFill>
                  <a:srgbClr val="C00000"/>
                </a:solidFill>
                <a:latin typeface="Arial" pitchFamily="34" charset="0"/>
                <a:cs typeface="Arial" pitchFamily="34" charset="0"/>
              </a:rPr>
              <a:t>Bilateral  balance.</a:t>
            </a:r>
          </a:p>
          <a:p>
            <a:pPr>
              <a:buFont typeface="Wingdings" pitchFamily="2" charset="2"/>
              <a:buChar char="§"/>
            </a:pPr>
            <a:r>
              <a:rPr lang="en-US" sz="2400" dirty="0" smtClean="0">
                <a:solidFill>
                  <a:srgbClr val="C00000"/>
                </a:solidFill>
                <a:latin typeface="Arial" pitchFamily="34" charset="0"/>
                <a:cs typeface="Arial" pitchFamily="34" charset="0"/>
              </a:rPr>
              <a:t>Vertical  forces are  centralized on mandibular teeth &amp;it provides an area of closure ,allowing easier  </a:t>
            </a:r>
            <a:r>
              <a:rPr lang="en-US" sz="2400" dirty="0" smtClean="0">
                <a:solidFill>
                  <a:srgbClr val="C00000"/>
                </a:solidFill>
                <a:latin typeface="Arial" pitchFamily="34" charset="0"/>
                <a:cs typeface="Arial" pitchFamily="34" charset="0"/>
              </a:rPr>
              <a:t>accommodation </a:t>
            </a:r>
            <a:r>
              <a:rPr lang="en-US" sz="2400" dirty="0" smtClean="0">
                <a:solidFill>
                  <a:srgbClr val="C00000"/>
                </a:solidFill>
                <a:latin typeface="Arial" pitchFamily="34" charset="0"/>
                <a:cs typeface="Arial" pitchFamily="34" charset="0"/>
              </a:rPr>
              <a:t>to unpredictable basal sear changes.</a:t>
            </a:r>
          </a:p>
          <a:p>
            <a:pPr>
              <a:buFont typeface="Wingdings" pitchFamily="2" charset="2"/>
              <a:buChar char="§"/>
            </a:pPr>
            <a:endParaRPr lang="en-US" sz="2400" dirty="0" smtClean="0">
              <a:solidFill>
                <a:schemeClr val="tx1"/>
              </a:solidFill>
              <a:latin typeface="Arial" pitchFamily="34" charset="0"/>
              <a:cs typeface="Arial" pitchFamily="34" charset="0"/>
            </a:endParaRPr>
          </a:p>
          <a:p>
            <a:pPr>
              <a:buFont typeface="Wingdings" pitchFamily="2" charset="2"/>
              <a:buChar char="§"/>
            </a:pPr>
            <a:r>
              <a:rPr lang="en-US" sz="2400" dirty="0" smtClean="0">
                <a:solidFill>
                  <a:schemeClr val="tx1"/>
                </a:solidFill>
                <a:latin typeface="Arial" pitchFamily="34" charset="0"/>
                <a:cs typeface="Arial" pitchFamily="34" charset="0"/>
              </a:rPr>
              <a:t>. </a:t>
            </a:r>
            <a:r>
              <a:rPr lang="en-US" sz="2800" u="sng" dirty="0" smtClean="0">
                <a:solidFill>
                  <a:srgbClr val="0070C0"/>
                </a:solidFill>
                <a:latin typeface="Arial" pitchFamily="34" charset="0"/>
                <a:cs typeface="Arial" pitchFamily="34" charset="0"/>
              </a:rPr>
              <a:t>indications</a:t>
            </a:r>
            <a:r>
              <a:rPr lang="en-US" sz="2800" u="sng" dirty="0" smtClean="0">
                <a:solidFill>
                  <a:srgbClr val="C00000"/>
                </a:solidFill>
                <a:latin typeface="Arial" pitchFamily="34" charset="0"/>
                <a:cs typeface="Arial" pitchFamily="34" charset="0"/>
              </a:rPr>
              <a:t>:</a:t>
            </a:r>
          </a:p>
          <a:p>
            <a:pPr>
              <a:buFont typeface="Arial" pitchFamily="34" charset="0"/>
              <a:buChar char="•"/>
            </a:pPr>
            <a:r>
              <a:rPr lang="en-US" sz="2800" dirty="0" smtClean="0">
                <a:solidFill>
                  <a:srgbClr val="C00000"/>
                </a:solidFill>
                <a:latin typeface="Arial" pitchFamily="34" charset="0"/>
                <a:cs typeface="Arial" pitchFamily="34" charset="0"/>
              </a:rPr>
              <a:t>  </a:t>
            </a:r>
            <a:r>
              <a:rPr lang="en-US" sz="2400" dirty="0" smtClean="0">
                <a:solidFill>
                  <a:srgbClr val="C00000"/>
                </a:solidFill>
                <a:latin typeface="Arial" pitchFamily="34" charset="0"/>
                <a:cs typeface="Arial" pitchFamily="34" charset="0"/>
              </a:rPr>
              <a:t>In  patients  with  severe  ridge  resorption .</a:t>
            </a:r>
          </a:p>
          <a:p>
            <a:pPr>
              <a:buFont typeface="Wingdings" pitchFamily="2" charset="2"/>
              <a:buChar char="§"/>
            </a:pPr>
            <a:r>
              <a:rPr lang="en-US" sz="2400" dirty="0" smtClean="0">
                <a:solidFill>
                  <a:srgbClr val="C00000"/>
                </a:solidFill>
                <a:latin typeface="Arial" pitchFamily="34" charset="0"/>
                <a:cs typeface="Arial" pitchFamily="34" charset="0"/>
              </a:rPr>
              <a:t>  class II  jaw  relationship .</a:t>
            </a:r>
          </a:p>
          <a:p>
            <a:pPr>
              <a:buFont typeface="Wingdings" pitchFamily="2" charset="2"/>
              <a:buChar char="§"/>
            </a:pPr>
            <a:r>
              <a:rPr lang="en-US" sz="2400" dirty="0" smtClean="0">
                <a:solidFill>
                  <a:srgbClr val="C00000"/>
                </a:solidFill>
                <a:latin typeface="Arial" pitchFamily="34" charset="0"/>
                <a:cs typeface="Arial" pitchFamily="34" charset="0"/>
              </a:rPr>
              <a:t>  </a:t>
            </a:r>
            <a:r>
              <a:rPr lang="en-US" sz="2400" dirty="0" smtClean="0">
                <a:solidFill>
                  <a:srgbClr val="C00000"/>
                </a:solidFill>
                <a:latin typeface="Arial" pitchFamily="34" charset="0"/>
                <a:cs typeface="Arial" pitchFamily="34" charset="0"/>
              </a:rPr>
              <a:t>Highly  </a:t>
            </a:r>
            <a:r>
              <a:rPr lang="en-US" sz="2400" dirty="0" smtClean="0">
                <a:solidFill>
                  <a:srgbClr val="C00000"/>
                </a:solidFill>
                <a:latin typeface="Arial" pitchFamily="34" charset="0"/>
                <a:cs typeface="Arial" pitchFamily="34" charset="0"/>
              </a:rPr>
              <a:t>displaceable  supporting  tissues .</a:t>
            </a:r>
          </a:p>
          <a:p>
            <a:pPr>
              <a:buFont typeface="Wingdings" pitchFamily="2" charset="2"/>
              <a:buChar char="§"/>
            </a:pPr>
            <a:r>
              <a:rPr lang="en-US" sz="2400" dirty="0" smtClean="0">
                <a:solidFill>
                  <a:srgbClr val="C00000"/>
                </a:solidFill>
                <a:latin typeface="Arial" pitchFamily="34" charset="0"/>
                <a:cs typeface="Arial" pitchFamily="34" charset="0"/>
              </a:rPr>
              <a:t>  When  complete denture  opposes  an  RPD </a:t>
            </a:r>
          </a:p>
        </p:txBody>
      </p:sp>
      <p:pic>
        <p:nvPicPr>
          <p:cNvPr id="4" name="Picture 4"/>
          <p:cNvPicPr>
            <a:picLocks noChangeAspect="1" noChangeArrowheads="1"/>
          </p:cNvPicPr>
          <p:nvPr/>
        </p:nvPicPr>
        <p:blipFill>
          <a:blip r:embed="rId2"/>
          <a:srcRect t="11852"/>
          <a:stretch>
            <a:fillRect/>
          </a:stretch>
        </p:blipFill>
        <p:spPr bwMode="auto">
          <a:xfrm>
            <a:off x="7010400" y="0"/>
            <a:ext cx="2133600" cy="1524000"/>
          </a:xfrm>
          <a:prstGeom prst="rect">
            <a:avLst/>
          </a:prstGeom>
          <a:noFill/>
          <a:ln w="38100">
            <a:solidFill>
              <a:schemeClr val="folHlink"/>
            </a:solid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914400"/>
          </a:xfrm>
        </p:spPr>
        <p:style>
          <a:lnRef idx="2">
            <a:schemeClr val="dk1">
              <a:shade val="50000"/>
            </a:schemeClr>
          </a:lnRef>
          <a:fillRef idx="1">
            <a:schemeClr val="dk1"/>
          </a:fillRef>
          <a:effectRef idx="0">
            <a:schemeClr val="dk1"/>
          </a:effectRef>
          <a:fontRef idx="minor">
            <a:schemeClr val="lt1"/>
          </a:fontRef>
        </p:style>
        <p:txBody>
          <a:bodyPr>
            <a:noAutofit/>
          </a:bodyPr>
          <a:lstStyle/>
          <a:p>
            <a:r>
              <a:rPr lang="en-US" sz="3200" b="1" dirty="0" smtClean="0">
                <a:solidFill>
                  <a:srgbClr val="996600"/>
                </a:solidFill>
                <a:latin typeface="Copperplate Gothic Bold" pitchFamily="34" charset="0"/>
              </a:rPr>
              <a:t>Spherical  concept  of occlusion(monson):</a:t>
            </a:r>
            <a:endParaRPr lang="en-US" sz="3200" b="1" dirty="0">
              <a:solidFill>
                <a:srgbClr val="996600"/>
              </a:solidFill>
              <a:latin typeface="Copperplate Gothic Bold" pitchFamily="34" charset="0"/>
            </a:endParaRPr>
          </a:p>
        </p:txBody>
      </p:sp>
      <p:sp>
        <p:nvSpPr>
          <p:cNvPr id="3" name="Content Placeholder 2"/>
          <p:cNvSpPr>
            <a:spLocks noGrp="1"/>
          </p:cNvSpPr>
          <p:nvPr>
            <p:ph idx="1"/>
          </p:nvPr>
        </p:nvSpPr>
        <p:spPr/>
        <p:txBody>
          <a:bodyPr>
            <a:normAutofit/>
          </a:bodyPr>
          <a:lstStyle/>
          <a:p>
            <a:r>
              <a:rPr lang="en-US" sz="2400" dirty="0" smtClean="0">
                <a:solidFill>
                  <a:srgbClr val="0070C0"/>
                </a:solidFill>
                <a:latin typeface="Arial" pitchFamily="34" charset="0"/>
                <a:cs typeface="Arial" pitchFamily="34" charset="0"/>
              </a:rPr>
              <a:t>According  to  this  CONCEPT  ,the anteroposterior  and mesiodistal inclines of  the  artificial  teeth  should  be </a:t>
            </a:r>
            <a:r>
              <a:rPr lang="en-US" sz="2400" dirty="0" smtClean="0">
                <a:solidFill>
                  <a:srgbClr val="0070C0"/>
                </a:solidFill>
                <a:latin typeface="Arial" pitchFamily="34" charset="0"/>
                <a:cs typeface="Arial" pitchFamily="34" charset="0"/>
              </a:rPr>
              <a:t>arranged  </a:t>
            </a:r>
            <a:r>
              <a:rPr lang="en-US" sz="2400" dirty="0" smtClean="0">
                <a:solidFill>
                  <a:srgbClr val="0070C0"/>
                </a:solidFill>
                <a:latin typeface="Arial" pitchFamily="34" charset="0"/>
                <a:cs typeface="Arial" pitchFamily="34" charset="0"/>
              </a:rPr>
              <a:t>in harmony with  a  spherical surface .</a:t>
            </a:r>
            <a:endParaRPr lang="en-US" sz="2400" dirty="0">
              <a:solidFill>
                <a:srgbClr val="0070C0"/>
              </a:solidFill>
              <a:latin typeface="Arial" pitchFamily="34" charset="0"/>
              <a:cs typeface="Arial" pitchFamily="34" charset="0"/>
            </a:endParaRPr>
          </a:p>
        </p:txBody>
      </p:sp>
      <p:pic>
        <p:nvPicPr>
          <p:cNvPr id="4" name="Picture 4" descr="DSCN3129"/>
          <p:cNvPicPr>
            <a:picLocks noChangeAspect="1" noChangeArrowheads="1"/>
          </p:cNvPicPr>
          <p:nvPr/>
        </p:nvPicPr>
        <p:blipFill>
          <a:blip r:embed="rId2">
            <a:lum contrast="36000"/>
          </a:blip>
          <a:srcRect l="26805" t="12547" r="14598" b="20720"/>
          <a:stretch>
            <a:fillRect/>
          </a:stretch>
        </p:blipFill>
        <p:spPr bwMode="auto">
          <a:xfrm>
            <a:off x="3733800" y="3657600"/>
            <a:ext cx="4724400" cy="3200400"/>
          </a:xfrm>
          <a:prstGeom prst="rect">
            <a:avLst/>
          </a:prstGeom>
          <a:noFill/>
          <a:ln w="57150">
            <a:solidFill>
              <a:schemeClr val="tx2"/>
            </a:solid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914400"/>
          </a:xfrm>
        </p:spPr>
        <p:style>
          <a:lnRef idx="2">
            <a:schemeClr val="dk1">
              <a:shade val="50000"/>
            </a:schemeClr>
          </a:lnRef>
          <a:fillRef idx="1">
            <a:schemeClr val="dk1"/>
          </a:fillRef>
          <a:effectRef idx="0">
            <a:schemeClr val="dk1"/>
          </a:effectRef>
          <a:fontRef idx="minor">
            <a:schemeClr val="lt1"/>
          </a:fontRef>
        </p:style>
        <p:txBody>
          <a:bodyPr/>
          <a:lstStyle/>
          <a:p>
            <a:r>
              <a:rPr lang="en-US" dirty="0" smtClean="0">
                <a:solidFill>
                  <a:srgbClr val="996633"/>
                </a:solidFill>
                <a:latin typeface="Copperplate Gothic Bold" pitchFamily="34" charset="0"/>
              </a:rPr>
              <a:t>                   definitions</a:t>
            </a:r>
            <a:endParaRPr lang="en-US" dirty="0">
              <a:solidFill>
                <a:srgbClr val="996633"/>
              </a:solidFill>
              <a:latin typeface="Copperplate Gothic Bold" pitchFamily="34" charset="0"/>
            </a:endParaRPr>
          </a:p>
        </p:txBody>
      </p:sp>
      <p:sp>
        <p:nvSpPr>
          <p:cNvPr id="3" name="Content Placeholder 2"/>
          <p:cNvSpPr>
            <a:spLocks noGrp="1"/>
          </p:cNvSpPr>
          <p:nvPr>
            <p:ph idx="1"/>
          </p:nvPr>
        </p:nvSpPr>
        <p:spPr>
          <a:xfrm>
            <a:off x="609600" y="1752600"/>
            <a:ext cx="8229600" cy="4876800"/>
          </a:xfrm>
        </p:spPr>
        <p:txBody>
          <a:bodyPr>
            <a:normAutofit/>
          </a:bodyPr>
          <a:lstStyle/>
          <a:p>
            <a:pPr algn="just">
              <a:buNone/>
            </a:pPr>
            <a:endParaRPr lang="en-US" sz="2400" b="1" dirty="0" smtClean="0">
              <a:latin typeface="Arial" pitchFamily="34" charset="0"/>
              <a:cs typeface="Arial" pitchFamily="34" charset="0"/>
            </a:endParaRPr>
          </a:p>
          <a:p>
            <a:pPr algn="just">
              <a:buFont typeface="Wingdings" pitchFamily="2" charset="2"/>
              <a:buChar char="§"/>
            </a:pPr>
            <a:r>
              <a:rPr lang="en-US" sz="2400" b="1" dirty="0" smtClean="0">
                <a:latin typeface="Arial" pitchFamily="34" charset="0"/>
                <a:cs typeface="Arial" pitchFamily="34" charset="0"/>
              </a:rPr>
              <a:t>An  </a:t>
            </a:r>
            <a:r>
              <a:rPr lang="en-US" sz="2400" b="1" dirty="0" smtClean="0">
                <a:latin typeface="Arial" pitchFamily="34" charset="0"/>
                <a:cs typeface="Arial" pitchFamily="34" charset="0"/>
              </a:rPr>
              <a:t>act of closure or  state  of  being  </a:t>
            </a:r>
            <a:r>
              <a:rPr lang="en-US" sz="2400" b="1" dirty="0" smtClean="0">
                <a:latin typeface="Arial" pitchFamily="34" charset="0"/>
                <a:cs typeface="Arial" pitchFamily="34" charset="0"/>
              </a:rPr>
              <a:t>closed</a:t>
            </a:r>
            <a:endParaRPr lang="en-US" sz="2400" b="1" dirty="0" smtClean="0">
              <a:latin typeface="Arial" pitchFamily="34" charset="0"/>
              <a:cs typeface="Arial" pitchFamily="34" charset="0"/>
            </a:endParaRPr>
          </a:p>
          <a:p>
            <a:pPr algn="just">
              <a:buFont typeface="Wingdings" pitchFamily="2" charset="2"/>
              <a:buChar char="§"/>
            </a:pPr>
            <a:r>
              <a:rPr lang="en-US" sz="2400" b="1" u="sng" dirty="0">
                <a:latin typeface="Arial" pitchFamily="34" charset="0"/>
                <a:cs typeface="Arial" pitchFamily="34" charset="0"/>
              </a:rPr>
              <a:t>O</a:t>
            </a:r>
            <a:r>
              <a:rPr lang="en-US" sz="2400" b="1" u="sng" dirty="0" smtClean="0">
                <a:latin typeface="Arial" pitchFamily="34" charset="0"/>
                <a:cs typeface="Arial" pitchFamily="34" charset="0"/>
              </a:rPr>
              <a:t>cclusion </a:t>
            </a:r>
            <a:r>
              <a:rPr lang="en-US" sz="2400" b="1" u="sng" dirty="0" smtClean="0">
                <a:latin typeface="Arial" pitchFamily="34" charset="0"/>
                <a:cs typeface="Arial" pitchFamily="34" charset="0"/>
              </a:rPr>
              <a:t>: ( GPT 8)</a:t>
            </a:r>
          </a:p>
          <a:p>
            <a:pPr algn="just">
              <a:buNone/>
            </a:pPr>
            <a:r>
              <a:rPr lang="en-US" sz="2400" b="1" dirty="0" smtClean="0">
                <a:latin typeface="Arial" pitchFamily="34" charset="0"/>
                <a:cs typeface="Arial" pitchFamily="34" charset="0"/>
              </a:rPr>
              <a:t>    </a:t>
            </a:r>
            <a:r>
              <a:rPr lang="en-US" sz="2400" b="1" dirty="0" smtClean="0">
                <a:latin typeface="Arial" pitchFamily="34" charset="0"/>
                <a:cs typeface="Arial" pitchFamily="34" charset="0"/>
              </a:rPr>
              <a:t>“The </a:t>
            </a:r>
            <a:r>
              <a:rPr lang="en-US" sz="2400" b="1" dirty="0" smtClean="0">
                <a:latin typeface="Arial" pitchFamily="34" charset="0"/>
                <a:cs typeface="Arial" pitchFamily="34" charset="0"/>
              </a:rPr>
              <a:t>static  relationship  between  the  incising  or  masticating   surfaces  of  maxillary and mandibular  teeth or tooth analogues.”</a:t>
            </a:r>
          </a:p>
          <a:p>
            <a:pPr algn="just">
              <a:buFont typeface="Wingdings" pitchFamily="2" charset="2"/>
              <a:buChar char="§"/>
            </a:pPr>
            <a:r>
              <a:rPr lang="en-US" sz="2400" b="1" dirty="0" smtClean="0">
                <a:latin typeface="Arial" pitchFamily="34" charset="0"/>
                <a:cs typeface="Arial" pitchFamily="34" charset="0"/>
              </a:rPr>
              <a:t> </a:t>
            </a:r>
            <a:r>
              <a:rPr lang="en-US" sz="2400" b="1" u="sng" dirty="0" smtClean="0">
                <a:latin typeface="Arial" pitchFamily="34" charset="0"/>
                <a:cs typeface="Arial" pitchFamily="34" charset="0"/>
              </a:rPr>
              <a:t>Dorland’s   </a:t>
            </a:r>
            <a:r>
              <a:rPr lang="en-US" sz="2400" b="1" u="sng" dirty="0" smtClean="0">
                <a:latin typeface="Arial" pitchFamily="34" charset="0"/>
                <a:cs typeface="Arial" pitchFamily="34" charset="0"/>
              </a:rPr>
              <a:t>dictionary  :</a:t>
            </a:r>
          </a:p>
          <a:p>
            <a:pPr algn="just">
              <a:buNone/>
            </a:pPr>
            <a:r>
              <a:rPr lang="en-US" sz="2400" b="1" dirty="0" smtClean="0">
                <a:latin typeface="Arial" pitchFamily="34" charset="0"/>
                <a:cs typeface="Arial" pitchFamily="34" charset="0"/>
              </a:rPr>
              <a:t>   </a:t>
            </a:r>
            <a:r>
              <a:rPr lang="en-US" sz="2400" b="1" dirty="0">
                <a:latin typeface="Arial" pitchFamily="34" charset="0"/>
                <a:cs typeface="Arial" pitchFamily="34" charset="0"/>
              </a:rPr>
              <a:t>O</a:t>
            </a:r>
            <a:r>
              <a:rPr lang="en-US" sz="2400" b="1" dirty="0" smtClean="0">
                <a:latin typeface="Arial" pitchFamily="34" charset="0"/>
                <a:cs typeface="Arial" pitchFamily="34" charset="0"/>
              </a:rPr>
              <a:t>cclusion </a:t>
            </a:r>
            <a:r>
              <a:rPr lang="en-US" sz="2400" b="1" dirty="0" smtClean="0">
                <a:latin typeface="Arial" pitchFamily="34" charset="0"/>
                <a:cs typeface="Arial" pitchFamily="34" charset="0"/>
              </a:rPr>
              <a:t>is the contact of the teeth of both the jaws when closed or during those excursive movements of the mandible essential  to  the  function  of  mastication</a:t>
            </a:r>
            <a:r>
              <a:rPr lang="en-US" sz="2400" b="1" dirty="0" smtClean="0">
                <a:latin typeface="Arial" pitchFamily="34" charset="0"/>
                <a:cs typeface="Arial" pitchFamily="34" charset="0"/>
              </a:rPr>
              <a:t>.    </a:t>
            </a:r>
            <a:endParaRPr lang="en-US" sz="2400" b="1" dirty="0" smtClean="0">
              <a:latin typeface="Arial" pitchFamily="34" charset="0"/>
              <a:cs typeface="Arial" pitchFamily="34" charset="0"/>
            </a:endParaRPr>
          </a:p>
          <a:p>
            <a:pPr algn="just">
              <a:buNone/>
            </a:pPr>
            <a:endParaRPr lang="en-US" sz="2400" b="1" dirty="0">
              <a:latin typeface="Arial" pitchFamily="34" charset="0"/>
              <a:cs typeface="Arial" pitchFamily="34" charset="0"/>
            </a:endParaRPr>
          </a:p>
        </p:txBody>
      </p:sp>
      <p:pic>
        <p:nvPicPr>
          <p:cNvPr id="4" name="Picture 4" descr="22-1"/>
          <p:cNvPicPr>
            <a:picLocks noChangeAspect="1" noChangeArrowheads="1"/>
          </p:cNvPicPr>
          <p:nvPr/>
        </p:nvPicPr>
        <p:blipFill>
          <a:blip r:embed="rId2"/>
          <a:srcRect t="14285"/>
          <a:stretch>
            <a:fillRect/>
          </a:stretch>
        </p:blipFill>
        <p:spPr bwMode="auto">
          <a:xfrm>
            <a:off x="6553200" y="0"/>
            <a:ext cx="2465388" cy="2163082"/>
          </a:xfrm>
          <a:prstGeom prst="rect">
            <a:avLst/>
          </a:prstGeom>
          <a:noFill/>
          <a:ln w="57150">
            <a:solidFill>
              <a:schemeClr val="tx2"/>
            </a:solid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r>
              <a:rPr lang="en-US" dirty="0" smtClean="0">
                <a:solidFill>
                  <a:srgbClr val="996600"/>
                </a:solidFill>
              </a:rPr>
              <a:t>Physiologically generated occlusion </a:t>
            </a:r>
            <a:endParaRPr lang="en-US" dirty="0">
              <a:solidFill>
                <a:srgbClr val="996600"/>
              </a:solidFill>
            </a:endParaRPr>
          </a:p>
        </p:txBody>
      </p:sp>
      <p:sp>
        <p:nvSpPr>
          <p:cNvPr id="3" name="Content Placeholder 2"/>
          <p:cNvSpPr>
            <a:spLocks noGrp="1"/>
          </p:cNvSpPr>
          <p:nvPr>
            <p:ph idx="1"/>
          </p:nvPr>
        </p:nvSpPr>
        <p:spPr/>
        <p:txBody>
          <a:bodyPr>
            <a:normAutofit/>
          </a:bodyPr>
          <a:lstStyle/>
          <a:p>
            <a:pPr>
              <a:buFont typeface="Wingdings" pitchFamily="2" charset="2"/>
              <a:buChar char="§"/>
            </a:pPr>
            <a:endParaRPr lang="en-US" sz="2400" dirty="0" smtClean="0">
              <a:solidFill>
                <a:srgbClr val="990000"/>
              </a:solidFill>
              <a:latin typeface="Copperplate Gothic Bold" pitchFamily="34" charset="0"/>
              <a:cs typeface="Times New Roman" pitchFamily="18" charset="0"/>
            </a:endParaRPr>
          </a:p>
          <a:p>
            <a:pPr>
              <a:buFont typeface="Wingdings" pitchFamily="2" charset="2"/>
              <a:buChar char="§"/>
            </a:pPr>
            <a:r>
              <a:rPr lang="en-US" sz="2400" dirty="0" smtClean="0">
                <a:solidFill>
                  <a:srgbClr val="990000"/>
                </a:solidFill>
                <a:latin typeface="Copperplate Gothic Bold" pitchFamily="34" charset="0"/>
                <a:cs typeface="Times New Roman" pitchFamily="18" charset="0"/>
              </a:rPr>
              <a:t>Mehrringer  J E  ( 1973 )developed  this  occlusion  to  harmonize  complete  denture  occlusion  neuromuscular  system and  Rt and  Lt  TMJ.</a:t>
            </a:r>
          </a:p>
          <a:p>
            <a:pPr>
              <a:buFont typeface="Wingdings" pitchFamily="2" charset="2"/>
              <a:buChar char="§"/>
            </a:pPr>
            <a:endParaRPr lang="en-US" sz="2400" dirty="0" smtClean="0">
              <a:solidFill>
                <a:srgbClr val="990000"/>
              </a:solidFill>
              <a:latin typeface="Copperplate Gothic Bold" pitchFamily="34" charset="0"/>
              <a:cs typeface="Times New Roman" pitchFamily="18" charset="0"/>
            </a:endParaRPr>
          </a:p>
          <a:p>
            <a:pPr>
              <a:buFont typeface="Wingdings" pitchFamily="2" charset="2"/>
              <a:buChar char="§"/>
            </a:pPr>
            <a:r>
              <a:rPr lang="en-US" sz="2400" dirty="0" smtClean="0">
                <a:solidFill>
                  <a:srgbClr val="990000"/>
                </a:solidFill>
                <a:latin typeface="Copperplate Gothic Bold" pitchFamily="34" charset="0"/>
                <a:cs typeface="Times New Roman" pitchFamily="18" charset="0"/>
              </a:rPr>
              <a:t>It  is  mainly  indicated  for  patients  having  adequate  foundation with  stable  record  bases . And  good  neuromuscular  control &amp; can  give functional  movements  consistently .</a:t>
            </a:r>
          </a:p>
          <a:p>
            <a:pPr>
              <a:buFont typeface="Wingdings" pitchFamily="2" charset="2"/>
              <a:buChar char="§"/>
            </a:pPr>
            <a:endParaRPr lang="en-US" sz="2400" dirty="0" smtClean="0">
              <a:solidFill>
                <a:srgbClr val="990000"/>
              </a:solidFill>
              <a:latin typeface="Copperplate Gothic Bold" pitchFamily="34" charset="0"/>
              <a:cs typeface="Times New Roman" pitchFamily="18" charset="0"/>
            </a:endParaRPr>
          </a:p>
          <a:p>
            <a:pPr>
              <a:buFont typeface="Wingdings" pitchFamily="2" charset="2"/>
              <a:buChar char="§"/>
            </a:pPr>
            <a:endParaRPr lang="en-US" sz="2400" dirty="0">
              <a:solidFill>
                <a:srgbClr val="990000"/>
              </a:solidFill>
              <a:latin typeface="Copperplate Gothic Bold"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z="2400" dirty="0" smtClean="0">
                <a:solidFill>
                  <a:srgbClr val="990000"/>
                </a:solidFill>
                <a:latin typeface="Copperplate Gothic Bold" pitchFamily="34" charset="0"/>
              </a:rPr>
              <a:t>Advantages :   comfortable to patient.</a:t>
            </a:r>
          </a:p>
          <a:p>
            <a:endParaRPr lang="en-US" sz="2400" dirty="0" smtClean="0">
              <a:solidFill>
                <a:srgbClr val="990000"/>
              </a:solidFill>
              <a:latin typeface="Copperplate Gothic Bold" pitchFamily="34" charset="0"/>
            </a:endParaRPr>
          </a:p>
          <a:p>
            <a:endParaRPr lang="en-US" sz="2400" dirty="0" smtClean="0">
              <a:solidFill>
                <a:srgbClr val="990000"/>
              </a:solidFill>
              <a:latin typeface="Copperplate Gothic Bold" pitchFamily="34" charset="0"/>
            </a:endParaRPr>
          </a:p>
          <a:p>
            <a:r>
              <a:rPr lang="en-US" sz="2400" dirty="0" smtClean="0">
                <a:solidFill>
                  <a:srgbClr val="990000"/>
                </a:solidFill>
                <a:latin typeface="Copperplate Gothic Bold" pitchFamily="34" charset="0"/>
              </a:rPr>
              <a:t>Limitation:        time consuming</a:t>
            </a:r>
          </a:p>
          <a:p>
            <a:r>
              <a:rPr lang="en-US" sz="2400" dirty="0" smtClean="0">
                <a:solidFill>
                  <a:srgbClr val="990000"/>
                </a:solidFill>
                <a:latin typeface="Copperplate Gothic Bold" pitchFamily="34" charset="0"/>
              </a:rPr>
              <a:t>                                no scientific </a:t>
            </a:r>
            <a:r>
              <a:rPr lang="en-US" sz="2400" dirty="0" smtClean="0">
                <a:solidFill>
                  <a:srgbClr val="990000"/>
                </a:solidFill>
                <a:latin typeface="Copperplate Gothic Bold" pitchFamily="34" charset="0"/>
              </a:rPr>
              <a:t>evidence.</a:t>
            </a:r>
            <a:endParaRPr lang="en-US" sz="2400" dirty="0" smtClean="0">
              <a:solidFill>
                <a:srgbClr val="990000"/>
              </a:solidFill>
              <a:latin typeface="Copperplate Gothic Bold" pitchFamily="34"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914400"/>
          </a:xfrm>
        </p:spPr>
        <p:style>
          <a:lnRef idx="2">
            <a:schemeClr val="dk1">
              <a:shade val="50000"/>
            </a:schemeClr>
          </a:lnRef>
          <a:fillRef idx="1">
            <a:schemeClr val="dk1"/>
          </a:fillRef>
          <a:effectRef idx="0">
            <a:schemeClr val="dk1"/>
          </a:effectRef>
          <a:fontRef idx="minor">
            <a:schemeClr val="lt1"/>
          </a:fontRef>
        </p:style>
        <p:txBody>
          <a:bodyPr/>
          <a:lstStyle/>
          <a:p>
            <a:r>
              <a:rPr lang="en-US" dirty="0" smtClean="0">
                <a:solidFill>
                  <a:srgbClr val="996600"/>
                </a:solidFill>
                <a:latin typeface="Arial" pitchFamily="34" charset="0"/>
                <a:cs typeface="Arial" pitchFamily="34" charset="0"/>
              </a:rPr>
              <a:t>    Organic  concept  of  occlusion</a:t>
            </a:r>
            <a:endParaRPr lang="en-US" dirty="0">
              <a:solidFill>
                <a:srgbClr val="996600"/>
              </a:solidFill>
              <a:latin typeface="Arial" pitchFamily="34" charset="0"/>
              <a:cs typeface="Arial" pitchFamily="34" charset="0"/>
            </a:endParaRPr>
          </a:p>
        </p:txBody>
      </p:sp>
      <p:sp>
        <p:nvSpPr>
          <p:cNvPr id="3" name="Content Placeholder 2"/>
          <p:cNvSpPr>
            <a:spLocks noGrp="1"/>
          </p:cNvSpPr>
          <p:nvPr>
            <p:ph idx="1"/>
          </p:nvPr>
        </p:nvSpPr>
        <p:spPr>
          <a:xfrm>
            <a:off x="304800" y="1295400"/>
            <a:ext cx="8686800" cy="4784725"/>
          </a:xfrm>
        </p:spPr>
        <p:txBody>
          <a:bodyPr>
            <a:normAutofit fontScale="92500" lnSpcReduction="20000"/>
          </a:bodyPr>
          <a:lstStyle/>
          <a:p>
            <a:pPr>
              <a:buNone/>
            </a:pPr>
            <a:r>
              <a:rPr lang="en-US" sz="2400" dirty="0" smtClean="0">
                <a:latin typeface="Arial" pitchFamily="34" charset="0"/>
                <a:cs typeface="Arial" pitchFamily="34" charset="0"/>
              </a:rPr>
              <a:t>   </a:t>
            </a:r>
          </a:p>
          <a:p>
            <a:pPr>
              <a:buNone/>
            </a:pPr>
            <a:r>
              <a:rPr lang="en-US" sz="2400" dirty="0" smtClean="0">
                <a:latin typeface="Arial" pitchFamily="34" charset="0"/>
                <a:cs typeface="Arial" pitchFamily="34" charset="0"/>
              </a:rPr>
              <a:t>     Organic  occlusion  was  originally  developed  for  natural  dentition .it was  then  applied  for  complete  denture occlusion.</a:t>
            </a:r>
          </a:p>
          <a:p>
            <a:pPr>
              <a:buNone/>
            </a:pP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In  organic  occlusion  - three phases  of  mutually  interdependent protection  are  present .</a:t>
            </a:r>
          </a:p>
          <a:p>
            <a:endParaRPr lang="en-US" sz="2400" dirty="0" smtClean="0">
              <a:latin typeface="Arial" pitchFamily="34" charset="0"/>
              <a:cs typeface="Arial" pitchFamily="34" charset="0"/>
            </a:endParaRPr>
          </a:p>
          <a:p>
            <a:pPr marL="457200" indent="-457200">
              <a:buNone/>
            </a:pPr>
            <a:r>
              <a:rPr lang="en-US" sz="2400" dirty="0" smtClean="0">
                <a:latin typeface="Arial" pitchFamily="34" charset="0"/>
                <a:cs typeface="Arial" pitchFamily="34" charset="0"/>
              </a:rPr>
              <a:t> 1.  The  posterior  teeth  should  protect  the  anterior  teeth  in  the  centric  occlusal  position .</a:t>
            </a:r>
          </a:p>
          <a:p>
            <a:pPr marL="457200" indent="-457200">
              <a:buNone/>
            </a:pPr>
            <a:endParaRPr lang="en-US" sz="2400" dirty="0" smtClean="0">
              <a:latin typeface="Arial" pitchFamily="34" charset="0"/>
              <a:cs typeface="Arial" pitchFamily="34" charset="0"/>
            </a:endParaRPr>
          </a:p>
          <a:p>
            <a:pPr marL="457200" indent="-457200">
              <a:buNone/>
            </a:pPr>
            <a:r>
              <a:rPr lang="en-US" sz="2400" dirty="0" smtClean="0">
                <a:latin typeface="Arial" pitchFamily="34" charset="0"/>
                <a:cs typeface="Arial" pitchFamily="34" charset="0"/>
              </a:rPr>
              <a:t>  2. the  maxillary  incisors  should  have  vertical  overlap sufficient  to  provide  separation   of  the  posterior  teeth  when  the  incisors  are in  end  to  end  contact .</a:t>
            </a:r>
          </a:p>
          <a:p>
            <a:pPr marL="457200" indent="-457200">
              <a:buNone/>
            </a:pPr>
            <a:r>
              <a:rPr lang="en-US" sz="2400" dirty="0" smtClean="0">
                <a:latin typeface="Arial" pitchFamily="34" charset="0"/>
                <a:cs typeface="Arial" pitchFamily="34" charset="0"/>
              </a:rPr>
              <a:t>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86800" cy="838200"/>
          </a:xfrm>
        </p:spPr>
        <p:txBody>
          <a:bodyPr/>
          <a:lstStyle/>
          <a:p>
            <a:endParaRPr lang="en-US" dirty="0"/>
          </a:p>
        </p:txBody>
      </p:sp>
      <p:sp>
        <p:nvSpPr>
          <p:cNvPr id="3" name="Content Placeholder 2"/>
          <p:cNvSpPr>
            <a:spLocks noGrp="1"/>
          </p:cNvSpPr>
          <p:nvPr>
            <p:ph idx="1"/>
          </p:nvPr>
        </p:nvSpPr>
        <p:spPr>
          <a:xfrm>
            <a:off x="304800" y="731837"/>
            <a:ext cx="8686800" cy="4525963"/>
          </a:xfrm>
        </p:spPr>
        <p:txBody>
          <a:bodyPr>
            <a:normAutofit fontScale="77500" lnSpcReduction="20000"/>
          </a:bodyPr>
          <a:lstStyle/>
          <a:p>
            <a:endParaRPr lang="en-US" sz="2400" dirty="0" smtClean="0">
              <a:solidFill>
                <a:srgbClr val="0070C0"/>
              </a:solidFill>
              <a:latin typeface="Arial" pitchFamily="34" charset="0"/>
              <a:cs typeface="Arial" pitchFamily="34" charset="0"/>
            </a:endParaRPr>
          </a:p>
          <a:p>
            <a:endParaRPr lang="en-US" sz="2400" dirty="0" smtClean="0">
              <a:solidFill>
                <a:srgbClr val="0070C0"/>
              </a:solidFill>
              <a:latin typeface="Arial" pitchFamily="34" charset="0"/>
              <a:cs typeface="Arial" pitchFamily="34" charset="0"/>
            </a:endParaRPr>
          </a:p>
          <a:p>
            <a:pPr>
              <a:buNone/>
            </a:pPr>
            <a:r>
              <a:rPr lang="en-US" sz="2400" dirty="0" smtClean="0">
                <a:solidFill>
                  <a:srgbClr val="0070C0"/>
                </a:solidFill>
                <a:latin typeface="Arial" pitchFamily="34" charset="0"/>
                <a:cs typeface="Arial" pitchFamily="34" charset="0"/>
              </a:rPr>
              <a:t>3  .  in lateral mandibular position outside the masticatory  </a:t>
            </a:r>
            <a:r>
              <a:rPr lang="en-US" sz="2400" dirty="0" smtClean="0">
                <a:solidFill>
                  <a:srgbClr val="0070C0"/>
                </a:solidFill>
                <a:latin typeface="Arial" pitchFamily="34" charset="0"/>
                <a:cs typeface="Arial" pitchFamily="34" charset="0"/>
              </a:rPr>
              <a:t>cyclic  </a:t>
            </a:r>
            <a:endParaRPr lang="en-US" sz="2400" dirty="0" smtClean="0">
              <a:solidFill>
                <a:srgbClr val="0070C0"/>
              </a:solidFill>
              <a:latin typeface="Arial" pitchFamily="34" charset="0"/>
              <a:cs typeface="Arial" pitchFamily="34" charset="0"/>
            </a:endParaRPr>
          </a:p>
          <a:p>
            <a:pPr>
              <a:buNone/>
            </a:pPr>
            <a:r>
              <a:rPr lang="en-US" sz="2400" dirty="0" smtClean="0">
                <a:solidFill>
                  <a:srgbClr val="0070C0"/>
                </a:solidFill>
                <a:latin typeface="Arial" pitchFamily="34" charset="0"/>
                <a:cs typeface="Arial" pitchFamily="34" charset="0"/>
              </a:rPr>
              <a:t>       movements  ,the cuspids should prevent  contact of all other teeth.</a:t>
            </a:r>
          </a:p>
          <a:p>
            <a:pPr>
              <a:buNone/>
            </a:pPr>
            <a:endParaRPr lang="en-US" sz="2400" dirty="0" smtClean="0">
              <a:solidFill>
                <a:srgbClr val="0070C0"/>
              </a:solidFill>
              <a:latin typeface="Arial" pitchFamily="34" charset="0"/>
              <a:cs typeface="Arial" pitchFamily="34" charset="0"/>
            </a:endParaRPr>
          </a:p>
          <a:p>
            <a:pPr>
              <a:buNone/>
            </a:pPr>
            <a:r>
              <a:rPr lang="en-US" sz="2400" dirty="0" smtClean="0">
                <a:solidFill>
                  <a:srgbClr val="0070C0"/>
                </a:solidFill>
                <a:latin typeface="Arial" pitchFamily="34" charset="0"/>
                <a:cs typeface="Arial" pitchFamily="34" charset="0"/>
              </a:rPr>
              <a:t>      for this,</a:t>
            </a:r>
          </a:p>
          <a:p>
            <a:r>
              <a:rPr lang="en-US" sz="2400" dirty="0" smtClean="0">
                <a:solidFill>
                  <a:srgbClr val="0070C0"/>
                </a:solidFill>
                <a:latin typeface="Arial" pitchFamily="34" charset="0"/>
                <a:cs typeface="Arial" pitchFamily="34" charset="0"/>
              </a:rPr>
              <a:t>The  shapes  of the  teeth are  altered  to have  cusps suitable  for  the  patient.</a:t>
            </a:r>
          </a:p>
          <a:p>
            <a:endParaRPr lang="en-US" sz="2400" dirty="0" smtClean="0">
              <a:solidFill>
                <a:srgbClr val="0070C0"/>
              </a:solidFill>
              <a:latin typeface="Arial" pitchFamily="34" charset="0"/>
              <a:cs typeface="Arial" pitchFamily="34" charset="0"/>
            </a:endParaRPr>
          </a:p>
          <a:p>
            <a:r>
              <a:rPr lang="en-US" sz="2400" dirty="0" smtClean="0">
                <a:solidFill>
                  <a:srgbClr val="0070C0"/>
                </a:solidFill>
                <a:latin typeface="Arial" pitchFamily="34" charset="0"/>
                <a:cs typeface="Arial" pitchFamily="34" charset="0"/>
              </a:rPr>
              <a:t>The  ridge and  groove  directions  of the  posterior  teeth  are determined  as  a  result  of the  movements  of  the  condyle .</a:t>
            </a:r>
          </a:p>
          <a:p>
            <a:endParaRPr lang="en-US" sz="2400" dirty="0" smtClean="0">
              <a:solidFill>
                <a:srgbClr val="0070C0"/>
              </a:solidFill>
              <a:latin typeface="Arial" pitchFamily="34" charset="0"/>
              <a:cs typeface="Arial" pitchFamily="34" charset="0"/>
            </a:endParaRPr>
          </a:p>
          <a:p>
            <a:r>
              <a:rPr lang="en-US" sz="2400" dirty="0" smtClean="0">
                <a:solidFill>
                  <a:srgbClr val="0070C0"/>
                </a:solidFill>
                <a:latin typeface="Arial" pitchFamily="34" charset="0"/>
                <a:cs typeface="Arial" pitchFamily="34" charset="0"/>
              </a:rPr>
              <a:t>The  cusp  height  ,fossa  depth  of posterior  teeth  and  the  proper  concavity  of  the  lingual  surfaces  of the  maxillary ant teeth are determined as  a result  of  mandibular  movements.</a:t>
            </a:r>
            <a:endParaRPr lang="en-US" sz="2400" dirty="0">
              <a:solidFill>
                <a:srgbClr val="0070C0"/>
              </a:solidFill>
              <a:latin typeface="Arial" pitchFamily="34" charset="0"/>
              <a:cs typeface="Arial"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endParaRPr lang="en-US" sz="2400" dirty="0" smtClean="0">
              <a:solidFill>
                <a:srgbClr val="0070C0"/>
              </a:solidFill>
              <a:latin typeface="Arial" pitchFamily="34" charset="0"/>
              <a:cs typeface="Arial" pitchFamily="34" charset="0"/>
            </a:endParaRPr>
          </a:p>
          <a:p>
            <a:r>
              <a:rPr lang="en-US" sz="2400" dirty="0" smtClean="0">
                <a:solidFill>
                  <a:srgbClr val="0070C0"/>
                </a:solidFill>
                <a:latin typeface="Arial" pitchFamily="34" charset="0"/>
                <a:cs typeface="Arial" pitchFamily="34" charset="0"/>
              </a:rPr>
              <a:t>An  articulator  capable  of receiving  and  reproducing  pantograms  in 3  planes  is recommended  to develop  the  organic concept   of  occlusion.</a:t>
            </a:r>
          </a:p>
          <a:p>
            <a:endParaRPr lang="en-US" sz="2400" dirty="0" smtClean="0">
              <a:solidFill>
                <a:srgbClr val="0070C0"/>
              </a:solidFill>
              <a:latin typeface="Arial" pitchFamily="34" charset="0"/>
              <a:cs typeface="Arial" pitchFamily="34" charset="0"/>
            </a:endParaRPr>
          </a:p>
          <a:p>
            <a:r>
              <a:rPr lang="en-US" sz="2400" dirty="0" smtClean="0">
                <a:solidFill>
                  <a:srgbClr val="0070C0"/>
                </a:solidFill>
                <a:latin typeface="Arial" pitchFamily="34" charset="0"/>
                <a:cs typeface="Arial" pitchFamily="34" charset="0"/>
              </a:rPr>
              <a:t>This  type  of  occlusion  is  more  applicable  in natural  dentition and  fixed partial denture ,than in complete dentures.</a:t>
            </a:r>
          </a:p>
          <a:p>
            <a:endParaRPr lang="en-US" sz="2400" dirty="0" smtClean="0">
              <a:solidFill>
                <a:srgbClr val="0070C0"/>
              </a:solidFill>
              <a:latin typeface="Arial" pitchFamily="34" charset="0"/>
              <a:cs typeface="Arial" pitchFamily="34" charset="0"/>
            </a:endParaRPr>
          </a:p>
          <a:p>
            <a:endParaRPr lang="en-US" sz="2400" dirty="0">
              <a:solidFill>
                <a:srgbClr val="0070C0"/>
              </a:solidFill>
              <a:latin typeface="Arial" pitchFamily="34" charset="0"/>
              <a:cs typeface="Arial" pitchFamily="34" charset="0"/>
            </a:endParaRPr>
          </a:p>
        </p:txBody>
      </p:sp>
      <p:pic>
        <p:nvPicPr>
          <p:cNvPr id="4" name="Picture 6" descr="CJFDR047"/>
          <p:cNvPicPr>
            <a:picLocks noChangeAspect="1" noChangeArrowheads="1"/>
          </p:cNvPicPr>
          <p:nvPr/>
        </p:nvPicPr>
        <p:blipFill>
          <a:blip r:embed="rId2">
            <a:lum contrast="12000"/>
          </a:blip>
          <a:srcRect b="23607"/>
          <a:stretch>
            <a:fillRect/>
          </a:stretch>
        </p:blipFill>
        <p:spPr>
          <a:xfrm>
            <a:off x="6829425" y="4486275"/>
            <a:ext cx="2162175" cy="2219325"/>
          </a:xfrm>
          <a:prstGeom prst="rect">
            <a:avLst/>
          </a:prstGeom>
          <a:ln w="57150">
            <a:solidFill>
              <a:schemeClr val="tx2"/>
            </a:solid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838200"/>
          </a:xfrm>
          <a:ln/>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r>
              <a:rPr lang="en-US" dirty="0" smtClean="0">
                <a:solidFill>
                  <a:srgbClr val="996600"/>
                </a:solidFill>
                <a:latin typeface="Copperplate Gothic Bold" pitchFamily="34" charset="0"/>
              </a:rPr>
              <a:t>Neutrocentric   concept  of         </a:t>
            </a:r>
            <a:br>
              <a:rPr lang="en-US" dirty="0" smtClean="0">
                <a:solidFill>
                  <a:srgbClr val="996600"/>
                </a:solidFill>
                <a:latin typeface="Copperplate Gothic Bold" pitchFamily="34" charset="0"/>
              </a:rPr>
            </a:br>
            <a:r>
              <a:rPr lang="en-US" dirty="0" smtClean="0">
                <a:solidFill>
                  <a:srgbClr val="996600"/>
                </a:solidFill>
                <a:latin typeface="Copperplate Gothic Bold" pitchFamily="34" charset="0"/>
              </a:rPr>
              <a:t>                         occlusion</a:t>
            </a:r>
            <a:endParaRPr lang="en-US" dirty="0">
              <a:solidFill>
                <a:srgbClr val="996600"/>
              </a:solidFill>
              <a:latin typeface="Copperplate Gothic Bold" pitchFamily="34" charset="0"/>
            </a:endParaRPr>
          </a:p>
        </p:txBody>
      </p:sp>
      <p:sp>
        <p:nvSpPr>
          <p:cNvPr id="3" name="Content Placeholder 2"/>
          <p:cNvSpPr>
            <a:spLocks noGrp="1"/>
          </p:cNvSpPr>
          <p:nvPr>
            <p:ph idx="1"/>
          </p:nvPr>
        </p:nvSpPr>
        <p:spPr>
          <a:xfrm>
            <a:off x="304800" y="1371600"/>
            <a:ext cx="8686800" cy="5181600"/>
          </a:xfrm>
        </p:spPr>
        <p:txBody>
          <a:bodyPr>
            <a:normAutofit/>
          </a:bodyPr>
          <a:lstStyle/>
          <a:p>
            <a:pPr>
              <a:buNone/>
            </a:pPr>
            <a:r>
              <a:rPr lang="en-US" sz="2400" dirty="0" smtClean="0">
                <a:solidFill>
                  <a:srgbClr val="C00000"/>
                </a:solidFill>
                <a:latin typeface="Arial" pitchFamily="34" charset="0"/>
                <a:cs typeface="Arial" pitchFamily="34" charset="0"/>
              </a:rPr>
              <a:t>    The  plane  of occlusion  should  be  flat  and  parallel  to  the  residual  alveolar  ridge .</a:t>
            </a:r>
          </a:p>
          <a:p>
            <a:pPr>
              <a:buFont typeface="Wingdings" pitchFamily="2" charset="2"/>
              <a:buChar char="§"/>
            </a:pPr>
            <a:r>
              <a:rPr lang="en-US" sz="2400" dirty="0" smtClean="0">
                <a:solidFill>
                  <a:srgbClr val="C00000"/>
                </a:solidFill>
                <a:latin typeface="Arial" pitchFamily="34" charset="0"/>
                <a:cs typeface="Arial" pitchFamily="34" charset="0"/>
              </a:rPr>
              <a:t>This  concept  is  similar  to the monoplane  occlusion  used  to set  nonanatomic   teeth .</a:t>
            </a:r>
          </a:p>
          <a:p>
            <a:pPr>
              <a:buFont typeface="Wingdings" pitchFamily="2" charset="2"/>
              <a:buChar char="§"/>
            </a:pPr>
            <a:r>
              <a:rPr lang="en-US" sz="2400" dirty="0" smtClean="0">
                <a:solidFill>
                  <a:srgbClr val="C00000"/>
                </a:solidFill>
                <a:latin typeface="Arial" pitchFamily="34" charset="0"/>
                <a:cs typeface="Arial" pitchFamily="34" charset="0"/>
              </a:rPr>
              <a:t>The term neutrocentric  denotes  an occlusion  that    eliminates  the anteroposterior  and  buccolingual  inclines  in order  to  direct  the forces  to  the  posterior  teeth .</a:t>
            </a:r>
          </a:p>
          <a:p>
            <a:pPr marL="609600" indent="-609600">
              <a:lnSpc>
                <a:spcPct val="110000"/>
              </a:lnSpc>
              <a:buClr>
                <a:srgbClr val="E03316"/>
              </a:buClr>
            </a:pPr>
            <a:r>
              <a:rPr lang="en-US" sz="2400" dirty="0" smtClean="0">
                <a:solidFill>
                  <a:srgbClr val="C00000"/>
                </a:solidFill>
                <a:latin typeface="Arial" pitchFamily="34" charset="0"/>
                <a:cs typeface="Arial" pitchFamily="34" charset="0"/>
              </a:rPr>
              <a:t>There are five elements in this occlusal scheme: </a:t>
            </a:r>
            <a:r>
              <a:rPr lang="en-US" sz="2400" b="1" dirty="0" smtClean="0">
                <a:solidFill>
                  <a:srgbClr val="0070C0"/>
                </a:solidFill>
                <a:latin typeface="Arial" pitchFamily="34" charset="0"/>
                <a:cs typeface="Arial" pitchFamily="34" charset="0"/>
              </a:rPr>
              <a:t>Position, Proportion, Pitch, Form , Number</a:t>
            </a:r>
            <a:r>
              <a:rPr lang="en-US" sz="2400" i="1" dirty="0" smtClean="0">
                <a:solidFill>
                  <a:srgbClr val="0070C0"/>
                </a:solidFill>
                <a:latin typeface="Arial" pitchFamily="34" charset="0"/>
                <a:cs typeface="Arial" pitchFamily="34" charset="0"/>
              </a:rPr>
              <a:t/>
            </a:r>
            <a:br>
              <a:rPr lang="en-US" sz="2400" i="1" dirty="0" smtClean="0">
                <a:solidFill>
                  <a:srgbClr val="0070C0"/>
                </a:solidFill>
                <a:latin typeface="Arial" pitchFamily="34" charset="0"/>
                <a:cs typeface="Arial" pitchFamily="34" charset="0"/>
              </a:rPr>
            </a:br>
            <a:endParaRPr lang="en-US" sz="2400" i="1" dirty="0" smtClean="0">
              <a:solidFill>
                <a:srgbClr val="0070C0"/>
              </a:solidFill>
              <a:latin typeface="Arial" pitchFamily="34" charset="0"/>
              <a:cs typeface="Arial" pitchFamily="34" charset="0"/>
            </a:endParaRPr>
          </a:p>
          <a:p>
            <a:pPr>
              <a:buFont typeface="Wingdings" pitchFamily="2" charset="2"/>
              <a:buChar char="§"/>
            </a:pPr>
            <a:endParaRPr lang="en-US" sz="2400" dirty="0" smtClean="0">
              <a:solidFill>
                <a:srgbClr val="C00000"/>
              </a:solidFill>
              <a:latin typeface="Arial" pitchFamily="34" charset="0"/>
              <a:cs typeface="Arial" pitchFamily="34" charset="0"/>
            </a:endParaRPr>
          </a:p>
          <a:p>
            <a:pPr>
              <a:buNone/>
            </a:pPr>
            <a:r>
              <a:rPr lang="en-US" sz="2400" dirty="0" smtClean="0">
                <a:solidFill>
                  <a:srgbClr val="C00000"/>
                </a:solidFill>
                <a:latin typeface="Arial" pitchFamily="34" charset="0"/>
                <a:cs typeface="Arial" pitchFamily="34" charset="0"/>
              </a:rPr>
              <a:t>    </a:t>
            </a:r>
            <a:endParaRPr lang="en-US" sz="2400" dirty="0">
              <a:solidFill>
                <a:srgbClr val="C00000"/>
              </a:solidFill>
              <a:latin typeface="Arial" pitchFamily="34" charset="0"/>
              <a:cs typeface="Arial" pitchFamily="34" charset="0"/>
            </a:endParaRPr>
          </a:p>
        </p:txBody>
      </p:sp>
      <p:pic>
        <p:nvPicPr>
          <p:cNvPr id="4" name="Picture 4" descr="sem3 030"/>
          <p:cNvPicPr>
            <a:picLocks noChangeAspect="1" noChangeArrowheads="1"/>
          </p:cNvPicPr>
          <p:nvPr/>
        </p:nvPicPr>
        <p:blipFill>
          <a:blip r:embed="rId2"/>
          <a:srcRect t="23483" b="15462"/>
          <a:stretch>
            <a:fillRect/>
          </a:stretch>
        </p:blipFill>
        <p:spPr bwMode="auto">
          <a:xfrm>
            <a:off x="6096000" y="4876800"/>
            <a:ext cx="2971800" cy="179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04800" y="304800"/>
            <a:ext cx="8686800" cy="6553200"/>
          </a:xfrm>
        </p:spPr>
        <p:txBody>
          <a:bodyPr>
            <a:normAutofit/>
          </a:bodyPr>
          <a:lstStyle/>
          <a:p>
            <a:r>
              <a:rPr lang="en-US" sz="2400" dirty="0" smtClean="0">
                <a:latin typeface="Times New Roman" pitchFamily="18" charset="0"/>
                <a:cs typeface="Times New Roman" pitchFamily="18" charset="0"/>
              </a:rPr>
              <a:t>It  mainly uses the concept  of  </a:t>
            </a:r>
            <a:r>
              <a:rPr lang="en-US" sz="2400" b="1" dirty="0" smtClean="0">
                <a:solidFill>
                  <a:srgbClr val="990000"/>
                </a:solidFill>
                <a:latin typeface="Times New Roman" pitchFamily="18" charset="0"/>
                <a:cs typeface="Times New Roman" pitchFamily="18" charset="0"/>
              </a:rPr>
              <a:t>arr</a:t>
            </a:r>
            <a:r>
              <a:rPr lang="en-US" sz="2400" b="1" dirty="0" smtClean="0">
                <a:solidFill>
                  <a:srgbClr val="C00000"/>
                </a:solidFill>
                <a:latin typeface="Times New Roman" pitchFamily="18" charset="0"/>
                <a:cs typeface="Times New Roman" pitchFamily="18" charset="0"/>
              </a:rPr>
              <a:t>anging  teeth  on a  plane  (flat ) </a:t>
            </a:r>
            <a:r>
              <a:rPr lang="en-US" sz="2400" dirty="0" smtClean="0">
                <a:latin typeface="Times New Roman" pitchFamily="18" charset="0"/>
                <a:cs typeface="Times New Roman" pitchFamily="18" charset="0"/>
              </a:rPr>
              <a:t>parallel  with  bony  support .</a:t>
            </a: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It  is  independent  of  </a:t>
            </a:r>
            <a:r>
              <a:rPr lang="en-US" sz="2400" b="1" dirty="0" smtClean="0">
                <a:solidFill>
                  <a:srgbClr val="000099"/>
                </a:solidFill>
                <a:latin typeface="Times New Roman" pitchFamily="18" charset="0"/>
                <a:cs typeface="Times New Roman" pitchFamily="18" charset="0"/>
              </a:rPr>
              <a:t>horizontal  condylar  guidance  and  has  no compensating  curves.</a:t>
            </a: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It  eliminated  </a:t>
            </a:r>
            <a:r>
              <a:rPr lang="en-US" sz="2400" b="1" dirty="0" smtClean="0">
                <a:solidFill>
                  <a:srgbClr val="990000"/>
                </a:solidFill>
                <a:latin typeface="Times New Roman" pitchFamily="18" charset="0"/>
                <a:cs typeface="Times New Roman" pitchFamily="18" charset="0"/>
              </a:rPr>
              <a:t>anteroposterior  and mediolateral  inclination  of </a:t>
            </a:r>
            <a:r>
              <a:rPr lang="en-US" sz="2400" dirty="0" smtClean="0">
                <a:latin typeface="Times New Roman" pitchFamily="18" charset="0"/>
                <a:cs typeface="Times New Roman" pitchFamily="18" charset="0"/>
              </a:rPr>
              <a:t>teeth .which directs  force  of  occlusion  on  posterior  teeth .there are  no  balancing contacts.  The  </a:t>
            </a:r>
            <a:r>
              <a:rPr lang="en-US" sz="2400" b="1" dirty="0" smtClean="0">
                <a:solidFill>
                  <a:srgbClr val="000099"/>
                </a:solidFill>
                <a:latin typeface="Times New Roman" pitchFamily="18" charset="0"/>
                <a:cs typeface="Times New Roman" pitchFamily="18" charset="0"/>
              </a:rPr>
              <a:t>total  number  of  teeth  used  </a:t>
            </a:r>
            <a:r>
              <a:rPr lang="en-US" sz="2400" dirty="0" smtClean="0">
                <a:latin typeface="Times New Roman" pitchFamily="18" charset="0"/>
                <a:cs typeface="Times New Roman" pitchFamily="18" charset="0"/>
              </a:rPr>
              <a:t>is </a:t>
            </a:r>
            <a:r>
              <a:rPr lang="en-US" sz="2400" b="1" dirty="0" smtClean="0">
                <a:solidFill>
                  <a:srgbClr val="000099"/>
                </a:solidFill>
                <a:latin typeface="Times New Roman" pitchFamily="18" charset="0"/>
                <a:cs typeface="Times New Roman" pitchFamily="18" charset="0"/>
              </a:rPr>
              <a:t>decreased </a:t>
            </a:r>
            <a:r>
              <a:rPr lang="en-US" sz="2400" dirty="0" smtClean="0">
                <a:latin typeface="Times New Roman" pitchFamily="18" charset="0"/>
                <a:cs typeface="Times New Roman" pitchFamily="18" charset="0"/>
              </a:rPr>
              <a:t>with  use  of  posterior  protrusive  balancing  </a:t>
            </a:r>
            <a:r>
              <a:rPr lang="en-US" sz="2400" dirty="0" smtClean="0">
                <a:latin typeface="Times New Roman" pitchFamily="18" charset="0"/>
                <a:cs typeface="Times New Roman" pitchFamily="18" charset="0"/>
              </a:rPr>
              <a:t>ramp, and </a:t>
            </a:r>
            <a:r>
              <a:rPr lang="en-US" sz="2400" dirty="0" smtClean="0">
                <a:latin typeface="Times New Roman" pitchFamily="18" charset="0"/>
                <a:cs typeface="Times New Roman" pitchFamily="18" charset="0"/>
              </a:rPr>
              <a:t>the  buccolingual  width of teeth  also  reduced.</a:t>
            </a: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The  main  disadvantage :</a:t>
            </a:r>
            <a:r>
              <a:rPr lang="en-US" sz="2400" b="1" dirty="0" smtClean="0">
                <a:solidFill>
                  <a:srgbClr val="990000"/>
                </a:solidFill>
                <a:latin typeface="Times New Roman" pitchFamily="18" charset="0"/>
                <a:cs typeface="Times New Roman" pitchFamily="18" charset="0"/>
              </a:rPr>
              <a:t>poor stability in eccentric  contacts.</a:t>
            </a:r>
          </a:p>
          <a:p>
            <a:pPr>
              <a:buNone/>
            </a:pPr>
            <a:r>
              <a:rPr lang="en-US" sz="2400" dirty="0" smtClean="0">
                <a:latin typeface="Times New Roman" pitchFamily="18" charset="0"/>
                <a:cs typeface="Times New Roman" pitchFamily="18" charset="0"/>
              </a:rPr>
              <a:t>                                           also results in </a:t>
            </a:r>
            <a:r>
              <a:rPr lang="en-US" sz="2400" b="1" dirty="0" smtClean="0">
                <a:solidFill>
                  <a:srgbClr val="000099"/>
                </a:solidFill>
                <a:latin typeface="Times New Roman" pitchFamily="18" charset="0"/>
                <a:cs typeface="Times New Roman" pitchFamily="18" charset="0"/>
              </a:rPr>
              <a:t>chopping masticatory         </a:t>
            </a:r>
          </a:p>
          <a:p>
            <a:pPr>
              <a:buNone/>
            </a:pPr>
            <a:r>
              <a:rPr lang="en-US" sz="2400" b="1" dirty="0" smtClean="0">
                <a:solidFill>
                  <a:srgbClr val="000099"/>
                </a:solidFill>
                <a:latin typeface="Times New Roman" pitchFamily="18" charset="0"/>
                <a:cs typeface="Times New Roman" pitchFamily="18" charset="0"/>
              </a:rPr>
              <a:t>                                            movements.</a:t>
            </a:r>
            <a:endParaRPr lang="en-US" sz="2400" dirty="0" smtClean="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pPr>
              <a:buNone/>
            </a:pP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r>
              <a:rPr lang="en-US" dirty="0" smtClean="0">
                <a:solidFill>
                  <a:srgbClr val="996600"/>
                </a:solidFill>
                <a:latin typeface="Copperplate Gothic Bold" pitchFamily="34" charset="0"/>
              </a:rPr>
              <a:t>     Monoplane    occlusion</a:t>
            </a:r>
            <a:endParaRPr lang="en-US" dirty="0">
              <a:solidFill>
                <a:srgbClr val="996600"/>
              </a:solidFill>
              <a:latin typeface="Copperplate Gothic Bold" pitchFamily="34" charset="0"/>
            </a:endParaRPr>
          </a:p>
        </p:txBody>
      </p:sp>
      <p:sp>
        <p:nvSpPr>
          <p:cNvPr id="3" name="Content Placeholder 2"/>
          <p:cNvSpPr>
            <a:spLocks noGrp="1"/>
          </p:cNvSpPr>
          <p:nvPr>
            <p:ph idx="1"/>
          </p:nvPr>
        </p:nvSpPr>
        <p:spPr/>
        <p:txBody>
          <a:bodyPr>
            <a:normAutofit/>
          </a:bodyPr>
          <a:lstStyle/>
          <a:p>
            <a:r>
              <a:rPr lang="en-US" sz="2800" b="1" dirty="0" smtClean="0">
                <a:latin typeface="Times New Roman" pitchFamily="18" charset="0"/>
                <a:cs typeface="Times New Roman" pitchFamily="18" charset="0"/>
              </a:rPr>
              <a:t>Definition </a:t>
            </a:r>
            <a:r>
              <a:rPr lang="en-US" sz="2800" b="1" i="1" dirty="0" smtClean="0">
                <a:latin typeface="Times New Roman" pitchFamily="18" charset="0"/>
                <a:cs typeface="Times New Roman" pitchFamily="18" charset="0"/>
              </a:rPr>
              <a:t>: an occlusal  arrangement </a:t>
            </a:r>
            <a:r>
              <a:rPr lang="en-US" sz="2800" b="1" i="1" dirty="0" smtClean="0">
                <a:latin typeface="Times New Roman" pitchFamily="18" charset="0"/>
                <a:cs typeface="Times New Roman" pitchFamily="18" charset="0"/>
              </a:rPr>
              <a:t>wherein  </a:t>
            </a:r>
            <a:r>
              <a:rPr lang="en-US" sz="2800" b="1" i="1" dirty="0" smtClean="0">
                <a:latin typeface="Times New Roman" pitchFamily="18" charset="0"/>
                <a:cs typeface="Times New Roman" pitchFamily="18" charset="0"/>
              </a:rPr>
              <a:t>the  posterior  teeth have  masticatory  surfaces  that  lack  any  cuspal  height .(GPT8)</a:t>
            </a:r>
            <a:endParaRPr lang="en-US" sz="2800" b="1" i="1" dirty="0">
              <a:latin typeface="Times New Roman" pitchFamily="18" charset="0"/>
              <a:cs typeface="Times New Roman" pitchFamily="18" charset="0"/>
            </a:endParaRPr>
          </a:p>
        </p:txBody>
      </p:sp>
      <p:pic>
        <p:nvPicPr>
          <p:cNvPr id="4" name="Picture 4" descr="G:\DCIM\100OLYMP\P9130003.JPG"/>
          <p:cNvPicPr>
            <a:picLocks noChangeAspect="1" noChangeArrowheads="1"/>
          </p:cNvPicPr>
          <p:nvPr/>
        </p:nvPicPr>
        <p:blipFill>
          <a:blip r:embed="rId2">
            <a:lum bright="18000"/>
          </a:blip>
          <a:srcRect l="15181" t="16988" r="10294" b="14758"/>
          <a:stretch>
            <a:fillRect/>
          </a:stretch>
        </p:blipFill>
        <p:spPr bwMode="auto">
          <a:xfrm>
            <a:off x="1066800" y="3505200"/>
            <a:ext cx="3962400" cy="2667000"/>
          </a:xfrm>
          <a:prstGeom prst="rect">
            <a:avLst/>
          </a:prstGeom>
          <a:ln w="228600" cap="sq" cmpd="thickThin">
            <a:solidFill>
              <a:schemeClr val="accent1"/>
            </a:solidFill>
            <a:prstDash val="solid"/>
            <a:miter lim="800000"/>
          </a:ln>
          <a:effectLst>
            <a:innerShdw blurRad="76200">
              <a:srgbClr val="000000"/>
            </a:innerShdw>
          </a:effectLst>
        </p:spPr>
      </p:pic>
      <p:pic>
        <p:nvPicPr>
          <p:cNvPr id="5" name="Picture 4"/>
          <p:cNvPicPr>
            <a:picLocks noChangeAspect="1" noChangeArrowheads="1"/>
          </p:cNvPicPr>
          <p:nvPr/>
        </p:nvPicPr>
        <p:blipFill>
          <a:blip r:embed="rId3"/>
          <a:srcRect l="84355" t="48373" r="7465" b="36375"/>
          <a:stretch>
            <a:fillRect/>
          </a:stretch>
        </p:blipFill>
        <p:spPr bwMode="auto">
          <a:xfrm>
            <a:off x="5791200" y="3352800"/>
            <a:ext cx="2667000" cy="2857500"/>
          </a:xfrm>
          <a:prstGeom prst="rect">
            <a:avLst/>
          </a:prstGeom>
          <a:noFill/>
          <a:ln w="2857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7772400" cy="914400"/>
          </a:xfrm>
        </p:spPr>
        <p:txBody>
          <a:bodyPr>
            <a:normAutofit fontScale="90000"/>
          </a:bodyPr>
          <a:lstStyle/>
          <a:p>
            <a:r>
              <a:rPr lang="en-US" sz="3200" u="sng" dirty="0" smtClean="0">
                <a:latin typeface="Arial Black" pitchFamily="34" charset="0"/>
              </a:rPr>
              <a:t>ADVANTAGES :</a:t>
            </a:r>
            <a:br>
              <a:rPr lang="en-US" sz="3200" u="sng" dirty="0" smtClean="0">
                <a:latin typeface="Arial Black" pitchFamily="34" charset="0"/>
              </a:rPr>
            </a:br>
            <a:endParaRPr lang="en-US" sz="3200" u="sng" dirty="0">
              <a:latin typeface="Arial Black" pitchFamily="34" charset="0"/>
            </a:endParaRPr>
          </a:p>
        </p:txBody>
      </p:sp>
      <p:sp>
        <p:nvSpPr>
          <p:cNvPr id="3" name="Content Placeholder 2"/>
          <p:cNvSpPr>
            <a:spLocks noGrp="1"/>
          </p:cNvSpPr>
          <p:nvPr>
            <p:ph idx="1"/>
          </p:nvPr>
        </p:nvSpPr>
        <p:spPr>
          <a:xfrm>
            <a:off x="0" y="990600"/>
            <a:ext cx="9144000" cy="5867400"/>
          </a:xfrm>
        </p:spPr>
        <p:txBody>
          <a:bodyPr>
            <a:normAutofit lnSpcReduction="10000"/>
          </a:bodyPr>
          <a:lstStyle/>
          <a:p>
            <a:r>
              <a:rPr lang="en-US" sz="2400" dirty="0" smtClean="0">
                <a:latin typeface="Times New Roman" pitchFamily="18" charset="0"/>
                <a:cs typeface="Times New Roman" pitchFamily="18" charset="0"/>
              </a:rPr>
              <a:t>More  adaptable  to  </a:t>
            </a:r>
            <a:r>
              <a:rPr lang="en-US" sz="2400" b="1" dirty="0" smtClean="0">
                <a:solidFill>
                  <a:srgbClr val="006600"/>
                </a:solidFill>
                <a:latin typeface="Times New Roman" pitchFamily="18" charset="0"/>
                <a:cs typeface="Times New Roman" pitchFamily="18" charset="0"/>
              </a:rPr>
              <a:t>class II and  III  malocclusion</a:t>
            </a:r>
            <a:r>
              <a:rPr lang="en-US" sz="2400" dirty="0" smtClean="0">
                <a:latin typeface="Times New Roman" pitchFamily="18" charset="0"/>
                <a:cs typeface="Times New Roman" pitchFamily="18" charset="0"/>
              </a:rPr>
              <a:t>.</a:t>
            </a: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Used  more  easily  when  variations  in the  width  of  upper and  lower  jaws  indicate  a </a:t>
            </a:r>
            <a:r>
              <a:rPr lang="en-US" sz="2400" b="1" dirty="0" smtClean="0">
                <a:solidFill>
                  <a:srgbClr val="990000"/>
                </a:solidFill>
                <a:latin typeface="Times New Roman" pitchFamily="18" charset="0"/>
                <a:cs typeface="Times New Roman" pitchFamily="18" charset="0"/>
              </a:rPr>
              <a:t>cross bite  set  up .</a:t>
            </a: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0 degree  provide  sense  of  </a:t>
            </a:r>
            <a:r>
              <a:rPr lang="en-US" sz="2400" b="1" dirty="0" smtClean="0">
                <a:solidFill>
                  <a:srgbClr val="006600"/>
                </a:solidFill>
                <a:latin typeface="Times New Roman" pitchFamily="18" charset="0"/>
                <a:cs typeface="Times New Roman" pitchFamily="18" charset="0"/>
              </a:rPr>
              <a:t>freedom in  mandibular movements</a:t>
            </a:r>
            <a:r>
              <a:rPr lang="en-US" sz="2400" dirty="0" smtClean="0">
                <a:latin typeface="Times New Roman" pitchFamily="18" charset="0"/>
                <a:cs typeface="Times New Roman" pitchFamily="18" charset="0"/>
              </a:rPr>
              <a:t>.</a:t>
            </a: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O  teeth  - </a:t>
            </a:r>
            <a:r>
              <a:rPr lang="en-US" sz="2400" b="1" dirty="0" smtClean="0">
                <a:solidFill>
                  <a:srgbClr val="990000"/>
                </a:solidFill>
                <a:latin typeface="Times New Roman" pitchFamily="18" charset="0"/>
                <a:cs typeface="Times New Roman" pitchFamily="18" charset="0"/>
              </a:rPr>
              <a:t>occlude  in  more  than one  position  </a:t>
            </a:r>
            <a:r>
              <a:rPr lang="en-US" sz="2400" dirty="0" smtClean="0">
                <a:latin typeface="Times New Roman" pitchFamily="18" charset="0"/>
                <a:cs typeface="Times New Roman" pitchFamily="18" charset="0"/>
              </a:rPr>
              <a:t>.CR is not  that </a:t>
            </a:r>
            <a:r>
              <a:rPr lang="en-US" sz="2400" dirty="0" smtClean="0">
                <a:latin typeface="Times New Roman" pitchFamily="18" charset="0"/>
                <a:cs typeface="Times New Roman" pitchFamily="18" charset="0"/>
              </a:rPr>
              <a:t>critical </a:t>
            </a:r>
            <a:r>
              <a:rPr lang="en-US" sz="2400" dirty="0" smtClean="0">
                <a:latin typeface="Times New Roman" pitchFamily="18" charset="0"/>
                <a:cs typeface="Times New Roman" pitchFamily="18" charset="0"/>
              </a:rPr>
              <a:t>.</a:t>
            </a: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It  is  </a:t>
            </a:r>
            <a:r>
              <a:rPr lang="en-US" sz="2400" b="1" dirty="0" smtClean="0">
                <a:solidFill>
                  <a:srgbClr val="006600"/>
                </a:solidFill>
                <a:latin typeface="Times New Roman" pitchFamily="18" charset="0"/>
                <a:cs typeface="Times New Roman" pitchFamily="18" charset="0"/>
              </a:rPr>
              <a:t>simple  ,less time  consuming.</a:t>
            </a: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They  accommodate   better  ,to  inevitable negative  changes  in ridge  height  that  occurs  with  ageing .</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r>
              <a:rPr lang="en-US" dirty="0" smtClean="0">
                <a:solidFill>
                  <a:srgbClr val="996600"/>
                </a:solidFill>
                <a:latin typeface="Copperplate Gothic Bold" pitchFamily="34" charset="0"/>
              </a:rPr>
              <a:t>             Linear   occlusion </a:t>
            </a:r>
            <a:endParaRPr lang="en-US" dirty="0">
              <a:solidFill>
                <a:srgbClr val="996600"/>
              </a:solidFill>
              <a:latin typeface="Copperplate Gothic Bold" pitchFamily="34" charset="0"/>
            </a:endParaRPr>
          </a:p>
        </p:txBody>
      </p:sp>
      <p:sp>
        <p:nvSpPr>
          <p:cNvPr id="3" name="Content Placeholder 2"/>
          <p:cNvSpPr>
            <a:spLocks noGrp="1"/>
          </p:cNvSpPr>
          <p:nvPr>
            <p:ph idx="1"/>
          </p:nvPr>
        </p:nvSpPr>
        <p:spPr/>
        <p:txBody>
          <a:bodyPr>
            <a:normAutofit/>
          </a:bodyPr>
          <a:lstStyle/>
          <a:p>
            <a:pPr>
              <a:buNone/>
            </a:pPr>
            <a:endParaRPr lang="en-US" sz="2400" dirty="0" smtClean="0">
              <a:solidFill>
                <a:srgbClr val="990000"/>
              </a:solidFill>
              <a:latin typeface="Copperplate Gothic Bold" pitchFamily="34" charset="0"/>
              <a:cs typeface="Times New Roman" pitchFamily="18" charset="0"/>
            </a:endParaRPr>
          </a:p>
          <a:p>
            <a:pPr>
              <a:buNone/>
            </a:pPr>
            <a:r>
              <a:rPr lang="en-US" sz="2400" dirty="0" smtClean="0">
                <a:solidFill>
                  <a:srgbClr val="990000"/>
                </a:solidFill>
                <a:latin typeface="Copperplate Gothic Bold" pitchFamily="34" charset="0"/>
                <a:cs typeface="Times New Roman" pitchFamily="18" charset="0"/>
              </a:rPr>
              <a:t>   “the  occlusal  arrangement  of  artificial      teeth  ,as  viewed  in the horizontal  plane  ,where  in  the  masticatory  surfaces  of  the   mandibular  posterior  artificial   teeth  have  a  straight ,long  narrow  occlusal  form  resembling  that  of  a line ,usually  articulating  with  opposing  monoplane  teeth.”  GPT 7 -   -  </a:t>
            </a:r>
            <a:r>
              <a:rPr lang="en-US" sz="2400" dirty="0" smtClean="0">
                <a:solidFill>
                  <a:srgbClr val="000099"/>
                </a:solidFill>
                <a:latin typeface="Copperplate Gothic Bold" pitchFamily="34" charset="0"/>
                <a:cs typeface="Times New Roman" pitchFamily="18" charset="0"/>
              </a:rPr>
              <a:t>FRUSH  (1966)</a:t>
            </a:r>
            <a:endParaRPr lang="en-US" sz="2400" dirty="0">
              <a:solidFill>
                <a:srgbClr val="000099"/>
              </a:solidFill>
              <a:latin typeface="Copperplate Gothic Bold" pitchFamily="34" charset="0"/>
              <a:cs typeface="Times New Roman" pitchFamily="18"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3355</TotalTime>
  <Words>6678</Words>
  <Application>Microsoft Office PowerPoint</Application>
  <PresentationFormat>On-screen Show (4:3)</PresentationFormat>
  <Paragraphs>844</Paragraphs>
  <Slides>152</Slides>
  <Notes>6</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152</vt:i4>
      </vt:variant>
    </vt:vector>
  </HeadingPairs>
  <TitlesOfParts>
    <vt:vector size="172" baseType="lpstr">
      <vt:lpstr>宋体</vt:lpstr>
      <vt:lpstr>Andalus</vt:lpstr>
      <vt:lpstr>Arial</vt:lpstr>
      <vt:lpstr>Arial Black</vt:lpstr>
      <vt:lpstr>Bookman Old Style</vt:lpstr>
      <vt:lpstr>Calibri</vt:lpstr>
      <vt:lpstr>Castellar</vt:lpstr>
      <vt:lpstr>Consolas</vt:lpstr>
      <vt:lpstr>Cooper Black</vt:lpstr>
      <vt:lpstr>Copperplate Gothic Bold</vt:lpstr>
      <vt:lpstr>Copperplate Gothic Light</vt:lpstr>
      <vt:lpstr>Corbel</vt:lpstr>
      <vt:lpstr>Garamond</vt:lpstr>
      <vt:lpstr>Imprint MT Shadow</vt:lpstr>
      <vt:lpstr>Symbol</vt:lpstr>
      <vt:lpstr>Times New Roman</vt:lpstr>
      <vt:lpstr>Wingdings</vt:lpstr>
      <vt:lpstr>Wingdings 2</vt:lpstr>
      <vt:lpstr>Wingdings 3</vt:lpstr>
      <vt:lpstr>Metro</vt:lpstr>
      <vt:lpstr>PowerPoint Presentation</vt:lpstr>
      <vt:lpstr>Occlusion    in  complete  dentures</vt:lpstr>
      <vt:lpstr>                contents</vt:lpstr>
      <vt:lpstr>PowerPoint Presentation</vt:lpstr>
      <vt:lpstr>             Introduction</vt:lpstr>
      <vt:lpstr>PowerPoint Presentation</vt:lpstr>
      <vt:lpstr>PowerPoint Presentation</vt:lpstr>
      <vt:lpstr>PowerPoint Presentation</vt:lpstr>
      <vt:lpstr>                   definitions</vt:lpstr>
      <vt:lpstr>PowerPoint Presentation</vt:lpstr>
      <vt:lpstr>PowerPoint Presentation</vt:lpstr>
      <vt:lpstr>       occlusion  needed : a.  comfort                                                        b.  Function                                                        c.  esthetics</vt:lpstr>
      <vt:lpstr> </vt:lpstr>
      <vt:lpstr>   </vt:lpstr>
      <vt:lpstr>   </vt:lpstr>
      <vt:lpstr>PowerPoint Presentation</vt:lpstr>
      <vt:lpstr>  History :</vt:lpstr>
      <vt:lpstr>PowerPoint Presentation</vt:lpstr>
      <vt:lpstr>PowerPoint Presentation</vt:lpstr>
      <vt:lpstr>PowerPoint Presentation</vt:lpstr>
      <vt:lpstr>PowerPoint Presentation</vt:lpstr>
      <vt:lpstr>PowerPoint Presentation</vt:lpstr>
      <vt:lpstr>  BONWILL’S    EQUILATERAL                                            TRIANGLE  THEORY  </vt:lpstr>
      <vt:lpstr>Bonwill’s   theory</vt:lpstr>
      <vt:lpstr>PowerPoint Presentation</vt:lpstr>
      <vt:lpstr>PowerPoint Presentation</vt:lpstr>
      <vt:lpstr>Limitations:</vt:lpstr>
      <vt:lpstr>PowerPoint Presentation</vt:lpstr>
      <vt:lpstr>PowerPoint Presentation</vt:lpstr>
      <vt:lpstr>PowerPoint Presentation</vt:lpstr>
      <vt:lpstr>PowerPoint Presentation</vt:lpstr>
      <vt:lpstr>    Spherical  theory ….1916                                         G.S.Monson</vt:lpstr>
      <vt:lpstr>PowerPoint Presentation</vt:lpstr>
      <vt:lpstr>PowerPoint Presentation</vt:lpstr>
      <vt:lpstr>PowerPoint Presentation</vt:lpstr>
      <vt:lpstr>MONSON’S  ARTICULATOR</vt:lpstr>
      <vt:lpstr>PowerPoint Presentation</vt:lpstr>
      <vt:lpstr>PowerPoint Presentation</vt:lpstr>
      <vt:lpstr>PowerPoint Presentation</vt:lpstr>
      <vt:lpstr> Conical  theory…1914                                          R .E.HALL</vt:lpstr>
      <vt:lpstr>PowerPoint Presentation</vt:lpstr>
      <vt:lpstr>PowerPoint Presentation</vt:lpstr>
      <vt:lpstr>PowerPoint Presentation</vt:lpstr>
      <vt:lpstr>Hall automatic articulator</vt:lpstr>
      <vt:lpstr> Anti-monson theory</vt:lpstr>
      <vt:lpstr>PowerPoint Presentation</vt:lpstr>
      <vt:lpstr>       Pleasure’s  theory   </vt:lpstr>
      <vt:lpstr>              IDEAL REQUIREMENTS OF                       COMPLETE  DENTURE OCCLUSION </vt:lpstr>
      <vt:lpstr>   </vt:lpstr>
      <vt:lpstr>Occlusal scheme requisites.</vt:lpstr>
      <vt:lpstr>            </vt:lpstr>
      <vt:lpstr> incising  units</vt:lpstr>
      <vt:lpstr>  working  units</vt:lpstr>
      <vt:lpstr>PowerPoint Presentation</vt:lpstr>
      <vt:lpstr> balancing   units</vt:lpstr>
      <vt:lpstr>     Sears    axioms   of  complete                 denture  occlusion :</vt:lpstr>
      <vt:lpstr>PowerPoint Presentation</vt:lpstr>
      <vt:lpstr>Schemes  of  occlusion</vt:lpstr>
      <vt:lpstr>  Guidelines  for  scheme  of                          occluison</vt:lpstr>
      <vt:lpstr>PowerPoint Presentation</vt:lpstr>
      <vt:lpstr>Anatomic teeth</vt:lpstr>
      <vt:lpstr> advantages of anatomic teeth</vt:lpstr>
      <vt:lpstr>    disadvantages of anatomic                          TEETH</vt:lpstr>
      <vt:lpstr>       Non   anatomic  teeth</vt:lpstr>
      <vt:lpstr>                     Advantages  of   nonanatomic                                   TEETH</vt:lpstr>
      <vt:lpstr>    disadvantages of non-anatomic                                TEETH</vt:lpstr>
      <vt:lpstr>PowerPoint Presentation</vt:lpstr>
      <vt:lpstr>PowerPoint Presentation</vt:lpstr>
      <vt:lpstr>PowerPoint Presentation</vt:lpstr>
      <vt:lpstr>PowerPoint Presentation</vt:lpstr>
      <vt:lpstr>PowerPoint Presentation</vt:lpstr>
      <vt:lpstr>General   concepts    of  complete                   denture  occlusion    </vt:lpstr>
      <vt:lpstr>    </vt:lpstr>
      <vt:lpstr>    </vt:lpstr>
      <vt:lpstr>PowerPoint Presentation</vt:lpstr>
      <vt:lpstr>DIFFERENT  CONCEPTS OF OCCLUSION</vt:lpstr>
      <vt:lpstr>  lingualized   occlusion</vt:lpstr>
      <vt:lpstr>PowerPoint Presentation</vt:lpstr>
      <vt:lpstr>Principles </vt:lpstr>
      <vt:lpstr>Principles</vt:lpstr>
      <vt:lpstr>Principles</vt:lpstr>
      <vt:lpstr>Principles</vt:lpstr>
      <vt:lpstr> Principles</vt:lpstr>
      <vt:lpstr>Principles</vt:lpstr>
      <vt:lpstr>Principles</vt:lpstr>
      <vt:lpstr>Principles</vt:lpstr>
      <vt:lpstr>PowerPoint Presentation</vt:lpstr>
      <vt:lpstr>PowerPoint Presentation</vt:lpstr>
      <vt:lpstr>Spherical  concept  of occlusion(monson):</vt:lpstr>
      <vt:lpstr>Physiologically generated occlusion </vt:lpstr>
      <vt:lpstr>PowerPoint Presentation</vt:lpstr>
      <vt:lpstr>    Organic  concept  of  occlusion</vt:lpstr>
      <vt:lpstr>PowerPoint Presentation</vt:lpstr>
      <vt:lpstr>PowerPoint Presentation</vt:lpstr>
      <vt:lpstr>Neutrocentric   concept  of                                   occlusion</vt:lpstr>
      <vt:lpstr>PowerPoint Presentation</vt:lpstr>
      <vt:lpstr>     Monoplane    occlusion</vt:lpstr>
      <vt:lpstr>ADVANTAGES : </vt:lpstr>
      <vt:lpstr>             Linear   occlusion </vt:lpstr>
      <vt:lpstr>Linear occlusion</vt:lpstr>
      <vt:lpstr>           balanced   occlusion </vt:lpstr>
      <vt:lpstr>Characteristic  requirements           of balanced   occlusion</vt:lpstr>
      <vt:lpstr>        Importance  of  balanced  occlusion</vt:lpstr>
      <vt:lpstr>PowerPoint Presentation</vt:lpstr>
      <vt:lpstr>General considerations  for               balanced  occlusion</vt:lpstr>
      <vt:lpstr>     advantages  of bilateral balanced                                       occlusion            </vt:lpstr>
      <vt:lpstr>PowerPoint Presentation</vt:lpstr>
      <vt:lpstr>PowerPoint Presentation</vt:lpstr>
      <vt:lpstr>PowerPoint Presentation</vt:lpstr>
      <vt:lpstr>  Disadvantages  of balanced occlusion</vt:lpstr>
      <vt:lpstr>PowerPoint Presentation</vt:lpstr>
      <vt:lpstr>PowerPoint Presentation</vt:lpstr>
      <vt:lpstr>Concepts proposed to attain balanced occlusion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trapozzano’s  concept  of  occlusion</vt:lpstr>
      <vt:lpstr>PowerPoint Presentation</vt:lpstr>
      <vt:lpstr>PowerPoint Presentation</vt:lpstr>
      <vt:lpstr>Boucher’s  concept</vt:lpstr>
      <vt:lpstr>Lott’s concept:</vt:lpstr>
      <vt:lpstr>Levin’s concept</vt:lpstr>
      <vt:lpstr>PowerPoint Presentation</vt:lpstr>
      <vt:lpstr>PowerPoint Presentation</vt:lpstr>
      <vt:lpstr>PowerPoint Presentation</vt:lpstr>
      <vt:lpstr>PowerPoint Presentation</vt:lpstr>
      <vt:lpstr>Factors influencing balanced occlusion</vt:lpstr>
      <vt:lpstr>PowerPoint Presentation</vt:lpstr>
      <vt:lpstr>Incisal guidance: </vt:lpstr>
      <vt:lpstr>PowerPoint Presentation</vt:lpstr>
      <vt:lpstr>PowerPoint Presentation</vt:lpstr>
      <vt:lpstr>                    Condylar guidance   </vt:lpstr>
      <vt:lpstr>PowerPoint Presentation</vt:lpstr>
      <vt:lpstr>PowerPoint Presentation</vt:lpstr>
      <vt:lpstr>PowerPoint Presentation</vt:lpstr>
      <vt:lpstr>Plane of occlusion </vt:lpstr>
      <vt:lpstr>PowerPoint Presentation</vt:lpstr>
      <vt:lpstr>    Compensating  curve</vt:lpstr>
      <vt:lpstr>PowerPoint Presentation</vt:lpstr>
      <vt:lpstr>  Cusp height and inclination </vt:lpstr>
      <vt:lpstr>PowerPoint Presentation</vt:lpstr>
      <vt:lpstr>Inclination of the  cusps:</vt:lpstr>
      <vt:lpstr>PowerPoint Presentation</vt:lpstr>
      <vt:lpstr>PowerPoint Presentation</vt:lpstr>
      <vt:lpstr>CONCLUSION</vt:lpstr>
      <vt:lpstr>PowerPoint Presentation</vt:lpstr>
      <vt:lpstr>CONCLUSION</vt:lpstr>
      <vt:lpstr>Bibliography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Shri</dc:creator>
  <cp:lastModifiedBy>dental5</cp:lastModifiedBy>
  <cp:revision>443</cp:revision>
  <dcterms:created xsi:type="dcterms:W3CDTF">2009-07-17T17:41:52Z</dcterms:created>
  <dcterms:modified xsi:type="dcterms:W3CDTF">2018-01-30T05:34:43Z</dcterms:modified>
</cp:coreProperties>
</file>