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6" r:id="rId2"/>
    <p:sldId id="298" r:id="rId3"/>
    <p:sldId id="257" r:id="rId4"/>
    <p:sldId id="258" r:id="rId5"/>
    <p:sldId id="268" r:id="rId6"/>
    <p:sldId id="260" r:id="rId7"/>
    <p:sldId id="261" r:id="rId8"/>
    <p:sldId id="267" r:id="rId9"/>
    <p:sldId id="309" r:id="rId10"/>
    <p:sldId id="310" r:id="rId11"/>
    <p:sldId id="311" r:id="rId12"/>
    <p:sldId id="312" r:id="rId13"/>
    <p:sldId id="313" r:id="rId14"/>
    <p:sldId id="314" r:id="rId15"/>
    <p:sldId id="280" r:id="rId16"/>
    <p:sldId id="299" r:id="rId17"/>
    <p:sldId id="281" r:id="rId18"/>
    <p:sldId id="282" r:id="rId19"/>
    <p:sldId id="300" r:id="rId20"/>
    <p:sldId id="301" r:id="rId21"/>
    <p:sldId id="283" r:id="rId22"/>
    <p:sldId id="303" r:id="rId23"/>
    <p:sldId id="284" r:id="rId24"/>
    <p:sldId id="304" r:id="rId25"/>
    <p:sldId id="297" r:id="rId26"/>
    <p:sldId id="305" r:id="rId27"/>
    <p:sldId id="306" r:id="rId28"/>
    <p:sldId id="315" r:id="rId29"/>
    <p:sldId id="307" r:id="rId30"/>
    <p:sldId id="288" r:id="rId31"/>
    <p:sldId id="289" r:id="rId32"/>
    <p:sldId id="316" r:id="rId33"/>
    <p:sldId id="317" r:id="rId34"/>
    <p:sldId id="318" r:id="rId35"/>
    <p:sldId id="319" r:id="rId36"/>
    <p:sldId id="320" r:id="rId37"/>
    <p:sldId id="321" r:id="rId38"/>
    <p:sldId id="322" r:id="rId39"/>
    <p:sldId id="323" r:id="rId40"/>
    <p:sldId id="324" r:id="rId41"/>
    <p:sldId id="287"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9" autoAdjust="0"/>
    <p:restoredTop sz="94660"/>
  </p:normalViewPr>
  <p:slideViewPr>
    <p:cSldViewPr>
      <p:cViewPr varScale="1">
        <p:scale>
          <a:sx n="68" d="100"/>
          <a:sy n="68" d="100"/>
        </p:scale>
        <p:origin x="146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6DAF2FF-334D-419D-98E4-73F908737511}" type="slidenum">
              <a:rPr lang="en-US" smtClean="0"/>
              <a:pPr/>
              <a:t>‹#›</a:t>
            </a:fld>
            <a:endParaRPr lang="en-US"/>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604033-2CBE-4F3A-84D0-0DF2912F662B}" type="slidenum">
              <a:rPr lang="en-US" smtClean="0"/>
              <a:pPr/>
              <a:t>‹#›</a:t>
            </a:fld>
            <a:endParaRPr lang="en-US"/>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E604033-2CBE-4F3A-84D0-0DF2912F662B}" type="slidenum">
              <a:rPr lang="en-US" smtClean="0"/>
              <a:pPr/>
              <a:t>2</a:t>
            </a:fld>
            <a:endParaRPr lang="en-US"/>
          </a:p>
        </p:txBody>
      </p:sp>
      <p:sp>
        <p:nvSpPr>
          <p:cNvPr id="5" name="Date Placeholder 4"/>
          <p:cNvSpPr>
            <a:spLocks noGrp="1"/>
          </p:cNvSpPr>
          <p:nvPr>
            <p:ph type="dt" idx="1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05000" y="228600"/>
            <a:ext cx="7086600" cy="1447800"/>
          </a:xfrm>
        </p:spPr>
        <p:txBody>
          <a:bodyPr/>
          <a:lstStyle/>
          <a:p>
            <a:r>
              <a:rPr lang="en-US"/>
              <a:t>Click to edit Master title style</a:t>
            </a:r>
          </a:p>
        </p:txBody>
      </p:sp>
      <p:sp>
        <p:nvSpPr>
          <p:cNvPr id="3" name="Text Placeholder 2"/>
          <p:cNvSpPr>
            <a:spLocks noGrp="1"/>
          </p:cNvSpPr>
          <p:nvPr>
            <p:ph type="body" sz="half" idx="1"/>
          </p:nvPr>
        </p:nvSpPr>
        <p:spPr>
          <a:xfrm>
            <a:off x="661988" y="19050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4388" y="19050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85800" y="6399213"/>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399213"/>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399213"/>
            <a:ext cx="1905000" cy="457200"/>
          </a:xfrm>
        </p:spPr>
        <p:txBody>
          <a:bodyPr/>
          <a:lstStyle>
            <a:lvl1pPr>
              <a:defRPr/>
            </a:lvl1pPr>
          </a:lstStyle>
          <a:p>
            <a:fld id="{91C569E5-6216-4B0A-A69F-D830B90DED61}"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61988" y="228600"/>
            <a:ext cx="8329612" cy="579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685800" y="6399213"/>
            <a:ext cx="1905000" cy="457200"/>
          </a:xfrm>
        </p:spPr>
        <p:txBody>
          <a:bodyPr/>
          <a:lstStyle>
            <a:lvl1pPr>
              <a:defRPr/>
            </a:lvl1pPr>
          </a:lstStyle>
          <a:p>
            <a:endParaRPr lang="en-US"/>
          </a:p>
        </p:txBody>
      </p:sp>
      <p:sp>
        <p:nvSpPr>
          <p:cNvPr id="4" name="Footer Placeholder 3"/>
          <p:cNvSpPr>
            <a:spLocks noGrp="1"/>
          </p:cNvSpPr>
          <p:nvPr>
            <p:ph type="ftr" sz="quarter" idx="11"/>
          </p:nvPr>
        </p:nvSpPr>
        <p:spPr>
          <a:xfrm>
            <a:off x="3124200" y="6399213"/>
            <a:ext cx="28956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399213"/>
            <a:ext cx="1905000" cy="457200"/>
          </a:xfrm>
        </p:spPr>
        <p:txBody>
          <a:bodyPr/>
          <a:lstStyle>
            <a:lvl1pPr>
              <a:defRPr/>
            </a:lvl1pPr>
          </a:lstStyle>
          <a:p>
            <a:fld id="{C733723C-54E6-4F36-9887-95B482CD7BE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lstStyle/>
          <a:p>
            <a:r>
              <a:rPr lang="en-US" b="1" i="1" u="sng" dirty="0">
                <a:latin typeface="Times New Roman" pitchFamily="18" charset="0"/>
                <a:cs typeface="Times New Roman" pitchFamily="18" charset="0"/>
              </a:rPr>
              <a:t>BALANCED OCCLUSION</a:t>
            </a:r>
          </a:p>
        </p:txBody>
      </p:sp>
      <p:sp>
        <p:nvSpPr>
          <p:cNvPr id="7" name="TextBox 6"/>
          <p:cNvSpPr txBox="1"/>
          <p:nvPr/>
        </p:nvSpPr>
        <p:spPr>
          <a:xfrm>
            <a:off x="3352800" y="3352800"/>
            <a:ext cx="5105400" cy="707886"/>
          </a:xfrm>
          <a:prstGeom prst="rect">
            <a:avLst/>
          </a:prstGeom>
          <a:noFill/>
        </p:spPr>
        <p:txBody>
          <a:bodyPr wrap="square" rtlCol="0">
            <a:spAutoFit/>
          </a:bodyPr>
          <a:lstStyle/>
          <a:p>
            <a:r>
              <a:rPr lang="en-US" sz="2000" dirty="0"/>
              <a:t>DEPARTMENT OF PROSTHODONTICS,</a:t>
            </a:r>
          </a:p>
          <a:p>
            <a:r>
              <a:rPr lang="en-US" sz="2000" dirty="0"/>
              <a:t>GDC, NAGPUR</a:t>
            </a:r>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a:extLst>
              <a:ext uri="{FF2B5EF4-FFF2-40B4-BE49-F238E27FC236}">
                <a16:creationId xmlns:a16="http://schemas.microsoft.com/office/drawing/2014/main" id="{F71E6040-16C8-4C2B-AF45-D55F7AE8ABC3}"/>
              </a:ext>
            </a:extLst>
          </p:cNvPr>
          <p:cNvSpPr>
            <a:spLocks noGrp="1" noChangeArrowheads="1"/>
          </p:cNvSpPr>
          <p:nvPr>
            <p:ph type="body" idx="1"/>
          </p:nvPr>
        </p:nvSpPr>
        <p:spPr>
          <a:xfrm>
            <a:off x="457200" y="457200"/>
            <a:ext cx="8382000" cy="6019800"/>
          </a:xfrm>
        </p:spPr>
        <p:txBody>
          <a:bodyPr/>
          <a:lstStyle/>
          <a:p>
            <a:pPr algn="just" eaLnBrk="1" hangingPunct="1">
              <a:lnSpc>
                <a:spcPct val="150000"/>
              </a:lnSpc>
              <a:buFontTx/>
              <a:buNone/>
            </a:pPr>
            <a:r>
              <a:rPr lang="en-US" altLang="en-US" sz="3600" b="1" u="sng">
                <a:solidFill>
                  <a:srgbClr val="A50021"/>
                </a:solidFill>
              </a:rPr>
              <a:t>Requirements for Incising Units</a:t>
            </a:r>
            <a:r>
              <a:rPr lang="en-US" altLang="en-US" b="1">
                <a:solidFill>
                  <a:srgbClr val="A50021"/>
                </a:solidFill>
              </a:rPr>
              <a:t>:</a:t>
            </a:r>
            <a:endParaRPr lang="en-US" altLang="en-US">
              <a:solidFill>
                <a:srgbClr val="A50021"/>
              </a:solidFill>
            </a:endParaRPr>
          </a:p>
          <a:p>
            <a:pPr algn="just" eaLnBrk="1" hangingPunct="1">
              <a:lnSpc>
                <a:spcPct val="150000"/>
              </a:lnSpc>
              <a:buFontTx/>
              <a:buBlip>
                <a:blip r:embed="rId2"/>
              </a:buBlip>
            </a:pPr>
            <a:r>
              <a:rPr lang="en-US" altLang="en-US"/>
              <a:t>These units should be sharp in order to cut efficiently.</a:t>
            </a:r>
          </a:p>
          <a:p>
            <a:pPr algn="just" eaLnBrk="1" hangingPunct="1">
              <a:lnSpc>
                <a:spcPct val="150000"/>
              </a:lnSpc>
              <a:buFontTx/>
              <a:buBlip>
                <a:blip r:embed="rId2"/>
              </a:buBlip>
            </a:pPr>
            <a:r>
              <a:rPr lang="en-US" altLang="en-US"/>
              <a:t>They should not contact during mastication.</a:t>
            </a:r>
          </a:p>
          <a:p>
            <a:pPr algn="just" eaLnBrk="1" hangingPunct="1">
              <a:lnSpc>
                <a:spcPct val="150000"/>
              </a:lnSpc>
              <a:buFontTx/>
              <a:buBlip>
                <a:blip r:embed="rId2"/>
              </a:buBlip>
            </a:pPr>
            <a:r>
              <a:rPr lang="en-US" altLang="en-US"/>
              <a:t>They should have as flat an incisal guidance as possible considering esthetics and phonetics</a:t>
            </a:r>
          </a:p>
        </p:txBody>
      </p:sp>
    </p:spTree>
    <p:extLst>
      <p:ext uri="{BB962C8B-B14F-4D97-AF65-F5344CB8AC3E}">
        <p14:creationId xmlns:p14="http://schemas.microsoft.com/office/powerpoint/2010/main" val="1450453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a:extLst>
              <a:ext uri="{FF2B5EF4-FFF2-40B4-BE49-F238E27FC236}">
                <a16:creationId xmlns:a16="http://schemas.microsoft.com/office/drawing/2014/main" id="{3EDE9841-9899-4317-B066-2495E327A29E}"/>
              </a:ext>
            </a:extLst>
          </p:cNvPr>
          <p:cNvSpPr>
            <a:spLocks noGrp="1" noChangeArrowheads="1"/>
          </p:cNvSpPr>
          <p:nvPr>
            <p:ph type="body" idx="1"/>
          </p:nvPr>
        </p:nvSpPr>
        <p:spPr>
          <a:xfrm>
            <a:off x="304800" y="228600"/>
            <a:ext cx="8610600" cy="6400800"/>
          </a:xfrm>
        </p:spPr>
        <p:txBody>
          <a:bodyPr/>
          <a:lstStyle/>
          <a:p>
            <a:pPr marL="609600" indent="-609600" algn="just" eaLnBrk="1" hangingPunct="1">
              <a:lnSpc>
                <a:spcPct val="150000"/>
              </a:lnSpc>
              <a:buFontTx/>
              <a:buBlip>
                <a:blip r:embed="rId2"/>
              </a:buBlip>
            </a:pPr>
            <a:r>
              <a:rPr lang="en-US" altLang="en-US" sz="2800"/>
              <a:t>They should have horizontal overlap to allow for base setting without interference.</a:t>
            </a:r>
          </a:p>
          <a:p>
            <a:pPr marL="609600" indent="-609600" algn="just" eaLnBrk="1" hangingPunct="1">
              <a:lnSpc>
                <a:spcPct val="150000"/>
              </a:lnSpc>
              <a:buFontTx/>
              <a:buBlip>
                <a:blip r:embed="rId2"/>
              </a:buBlip>
            </a:pPr>
            <a:r>
              <a:rPr lang="en-US" altLang="en-US" sz="2800"/>
              <a:t>They should contact only during protrusive incising function.</a:t>
            </a:r>
            <a:endParaRPr lang="en-US" altLang="en-US" sz="2800" b="1"/>
          </a:p>
          <a:p>
            <a:pPr marL="609600" indent="-609600" algn="just" eaLnBrk="1" hangingPunct="1">
              <a:lnSpc>
                <a:spcPct val="150000"/>
              </a:lnSpc>
              <a:buFontTx/>
              <a:buNone/>
            </a:pPr>
            <a:r>
              <a:rPr lang="en-US" altLang="en-US" sz="2800" b="1"/>
              <a:t> </a:t>
            </a:r>
            <a:r>
              <a:rPr lang="en-US" altLang="en-US" sz="2800" b="1" u="sng">
                <a:solidFill>
                  <a:srgbClr val="A50021"/>
                </a:solidFill>
              </a:rPr>
              <a:t>Requirements for Working Occlusal Units</a:t>
            </a:r>
            <a:r>
              <a:rPr lang="en-US" altLang="en-US" sz="2800" b="1"/>
              <a:t>:</a:t>
            </a:r>
            <a:endParaRPr lang="en-US" altLang="en-US" sz="2800"/>
          </a:p>
          <a:p>
            <a:pPr marL="609600" indent="-609600" algn="just" eaLnBrk="1" hangingPunct="1">
              <a:lnSpc>
                <a:spcPct val="150000"/>
              </a:lnSpc>
              <a:buFontTx/>
              <a:buBlip>
                <a:blip r:embed="rId2"/>
              </a:buBlip>
            </a:pPr>
            <a:r>
              <a:rPr lang="en-US" altLang="en-US" sz="2800"/>
              <a:t>They should be efficient in cutting and grinding.</a:t>
            </a:r>
          </a:p>
          <a:p>
            <a:pPr marL="609600" indent="-609600" algn="just" eaLnBrk="1" hangingPunct="1">
              <a:lnSpc>
                <a:spcPct val="150000"/>
              </a:lnSpc>
              <a:buFontTx/>
              <a:buBlip>
                <a:blip r:embed="rId2"/>
              </a:buBlip>
            </a:pPr>
            <a:r>
              <a:rPr lang="en-US" altLang="en-US" sz="2800"/>
              <a:t>They should have decreased buccal-lingual width to minimize the work force directed to the denture foundation.</a:t>
            </a:r>
          </a:p>
        </p:txBody>
      </p:sp>
    </p:spTree>
    <p:extLst>
      <p:ext uri="{BB962C8B-B14F-4D97-AF65-F5344CB8AC3E}">
        <p14:creationId xmlns:p14="http://schemas.microsoft.com/office/powerpoint/2010/main" val="2387683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a:extLst>
              <a:ext uri="{FF2B5EF4-FFF2-40B4-BE49-F238E27FC236}">
                <a16:creationId xmlns:a16="http://schemas.microsoft.com/office/drawing/2014/main" id="{895BBD02-A66C-4BD4-BF20-77BDC3D9D306}"/>
              </a:ext>
            </a:extLst>
          </p:cNvPr>
          <p:cNvSpPr>
            <a:spLocks noGrp="1" noChangeArrowheads="1"/>
          </p:cNvSpPr>
          <p:nvPr>
            <p:ph type="body" idx="1"/>
          </p:nvPr>
        </p:nvSpPr>
        <p:spPr>
          <a:xfrm>
            <a:off x="228600" y="228600"/>
            <a:ext cx="8686800" cy="6400800"/>
          </a:xfrm>
        </p:spPr>
        <p:txBody>
          <a:bodyPr/>
          <a:lstStyle/>
          <a:p>
            <a:pPr marL="609600" indent="-609600" algn="just" eaLnBrk="1" hangingPunct="1">
              <a:lnSpc>
                <a:spcPct val="130000"/>
              </a:lnSpc>
              <a:buFontTx/>
              <a:buBlip>
                <a:blip r:embed="rId2"/>
              </a:buBlip>
            </a:pPr>
            <a:r>
              <a:rPr lang="en-US" altLang="en-US"/>
              <a:t>They should function as a group with simultaneous harmonious contact at the end of the chewing cycle and during eccentric excursions.</a:t>
            </a:r>
          </a:p>
          <a:p>
            <a:pPr marL="609600" indent="-609600" algn="just" eaLnBrk="1" hangingPunct="1">
              <a:lnSpc>
                <a:spcPct val="130000"/>
              </a:lnSpc>
              <a:buFontTx/>
              <a:buBlip>
                <a:blip r:embed="rId2"/>
              </a:buBlip>
            </a:pPr>
            <a:r>
              <a:rPr lang="en-US" altLang="en-US"/>
              <a:t>They should be over the ridge crest in the masticating area for lever balance.</a:t>
            </a:r>
          </a:p>
          <a:p>
            <a:pPr marL="609600" indent="-609600" algn="just" eaLnBrk="1" hangingPunct="1">
              <a:lnSpc>
                <a:spcPct val="130000"/>
              </a:lnSpc>
              <a:buFontTx/>
              <a:buBlip>
                <a:blip r:embed="rId2"/>
              </a:buBlip>
            </a:pPr>
            <a:r>
              <a:rPr lang="en-US" altLang="en-US"/>
              <a:t>They should have a surface to receive and transmit the force of occlusion essentially vertically.</a:t>
            </a:r>
          </a:p>
        </p:txBody>
      </p:sp>
    </p:spTree>
    <p:extLst>
      <p:ext uri="{BB962C8B-B14F-4D97-AF65-F5344CB8AC3E}">
        <p14:creationId xmlns:p14="http://schemas.microsoft.com/office/powerpoint/2010/main" val="3119918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a:extLst>
              <a:ext uri="{FF2B5EF4-FFF2-40B4-BE49-F238E27FC236}">
                <a16:creationId xmlns:a16="http://schemas.microsoft.com/office/drawing/2014/main" id="{81FB88E3-FC32-4786-98ED-91D8AC6F270E}"/>
              </a:ext>
            </a:extLst>
          </p:cNvPr>
          <p:cNvSpPr>
            <a:spLocks noGrp="1" noChangeArrowheads="1"/>
          </p:cNvSpPr>
          <p:nvPr>
            <p:ph type="body" idx="1"/>
          </p:nvPr>
        </p:nvSpPr>
        <p:spPr>
          <a:xfrm>
            <a:off x="457200" y="1143000"/>
            <a:ext cx="8229600" cy="4648200"/>
          </a:xfrm>
        </p:spPr>
        <p:txBody>
          <a:bodyPr/>
          <a:lstStyle/>
          <a:p>
            <a:pPr algn="just" eaLnBrk="1" hangingPunct="1">
              <a:lnSpc>
                <a:spcPct val="160000"/>
              </a:lnSpc>
              <a:buFontTx/>
              <a:buBlip>
                <a:blip r:embed="rId2"/>
              </a:buBlip>
            </a:pPr>
            <a:r>
              <a:rPr lang="en-US" altLang="en-US"/>
              <a:t>They should center the work load near the anteroposterior center of the denture.</a:t>
            </a:r>
          </a:p>
          <a:p>
            <a:pPr algn="just" eaLnBrk="1" hangingPunct="1">
              <a:lnSpc>
                <a:spcPct val="160000"/>
              </a:lnSpc>
              <a:buFontTx/>
              <a:buBlip>
                <a:blip r:embed="rId2"/>
              </a:buBlip>
            </a:pPr>
            <a:r>
              <a:rPr lang="en-US" altLang="en-US"/>
              <a:t>They should present a plane of occlusion as parallel as possible to the mean foundation plane.</a:t>
            </a:r>
          </a:p>
        </p:txBody>
      </p:sp>
    </p:spTree>
    <p:extLst>
      <p:ext uri="{BB962C8B-B14F-4D97-AF65-F5344CB8AC3E}">
        <p14:creationId xmlns:p14="http://schemas.microsoft.com/office/powerpoint/2010/main" val="2461234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a:extLst>
              <a:ext uri="{FF2B5EF4-FFF2-40B4-BE49-F238E27FC236}">
                <a16:creationId xmlns:a16="http://schemas.microsoft.com/office/drawing/2014/main" id="{7E4A075E-6916-4E96-856D-1520148FADD4}"/>
              </a:ext>
            </a:extLst>
          </p:cNvPr>
          <p:cNvSpPr>
            <a:spLocks noGrp="1" noChangeArrowheads="1"/>
          </p:cNvSpPr>
          <p:nvPr>
            <p:ph type="body" idx="1"/>
          </p:nvPr>
        </p:nvSpPr>
        <p:spPr>
          <a:xfrm>
            <a:off x="304800" y="152400"/>
            <a:ext cx="8686800" cy="6400800"/>
          </a:xfrm>
        </p:spPr>
        <p:txBody>
          <a:bodyPr/>
          <a:lstStyle/>
          <a:p>
            <a:pPr algn="just" eaLnBrk="1" hangingPunct="1">
              <a:lnSpc>
                <a:spcPct val="170000"/>
              </a:lnSpc>
              <a:buFontTx/>
              <a:buNone/>
            </a:pPr>
            <a:r>
              <a:rPr lang="en-US" altLang="en-US" sz="2800" b="1"/>
              <a:t>    </a:t>
            </a:r>
            <a:r>
              <a:rPr lang="en-US" altLang="en-US" b="1" u="sng">
                <a:solidFill>
                  <a:srgbClr val="A50021"/>
                </a:solidFill>
              </a:rPr>
              <a:t>Requirements for Balancing Occlusal Units</a:t>
            </a:r>
            <a:r>
              <a:rPr lang="en-US" altLang="en-US" sz="2800" b="1"/>
              <a:t>:</a:t>
            </a:r>
            <a:endParaRPr lang="en-US" altLang="en-US" sz="2800"/>
          </a:p>
          <a:p>
            <a:pPr algn="just" eaLnBrk="1" hangingPunct="1">
              <a:lnSpc>
                <a:spcPct val="170000"/>
              </a:lnSpc>
              <a:buFont typeface="Wingdings" panose="05000000000000000000" pitchFamily="2" charset="2"/>
              <a:buBlip>
                <a:blip r:embed="rId2"/>
              </a:buBlip>
            </a:pPr>
            <a:r>
              <a:rPr lang="en-US" altLang="en-US" sz="2800"/>
              <a:t>They should contact on the second molars when the incising units contact in function.</a:t>
            </a:r>
          </a:p>
          <a:p>
            <a:pPr algn="just" eaLnBrk="1" hangingPunct="1">
              <a:lnSpc>
                <a:spcPct val="170000"/>
              </a:lnSpc>
              <a:buFont typeface="Wingdings" panose="05000000000000000000" pitchFamily="2" charset="2"/>
              <a:buBlip>
                <a:blip r:embed="rId2"/>
              </a:buBlip>
            </a:pPr>
            <a:r>
              <a:rPr lang="en-US" altLang="en-US" sz="2800"/>
              <a:t>They should contact at the end of the chewing cycle when the working units contact.</a:t>
            </a:r>
          </a:p>
          <a:p>
            <a:pPr algn="just" eaLnBrk="1" hangingPunct="1">
              <a:lnSpc>
                <a:spcPct val="170000"/>
              </a:lnSpc>
              <a:buFont typeface="Wingdings" panose="05000000000000000000" pitchFamily="2" charset="2"/>
              <a:buBlip>
                <a:blip r:embed="rId2"/>
              </a:buBlip>
            </a:pPr>
            <a:r>
              <a:rPr lang="en-US" altLang="en-US" sz="2800"/>
              <a:t>They should have smooth gliding contacts for lateral and protrusive excursions.</a:t>
            </a:r>
          </a:p>
        </p:txBody>
      </p:sp>
    </p:spTree>
    <p:extLst>
      <p:ext uri="{BB962C8B-B14F-4D97-AF65-F5344CB8AC3E}">
        <p14:creationId xmlns:p14="http://schemas.microsoft.com/office/powerpoint/2010/main" val="3611333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0" y="1905000"/>
            <a:ext cx="8686800" cy="4343400"/>
          </a:xfrm>
        </p:spPr>
        <p:txBody>
          <a:bodyPr>
            <a:noAutofit/>
          </a:bodyPr>
          <a:lstStyle/>
          <a:p>
            <a:pPr marL="457200" indent="-457200">
              <a:lnSpc>
                <a:spcPct val="150000"/>
              </a:lnSpc>
              <a:buNone/>
            </a:pPr>
            <a:r>
              <a:rPr lang="en-US" sz="2400" dirty="0">
                <a:latin typeface="Times New Roman" pitchFamily="18" charset="0"/>
                <a:cs typeface="Times New Roman" pitchFamily="18" charset="0"/>
              </a:rPr>
              <a:t>The five basic factors that determine the balance of an occlusion are </a:t>
            </a:r>
          </a:p>
          <a:p>
            <a:pPr marL="457200" indent="-457200">
              <a:lnSpc>
                <a:spcPct val="150000"/>
              </a:lnSpc>
              <a:buFont typeface="+mj-lt"/>
              <a:buAutoNum type="arabicPeriod"/>
            </a:pPr>
            <a:r>
              <a:rPr lang="en-US" sz="2400" dirty="0">
                <a:latin typeface="Times New Roman" pitchFamily="18" charset="0"/>
                <a:cs typeface="Times New Roman" pitchFamily="18" charset="0"/>
              </a:rPr>
              <a:t>Inclination of </a:t>
            </a:r>
            <a:r>
              <a:rPr lang="en-US" sz="2400" dirty="0" err="1">
                <a:latin typeface="Times New Roman" pitchFamily="18" charset="0"/>
                <a:cs typeface="Times New Roman" pitchFamily="18" charset="0"/>
              </a:rPr>
              <a:t>condylar</a:t>
            </a:r>
            <a:r>
              <a:rPr lang="en-US" sz="2400" dirty="0">
                <a:latin typeface="Times New Roman" pitchFamily="18" charset="0"/>
                <a:cs typeface="Times New Roman" pitchFamily="18" charset="0"/>
              </a:rPr>
              <a:t> guidance </a:t>
            </a:r>
          </a:p>
          <a:p>
            <a:pPr marL="457200" indent="-457200">
              <a:lnSpc>
                <a:spcPct val="150000"/>
              </a:lnSpc>
              <a:buFont typeface="+mj-lt"/>
              <a:buAutoNum type="arabicPeriod"/>
            </a:pPr>
            <a:r>
              <a:rPr lang="en-US" sz="2400" dirty="0" err="1">
                <a:latin typeface="Times New Roman" pitchFamily="18" charset="0"/>
                <a:cs typeface="Times New Roman" pitchFamily="18" charset="0"/>
              </a:rPr>
              <a:t>Incisal</a:t>
            </a:r>
            <a:r>
              <a:rPr lang="en-US" sz="2400" dirty="0">
                <a:latin typeface="Times New Roman" pitchFamily="18" charset="0"/>
                <a:cs typeface="Times New Roman" pitchFamily="18" charset="0"/>
              </a:rPr>
              <a:t> guidance </a:t>
            </a:r>
          </a:p>
          <a:p>
            <a:pPr marL="457200" indent="-457200">
              <a:lnSpc>
                <a:spcPct val="150000"/>
              </a:lnSpc>
              <a:buFont typeface="+mj-lt"/>
              <a:buAutoNum type="arabicPeriod"/>
            </a:pPr>
            <a:r>
              <a:rPr lang="en-US" sz="2400" dirty="0">
                <a:latin typeface="Times New Roman" pitchFamily="18" charset="0"/>
                <a:cs typeface="Times New Roman" pitchFamily="18" charset="0"/>
              </a:rPr>
              <a:t>Orientation of occlusal plane </a:t>
            </a:r>
          </a:p>
          <a:p>
            <a:pPr marL="457200" indent="-457200">
              <a:lnSpc>
                <a:spcPct val="150000"/>
              </a:lnSpc>
              <a:buFont typeface="+mj-lt"/>
              <a:buAutoNum type="arabicPeriod"/>
            </a:pPr>
            <a:r>
              <a:rPr lang="en-US" sz="2400" dirty="0">
                <a:latin typeface="Times New Roman" pitchFamily="18" charset="0"/>
                <a:cs typeface="Times New Roman" pitchFamily="18" charset="0"/>
              </a:rPr>
              <a:t>Inclination of  cusp angle</a:t>
            </a:r>
          </a:p>
          <a:p>
            <a:pPr marL="457200" indent="-457200">
              <a:lnSpc>
                <a:spcPct val="150000"/>
              </a:lnSpc>
              <a:buFont typeface="+mj-lt"/>
              <a:buAutoNum type="arabicPeriod"/>
            </a:pPr>
            <a:r>
              <a:rPr lang="en-US" sz="2400" dirty="0">
                <a:latin typeface="Times New Roman" pitchFamily="18" charset="0"/>
                <a:cs typeface="Times New Roman" pitchFamily="18" charset="0"/>
              </a:rPr>
              <a:t>Prominence of compensating curves</a:t>
            </a:r>
          </a:p>
        </p:txBody>
      </p:sp>
      <p:sp>
        <p:nvSpPr>
          <p:cNvPr id="3" name="TextBox 2"/>
          <p:cNvSpPr txBox="1"/>
          <p:nvPr/>
        </p:nvSpPr>
        <p:spPr>
          <a:xfrm>
            <a:off x="784241" y="124361"/>
            <a:ext cx="7292959" cy="1077218"/>
          </a:xfrm>
          <a:prstGeom prst="rect">
            <a:avLst/>
          </a:prstGeom>
          <a:noFill/>
        </p:spPr>
        <p:txBody>
          <a:bodyPr wrap="none" rtlCol="0">
            <a:spAutoFit/>
          </a:bodyPr>
          <a:lstStyle/>
          <a:p>
            <a:r>
              <a:rPr lang="en-US" sz="3200" u="sng" dirty="0">
                <a:solidFill>
                  <a:srgbClr val="FF0000"/>
                </a:solidFill>
                <a:latin typeface="Times New Roman" pitchFamily="18" charset="0"/>
                <a:cs typeface="Times New Roman" pitchFamily="18" charset="0"/>
              </a:rPr>
              <a:t>FACTORS INFLUENCING BALANCED </a:t>
            </a:r>
          </a:p>
          <a:p>
            <a:pPr algn="ctr"/>
            <a:r>
              <a:rPr lang="en-US" sz="3200" u="sng" dirty="0">
                <a:solidFill>
                  <a:srgbClr val="FF0000"/>
                </a:solidFill>
                <a:latin typeface="Times New Roman" pitchFamily="18" charset="0"/>
                <a:cs typeface="Times New Roman" pitchFamily="18" charset="0"/>
              </a:rPr>
              <a:t>OCCLUSION </a:t>
            </a:r>
          </a:p>
        </p:txBody>
      </p:sp>
      <p:sp>
        <p:nvSpPr>
          <p:cNvPr id="6" name="Date Placeholder 5"/>
          <p:cNvSpPr>
            <a:spLocks noGrp="1"/>
          </p:cNvSpPr>
          <p:nvPr>
            <p:ph type="dt" sz="half" idx="10"/>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u="sng" dirty="0">
                <a:solidFill>
                  <a:srgbClr val="FF0000"/>
                </a:solidFill>
                <a:latin typeface="Times New Roman" pitchFamily="18" charset="0"/>
                <a:cs typeface="Times New Roman" pitchFamily="18" charset="0"/>
              </a:rPr>
              <a:t>CONDYLAR GUIDANCE</a:t>
            </a:r>
            <a:endParaRPr lang="en-US" sz="3600" dirty="0">
              <a:solidFill>
                <a:srgbClr val="FF0000"/>
              </a:solidFill>
            </a:endParaRPr>
          </a:p>
        </p:txBody>
      </p:sp>
      <p:sp>
        <p:nvSpPr>
          <p:cNvPr id="3" name="Content Placeholder 2"/>
          <p:cNvSpPr>
            <a:spLocks noGrp="1"/>
          </p:cNvSpPr>
          <p:nvPr>
            <p:ph idx="1"/>
          </p:nvPr>
        </p:nvSpPr>
        <p:spPr>
          <a:xfrm>
            <a:off x="457200" y="1371600"/>
            <a:ext cx="8229600" cy="4525963"/>
          </a:xfrm>
        </p:spPr>
        <p:txBody>
          <a:bodyPr>
            <a:normAutofit fontScale="92500"/>
          </a:bodyPr>
          <a:lstStyle/>
          <a:p>
            <a:pPr>
              <a:lnSpc>
                <a:spcPct val="150000"/>
              </a:lnSpc>
            </a:pPr>
            <a:r>
              <a:rPr lang="en-US" sz="2800" dirty="0">
                <a:latin typeface="Times New Roman" pitchFamily="18" charset="0"/>
                <a:cs typeface="Times New Roman" pitchFamily="18" charset="0"/>
              </a:rPr>
              <a:t>The angle formed between horizontal plane and  a line formed by joining two positions of condyles – (centric relation and  protrusive relation position)</a:t>
            </a:r>
          </a:p>
          <a:p>
            <a:pPr>
              <a:lnSpc>
                <a:spcPct val="150000"/>
              </a:lnSpc>
            </a:pPr>
            <a:r>
              <a:rPr lang="en-US" sz="2800" dirty="0">
                <a:latin typeface="Times New Roman" pitchFamily="18" charset="0"/>
                <a:cs typeface="Times New Roman" pitchFamily="18" charset="0"/>
              </a:rPr>
              <a:t>It is anatomical factor . </a:t>
            </a:r>
            <a:r>
              <a:rPr lang="en-US" sz="2800" dirty="0" err="1">
                <a:latin typeface="Times New Roman" pitchFamily="18" charset="0"/>
                <a:cs typeface="Times New Roman" pitchFamily="18" charset="0"/>
              </a:rPr>
              <a:t>Angulation</a:t>
            </a:r>
            <a:r>
              <a:rPr lang="en-US" sz="2800" dirty="0">
                <a:latin typeface="Times New Roman" pitchFamily="18" charset="0"/>
                <a:cs typeface="Times New Roman" pitchFamily="18" charset="0"/>
              </a:rPr>
              <a:t> depends upon the curvature of </a:t>
            </a:r>
            <a:r>
              <a:rPr lang="en-US" sz="2800" dirty="0" err="1">
                <a:latin typeface="Times New Roman" pitchFamily="18" charset="0"/>
                <a:cs typeface="Times New Roman" pitchFamily="18" charset="0"/>
              </a:rPr>
              <a:t>condylar</a:t>
            </a:r>
            <a:r>
              <a:rPr lang="en-US" sz="2800" dirty="0">
                <a:latin typeface="Times New Roman" pitchFamily="18" charset="0"/>
                <a:cs typeface="Times New Roman" pitchFamily="18" charset="0"/>
              </a:rPr>
              <a:t> path and head of condyle and the condition of joint ligaments and muscles</a:t>
            </a:r>
          </a:p>
          <a:p>
            <a:pPr>
              <a:lnSpc>
                <a:spcPct val="150000"/>
              </a:lnSpc>
            </a:pPr>
            <a:r>
              <a:rPr lang="en-US" sz="2800" dirty="0">
                <a:latin typeface="Times New Roman" pitchFamily="18" charset="0"/>
                <a:cs typeface="Times New Roman" pitchFamily="18" charset="0"/>
              </a:rPr>
              <a:t>Operator has no control – posterior end controlling factor</a:t>
            </a:r>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u="sng" dirty="0">
                <a:solidFill>
                  <a:srgbClr val="FF0000"/>
                </a:solidFill>
                <a:latin typeface="Times New Roman" pitchFamily="18" charset="0"/>
                <a:cs typeface="Times New Roman" pitchFamily="18" charset="0"/>
              </a:rPr>
              <a:t>CONDYLAR GUIDANCE</a:t>
            </a:r>
            <a:endParaRPr lang="en-US" sz="3600" u="sng" dirty="0">
              <a:solidFill>
                <a:srgbClr val="FF0000"/>
              </a:solidFill>
            </a:endParaRPr>
          </a:p>
        </p:txBody>
      </p:sp>
      <p:sp>
        <p:nvSpPr>
          <p:cNvPr id="4" name="Rectangle 3"/>
          <p:cNvSpPr txBox="1">
            <a:spLocks noChangeArrowheads="1"/>
          </p:cNvSpPr>
          <p:nvPr/>
        </p:nvSpPr>
        <p:spPr>
          <a:xfrm>
            <a:off x="304800" y="1066800"/>
            <a:ext cx="8382000" cy="3581400"/>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None/>
              <a:tabLst/>
              <a:defRPr/>
            </a:pPr>
            <a:endParaRPr kumimoji="0" lang="en-US" b="0" i="0" u="none" strike="noStrike" kern="1200" cap="none" spc="0" normalizeH="0" baseline="0" noProof="0" dirty="0">
              <a:ln>
                <a:noFill/>
              </a:ln>
              <a:solidFill>
                <a:schemeClr val="tx1"/>
              </a:solidFill>
              <a:effectLst/>
              <a:uLnTx/>
              <a:uFillTx/>
              <a:latin typeface="Times New Roman" pitchFamily="18"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None/>
              <a:tabLst/>
              <a:defRPr/>
            </a:pP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mn-cs"/>
            </a:endParaRPr>
          </a:p>
          <a:p>
            <a:pPr marL="342900" marR="0" lvl="0" indent="-342900" algn="just" defTabSz="914400" rtl="0" eaLnBrk="1" fontAlgn="auto" latinLnBrk="0" hangingPunct="1">
              <a:lnSpc>
                <a:spcPct val="170000"/>
              </a:lnSpc>
              <a:spcBef>
                <a:spcPct val="20000"/>
              </a:spcBef>
              <a:spcAft>
                <a:spcPts val="0"/>
              </a:spcAft>
              <a:buClrTx/>
              <a:buSzTx/>
              <a:buFont typeface="Wingdings" pitchFamily="2" charset="2"/>
              <a:buNone/>
              <a:tabLst/>
              <a:defRPr/>
            </a:pPr>
            <a:r>
              <a:rPr kumimoji="0" lang="en-US" b="0" i="0" u="none" strike="noStrike" kern="1200" cap="none" spc="0" normalizeH="0" baseline="0" noProof="0" dirty="0">
                <a:ln>
                  <a:noFill/>
                </a:ln>
                <a:solidFill>
                  <a:schemeClr val="tx1"/>
                </a:solidFill>
                <a:effectLst/>
                <a:uLnTx/>
                <a:uFillTx/>
                <a:latin typeface="Times New Roman" pitchFamily="18" charset="0"/>
                <a:ea typeface="+mn-ea"/>
                <a:cs typeface="+mn-cs"/>
              </a:rPr>
              <a:t>“    </a:t>
            </a:r>
            <a:r>
              <a:rPr kumimoji="0" lang="en-US" sz="2400" b="0" i="0" u="none" strike="noStrike" kern="1200" cap="none" spc="0" normalizeH="0" baseline="0" noProof="0" dirty="0">
                <a:ln>
                  <a:noFill/>
                </a:ln>
                <a:solidFill>
                  <a:schemeClr val="tx1"/>
                </a:solidFill>
                <a:effectLst/>
                <a:uLnTx/>
                <a:uFillTx/>
                <a:latin typeface="Times New Roman" pitchFamily="18" charset="0"/>
                <a:ea typeface="+mn-ea"/>
                <a:cs typeface="+mn-cs"/>
              </a:rPr>
              <a:t>The </a:t>
            </a:r>
            <a:r>
              <a:rPr kumimoji="0" lang="en-US" sz="2400" b="0" i="0" u="none" strike="noStrike" kern="1200" cap="none" spc="0" normalizeH="0" baseline="0" noProof="0" dirty="0" err="1">
                <a:ln>
                  <a:noFill/>
                </a:ln>
                <a:solidFill>
                  <a:schemeClr val="tx1"/>
                </a:solidFill>
                <a:effectLst/>
                <a:uLnTx/>
                <a:uFillTx/>
                <a:latin typeface="Times New Roman" pitchFamily="18" charset="0"/>
                <a:ea typeface="+mn-ea"/>
                <a:cs typeface="+mn-cs"/>
              </a:rPr>
              <a:t>condylar</a:t>
            </a:r>
            <a:r>
              <a:rPr kumimoji="0" lang="en-US" sz="2400" b="0" i="0" u="none" strike="noStrike" kern="1200" cap="none" spc="0" normalizeH="0" baseline="0" noProof="0" dirty="0">
                <a:ln>
                  <a:noFill/>
                </a:ln>
                <a:solidFill>
                  <a:schemeClr val="tx1"/>
                </a:solidFill>
                <a:effectLst/>
                <a:uLnTx/>
                <a:uFillTx/>
                <a:latin typeface="Times New Roman" pitchFamily="18" charset="0"/>
                <a:ea typeface="+mn-ea"/>
                <a:cs typeface="+mn-cs"/>
              </a:rPr>
              <a:t> path should be determined on the patient and set on the instrument so that the patients TMJ is in harmony with the occlusion as programmed on the articulator”. This will help in creating balance in occlusion during </a:t>
            </a:r>
            <a:r>
              <a:rPr kumimoji="0" lang="en-US" sz="2400" b="0" i="0" u="none" strike="noStrike" kern="1200" cap="none" spc="0" normalizeH="0" baseline="0" noProof="0" dirty="0" err="1">
                <a:ln>
                  <a:noFill/>
                </a:ln>
                <a:solidFill>
                  <a:schemeClr val="tx1"/>
                </a:solidFill>
                <a:effectLst/>
                <a:uLnTx/>
                <a:uFillTx/>
                <a:latin typeface="Times New Roman" pitchFamily="18" charset="0"/>
                <a:ea typeface="+mn-ea"/>
                <a:cs typeface="+mn-cs"/>
              </a:rPr>
              <a:t>antero</a:t>
            </a:r>
            <a:r>
              <a:rPr lang="en-US" sz="2400" dirty="0">
                <a:latin typeface="Times New Roman" pitchFamily="18" charset="0"/>
              </a:rPr>
              <a:t>-</a:t>
            </a:r>
            <a:r>
              <a:rPr kumimoji="0" lang="en-US" sz="2400" b="0" i="0" u="none" strike="noStrike" kern="1200" cap="none" spc="0" normalizeH="0" baseline="0" noProof="0" dirty="0">
                <a:ln>
                  <a:noFill/>
                </a:ln>
                <a:solidFill>
                  <a:schemeClr val="tx1"/>
                </a:solidFill>
                <a:effectLst/>
                <a:uLnTx/>
                <a:uFillTx/>
                <a:latin typeface="Times New Roman" pitchFamily="18" charset="0"/>
                <a:ea typeface="+mn-ea"/>
                <a:cs typeface="+mn-cs"/>
              </a:rPr>
              <a:t>posterior movements. The value is transferred on articulator by using plaster wafer made at protrusive relation recorded by gothic arch method</a:t>
            </a:r>
            <a:endParaRPr kumimoji="0" lang="en-US" b="0" i="0" u="none" strike="noStrike" kern="1200" cap="none" spc="0" normalizeH="0" baseline="0" noProof="0" dirty="0">
              <a:ln>
                <a:noFill/>
              </a:ln>
              <a:solidFill>
                <a:schemeClr val="tx1"/>
              </a:solidFill>
              <a:effectLst/>
              <a:uLnTx/>
              <a:uFillTx/>
              <a:latin typeface="Times New Roman" pitchFamily="18"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None/>
              <a:tabLst/>
              <a:defRPr/>
            </a:pP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mn-cs"/>
            </a:endParaRPr>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28600"/>
            <a:ext cx="8229600" cy="1143000"/>
          </a:xfrm>
        </p:spPr>
        <p:txBody>
          <a:bodyPr>
            <a:noAutofit/>
          </a:bodyPr>
          <a:lstStyle/>
          <a:p>
            <a:r>
              <a:rPr lang="en-US" sz="3600" u="sng" dirty="0">
                <a:solidFill>
                  <a:srgbClr val="FF0000"/>
                </a:solidFill>
                <a:latin typeface="Times New Roman" pitchFamily="18" charset="0"/>
                <a:cs typeface="Times New Roman" pitchFamily="18" charset="0"/>
              </a:rPr>
              <a:t>INCISAL GUIDANCE </a:t>
            </a:r>
          </a:p>
        </p:txBody>
      </p:sp>
      <p:sp>
        <p:nvSpPr>
          <p:cNvPr id="7" name="Rectangle 3"/>
          <p:cNvSpPr txBox="1">
            <a:spLocks noChangeArrowheads="1"/>
          </p:cNvSpPr>
          <p:nvPr/>
        </p:nvSpPr>
        <p:spPr>
          <a:xfrm>
            <a:off x="228600" y="1981200"/>
            <a:ext cx="3810000" cy="4114800"/>
          </a:xfrm>
          <a:prstGeom prst="rect">
            <a:avLst/>
          </a:prstGeom>
        </p:spPr>
        <p:txBody>
          <a:bodyPr vert="horz" lIns="91440" tIns="45720" rIns="91440" bIns="45720" rtlCol="0">
            <a:normAutofit/>
          </a:bodyPr>
          <a:lstStyle/>
          <a:p>
            <a:pPr marL="342900" marR="0" lvl="0" indent="3175" algn="just" defTabSz="914400" rtl="0" eaLnBrk="1" fontAlgn="auto" latinLnBrk="0" hangingPunct="1">
              <a:lnSpc>
                <a:spcPct val="150000"/>
              </a:lnSpc>
              <a:spcBef>
                <a:spcPct val="20000"/>
              </a:spcBef>
              <a:spcAft>
                <a:spcPts val="0"/>
              </a:spcAft>
              <a:buClrTx/>
              <a:buSzTx/>
              <a:buFont typeface="Wingdings" pitchFamily="2" charset="2"/>
              <a:buNone/>
              <a:tabLst/>
              <a:defRPr/>
            </a:pPr>
            <a:r>
              <a:rPr kumimoji="0" lang="en-US" sz="24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This is defined as “The influence</a:t>
            </a:r>
            <a:r>
              <a:rPr kumimoji="0" lang="en-US" sz="2400" b="0" i="0" u="none" strike="noStrike" kern="1200" cap="none" spc="0" normalizeH="0" noProof="0" dirty="0">
                <a:ln>
                  <a:noFill/>
                </a:ln>
                <a:solidFill>
                  <a:schemeClr val="tx1"/>
                </a:solidFill>
                <a:effectLst/>
                <a:uLnTx/>
                <a:uFillTx/>
                <a:latin typeface="Times New Roman" pitchFamily="18" charset="0"/>
                <a:cs typeface="Times New Roman" pitchFamily="18" charset="0"/>
              </a:rPr>
              <a:t> </a:t>
            </a:r>
            <a:r>
              <a:rPr kumimoji="0" lang="en-US" sz="24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of the contacting surfaces of the </a:t>
            </a:r>
            <a:r>
              <a:rPr kumimoji="0" lang="en-US" sz="2400" b="0" i="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mandibular</a:t>
            </a:r>
            <a:r>
              <a:rPr kumimoji="0" lang="en-US" sz="24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 and maxillary anterior teeth on </a:t>
            </a:r>
            <a:r>
              <a:rPr kumimoji="0" lang="en-US" sz="2400" b="0" i="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mandibular</a:t>
            </a:r>
            <a:r>
              <a:rPr kumimoji="0" lang="en-US" sz="24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 movements”-GPT.</a:t>
            </a:r>
          </a:p>
          <a:p>
            <a:pPr marL="342900" marR="0" lvl="0" indent="-342900" algn="just" defTabSz="914400" rtl="0" eaLnBrk="1" fontAlgn="auto" latinLnBrk="0" hangingPunct="1">
              <a:lnSpc>
                <a:spcPct val="200000"/>
              </a:lnSpc>
              <a:spcBef>
                <a:spcPct val="20000"/>
              </a:spcBef>
              <a:spcAft>
                <a:spcPts val="0"/>
              </a:spcAft>
              <a:buClrTx/>
              <a:buSzTx/>
              <a:buFont typeface="Wingdings" pitchFamily="2" charset="2"/>
              <a:buNone/>
              <a:tabLst/>
              <a:defRPr/>
            </a:pPr>
            <a:endParaRPr kumimoji="0" lang="en-US" sz="20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42900" marR="0" lvl="0" indent="-342900" algn="just" defTabSz="914400" rtl="0" eaLnBrk="1" fontAlgn="auto" latinLnBrk="0" hangingPunct="1">
              <a:lnSpc>
                <a:spcPct val="200000"/>
              </a:lnSpc>
              <a:spcBef>
                <a:spcPct val="20000"/>
              </a:spcBef>
              <a:spcAft>
                <a:spcPts val="0"/>
              </a:spcAft>
              <a:buClrTx/>
              <a:buSzTx/>
              <a:buFont typeface="Wingdings" pitchFamily="2" charset="2"/>
              <a:buNone/>
              <a:tabLst/>
              <a:defRPr/>
            </a:pPr>
            <a:endParaRPr kumimoji="0" lang="en-US" sz="20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pic>
        <p:nvPicPr>
          <p:cNvPr id="9" name="Picture 8" descr="DSC05694.JPG"/>
          <p:cNvPicPr>
            <a:picLocks noChangeAspect="1"/>
          </p:cNvPicPr>
          <p:nvPr/>
        </p:nvPicPr>
        <p:blipFill>
          <a:blip cstate="print"/>
          <a:srcRect l="10000" t="8889" r="14167" b="11111"/>
          <a:stretch>
            <a:fillRect/>
          </a:stretch>
        </p:blipFill>
        <p:spPr>
          <a:xfrm>
            <a:off x="4970992" y="2286000"/>
            <a:ext cx="3563408" cy="2819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Date Placeholder 7"/>
          <p:cNvSpPr>
            <a:spLocks noGrp="1"/>
          </p:cNvSpPr>
          <p:nvPr>
            <p:ph type="dt" sz="half" idx="10"/>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u="sng" dirty="0">
                <a:solidFill>
                  <a:srgbClr val="FF0000"/>
                </a:solidFill>
                <a:latin typeface="Times New Roman" pitchFamily="18" charset="0"/>
                <a:cs typeface="Times New Roman" pitchFamily="18" charset="0"/>
              </a:rPr>
              <a:t>INCISAL GUIDANCE </a:t>
            </a:r>
            <a:endParaRPr lang="en-US" sz="3600" dirty="0"/>
          </a:p>
        </p:txBody>
      </p:sp>
      <p:sp>
        <p:nvSpPr>
          <p:cNvPr id="3" name="Content Placeholder 2"/>
          <p:cNvSpPr>
            <a:spLocks noGrp="1"/>
          </p:cNvSpPr>
          <p:nvPr>
            <p:ph idx="1"/>
          </p:nvPr>
        </p:nvSpPr>
        <p:spPr/>
        <p:txBody>
          <a:bodyPr>
            <a:normAutofit/>
          </a:bodyPr>
          <a:lstStyle/>
          <a:p>
            <a:pPr>
              <a:lnSpc>
                <a:spcPct val="150000"/>
              </a:lnSpc>
            </a:pPr>
            <a:r>
              <a:rPr lang="en-US" sz="2400" dirty="0">
                <a:latin typeface="Times New Roman" pitchFamily="18" charset="0"/>
                <a:cs typeface="Times New Roman" pitchFamily="18" charset="0"/>
              </a:rPr>
              <a:t>Arrangement of anterior teeth is done  by following  general and specific principles of teeth arrangement keeping in mind the  desired vertical overlap (overbite) and horizontal overlap (</a:t>
            </a:r>
            <a:r>
              <a:rPr lang="en-US" sz="2400" dirty="0" err="1">
                <a:latin typeface="Times New Roman" pitchFamily="18" charset="0"/>
                <a:cs typeface="Times New Roman" pitchFamily="18" charset="0"/>
              </a:rPr>
              <a:t>overjet</a:t>
            </a:r>
            <a:r>
              <a:rPr lang="en-US" sz="2400" dirty="0">
                <a:latin typeface="Times New Roman" pitchFamily="18" charset="0"/>
                <a:cs typeface="Times New Roman" pitchFamily="18" charset="0"/>
              </a:rPr>
              <a:t>) of maxillary </a:t>
            </a:r>
            <a:r>
              <a:rPr lang="en-US" sz="2400" dirty="0" err="1">
                <a:latin typeface="Times New Roman" pitchFamily="18" charset="0"/>
                <a:cs typeface="Times New Roman" pitchFamily="18" charset="0"/>
              </a:rPr>
              <a:t>anteriors</a:t>
            </a:r>
            <a:r>
              <a:rPr lang="en-US" sz="2400" dirty="0">
                <a:latin typeface="Times New Roman" pitchFamily="18" charset="0"/>
                <a:cs typeface="Times New Roman" pitchFamily="18" charset="0"/>
              </a:rPr>
              <a:t> with mandibular.</a:t>
            </a:r>
          </a:p>
          <a:p>
            <a:pPr>
              <a:lnSpc>
                <a:spcPct val="150000"/>
              </a:lnSpc>
            </a:pPr>
            <a:r>
              <a:rPr lang="en-US" sz="2400" dirty="0">
                <a:latin typeface="Times New Roman" pitchFamily="18" charset="0"/>
                <a:cs typeface="Times New Roman" pitchFamily="18" charset="0"/>
              </a:rPr>
              <a:t>By joining tips of maxillary and mandibular central incisor at centric relation position a line making angle with horizontal plane is referred as </a:t>
            </a:r>
            <a:r>
              <a:rPr lang="en-US" sz="2400" dirty="0" err="1">
                <a:latin typeface="Times New Roman" pitchFamily="18" charset="0"/>
                <a:cs typeface="Times New Roman" pitchFamily="18" charset="0"/>
              </a:rPr>
              <a:t>incisal</a:t>
            </a:r>
            <a:r>
              <a:rPr lang="en-US" sz="2400" dirty="0">
                <a:latin typeface="Times New Roman" pitchFamily="18" charset="0"/>
                <a:cs typeface="Times New Roman" pitchFamily="18" charset="0"/>
              </a:rPr>
              <a:t> guidance</a:t>
            </a:r>
          </a:p>
          <a:p>
            <a:endParaRPr lang="en-US" sz="2400" dirty="0">
              <a:latin typeface="Times New Roman" pitchFamily="18" charset="0"/>
              <a:cs typeface="Times New Roman" pitchFamily="18" charset="0"/>
            </a:endParaRPr>
          </a:p>
          <a:p>
            <a:endParaRPr lang="en-US" dirty="0"/>
          </a:p>
          <a:p>
            <a:endParaRPr lang="en-US" dirty="0"/>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p:cNvSpPr>
          <p:nvPr>
            <p:ph type="title" idx="4294967295"/>
          </p:nvPr>
        </p:nvSpPr>
        <p:spPr/>
        <p:txBody>
          <a:bodyPr anchor="ctr">
            <a:normAutofit/>
          </a:bodyPr>
          <a:lstStyle/>
          <a:p>
            <a:pPr eaLnBrk="1" hangingPunct="1"/>
            <a:r>
              <a:rPr lang="en-US" sz="3600" dirty="0"/>
              <a:t>SPECIAL LEARNING OBJECTIVES</a:t>
            </a:r>
            <a:endParaRPr lang="en-IN" sz="3600" dirty="0"/>
          </a:p>
        </p:txBody>
      </p:sp>
      <p:sp>
        <p:nvSpPr>
          <p:cNvPr id="4099" name="Rectangle 3"/>
          <p:cNvSpPr>
            <a:spLocks noGrp="1"/>
          </p:cNvSpPr>
          <p:nvPr>
            <p:ph type="body" idx="4294967295"/>
          </p:nvPr>
        </p:nvSpPr>
        <p:spPr>
          <a:xfrm>
            <a:off x="500063" y="1643063"/>
            <a:ext cx="8229600" cy="4906962"/>
          </a:xfrm>
        </p:spPr>
        <p:txBody>
          <a:bodyPr/>
          <a:lstStyle/>
          <a:p>
            <a:pPr eaLnBrk="1" hangingPunct="1">
              <a:lnSpc>
                <a:spcPct val="150000"/>
              </a:lnSpc>
              <a:buFont typeface="Wingdings" pitchFamily="2" charset="2"/>
              <a:buNone/>
            </a:pPr>
            <a:r>
              <a:rPr lang="en-US" sz="2000" dirty="0">
                <a:solidFill>
                  <a:srgbClr val="FF0000"/>
                </a:solidFill>
              </a:rPr>
              <a:t>	</a:t>
            </a:r>
            <a:r>
              <a:rPr lang="en-US" sz="2800" dirty="0">
                <a:solidFill>
                  <a:srgbClr val="FF0000"/>
                </a:solidFill>
              </a:rPr>
              <a:t>The learner should be able to</a:t>
            </a:r>
            <a:endParaRPr lang="en-US" sz="2000" dirty="0">
              <a:solidFill>
                <a:srgbClr val="FF0000"/>
              </a:solidFill>
            </a:endParaRPr>
          </a:p>
          <a:p>
            <a:pPr eaLnBrk="1" hangingPunct="1">
              <a:lnSpc>
                <a:spcPct val="150000"/>
              </a:lnSpc>
            </a:pPr>
            <a:r>
              <a:rPr lang="en-US" dirty="0">
                <a:latin typeface="Times New Roman" pitchFamily="18" charset="0"/>
                <a:cs typeface="Times New Roman" pitchFamily="18" charset="0"/>
              </a:rPr>
              <a:t>Define balanced occlusion</a:t>
            </a:r>
          </a:p>
          <a:p>
            <a:pPr eaLnBrk="1" hangingPunct="1">
              <a:lnSpc>
                <a:spcPct val="150000"/>
              </a:lnSpc>
            </a:pPr>
            <a:r>
              <a:rPr lang="en-US" dirty="0">
                <a:latin typeface="Times New Roman" pitchFamily="18" charset="0"/>
                <a:cs typeface="Times New Roman" pitchFamily="18" charset="0"/>
              </a:rPr>
              <a:t> Rationale of balanced occlusion</a:t>
            </a:r>
          </a:p>
          <a:p>
            <a:pPr eaLnBrk="1" hangingPunct="1">
              <a:lnSpc>
                <a:spcPct val="150000"/>
              </a:lnSpc>
            </a:pPr>
            <a:r>
              <a:rPr lang="en-US" dirty="0">
                <a:latin typeface="Times New Roman" pitchFamily="18" charset="0"/>
                <a:cs typeface="Times New Roman" pitchFamily="18" charset="0"/>
              </a:rPr>
              <a:t> Prerequisites of balanced occlusion</a:t>
            </a:r>
          </a:p>
          <a:p>
            <a:pPr eaLnBrk="1" hangingPunct="1">
              <a:lnSpc>
                <a:spcPct val="150000"/>
              </a:lnSpc>
            </a:pPr>
            <a:r>
              <a:rPr lang="en-US" dirty="0">
                <a:latin typeface="Times New Roman" pitchFamily="18" charset="0"/>
                <a:cs typeface="Times New Roman" pitchFamily="18" charset="0"/>
              </a:rPr>
              <a:t>Factors affecting balanced occlusion</a:t>
            </a:r>
          </a:p>
          <a:p>
            <a:pPr eaLnBrk="1" hangingPunct="1">
              <a:lnSpc>
                <a:spcPct val="150000"/>
              </a:lnSpc>
            </a:pPr>
            <a:r>
              <a:rPr lang="en-US" dirty="0">
                <a:latin typeface="Times New Roman" pitchFamily="18" charset="0"/>
                <a:cs typeface="Times New Roman" pitchFamily="18" charset="0"/>
              </a:rPr>
              <a:t> Advantages of balanced occlusion</a:t>
            </a:r>
            <a:endParaRPr lang="en-US" sz="2000" dirty="0">
              <a:latin typeface="Times New Roman" pitchFamily="18" charset="0"/>
              <a:cs typeface="Times New Roman" pitchFamily="18" charset="0"/>
            </a:endParaRPr>
          </a:p>
          <a:p>
            <a:pPr eaLnBrk="1" hangingPunct="1">
              <a:lnSpc>
                <a:spcPct val="150000"/>
              </a:lnSpc>
              <a:buFont typeface="Wingdings" pitchFamily="2" charset="2"/>
              <a:buNone/>
            </a:pPr>
            <a:endParaRPr lang="en-US" sz="2000" dirty="0"/>
          </a:p>
          <a:p>
            <a:pPr eaLnBrk="1" hangingPunct="1">
              <a:lnSpc>
                <a:spcPct val="150000"/>
              </a:lnSpc>
            </a:pPr>
            <a:endParaRPr lang="en-IN" sz="2000" dirty="0"/>
          </a:p>
        </p:txBody>
      </p:sp>
      <p:sp>
        <p:nvSpPr>
          <p:cNvPr id="4" name="Date Placeholder 3"/>
          <p:cNvSpPr>
            <a:spLocks noGrp="1"/>
          </p:cNvSpPr>
          <p:nvPr>
            <p:ph type="dt" sz="half" idx="10"/>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943600"/>
          </a:xfrm>
        </p:spPr>
        <p:txBody>
          <a:bodyPr>
            <a:normAutofit/>
          </a:bodyPr>
          <a:lstStyle/>
          <a:p>
            <a:r>
              <a:rPr lang="en-US" sz="2800" dirty="0">
                <a:latin typeface="Times New Roman" pitchFamily="18" charset="0"/>
                <a:cs typeface="Times New Roman" pitchFamily="18" charset="0"/>
              </a:rPr>
              <a:t>The </a:t>
            </a:r>
            <a:r>
              <a:rPr lang="en-US" sz="2800" dirty="0" err="1">
                <a:latin typeface="Times New Roman" pitchFamily="18" charset="0"/>
                <a:cs typeface="Times New Roman" pitchFamily="18" charset="0"/>
              </a:rPr>
              <a:t>incisal</a:t>
            </a:r>
            <a:r>
              <a:rPr lang="en-US" sz="2800" dirty="0">
                <a:latin typeface="Times New Roman" pitchFamily="18" charset="0"/>
                <a:cs typeface="Times New Roman" pitchFamily="18" charset="0"/>
              </a:rPr>
              <a:t> guidance should be always less than horizontal </a:t>
            </a:r>
            <a:r>
              <a:rPr lang="en-US" sz="2800" dirty="0" err="1">
                <a:latin typeface="Times New Roman" pitchFamily="18" charset="0"/>
                <a:cs typeface="Times New Roman" pitchFamily="18" charset="0"/>
              </a:rPr>
              <a:t>condylar</a:t>
            </a:r>
            <a:r>
              <a:rPr lang="en-US" sz="2800" dirty="0">
                <a:latin typeface="Times New Roman" pitchFamily="18" charset="0"/>
                <a:cs typeface="Times New Roman" pitchFamily="18" charset="0"/>
              </a:rPr>
              <a:t> guidance. Thus minimum vertical overlap to be provided</a:t>
            </a:r>
          </a:p>
          <a:p>
            <a:r>
              <a:rPr lang="en-US" sz="2800" dirty="0">
                <a:latin typeface="Times New Roman" pitchFamily="18" charset="0"/>
                <a:cs typeface="Times New Roman" pitchFamily="18" charset="0"/>
              </a:rPr>
              <a:t>The </a:t>
            </a:r>
            <a:r>
              <a:rPr lang="en-US" sz="2800" dirty="0" err="1">
                <a:latin typeface="Times New Roman" pitchFamily="18" charset="0"/>
                <a:cs typeface="Times New Roman" pitchFamily="18" charset="0"/>
              </a:rPr>
              <a:t>incisal</a:t>
            </a:r>
            <a:r>
              <a:rPr lang="en-US" sz="2800" dirty="0">
                <a:latin typeface="Times New Roman" pitchFamily="18" charset="0"/>
                <a:cs typeface="Times New Roman" pitchFamily="18" charset="0"/>
              </a:rPr>
              <a:t> guide table is adjusted in </a:t>
            </a:r>
            <a:r>
              <a:rPr lang="en-US" sz="2800" dirty="0" err="1">
                <a:latin typeface="Times New Roman" pitchFamily="18" charset="0"/>
                <a:cs typeface="Times New Roman" pitchFamily="18" charset="0"/>
              </a:rPr>
              <a:t>anterio</a:t>
            </a:r>
            <a:r>
              <a:rPr lang="en-US" sz="2800" dirty="0">
                <a:latin typeface="Times New Roman" pitchFamily="18" charset="0"/>
                <a:cs typeface="Times New Roman" pitchFamily="18" charset="0"/>
              </a:rPr>
              <a:t> posterior direction as per the </a:t>
            </a:r>
            <a:r>
              <a:rPr lang="en-US" sz="2800" dirty="0" err="1">
                <a:latin typeface="Times New Roman" pitchFamily="18" charset="0"/>
                <a:cs typeface="Times New Roman" pitchFamily="18" charset="0"/>
              </a:rPr>
              <a:t>incisal</a:t>
            </a:r>
            <a:r>
              <a:rPr lang="en-US" sz="2800" dirty="0">
                <a:latin typeface="Times New Roman" pitchFamily="18" charset="0"/>
                <a:cs typeface="Times New Roman" pitchFamily="18" charset="0"/>
              </a:rPr>
              <a:t> guidance</a:t>
            </a:r>
          </a:p>
          <a:p>
            <a:r>
              <a:rPr lang="en-US" sz="2800" dirty="0">
                <a:latin typeface="Times New Roman" pitchFamily="18" charset="0"/>
                <a:cs typeface="Times New Roman" pitchFamily="18" charset="0"/>
              </a:rPr>
              <a:t>The </a:t>
            </a:r>
            <a:r>
              <a:rPr lang="en-US" sz="2800" dirty="0" err="1">
                <a:latin typeface="Times New Roman" pitchFamily="18" charset="0"/>
                <a:cs typeface="Times New Roman" pitchFamily="18" charset="0"/>
              </a:rPr>
              <a:t>incisal</a:t>
            </a:r>
            <a:r>
              <a:rPr lang="en-US" sz="2800" dirty="0">
                <a:latin typeface="Times New Roman" pitchFamily="18" charset="0"/>
                <a:cs typeface="Times New Roman" pitchFamily="18" charset="0"/>
              </a:rPr>
              <a:t> pin has to be in contact during centric relation position as well as protrusive relation position.</a:t>
            </a:r>
          </a:p>
          <a:p>
            <a:r>
              <a:rPr lang="en-US" sz="2800" dirty="0">
                <a:latin typeface="Times New Roman" pitchFamily="18" charset="0"/>
                <a:cs typeface="Times New Roman" pitchFamily="18" charset="0"/>
              </a:rPr>
              <a:t>After approval of anterior try-in, this factor is not changeable – anterior end controlling factor</a:t>
            </a:r>
            <a:r>
              <a:rPr lang="en-US" sz="2800" dirty="0">
                <a:solidFill>
                  <a:srgbClr val="FF0000"/>
                </a:solidFill>
                <a:latin typeface="Times New Roman" pitchFamily="18" charset="0"/>
                <a:cs typeface="Times New Roman" pitchFamily="18" charset="0"/>
              </a:rPr>
              <a:t> </a:t>
            </a:r>
          </a:p>
          <a:p>
            <a:endParaRPr lang="en-US" sz="2800" dirty="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u="sng" dirty="0">
                <a:solidFill>
                  <a:srgbClr val="FF0000"/>
                </a:solidFill>
                <a:latin typeface="Times New Roman" pitchFamily="18" charset="0"/>
                <a:cs typeface="Times New Roman" pitchFamily="18" charset="0"/>
              </a:rPr>
              <a:t>ORIENTATION OF THE OCCLUSAL PLANE</a:t>
            </a:r>
            <a:endParaRPr lang="en-US" sz="3600" u="sng" dirty="0">
              <a:solidFill>
                <a:srgbClr val="FF0000"/>
              </a:solidFill>
            </a:endParaRPr>
          </a:p>
        </p:txBody>
      </p:sp>
      <p:sp>
        <p:nvSpPr>
          <p:cNvPr id="4" name="Rectangle 3"/>
          <p:cNvSpPr txBox="1">
            <a:spLocks noChangeArrowheads="1"/>
          </p:cNvSpPr>
          <p:nvPr/>
        </p:nvSpPr>
        <p:spPr>
          <a:xfrm>
            <a:off x="533400" y="1676400"/>
            <a:ext cx="8153400" cy="4572000"/>
          </a:xfrm>
          <a:prstGeom prst="rect">
            <a:avLst/>
          </a:prstGeom>
        </p:spPr>
        <p:txBody>
          <a:bodyPr vert="horz" lIns="91440" tIns="45720" rIns="91440" bIns="45720" rtlCol="0">
            <a:normAutofit/>
          </a:bodyPr>
          <a:lstStyle/>
          <a:p>
            <a:pPr marL="0" marR="0" lvl="0" indent="0" algn="just" defTabSz="914400" rtl="0" eaLnBrk="1" fontAlgn="auto" latinLnBrk="0" hangingPunct="1">
              <a:lnSpc>
                <a:spcPct val="200000"/>
              </a:lnSpc>
              <a:spcBef>
                <a:spcPct val="20000"/>
              </a:spcBef>
              <a:spcAft>
                <a:spcPts val="0"/>
              </a:spcAft>
              <a:buClrTx/>
              <a:buSzTx/>
              <a:buFont typeface="Wingdings" pitchFamily="2" charset="2"/>
              <a:buNone/>
              <a:tabLst/>
              <a:defRPr/>
            </a:pPr>
            <a:r>
              <a:rPr kumimoji="0" lang="en-US" sz="2400" b="0" i="0" u="none" strike="noStrike" kern="1200" cap="none" spc="0" normalizeH="0" baseline="0" noProof="0" dirty="0">
                <a:ln>
                  <a:noFill/>
                </a:ln>
                <a:solidFill>
                  <a:schemeClr val="tx1"/>
                </a:solidFill>
                <a:effectLst/>
                <a:uLnTx/>
                <a:uFillTx/>
                <a:latin typeface="Times New Roman" pitchFamily="18" charset="0"/>
                <a:ea typeface="+mn-ea"/>
                <a:cs typeface="+mn-cs"/>
              </a:rPr>
              <a:t>It is the average plane established by </a:t>
            </a:r>
            <a:r>
              <a:rPr kumimoji="0" lang="en-US" sz="2400" b="0" i="0" u="none" strike="noStrike" kern="1200" cap="none" spc="0" normalizeH="0" baseline="0" noProof="0" dirty="0" err="1">
                <a:ln>
                  <a:noFill/>
                </a:ln>
                <a:solidFill>
                  <a:schemeClr val="tx1"/>
                </a:solidFill>
                <a:effectLst/>
                <a:uLnTx/>
                <a:uFillTx/>
                <a:latin typeface="Times New Roman" pitchFamily="18" charset="0"/>
                <a:ea typeface="+mn-ea"/>
                <a:cs typeface="+mn-cs"/>
              </a:rPr>
              <a:t>incisal</a:t>
            </a:r>
            <a:r>
              <a:rPr kumimoji="0" lang="en-US" sz="2400" b="0" i="0" u="none" strike="noStrike" kern="1200" cap="none" spc="0" normalizeH="0" noProof="0" dirty="0">
                <a:ln>
                  <a:noFill/>
                </a:ln>
                <a:solidFill>
                  <a:schemeClr val="tx1"/>
                </a:solidFill>
                <a:effectLst/>
                <a:uLnTx/>
                <a:uFillTx/>
                <a:latin typeface="Times New Roman" pitchFamily="18" charset="0"/>
                <a:ea typeface="+mn-ea"/>
                <a:cs typeface="+mn-cs"/>
              </a:rPr>
              <a:t> and occlusal surfaces of teeth</a:t>
            </a:r>
            <a:r>
              <a:rPr kumimoji="0" lang="en-US" sz="2400" b="0" i="0" u="none" strike="noStrike" kern="1200" cap="none" spc="0" normalizeH="0" baseline="0" noProof="0" dirty="0">
                <a:ln>
                  <a:noFill/>
                </a:ln>
                <a:solidFill>
                  <a:schemeClr val="tx1"/>
                </a:solidFill>
                <a:effectLst/>
                <a:uLnTx/>
                <a:uFillTx/>
                <a:latin typeface="Times New Roman" pitchFamily="18" charset="0"/>
                <a:ea typeface="+mn-ea"/>
                <a:cs typeface="+mn-cs"/>
              </a:rPr>
              <a:t>. –GPT</a:t>
            </a:r>
          </a:p>
          <a:p>
            <a:pPr marL="0" marR="0" lvl="0" indent="0" algn="just" defTabSz="914400" rtl="0" eaLnBrk="1" fontAlgn="auto" latinLnBrk="0" hangingPunct="1">
              <a:lnSpc>
                <a:spcPct val="200000"/>
              </a:lnSpc>
              <a:spcBef>
                <a:spcPct val="20000"/>
              </a:spcBef>
              <a:spcAft>
                <a:spcPts val="0"/>
              </a:spcAft>
              <a:buClrTx/>
              <a:buSzTx/>
              <a:buFont typeface="Wingdings" pitchFamily="2" charset="2"/>
              <a:buNone/>
              <a:tabLst/>
              <a:defRPr/>
            </a:pPr>
            <a:r>
              <a:rPr lang="en-US" sz="2400" dirty="0">
                <a:latin typeface="Times New Roman" pitchFamily="18" charset="0"/>
              </a:rPr>
              <a:t>A plane formed after joining contact point of maxillary central incisors with </a:t>
            </a:r>
            <a:r>
              <a:rPr lang="en-US" sz="2400" dirty="0" err="1">
                <a:latin typeface="Times New Roman" pitchFamily="18" charset="0"/>
              </a:rPr>
              <a:t>distobuccal</a:t>
            </a:r>
            <a:r>
              <a:rPr lang="en-US" sz="2400" dirty="0">
                <a:latin typeface="Times New Roman" pitchFamily="18" charset="0"/>
              </a:rPr>
              <a:t> cusp tips of maxillary second molars of both sides.</a:t>
            </a:r>
            <a:endParaRPr kumimoji="0" lang="en-US" sz="2400" b="0" i="0" u="none" strike="noStrike" kern="1200" cap="none" spc="0" normalizeH="0" baseline="0" noProof="0" dirty="0">
              <a:ln>
                <a:noFill/>
              </a:ln>
              <a:solidFill>
                <a:schemeClr val="tx1"/>
              </a:solidFill>
              <a:effectLst/>
              <a:uLnTx/>
              <a:uFillTx/>
              <a:latin typeface="Times New Roman" pitchFamily="18" charset="0"/>
              <a:ea typeface="+mn-ea"/>
              <a:cs typeface="+mn-cs"/>
            </a:endParaRPr>
          </a:p>
          <a:p>
            <a:pPr marL="0" marR="0" lvl="0" indent="0" algn="just" defTabSz="914400" rtl="0" eaLnBrk="1" fontAlgn="auto" latinLnBrk="0" hangingPunct="1">
              <a:lnSpc>
                <a:spcPct val="200000"/>
              </a:lnSpc>
              <a:spcBef>
                <a:spcPct val="20000"/>
              </a:spcBef>
              <a:spcAft>
                <a:spcPts val="0"/>
              </a:spcAft>
              <a:buClrTx/>
              <a:buSzTx/>
              <a:buFont typeface="Wingdings" pitchFamily="2" charset="2"/>
              <a:buNone/>
              <a:tabLst/>
              <a:defRPr/>
            </a:pP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mn-cs"/>
            </a:endParaRPr>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85000" lnSpcReduction="20000"/>
          </a:bodyPr>
          <a:lstStyle/>
          <a:p>
            <a:pPr>
              <a:lnSpc>
                <a:spcPct val="160000"/>
              </a:lnSpc>
            </a:pPr>
            <a:r>
              <a:rPr lang="en-US" dirty="0">
                <a:latin typeface="Times New Roman" pitchFamily="18" charset="0"/>
                <a:cs typeface="Times New Roman" pitchFamily="18" charset="0"/>
              </a:rPr>
              <a:t>Occlusal plane =    parallel  with </a:t>
            </a:r>
            <a:r>
              <a:rPr lang="en-US" dirty="0" err="1">
                <a:latin typeface="Times New Roman" pitchFamily="18" charset="0"/>
                <a:cs typeface="Times New Roman" pitchFamily="18" charset="0"/>
              </a:rPr>
              <a:t>interpupilllary</a:t>
            </a:r>
            <a:r>
              <a:rPr lang="en-US" dirty="0">
                <a:latin typeface="Times New Roman" pitchFamily="18" charset="0"/>
                <a:cs typeface="Times New Roman" pitchFamily="18" charset="0"/>
              </a:rPr>
              <a:t> </a:t>
            </a:r>
          </a:p>
          <a:p>
            <a:pPr>
              <a:lnSpc>
                <a:spcPct val="160000"/>
              </a:lnSpc>
              <a:buNone/>
            </a:pPr>
            <a:r>
              <a:rPr lang="en-US" dirty="0">
                <a:latin typeface="Times New Roman" pitchFamily="18" charset="0"/>
                <a:cs typeface="Times New Roman" pitchFamily="18" charset="0"/>
              </a:rPr>
              <a:t>                                     line in anterior segment</a:t>
            </a:r>
          </a:p>
          <a:p>
            <a:pPr>
              <a:lnSpc>
                <a:spcPct val="160000"/>
              </a:lnSpc>
              <a:buNone/>
            </a:pPr>
            <a:r>
              <a:rPr lang="en-US" dirty="0">
                <a:latin typeface="Times New Roman" pitchFamily="18" charset="0"/>
                <a:cs typeface="Times New Roman" pitchFamily="18" charset="0"/>
              </a:rPr>
              <a:t>                              =     parallel with ala tragus line    </a:t>
            </a:r>
          </a:p>
          <a:p>
            <a:pPr>
              <a:lnSpc>
                <a:spcPct val="160000"/>
              </a:lnSpc>
              <a:buNone/>
            </a:pPr>
            <a:r>
              <a:rPr lang="en-US" dirty="0">
                <a:latin typeface="Times New Roman" pitchFamily="18" charset="0"/>
                <a:cs typeface="Times New Roman" pitchFamily="18" charset="0"/>
              </a:rPr>
              <a:t>                                      in posterior segment  </a:t>
            </a:r>
          </a:p>
          <a:p>
            <a:pPr>
              <a:lnSpc>
                <a:spcPct val="160000"/>
              </a:lnSpc>
            </a:pPr>
            <a:r>
              <a:rPr lang="en-US" dirty="0">
                <a:latin typeface="Times New Roman" pitchFamily="18" charset="0"/>
                <a:cs typeface="Times New Roman" pitchFamily="18" charset="0"/>
              </a:rPr>
              <a:t>However </a:t>
            </a:r>
            <a:r>
              <a:rPr lang="en-US" dirty="0">
                <a:solidFill>
                  <a:srgbClr val="FF0000"/>
                </a:solidFill>
                <a:latin typeface="Times New Roman" pitchFamily="18" charset="0"/>
                <a:cs typeface="Times New Roman" pitchFamily="18" charset="0"/>
              </a:rPr>
              <a:t>operator  may  modify </a:t>
            </a:r>
            <a:r>
              <a:rPr lang="en-US" dirty="0">
                <a:latin typeface="Times New Roman" pitchFamily="18" charset="0"/>
                <a:cs typeface="Times New Roman" pitchFamily="18" charset="0"/>
              </a:rPr>
              <a:t>the plane as per functional , stability and esthetic requirement</a:t>
            </a:r>
          </a:p>
          <a:p>
            <a:pPr>
              <a:lnSpc>
                <a:spcPct val="160000"/>
              </a:lnSpc>
            </a:pPr>
            <a:r>
              <a:rPr lang="en-US" dirty="0">
                <a:latin typeface="Times New Roman" pitchFamily="18" charset="0"/>
                <a:cs typeface="Times New Roman" pitchFamily="18" charset="0"/>
              </a:rPr>
              <a:t>Hence it is factor </a:t>
            </a:r>
            <a:r>
              <a:rPr lang="en-US" dirty="0">
                <a:solidFill>
                  <a:srgbClr val="FF0000"/>
                </a:solidFill>
                <a:latin typeface="Times New Roman" pitchFamily="18" charset="0"/>
                <a:cs typeface="Times New Roman" pitchFamily="18" charset="0"/>
              </a:rPr>
              <a:t>in the hands of operator </a:t>
            </a:r>
            <a:r>
              <a:rPr lang="en-US" dirty="0">
                <a:latin typeface="Times New Roman" pitchFamily="18" charset="0"/>
                <a:cs typeface="Times New Roman" pitchFamily="18" charset="0"/>
              </a:rPr>
              <a:t>while creating balance in occlusion</a:t>
            </a:r>
          </a:p>
          <a:p>
            <a:pPr>
              <a:lnSpc>
                <a:spcPct val="160000"/>
              </a:lnSpc>
            </a:pPr>
            <a:r>
              <a:rPr lang="en-US" dirty="0">
                <a:latin typeface="Times New Roman" pitchFamily="18" charset="0"/>
                <a:cs typeface="Times New Roman" pitchFamily="18" charset="0"/>
              </a:rPr>
              <a:t>It is incorporated during jaw relation</a:t>
            </a:r>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600" u="sng" dirty="0">
                <a:solidFill>
                  <a:srgbClr val="FF0000"/>
                </a:solidFill>
                <a:latin typeface="Times New Roman" pitchFamily="18" charset="0"/>
                <a:cs typeface="Times New Roman" pitchFamily="18" charset="0"/>
              </a:rPr>
              <a:t>INCLINATION OF CUSP</a:t>
            </a:r>
            <a:endParaRPr lang="en-US" sz="3600" u="sng" dirty="0">
              <a:solidFill>
                <a:srgbClr val="FF0000"/>
              </a:solidFill>
            </a:endParaRPr>
          </a:p>
        </p:txBody>
      </p:sp>
      <p:sp>
        <p:nvSpPr>
          <p:cNvPr id="4" name="Rectangle 3"/>
          <p:cNvSpPr txBox="1">
            <a:spLocks noChangeArrowheads="1"/>
          </p:cNvSpPr>
          <p:nvPr/>
        </p:nvSpPr>
        <p:spPr>
          <a:xfrm>
            <a:off x="304800" y="685800"/>
            <a:ext cx="7391400" cy="3657600"/>
          </a:xfrm>
          <a:prstGeom prst="rect">
            <a:avLst/>
          </a:prstGeom>
        </p:spPr>
        <p:txBody>
          <a:bodyPr vert="horz" lIns="91440" tIns="45720" rIns="91440" bIns="45720" rtlCol="0">
            <a:normAutofit/>
          </a:bodyPr>
          <a:lstStyle/>
          <a:p>
            <a:pPr marL="0" marR="0" lvl="0" indent="0" algn="just" defTabSz="914400" rtl="0" eaLnBrk="1" fontAlgn="auto" latinLnBrk="0" hangingPunct="1">
              <a:lnSpc>
                <a:spcPct val="15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schemeClr val="tx1"/>
                </a:solidFill>
                <a:effectLst/>
                <a:uLnTx/>
                <a:uFillTx/>
                <a:latin typeface="Times New Roman" pitchFamily="18" charset="0"/>
                <a:ea typeface="+mn-ea"/>
                <a:cs typeface="+mn-cs"/>
              </a:rPr>
              <a:t>The</a:t>
            </a:r>
            <a:r>
              <a:rPr kumimoji="0" lang="en-US" sz="2400" b="0" i="0" u="none" strike="noStrike" kern="1200" cap="none" spc="0" normalizeH="0" noProof="0" dirty="0">
                <a:ln>
                  <a:noFill/>
                </a:ln>
                <a:solidFill>
                  <a:schemeClr val="tx1"/>
                </a:solidFill>
                <a:effectLst/>
                <a:uLnTx/>
                <a:uFillTx/>
                <a:latin typeface="Times New Roman" pitchFamily="18" charset="0"/>
                <a:ea typeface="+mn-ea"/>
                <a:cs typeface="+mn-cs"/>
              </a:rPr>
              <a:t> angle between the total occlusal surface of the tooth and the inclination of the cusp in relation to that surface.</a:t>
            </a:r>
          </a:p>
          <a:p>
            <a:pPr marL="0" marR="0" lvl="0" indent="0" algn="just" defTabSz="914400" rtl="0" eaLnBrk="1" fontAlgn="auto" latinLnBrk="0" hangingPunct="1">
              <a:lnSpc>
                <a:spcPct val="150000"/>
              </a:lnSpc>
              <a:spcBef>
                <a:spcPct val="20000"/>
              </a:spcBef>
              <a:spcAft>
                <a:spcPts val="0"/>
              </a:spcAft>
              <a:buClrTx/>
              <a:buSzTx/>
              <a:buFont typeface="Arial" pitchFamily="34" charset="0"/>
              <a:buChar char="•"/>
              <a:tabLst/>
              <a:defRPr/>
            </a:pPr>
            <a:r>
              <a:rPr lang="en-US" sz="2400" dirty="0">
                <a:latin typeface="Times New Roman" pitchFamily="18" charset="0"/>
              </a:rPr>
              <a:t>Selection of posterior tooth form in relation to the cusp angle should match the requirement of  </a:t>
            </a:r>
            <a:r>
              <a:rPr lang="en-US" sz="2400" dirty="0" err="1">
                <a:latin typeface="Times New Roman" pitchFamily="18" charset="0"/>
              </a:rPr>
              <a:t>condylar</a:t>
            </a:r>
            <a:r>
              <a:rPr lang="en-US" sz="2400" dirty="0">
                <a:latin typeface="Times New Roman" pitchFamily="18" charset="0"/>
              </a:rPr>
              <a:t> and </a:t>
            </a:r>
            <a:r>
              <a:rPr lang="en-US" sz="2400" dirty="0" err="1">
                <a:latin typeface="Times New Roman" pitchFamily="18" charset="0"/>
              </a:rPr>
              <a:t>incisal</a:t>
            </a:r>
            <a:r>
              <a:rPr lang="en-US" sz="2400" dirty="0">
                <a:latin typeface="Times New Roman" pitchFamily="18" charset="0"/>
              </a:rPr>
              <a:t> </a:t>
            </a:r>
            <a:r>
              <a:rPr lang="en-US" sz="2400" dirty="0" err="1">
                <a:latin typeface="Times New Roman" pitchFamily="18" charset="0"/>
              </a:rPr>
              <a:t>guidances</a:t>
            </a:r>
            <a:endParaRPr lang="en-US" sz="2400" dirty="0">
              <a:latin typeface="Times New Roman" pitchFamily="18" charset="0"/>
            </a:endParaRPr>
          </a:p>
        </p:txBody>
      </p:sp>
      <p:pic>
        <p:nvPicPr>
          <p:cNvPr id="5" name="Picture 4" descr="Picture"/>
          <p:cNvPicPr>
            <a:picLocks noChangeAspect="1" noChangeArrowheads="1"/>
          </p:cNvPicPr>
          <p:nvPr/>
        </p:nvPicPr>
        <p:blipFill>
          <a:blip cstate="print">
            <a:lum bright="20000" contrast="18000"/>
          </a:blip>
          <a:srcRect l="38571" t="20952" r="24286" b="37143"/>
          <a:stretch>
            <a:fillRect/>
          </a:stretch>
        </p:blipFill>
        <p:spPr bwMode="auto">
          <a:xfrm>
            <a:off x="5216344" y="3733800"/>
            <a:ext cx="3165656" cy="2679700"/>
          </a:xfrm>
          <a:prstGeom prst="rect">
            <a:avLst/>
          </a:prstGeom>
          <a:noFill/>
          <a:ln w="9525">
            <a:noFill/>
            <a:miter lim="800000"/>
            <a:headEnd/>
            <a:tailEnd/>
          </a:ln>
        </p:spPr>
      </p:pic>
      <p:sp>
        <p:nvSpPr>
          <p:cNvPr id="7" name="TextBox 6"/>
          <p:cNvSpPr txBox="1"/>
          <p:nvPr/>
        </p:nvSpPr>
        <p:spPr>
          <a:xfrm>
            <a:off x="381000" y="3505200"/>
            <a:ext cx="4800600" cy="3359061"/>
          </a:xfrm>
          <a:prstGeom prst="rect">
            <a:avLst/>
          </a:prstGeom>
          <a:noFill/>
        </p:spPr>
        <p:txBody>
          <a:bodyPr wrap="square" rtlCol="0">
            <a:spAutoFit/>
          </a:bodyPr>
          <a:lstStyle/>
          <a:p>
            <a:pPr lvl="0">
              <a:lnSpc>
                <a:spcPct val="150000"/>
              </a:lnSpc>
              <a:buFont typeface="Arial" pitchFamily="34" charset="0"/>
              <a:buChar char="•"/>
            </a:pPr>
            <a:r>
              <a:rPr lang="en-US" sz="2400" dirty="0">
                <a:latin typeface="Times New Roman" pitchFamily="18" charset="0"/>
              </a:rPr>
              <a:t>Necessary modification of cusp angle/cusp height can be done by grinding the cusp or changing the </a:t>
            </a:r>
            <a:r>
              <a:rPr lang="en-US" sz="2400" dirty="0" err="1">
                <a:latin typeface="Times New Roman" pitchFamily="18" charset="0"/>
              </a:rPr>
              <a:t>angulation</a:t>
            </a:r>
            <a:r>
              <a:rPr lang="en-US" sz="2400" dirty="0">
                <a:latin typeface="Times New Roman" pitchFamily="18" charset="0"/>
              </a:rPr>
              <a:t> of the tooth – effective cusp angle</a:t>
            </a:r>
          </a:p>
          <a:p>
            <a:pPr>
              <a:lnSpc>
                <a:spcPct val="150000"/>
              </a:lnSpc>
              <a:buFont typeface="Arial" pitchFamily="34" charset="0"/>
              <a:buChar char="•"/>
            </a:pPr>
            <a:endParaRPr lang="en-US" sz="2400" dirty="0"/>
          </a:p>
        </p:txBody>
      </p:sp>
      <p:sp>
        <p:nvSpPr>
          <p:cNvPr id="8" name="Date Placeholder 7"/>
          <p:cNvSpPr>
            <a:spLocks noGrp="1"/>
          </p:cNvSpPr>
          <p:nvPr>
            <p:ph type="dt" sz="half" idx="10"/>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r>
              <a:rPr lang="en-US" sz="2800" dirty="0">
                <a:latin typeface="Times New Roman" pitchFamily="18" charset="0"/>
                <a:cs typeface="Times New Roman" pitchFamily="18" charset="0"/>
              </a:rPr>
              <a:t>Usually anatomic teeth are used for balanced occlusion</a:t>
            </a:r>
          </a:p>
          <a:p>
            <a:r>
              <a:rPr lang="en-US" sz="2800" dirty="0">
                <a:latin typeface="Times New Roman" pitchFamily="18" charset="0"/>
                <a:cs typeface="Times New Roman" pitchFamily="18" charset="0"/>
              </a:rPr>
              <a:t>However by </a:t>
            </a:r>
            <a:r>
              <a:rPr lang="en-US" sz="2800" dirty="0">
                <a:solidFill>
                  <a:srgbClr val="FF0000"/>
                </a:solidFill>
                <a:latin typeface="Times New Roman" pitchFamily="18" charset="0"/>
                <a:cs typeface="Times New Roman" pitchFamily="18" charset="0"/>
              </a:rPr>
              <a:t>changing the individual tooth angulations </a:t>
            </a:r>
            <a:r>
              <a:rPr lang="en-US" sz="2800" dirty="0">
                <a:latin typeface="Times New Roman" pitchFamily="18" charset="0"/>
                <a:cs typeface="Times New Roman" pitchFamily="18" charset="0"/>
              </a:rPr>
              <a:t>of non anatomic teeth (Zero degree) compensating curve is generated for balance</a:t>
            </a:r>
          </a:p>
          <a:p>
            <a:r>
              <a:rPr lang="en-US" sz="2800" dirty="0">
                <a:latin typeface="Times New Roman" pitchFamily="18" charset="0"/>
                <a:cs typeface="Times New Roman" pitchFamily="18" charset="0"/>
              </a:rPr>
              <a:t>This factor is in </a:t>
            </a:r>
            <a:r>
              <a:rPr lang="en-US" sz="2800" dirty="0">
                <a:solidFill>
                  <a:srgbClr val="FF0000"/>
                </a:solidFill>
                <a:latin typeface="Times New Roman" pitchFamily="18" charset="0"/>
                <a:cs typeface="Times New Roman" pitchFamily="18" charset="0"/>
              </a:rPr>
              <a:t>total control of operator </a:t>
            </a:r>
            <a:r>
              <a:rPr lang="en-US" sz="2800" dirty="0">
                <a:latin typeface="Times New Roman" pitchFamily="18" charset="0"/>
                <a:cs typeface="Times New Roman" pitchFamily="18" charset="0"/>
              </a:rPr>
              <a:t>to develop balance in occlusion</a:t>
            </a:r>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304800"/>
            <a:ext cx="7772400" cy="838200"/>
          </a:xfrm>
        </p:spPr>
        <p:txBody>
          <a:bodyPr>
            <a:normAutofit/>
          </a:bodyPr>
          <a:lstStyle/>
          <a:p>
            <a:r>
              <a:rPr lang="en-US" sz="3600" u="sng" dirty="0">
                <a:solidFill>
                  <a:srgbClr val="FF0000"/>
                </a:solidFill>
                <a:latin typeface="Times New Roman" pitchFamily="18" charset="0"/>
                <a:cs typeface="Times New Roman" pitchFamily="18" charset="0"/>
              </a:rPr>
              <a:t>COMPENSATING CURVE</a:t>
            </a:r>
          </a:p>
        </p:txBody>
      </p:sp>
      <p:sp>
        <p:nvSpPr>
          <p:cNvPr id="40963" name="Rectangle 3"/>
          <p:cNvSpPr>
            <a:spLocks noGrp="1" noChangeArrowheads="1"/>
          </p:cNvSpPr>
          <p:nvPr>
            <p:ph type="body" idx="1"/>
          </p:nvPr>
        </p:nvSpPr>
        <p:spPr>
          <a:xfrm>
            <a:off x="304800" y="1143000"/>
            <a:ext cx="8458200" cy="5334000"/>
          </a:xfrm>
        </p:spPr>
        <p:txBody>
          <a:bodyPr>
            <a:normAutofit/>
          </a:bodyPr>
          <a:lstStyle/>
          <a:p>
            <a:pPr marL="0" indent="0">
              <a:lnSpc>
                <a:spcPct val="160000"/>
              </a:lnSpc>
              <a:buFont typeface="Wingdings" pitchFamily="2" charset="2"/>
              <a:buNone/>
            </a:pPr>
            <a:r>
              <a:rPr lang="en-US" sz="2400" dirty="0">
                <a:latin typeface="Times New Roman" pitchFamily="18" charset="0"/>
                <a:cs typeface="Times New Roman" pitchFamily="18" charset="0"/>
              </a:rPr>
              <a:t>It is defined as “The anteroposterior and lateral curvatures in the alignment of the occluding surfaces and </a:t>
            </a:r>
            <a:r>
              <a:rPr lang="en-US" sz="2400" dirty="0" err="1">
                <a:latin typeface="Times New Roman" pitchFamily="18" charset="0"/>
                <a:cs typeface="Times New Roman" pitchFamily="18" charset="0"/>
              </a:rPr>
              <a:t>incisal</a:t>
            </a:r>
            <a:r>
              <a:rPr lang="en-US" sz="2400" dirty="0">
                <a:latin typeface="Times New Roman" pitchFamily="18" charset="0"/>
                <a:cs typeface="Times New Roman" pitchFamily="18" charset="0"/>
              </a:rPr>
              <a:t> edges of artificial teeth which are used to develop balanced occlusion”.-GPT</a:t>
            </a:r>
          </a:p>
          <a:p>
            <a:pPr marL="0" indent="0">
              <a:lnSpc>
                <a:spcPct val="160000"/>
              </a:lnSpc>
              <a:buFont typeface="Wingdings" pitchFamily="2" charset="2"/>
              <a:buNone/>
            </a:pPr>
            <a:endParaRPr lang="en-US" sz="2400" dirty="0">
              <a:latin typeface="Times New Roman" pitchFamily="18" charset="0"/>
              <a:cs typeface="Times New Roman" pitchFamily="18" charset="0"/>
            </a:endParaRPr>
          </a:p>
          <a:p>
            <a:pPr marL="0" indent="0">
              <a:lnSpc>
                <a:spcPct val="160000"/>
              </a:lnSpc>
              <a:buFont typeface="Wingdings" pitchFamily="2" charset="2"/>
              <a:buNone/>
            </a:pPr>
            <a:r>
              <a:rPr lang="en-US" sz="2400" dirty="0">
                <a:latin typeface="Times New Roman" pitchFamily="18" charset="0"/>
                <a:cs typeface="Times New Roman" pitchFamily="18" charset="0"/>
              </a:rPr>
              <a:t>Determined by the inclination of the posterior teeth and their vertical relationship to occlusal plane so that occlusal surface results in a curve that is in harmony with the movement of the mandible as guided by the </a:t>
            </a:r>
            <a:r>
              <a:rPr lang="en-US" sz="2400" dirty="0" err="1">
                <a:latin typeface="Times New Roman" pitchFamily="18" charset="0"/>
                <a:cs typeface="Times New Roman" pitchFamily="18" charset="0"/>
              </a:rPr>
              <a:t>condylar</a:t>
            </a:r>
            <a:r>
              <a:rPr lang="en-US" sz="2400" dirty="0">
                <a:latin typeface="Times New Roman" pitchFamily="18" charset="0"/>
                <a:cs typeface="Times New Roman" pitchFamily="18" charset="0"/>
              </a:rPr>
              <a:t> path.</a:t>
            </a:r>
            <a:endParaRPr lang="en-US" sz="2000" dirty="0">
              <a:latin typeface="Times New Roman" pitchFamily="18" charset="0"/>
              <a:cs typeface="Times New Roman" pitchFamily="18" charset="0"/>
            </a:endParaRPr>
          </a:p>
        </p:txBody>
      </p:sp>
      <p:sp>
        <p:nvSpPr>
          <p:cNvPr id="6" name="Date Placeholder 5"/>
          <p:cNvSpPr>
            <a:spLocks noGrp="1"/>
          </p:cNvSpPr>
          <p:nvPr>
            <p:ph type="dt" sz="half" idx="10"/>
          </p:nvPr>
        </p:nvSpPr>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55637"/>
            <a:ext cx="8229600" cy="5440363"/>
          </a:xfrm>
        </p:spPr>
        <p:txBody>
          <a:bodyPr>
            <a:noAutofit/>
          </a:bodyPr>
          <a:lstStyle/>
          <a:p>
            <a:pPr algn="just"/>
            <a:r>
              <a:rPr lang="en-US" sz="2800" dirty="0" err="1">
                <a:solidFill>
                  <a:srgbClr val="FF0000"/>
                </a:solidFill>
                <a:latin typeface="Times New Roman" pitchFamily="18" charset="0"/>
                <a:cs typeface="Times New Roman" pitchFamily="18" charset="0"/>
              </a:rPr>
              <a:t>Anterio</a:t>
            </a:r>
            <a:r>
              <a:rPr lang="en-US" sz="2800" dirty="0">
                <a:solidFill>
                  <a:srgbClr val="FF0000"/>
                </a:solidFill>
                <a:latin typeface="Times New Roman" pitchFamily="18" charset="0"/>
                <a:cs typeface="Times New Roman" pitchFamily="18" charset="0"/>
              </a:rPr>
              <a:t> posterior curve </a:t>
            </a:r>
            <a:r>
              <a:rPr lang="en-US" sz="2800" dirty="0">
                <a:latin typeface="Times New Roman" pitchFamily="18" charset="0"/>
                <a:cs typeface="Times New Roman" pitchFamily="18" charset="0"/>
              </a:rPr>
              <a:t>–  Formed after joining tips of canine and buccal cusps of posteriors, gradually rising upwards posteriorly</a:t>
            </a:r>
          </a:p>
          <a:p>
            <a:pPr algn="just"/>
            <a:r>
              <a:rPr lang="en-US" sz="2800" dirty="0" err="1">
                <a:solidFill>
                  <a:srgbClr val="FF0000"/>
                </a:solidFill>
                <a:latin typeface="Times New Roman" pitchFamily="18" charset="0"/>
                <a:cs typeface="Times New Roman" pitchFamily="18" charset="0"/>
              </a:rPr>
              <a:t>Mediolateral</a:t>
            </a:r>
            <a:r>
              <a:rPr lang="en-US" sz="2800" dirty="0">
                <a:solidFill>
                  <a:srgbClr val="FF0000"/>
                </a:solidFill>
                <a:latin typeface="Times New Roman" pitchFamily="18" charset="0"/>
                <a:cs typeface="Times New Roman" pitchFamily="18" charset="0"/>
              </a:rPr>
              <a:t> curve – </a:t>
            </a:r>
          </a:p>
          <a:p>
            <a:pPr algn="just">
              <a:buNone/>
            </a:pPr>
            <a:r>
              <a:rPr lang="en-US" sz="2800" dirty="0">
                <a:latin typeface="Times New Roman" pitchFamily="18" charset="0"/>
                <a:cs typeface="Times New Roman" pitchFamily="18" charset="0"/>
              </a:rPr>
              <a:t>    (A) </a:t>
            </a:r>
            <a:r>
              <a:rPr lang="en-US" sz="2800" dirty="0">
                <a:solidFill>
                  <a:srgbClr val="FF0000"/>
                </a:solidFill>
                <a:latin typeface="Times New Roman" pitchFamily="18" charset="0"/>
                <a:cs typeface="Times New Roman" pitchFamily="18" charset="0"/>
              </a:rPr>
              <a:t>Curve of Wilson (Monsoon) </a:t>
            </a:r>
            <a:r>
              <a:rPr lang="en-US" sz="2800" dirty="0">
                <a:latin typeface="Times New Roman" pitchFamily="18" charset="0"/>
                <a:cs typeface="Times New Roman" pitchFamily="18" charset="0"/>
              </a:rPr>
              <a:t>in maxillary first molar region formed after joining tips of </a:t>
            </a:r>
            <a:r>
              <a:rPr lang="en-US" sz="2800" dirty="0" err="1">
                <a:latin typeface="Times New Roman" pitchFamily="18" charset="0"/>
                <a:cs typeface="Times New Roman" pitchFamily="18" charset="0"/>
              </a:rPr>
              <a:t>buccal</a:t>
            </a:r>
            <a:r>
              <a:rPr lang="en-US" sz="2800" dirty="0">
                <a:latin typeface="Times New Roman" pitchFamily="18" charset="0"/>
                <a:cs typeface="Times New Roman" pitchFamily="18" charset="0"/>
              </a:rPr>
              <a:t> and palatal cusps. The convexity is facing downwards</a:t>
            </a:r>
          </a:p>
          <a:p>
            <a:pPr algn="just">
              <a:buNone/>
            </a:pPr>
            <a:r>
              <a:rPr lang="en-US" sz="2800" dirty="0">
                <a:latin typeface="Times New Roman" pitchFamily="18" charset="0"/>
                <a:cs typeface="Times New Roman" pitchFamily="18" charset="0"/>
              </a:rPr>
              <a:t>    (b) </a:t>
            </a:r>
            <a:r>
              <a:rPr lang="en-US" sz="2800" dirty="0">
                <a:solidFill>
                  <a:srgbClr val="FF0000"/>
                </a:solidFill>
                <a:latin typeface="Times New Roman" pitchFamily="18" charset="0"/>
                <a:cs typeface="Times New Roman" pitchFamily="18" charset="0"/>
              </a:rPr>
              <a:t>Antimonsoon curve </a:t>
            </a:r>
            <a:r>
              <a:rPr lang="en-US" sz="2800" dirty="0">
                <a:latin typeface="Times New Roman" pitchFamily="18" charset="0"/>
                <a:cs typeface="Times New Roman" pitchFamily="18" charset="0"/>
              </a:rPr>
              <a:t>in the region of max. first premolar formed after  joining tips of buccal and palatal cusps. The convexity is facing upwards </a:t>
            </a:r>
          </a:p>
          <a:p>
            <a:pPr algn="just"/>
            <a:r>
              <a:rPr lang="en-US" sz="2800" dirty="0">
                <a:latin typeface="Times New Roman" pitchFamily="18" charset="0"/>
                <a:cs typeface="Times New Roman" pitchFamily="18" charset="0"/>
              </a:rPr>
              <a:t>Combination of both </a:t>
            </a:r>
            <a:r>
              <a:rPr lang="en-US" sz="2800" dirty="0" err="1">
                <a:latin typeface="Times New Roman" pitchFamily="18" charset="0"/>
                <a:cs typeface="Times New Roman" pitchFamily="18" charset="0"/>
              </a:rPr>
              <a:t>mediolateral</a:t>
            </a:r>
            <a:r>
              <a:rPr lang="en-US" sz="2800" dirty="0">
                <a:latin typeface="Times New Roman" pitchFamily="18" charset="0"/>
                <a:cs typeface="Times New Roman" pitchFamily="18" charset="0"/>
              </a:rPr>
              <a:t> curves – </a:t>
            </a:r>
            <a:r>
              <a:rPr lang="en-US" sz="2800" dirty="0">
                <a:solidFill>
                  <a:srgbClr val="FF0000"/>
                </a:solidFill>
                <a:latin typeface="Times New Roman" pitchFamily="18" charset="0"/>
                <a:cs typeface="Times New Roman" pitchFamily="18" charset="0"/>
              </a:rPr>
              <a:t>Pleasure curve</a:t>
            </a:r>
          </a:p>
          <a:p>
            <a:pPr algn="just"/>
            <a:r>
              <a:rPr lang="en-US" sz="2800" dirty="0">
                <a:latin typeface="Times New Roman" pitchFamily="18" charset="0"/>
                <a:cs typeface="Times New Roman" pitchFamily="18" charset="0"/>
              </a:rPr>
              <a:t>                </a:t>
            </a:r>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pPr algn="just"/>
            <a:r>
              <a:rPr lang="en-US" sz="2800" dirty="0">
                <a:latin typeface="Times New Roman" pitchFamily="18" charset="0"/>
                <a:cs typeface="Times New Roman" pitchFamily="18" charset="0"/>
              </a:rPr>
              <a:t>By peculiar fashion of posterior teeth  arrangement by giving </a:t>
            </a:r>
            <a:r>
              <a:rPr lang="en-US" sz="2800" dirty="0" err="1">
                <a:latin typeface="Times New Roman" pitchFamily="18" charset="0"/>
                <a:cs typeface="Times New Roman" pitchFamily="18" charset="0"/>
              </a:rPr>
              <a:t>buccolingual</a:t>
            </a:r>
            <a:r>
              <a:rPr lang="en-US" sz="2800" dirty="0">
                <a:latin typeface="Times New Roman" pitchFamily="18" charset="0"/>
                <a:cs typeface="Times New Roman" pitchFamily="18" charset="0"/>
              </a:rPr>
              <a:t> and </a:t>
            </a:r>
            <a:r>
              <a:rPr lang="en-US" sz="2800" dirty="0" err="1">
                <a:latin typeface="Times New Roman" pitchFamily="18" charset="0"/>
                <a:cs typeface="Times New Roman" pitchFamily="18" charset="0"/>
              </a:rPr>
              <a:t>mesiodistal</a:t>
            </a:r>
            <a:r>
              <a:rPr lang="en-US" sz="2800" dirty="0">
                <a:latin typeface="Times New Roman" pitchFamily="18" charset="0"/>
                <a:cs typeface="Times New Roman" pitchFamily="18" charset="0"/>
              </a:rPr>
              <a:t> inclination to the teeth, these curves are generated in </a:t>
            </a:r>
            <a:r>
              <a:rPr lang="en-US" sz="2800" dirty="0" err="1">
                <a:latin typeface="Times New Roman" pitchFamily="18" charset="0"/>
                <a:cs typeface="Times New Roman" pitchFamily="18" charset="0"/>
              </a:rPr>
              <a:t>anterioposterior</a:t>
            </a:r>
            <a:r>
              <a:rPr lang="en-US" sz="2800" dirty="0">
                <a:latin typeface="Times New Roman" pitchFamily="18" charset="0"/>
                <a:cs typeface="Times New Roman" pitchFamily="18" charset="0"/>
              </a:rPr>
              <a:t> and </a:t>
            </a:r>
            <a:r>
              <a:rPr lang="en-US" sz="2800" dirty="0" err="1">
                <a:latin typeface="Times New Roman" pitchFamily="18" charset="0"/>
                <a:cs typeface="Times New Roman" pitchFamily="18" charset="0"/>
              </a:rPr>
              <a:t>mediolateral</a:t>
            </a:r>
            <a:r>
              <a:rPr lang="en-US" sz="2800" dirty="0">
                <a:latin typeface="Times New Roman" pitchFamily="18" charset="0"/>
                <a:cs typeface="Times New Roman" pitchFamily="18" charset="0"/>
              </a:rPr>
              <a:t> direction</a:t>
            </a:r>
          </a:p>
          <a:p>
            <a:pPr algn="just"/>
            <a:endParaRPr lang="en-US" sz="2800" dirty="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The compensating curves should match  the requirement of  </a:t>
            </a:r>
            <a:r>
              <a:rPr lang="en-US" sz="2800" dirty="0" err="1">
                <a:latin typeface="Times New Roman" pitchFamily="18" charset="0"/>
                <a:cs typeface="Times New Roman" pitchFamily="18" charset="0"/>
              </a:rPr>
              <a:t>condylar</a:t>
            </a:r>
            <a:r>
              <a:rPr lang="en-US" sz="2800" dirty="0">
                <a:latin typeface="Times New Roman" pitchFamily="18" charset="0"/>
                <a:cs typeface="Times New Roman" pitchFamily="18" charset="0"/>
              </a:rPr>
              <a:t> and </a:t>
            </a:r>
            <a:r>
              <a:rPr lang="en-US" sz="2800" dirty="0" err="1">
                <a:latin typeface="Times New Roman" pitchFamily="18" charset="0"/>
                <a:cs typeface="Times New Roman" pitchFamily="18" charset="0"/>
              </a:rPr>
              <a:t>incisal</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guidances</a:t>
            </a:r>
            <a:r>
              <a:rPr lang="en-US" sz="2800" dirty="0">
                <a:latin typeface="Times New Roman" pitchFamily="18" charset="0"/>
                <a:cs typeface="Times New Roman" pitchFamily="18" charset="0"/>
              </a:rPr>
              <a:t> already set on articulator  </a:t>
            </a:r>
          </a:p>
          <a:p>
            <a:pPr algn="just"/>
            <a:endParaRPr lang="en-US" sz="2800" dirty="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The plane of occlusion is  now replaced by compensating curve</a:t>
            </a:r>
          </a:p>
          <a:p>
            <a:pPr algn="just"/>
            <a:endParaRPr lang="en-US" sz="2800" dirty="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This factor is in </a:t>
            </a:r>
            <a:r>
              <a:rPr lang="en-US" sz="2800" dirty="0">
                <a:solidFill>
                  <a:srgbClr val="FF0000"/>
                </a:solidFill>
                <a:latin typeface="Times New Roman" pitchFamily="18" charset="0"/>
                <a:cs typeface="Times New Roman" pitchFamily="18" charset="0"/>
              </a:rPr>
              <a:t>total control of operator </a:t>
            </a:r>
            <a:r>
              <a:rPr lang="en-US" sz="2800" dirty="0">
                <a:latin typeface="Times New Roman" pitchFamily="18" charset="0"/>
                <a:cs typeface="Times New Roman" pitchFamily="18" charset="0"/>
              </a:rPr>
              <a:t>to develop balance in occlusion</a:t>
            </a:r>
          </a:p>
          <a:p>
            <a:pPr algn="just"/>
            <a:endParaRPr lang="en-US" sz="2800" dirty="0">
              <a:latin typeface="Times New Roman" pitchFamily="18" charset="0"/>
              <a:cs typeface="Times New Roman" pitchFamily="18" charset="0"/>
            </a:endParaRPr>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ext Box 7">
            <a:extLst>
              <a:ext uri="{FF2B5EF4-FFF2-40B4-BE49-F238E27FC236}">
                <a16:creationId xmlns:a16="http://schemas.microsoft.com/office/drawing/2014/main" id="{86B78887-2432-41F4-8D29-9C508A938300}"/>
              </a:ext>
            </a:extLst>
          </p:cNvPr>
          <p:cNvSpPr txBox="1">
            <a:spLocks noChangeArrowheads="1"/>
          </p:cNvSpPr>
          <p:nvPr/>
        </p:nvSpPr>
        <p:spPr bwMode="auto">
          <a:xfrm>
            <a:off x="609600" y="5226050"/>
            <a:ext cx="7772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a:t>The five factors of  balanced occlusion related to one another on a balance beam</a:t>
            </a:r>
          </a:p>
        </p:txBody>
      </p:sp>
      <p:grpSp>
        <p:nvGrpSpPr>
          <p:cNvPr id="104451" name="Group 9">
            <a:extLst>
              <a:ext uri="{FF2B5EF4-FFF2-40B4-BE49-F238E27FC236}">
                <a16:creationId xmlns:a16="http://schemas.microsoft.com/office/drawing/2014/main" id="{18AB868F-B686-4E39-A409-66D9C821EF88}"/>
              </a:ext>
            </a:extLst>
          </p:cNvPr>
          <p:cNvGrpSpPr>
            <a:grpSpLocks/>
          </p:cNvGrpSpPr>
          <p:nvPr/>
        </p:nvGrpSpPr>
        <p:grpSpPr bwMode="auto">
          <a:xfrm>
            <a:off x="838200" y="228600"/>
            <a:ext cx="7391400" cy="4735513"/>
            <a:chOff x="528" y="144"/>
            <a:chExt cx="4656" cy="2983"/>
          </a:xfrm>
        </p:grpSpPr>
        <p:pic>
          <p:nvPicPr>
            <p:cNvPr id="104452" name="Picture 4" descr="pic 3">
              <a:extLst>
                <a:ext uri="{FF2B5EF4-FFF2-40B4-BE49-F238E27FC236}">
                  <a16:creationId xmlns:a16="http://schemas.microsoft.com/office/drawing/2014/main" id="{608444AD-988D-4B8F-A258-E1CA70E974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000" t="4741" r="10204" b="1006"/>
            <a:stretch>
              <a:fillRect/>
            </a:stretch>
          </p:blipFill>
          <p:spPr bwMode="auto">
            <a:xfrm>
              <a:off x="528" y="144"/>
              <a:ext cx="4656" cy="2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453" name="Text Box 8">
              <a:extLst>
                <a:ext uri="{FF2B5EF4-FFF2-40B4-BE49-F238E27FC236}">
                  <a16:creationId xmlns:a16="http://schemas.microsoft.com/office/drawing/2014/main" id="{C27E1B3C-CC7B-4682-9B8E-C8D4C8CFCE44}"/>
                </a:ext>
              </a:extLst>
            </p:cNvPr>
            <p:cNvSpPr txBox="1">
              <a:spLocks noChangeArrowheads="1"/>
            </p:cNvSpPr>
            <p:nvPr/>
          </p:nvSpPr>
          <p:spPr bwMode="auto">
            <a:xfrm>
              <a:off x="4080" y="2160"/>
              <a:ext cx="62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b="1"/>
                <a:t>cusps</a:t>
              </a:r>
            </a:p>
          </p:txBody>
        </p:sp>
      </p:grpSp>
    </p:spTree>
    <p:extLst>
      <p:ext uri="{BB962C8B-B14F-4D97-AF65-F5344CB8AC3E}">
        <p14:creationId xmlns:p14="http://schemas.microsoft.com/office/powerpoint/2010/main" val="12252797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5800"/>
            <a:ext cx="3505200" cy="579438"/>
          </a:xfrm>
        </p:spPr>
        <p:txBody>
          <a:bodyPr>
            <a:normAutofit fontScale="90000"/>
          </a:bodyPr>
          <a:lstStyle/>
          <a:p>
            <a:r>
              <a:rPr lang="en-US" sz="2400" dirty="0">
                <a:latin typeface="Times New Roman" pitchFamily="18" charset="0"/>
                <a:cs typeface="Times New Roman" pitchFamily="18" charset="0"/>
              </a:rPr>
              <a:t>NO CONTROL OF OPERATOR</a:t>
            </a:r>
          </a:p>
        </p:txBody>
      </p:sp>
      <p:sp>
        <p:nvSpPr>
          <p:cNvPr id="3" name="Content Placeholder 2"/>
          <p:cNvSpPr>
            <a:spLocks noGrp="1"/>
          </p:cNvSpPr>
          <p:nvPr>
            <p:ph idx="1"/>
          </p:nvPr>
        </p:nvSpPr>
        <p:spPr/>
        <p:txBody>
          <a:bodyPr/>
          <a:lstStyle/>
          <a:p>
            <a:pPr>
              <a:buNone/>
            </a:pPr>
            <a:endParaRPr lang="en-US" dirty="0"/>
          </a:p>
        </p:txBody>
      </p:sp>
      <p:sp>
        <p:nvSpPr>
          <p:cNvPr id="5" name="Isosceles Triangle 4"/>
          <p:cNvSpPr/>
          <p:nvPr/>
        </p:nvSpPr>
        <p:spPr>
          <a:xfrm>
            <a:off x="3657600" y="4114800"/>
            <a:ext cx="1676400" cy="1295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1600200" y="4038600"/>
            <a:ext cx="5867400" cy="7620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8" name="Oval 7"/>
          <p:cNvSpPr/>
          <p:nvPr/>
        </p:nvSpPr>
        <p:spPr>
          <a:xfrm>
            <a:off x="1676400" y="3276600"/>
            <a:ext cx="10668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CG</a:t>
            </a:r>
          </a:p>
        </p:txBody>
      </p:sp>
      <p:sp>
        <p:nvSpPr>
          <p:cNvPr id="9" name="Oval 8"/>
          <p:cNvSpPr/>
          <p:nvPr/>
        </p:nvSpPr>
        <p:spPr>
          <a:xfrm>
            <a:off x="1676400" y="2362200"/>
            <a:ext cx="10668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IG</a:t>
            </a:r>
          </a:p>
        </p:txBody>
      </p:sp>
      <p:sp>
        <p:nvSpPr>
          <p:cNvPr id="10" name="Oval 9"/>
          <p:cNvSpPr/>
          <p:nvPr/>
        </p:nvSpPr>
        <p:spPr>
          <a:xfrm>
            <a:off x="6400800" y="3352800"/>
            <a:ext cx="10668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a:t>
            </a:r>
          </a:p>
        </p:txBody>
      </p:sp>
      <p:sp>
        <p:nvSpPr>
          <p:cNvPr id="11" name="Oval 10"/>
          <p:cNvSpPr/>
          <p:nvPr/>
        </p:nvSpPr>
        <p:spPr>
          <a:xfrm>
            <a:off x="6400800" y="2590800"/>
            <a:ext cx="10668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CC</a:t>
            </a:r>
          </a:p>
        </p:txBody>
      </p:sp>
      <p:sp>
        <p:nvSpPr>
          <p:cNvPr id="12" name="Oval 11"/>
          <p:cNvSpPr/>
          <p:nvPr/>
        </p:nvSpPr>
        <p:spPr>
          <a:xfrm>
            <a:off x="6400800" y="1828800"/>
            <a:ext cx="10668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OP</a:t>
            </a:r>
          </a:p>
        </p:txBody>
      </p:sp>
      <p:sp>
        <p:nvSpPr>
          <p:cNvPr id="13" name="Title 1"/>
          <p:cNvSpPr txBox="1">
            <a:spLocks/>
          </p:cNvSpPr>
          <p:nvPr/>
        </p:nvSpPr>
        <p:spPr>
          <a:xfrm>
            <a:off x="4876800" y="685800"/>
            <a:ext cx="3505200" cy="579438"/>
          </a:xfrm>
          <a:prstGeom prst="rect">
            <a:avLst/>
          </a:prstGeom>
        </p:spPr>
        <p:txBody>
          <a:bodyPr vert="horz" lIns="91440" tIns="45720" rIns="91440" bIns="45720" rtlCol="0" anchor="ctr">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rPr>
              <a:t>TOTAL CONTROL OF OPERATOR</a:t>
            </a:r>
          </a:p>
        </p:txBody>
      </p:sp>
      <p:sp>
        <p:nvSpPr>
          <p:cNvPr id="14" name="TextBox 13"/>
          <p:cNvSpPr txBox="1"/>
          <p:nvPr/>
        </p:nvSpPr>
        <p:spPr>
          <a:xfrm>
            <a:off x="3200400" y="3669268"/>
            <a:ext cx="2786340" cy="338554"/>
          </a:xfrm>
          <a:prstGeom prst="rect">
            <a:avLst/>
          </a:prstGeom>
          <a:noFill/>
        </p:spPr>
        <p:txBody>
          <a:bodyPr wrap="none" rtlCol="0">
            <a:spAutoFit/>
          </a:bodyPr>
          <a:lstStyle/>
          <a:p>
            <a:r>
              <a:rPr lang="en-US" sz="1600" dirty="0">
                <a:solidFill>
                  <a:srgbClr val="FF0000"/>
                </a:solidFill>
                <a:latin typeface="Times New Roman" pitchFamily="18" charset="0"/>
                <a:cs typeface="Times New Roman" pitchFamily="18" charset="0"/>
              </a:rPr>
              <a:t>BALANCED IN OCCLUSION</a:t>
            </a:r>
          </a:p>
        </p:txBody>
      </p:sp>
      <p:sp>
        <p:nvSpPr>
          <p:cNvPr id="15" name="Date Placeholder 14"/>
          <p:cNvSpPr>
            <a:spLocks noGrp="1"/>
          </p:cNvSpPr>
          <p:nvPr>
            <p:ph type="dt" sz="half" idx="10"/>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600" u="sng" dirty="0">
                <a:solidFill>
                  <a:srgbClr val="FF0000"/>
                </a:solidFill>
                <a:latin typeface="Times New Roman" pitchFamily="18" charset="0"/>
              </a:rPr>
              <a:t>INTRODUCTION</a:t>
            </a:r>
            <a:endParaRPr lang="en-US" sz="3600" u="sng" dirty="0">
              <a:solidFill>
                <a:srgbClr val="FF0000"/>
              </a:solidFill>
            </a:endParaRPr>
          </a:p>
        </p:txBody>
      </p:sp>
      <p:sp>
        <p:nvSpPr>
          <p:cNvPr id="3" name="Content Placeholder 2"/>
          <p:cNvSpPr>
            <a:spLocks noGrp="1"/>
          </p:cNvSpPr>
          <p:nvPr>
            <p:ph idx="1"/>
          </p:nvPr>
        </p:nvSpPr>
        <p:spPr>
          <a:xfrm>
            <a:off x="457200" y="1066800"/>
            <a:ext cx="8229600" cy="4876800"/>
          </a:xfrm>
        </p:spPr>
        <p:txBody>
          <a:bodyPr>
            <a:noAutofit/>
          </a:bodyPr>
          <a:lstStyle/>
          <a:p>
            <a:pPr marL="287338" lvl="1">
              <a:lnSpc>
                <a:spcPct val="200000"/>
              </a:lnSpc>
              <a:buFont typeface="+mj-lt"/>
              <a:buAutoNum type="arabicPeriod"/>
            </a:pPr>
            <a:r>
              <a:rPr lang="en-US" sz="2000" dirty="0">
                <a:solidFill>
                  <a:srgbClr val="FF0000"/>
                </a:solidFill>
                <a:latin typeface="Times New Roman" pitchFamily="18" charset="0"/>
                <a:cs typeface="Times New Roman" pitchFamily="18" charset="0"/>
              </a:rPr>
              <a:t>Functions served by teeth </a:t>
            </a:r>
            <a:r>
              <a:rPr lang="en-US" sz="2000" dirty="0">
                <a:latin typeface="Times New Roman" pitchFamily="18" charset="0"/>
                <a:cs typeface="Times New Roman" pitchFamily="18" charset="0"/>
              </a:rPr>
              <a:t>– Mastication</a:t>
            </a:r>
          </a:p>
          <a:p>
            <a:pPr marL="2292350" lvl="1" indent="-231775">
              <a:lnSpc>
                <a:spcPct val="200000"/>
              </a:lnSpc>
              <a:buFont typeface="Times New Roman" pitchFamily="18" charset="0"/>
              <a:buChar char="–"/>
            </a:pPr>
            <a:r>
              <a:rPr lang="en-US" sz="2000" dirty="0">
                <a:latin typeface="Times New Roman" pitchFamily="18" charset="0"/>
                <a:cs typeface="Times New Roman" pitchFamily="18" charset="0"/>
              </a:rPr>
              <a:t>             Esthetics</a:t>
            </a:r>
          </a:p>
          <a:p>
            <a:pPr marL="2292350" lvl="1" indent="-231775">
              <a:lnSpc>
                <a:spcPct val="200000"/>
              </a:lnSpc>
              <a:buFont typeface="Times New Roman" pitchFamily="18" charset="0"/>
              <a:buChar char="–"/>
            </a:pPr>
            <a:r>
              <a:rPr lang="en-US" sz="2000" dirty="0">
                <a:latin typeface="Times New Roman" pitchFamily="18" charset="0"/>
                <a:cs typeface="Times New Roman" pitchFamily="18" charset="0"/>
              </a:rPr>
              <a:t>            Phonetics</a:t>
            </a:r>
          </a:p>
          <a:p>
            <a:pPr marL="287338" lvl="1" indent="-287338">
              <a:lnSpc>
                <a:spcPct val="200000"/>
              </a:lnSpc>
              <a:buFont typeface="+mj-lt"/>
              <a:buAutoNum type="arabicPeriod" startAt="2"/>
            </a:pPr>
            <a:r>
              <a:rPr lang="en-US" sz="2000" dirty="0">
                <a:solidFill>
                  <a:srgbClr val="FF0000"/>
                </a:solidFill>
                <a:latin typeface="Times New Roman" pitchFamily="18" charset="0"/>
                <a:cs typeface="Times New Roman" pitchFamily="18" charset="0"/>
              </a:rPr>
              <a:t>Desirable qualities in denture</a:t>
            </a:r>
            <a:r>
              <a:rPr lang="en-US" sz="2000" dirty="0">
                <a:latin typeface="Times New Roman" pitchFamily="18" charset="0"/>
                <a:cs typeface="Times New Roman" pitchFamily="18" charset="0"/>
              </a:rPr>
              <a:t>  – Adequate retention</a:t>
            </a:r>
          </a:p>
          <a:p>
            <a:pPr marL="3603625" lvl="1" indent="-233363">
              <a:lnSpc>
                <a:spcPct val="200000"/>
              </a:lnSpc>
              <a:buFont typeface="Times New Roman" pitchFamily="18" charset="0"/>
              <a:buChar char="–"/>
            </a:pPr>
            <a:r>
              <a:rPr lang="en-US" sz="2000" dirty="0">
                <a:latin typeface="Times New Roman" pitchFamily="18" charset="0"/>
                <a:cs typeface="Times New Roman" pitchFamily="18" charset="0"/>
              </a:rPr>
              <a:t>Stability</a:t>
            </a:r>
          </a:p>
          <a:p>
            <a:pPr marL="3603625" lvl="1" indent="-233363">
              <a:lnSpc>
                <a:spcPct val="200000"/>
              </a:lnSpc>
              <a:buFont typeface="Times New Roman" pitchFamily="18" charset="0"/>
              <a:buChar char="–"/>
            </a:pPr>
            <a:r>
              <a:rPr lang="en-US" sz="2000" dirty="0">
                <a:latin typeface="Times New Roman" pitchFamily="18" charset="0"/>
                <a:cs typeface="Times New Roman" pitchFamily="18" charset="0"/>
              </a:rPr>
              <a:t>Harmony in occlusion</a:t>
            </a:r>
          </a:p>
          <a:p>
            <a:pPr marL="3603625" lvl="1" indent="-233363">
              <a:lnSpc>
                <a:spcPct val="200000"/>
              </a:lnSpc>
              <a:buFont typeface="Times New Roman" pitchFamily="18" charset="0"/>
              <a:buChar char="–"/>
            </a:pPr>
            <a:r>
              <a:rPr lang="en-US" sz="2000" dirty="0">
                <a:latin typeface="Times New Roman" pitchFamily="18" charset="0"/>
                <a:cs typeface="Times New Roman" pitchFamily="18" charset="0"/>
              </a:rPr>
              <a:t>Preservation of the foundation</a:t>
            </a:r>
          </a:p>
          <a:p>
            <a:pPr marL="3603625" lvl="1" indent="-233363">
              <a:lnSpc>
                <a:spcPct val="200000"/>
              </a:lnSpc>
              <a:buFont typeface="Times New Roman" pitchFamily="18" charset="0"/>
              <a:buChar char="–"/>
            </a:pPr>
            <a:r>
              <a:rPr lang="en-US" sz="2000" dirty="0">
                <a:latin typeface="Times New Roman" pitchFamily="18" charset="0"/>
                <a:cs typeface="Times New Roman" pitchFamily="18" charset="0"/>
              </a:rPr>
              <a:t>Comfort</a:t>
            </a:r>
          </a:p>
          <a:p>
            <a:pPr marL="3603625" lvl="1" indent="-233363">
              <a:lnSpc>
                <a:spcPct val="200000"/>
              </a:lnSpc>
              <a:buFont typeface="Times New Roman" pitchFamily="18" charset="0"/>
              <a:buChar char="–"/>
            </a:pPr>
            <a:endParaRPr lang="en-US" sz="2000" dirty="0">
              <a:latin typeface="Times New Roman" pitchFamily="18" charset="0"/>
              <a:cs typeface="Times New Roman" pitchFamily="18" charset="0"/>
            </a:endParaRPr>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685800" y="0"/>
            <a:ext cx="7772400" cy="762000"/>
          </a:xfrm>
        </p:spPr>
        <p:txBody>
          <a:bodyPr>
            <a:normAutofit/>
          </a:bodyPr>
          <a:lstStyle/>
          <a:p>
            <a:pPr algn="ctr"/>
            <a:r>
              <a:rPr lang="en-US" u="sng" dirty="0">
                <a:latin typeface="Times New Roman" pitchFamily="18" charset="0"/>
                <a:cs typeface="Times New Roman" pitchFamily="18" charset="0"/>
              </a:rPr>
              <a:t>Steps involved in balancing</a:t>
            </a:r>
          </a:p>
        </p:txBody>
      </p:sp>
      <p:sp>
        <p:nvSpPr>
          <p:cNvPr id="67587" name="Rectangle 3"/>
          <p:cNvSpPr>
            <a:spLocks noGrp="1" noChangeArrowheads="1"/>
          </p:cNvSpPr>
          <p:nvPr>
            <p:ph type="body" idx="1"/>
          </p:nvPr>
        </p:nvSpPr>
        <p:spPr>
          <a:xfrm>
            <a:off x="457200" y="685800"/>
            <a:ext cx="8382000" cy="5486400"/>
          </a:xfrm>
        </p:spPr>
        <p:txBody>
          <a:bodyPr>
            <a:noAutofit/>
          </a:bodyPr>
          <a:lstStyle/>
          <a:p>
            <a:pPr marL="0" indent="0" algn="just">
              <a:lnSpc>
                <a:spcPct val="200000"/>
              </a:lnSpc>
              <a:buFont typeface="Wingdings" pitchFamily="2" charset="2"/>
              <a:buNone/>
            </a:pPr>
            <a:r>
              <a:rPr lang="en-US" sz="2000" dirty="0">
                <a:latin typeface="Times New Roman" pitchFamily="18" charset="0"/>
              </a:rPr>
              <a:t>-The teeth have to be inclined to develop a balanced occlusion. </a:t>
            </a:r>
          </a:p>
          <a:p>
            <a:pPr marL="0" indent="0" algn="just">
              <a:lnSpc>
                <a:spcPct val="200000"/>
              </a:lnSpc>
              <a:buFont typeface="Wingdings" pitchFamily="2" charset="2"/>
              <a:buNone/>
            </a:pPr>
            <a:r>
              <a:rPr lang="en-US" sz="2000" dirty="0">
                <a:latin typeface="Times New Roman" pitchFamily="18" charset="0"/>
              </a:rPr>
              <a:t>-The upper and lower </a:t>
            </a:r>
            <a:r>
              <a:rPr lang="en-US" sz="2000" dirty="0" err="1">
                <a:latin typeface="Times New Roman" pitchFamily="18" charset="0"/>
              </a:rPr>
              <a:t>incisal</a:t>
            </a:r>
            <a:r>
              <a:rPr lang="en-US" sz="2000" dirty="0">
                <a:latin typeface="Times New Roman" pitchFamily="18" charset="0"/>
              </a:rPr>
              <a:t> units meet only when the </a:t>
            </a:r>
            <a:r>
              <a:rPr lang="en-US" sz="2000" dirty="0" err="1">
                <a:latin typeface="Times New Roman" pitchFamily="18" charset="0"/>
              </a:rPr>
              <a:t>mandibular</a:t>
            </a:r>
            <a:r>
              <a:rPr lang="en-US" sz="2000" dirty="0">
                <a:latin typeface="Times New Roman" pitchFamily="18" charset="0"/>
              </a:rPr>
              <a:t> teeth are protruded and protrusive balancing unit functions only when upper and lower units contact. </a:t>
            </a:r>
          </a:p>
          <a:p>
            <a:pPr marL="0" indent="0" algn="just">
              <a:lnSpc>
                <a:spcPct val="200000"/>
              </a:lnSpc>
              <a:buFont typeface="Wingdings" pitchFamily="2" charset="2"/>
              <a:buNone/>
            </a:pPr>
            <a:r>
              <a:rPr lang="en-US" sz="2000" dirty="0">
                <a:latin typeface="Times New Roman" pitchFamily="18" charset="0"/>
              </a:rPr>
              <a:t>-To develop a balanced occlusion one needs an adjustable articulator which should:</a:t>
            </a:r>
          </a:p>
          <a:p>
            <a:pPr marL="0" indent="0" algn="just">
              <a:lnSpc>
                <a:spcPct val="200000"/>
              </a:lnSpc>
              <a:buFont typeface="Wingdings" pitchFamily="2" charset="2"/>
              <a:buNone/>
            </a:pPr>
            <a:r>
              <a:rPr lang="en-US" sz="2000" dirty="0">
                <a:latin typeface="Times New Roman" pitchFamily="18" charset="0"/>
              </a:rPr>
              <a:t>	-Receive a face-bow transfer.</a:t>
            </a:r>
          </a:p>
          <a:p>
            <a:pPr marL="0" indent="0" algn="just">
              <a:lnSpc>
                <a:spcPct val="200000"/>
              </a:lnSpc>
              <a:buFont typeface="Wingdings" pitchFamily="2" charset="2"/>
              <a:buNone/>
            </a:pPr>
            <a:r>
              <a:rPr lang="en-US" sz="2000" dirty="0">
                <a:latin typeface="Times New Roman" pitchFamily="18" charset="0"/>
              </a:rPr>
              <a:t>	-Adjust to individual inter </a:t>
            </a:r>
            <a:r>
              <a:rPr lang="en-US" sz="2000" dirty="0" err="1">
                <a:latin typeface="Times New Roman" pitchFamily="18" charset="0"/>
              </a:rPr>
              <a:t>condylar</a:t>
            </a:r>
            <a:r>
              <a:rPr lang="en-US" sz="2000" dirty="0">
                <a:latin typeface="Times New Roman" pitchFamily="18" charset="0"/>
              </a:rPr>
              <a:t> guidance.</a:t>
            </a:r>
          </a:p>
          <a:p>
            <a:pPr marL="0" indent="0" algn="just">
              <a:lnSpc>
                <a:spcPct val="200000"/>
              </a:lnSpc>
              <a:buFont typeface="Wingdings" pitchFamily="2" charset="2"/>
              <a:buNone/>
            </a:pPr>
            <a:r>
              <a:rPr lang="en-US" sz="2000" dirty="0">
                <a:latin typeface="Times New Roman" pitchFamily="18" charset="0"/>
              </a:rPr>
              <a:t>	-Have an adjustable </a:t>
            </a:r>
            <a:r>
              <a:rPr lang="en-US" sz="2000" dirty="0" err="1">
                <a:latin typeface="Times New Roman" pitchFamily="18" charset="0"/>
              </a:rPr>
              <a:t>incisal</a:t>
            </a:r>
            <a:r>
              <a:rPr lang="en-US" sz="2000" dirty="0">
                <a:latin typeface="Times New Roman" pitchFamily="18" charset="0"/>
              </a:rPr>
              <a:t> guide table.</a:t>
            </a:r>
          </a:p>
        </p:txBody>
      </p:sp>
      <p:sp>
        <p:nvSpPr>
          <p:cNvPr id="6" name="Date Placeholder 5"/>
          <p:cNvSpPr>
            <a:spLocks noGrp="1"/>
          </p:cNvSpPr>
          <p:nvPr>
            <p:ph type="dt" sz="half" idx="10"/>
          </p:nvPr>
        </p:nvSpPr>
        <p:spPr/>
        <p:txBody>
          <a:bodyPr/>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type="body" idx="1"/>
          </p:nvPr>
        </p:nvSpPr>
        <p:spPr>
          <a:xfrm>
            <a:off x="533400" y="381000"/>
            <a:ext cx="8077200" cy="6096000"/>
          </a:xfrm>
        </p:spPr>
        <p:txBody>
          <a:bodyPr>
            <a:normAutofit/>
          </a:bodyPr>
          <a:lstStyle/>
          <a:p>
            <a:pPr marL="0" indent="0">
              <a:lnSpc>
                <a:spcPct val="200000"/>
              </a:lnSpc>
              <a:buFont typeface="Wingdings" pitchFamily="2" charset="2"/>
              <a:buNone/>
            </a:pPr>
            <a:r>
              <a:rPr lang="en-US" sz="2000" dirty="0">
                <a:latin typeface="Times New Roman" pitchFamily="18" charset="0"/>
              </a:rPr>
              <a:t>-To adjust the articulator requires:</a:t>
            </a:r>
          </a:p>
          <a:p>
            <a:pPr marL="1028700" lvl="1" indent="-238125">
              <a:lnSpc>
                <a:spcPct val="200000"/>
              </a:lnSpc>
              <a:buFont typeface="Courier New" pitchFamily="49" charset="0"/>
              <a:buChar char="o"/>
            </a:pPr>
            <a:r>
              <a:rPr lang="en-US" sz="2000" dirty="0">
                <a:latin typeface="Times New Roman" pitchFamily="18" charset="0"/>
              </a:rPr>
              <a:t>A centric </a:t>
            </a:r>
            <a:r>
              <a:rPr lang="en-US" sz="2000">
                <a:latin typeface="Times New Roman" pitchFamily="18" charset="0"/>
              </a:rPr>
              <a:t>relation record</a:t>
            </a:r>
            <a:r>
              <a:rPr lang="en-US" sz="2000" dirty="0">
                <a:latin typeface="Times New Roman" pitchFamily="18" charset="0"/>
              </a:rPr>
              <a:t>.</a:t>
            </a:r>
          </a:p>
          <a:p>
            <a:pPr marL="1028700" lvl="1" indent="-238125">
              <a:lnSpc>
                <a:spcPct val="200000"/>
              </a:lnSpc>
              <a:buFont typeface="Courier New" pitchFamily="49" charset="0"/>
              <a:buChar char="o"/>
            </a:pPr>
            <a:r>
              <a:rPr lang="en-US" sz="2000" dirty="0">
                <a:latin typeface="Times New Roman" pitchFamily="18" charset="0"/>
              </a:rPr>
              <a:t>Eccentric protrusive record.</a:t>
            </a:r>
          </a:p>
          <a:p>
            <a:pPr marL="1028700" lvl="1" indent="-238125">
              <a:lnSpc>
                <a:spcPct val="200000"/>
              </a:lnSpc>
              <a:buFont typeface="Courier New" pitchFamily="49" charset="0"/>
              <a:buChar char="o"/>
            </a:pPr>
            <a:r>
              <a:rPr lang="en-US" sz="2000" dirty="0">
                <a:latin typeface="Times New Roman" pitchFamily="18" charset="0"/>
              </a:rPr>
              <a:t>Right and left lateral records</a:t>
            </a:r>
          </a:p>
          <a:p>
            <a:pPr marL="0" indent="0">
              <a:lnSpc>
                <a:spcPct val="200000"/>
              </a:lnSpc>
              <a:buFont typeface="Wingdings" pitchFamily="2" charset="2"/>
              <a:buNone/>
            </a:pPr>
            <a:endParaRPr lang="en-US" sz="2000" dirty="0">
              <a:latin typeface="Times New Roman" pitchFamily="18" charset="0"/>
            </a:endParaRPr>
          </a:p>
          <a:p>
            <a:pPr marL="0" indent="0">
              <a:lnSpc>
                <a:spcPct val="200000"/>
              </a:lnSpc>
              <a:buFont typeface="Wingdings" pitchFamily="2" charset="2"/>
              <a:buNone/>
            </a:pPr>
            <a:r>
              <a:rPr lang="en-US" sz="2000" dirty="0">
                <a:latin typeface="Times New Roman" pitchFamily="18" charset="0"/>
              </a:rPr>
              <a:t>-If the articulator will not receive the lateral records (Hanau type) then lateral </a:t>
            </a:r>
            <a:r>
              <a:rPr lang="en-US" sz="2000" dirty="0" err="1">
                <a:latin typeface="Times New Roman" pitchFamily="18" charset="0"/>
              </a:rPr>
              <a:t>condylar</a:t>
            </a:r>
            <a:r>
              <a:rPr lang="en-US" sz="2000" dirty="0">
                <a:latin typeface="Times New Roman" pitchFamily="18" charset="0"/>
              </a:rPr>
              <a:t> guidance is calculated as</a:t>
            </a:r>
            <a:r>
              <a:rPr lang="en-US" sz="2000" b="1" dirty="0">
                <a:latin typeface="Times New Roman" pitchFamily="18" charset="0"/>
              </a:rPr>
              <a:t>:           </a:t>
            </a:r>
            <a:r>
              <a:rPr lang="en-US" sz="2000" b="1" i="1" dirty="0">
                <a:solidFill>
                  <a:srgbClr val="FF0000"/>
                </a:solidFill>
                <a:latin typeface="Times New Roman" pitchFamily="18" charset="0"/>
              </a:rPr>
              <a:t>L = H/8 + 12 </a:t>
            </a:r>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3">
            <a:extLst>
              <a:ext uri="{FF2B5EF4-FFF2-40B4-BE49-F238E27FC236}">
                <a16:creationId xmlns:a16="http://schemas.microsoft.com/office/drawing/2014/main" id="{ABB01ED1-B056-4502-B478-4F3FBD19AAC7}"/>
              </a:ext>
            </a:extLst>
          </p:cNvPr>
          <p:cNvSpPr>
            <a:spLocks noGrp="1" noChangeArrowheads="1"/>
          </p:cNvSpPr>
          <p:nvPr>
            <p:ph type="body" idx="1"/>
          </p:nvPr>
        </p:nvSpPr>
        <p:spPr>
          <a:xfrm>
            <a:off x="304800" y="381000"/>
            <a:ext cx="8610600" cy="6248400"/>
          </a:xfrm>
        </p:spPr>
        <p:txBody>
          <a:bodyPr/>
          <a:lstStyle/>
          <a:p>
            <a:pPr marL="609600" indent="-609600" algn="just" eaLnBrk="1" hangingPunct="1">
              <a:lnSpc>
                <a:spcPct val="110000"/>
              </a:lnSpc>
              <a:buFontTx/>
              <a:buNone/>
            </a:pPr>
            <a:r>
              <a:rPr lang="en-US" altLang="en-US" b="1">
                <a:solidFill>
                  <a:srgbClr val="A50021"/>
                </a:solidFill>
              </a:rPr>
              <a:t>Advantages of Bilateral Occlusal Balance</a:t>
            </a:r>
            <a:r>
              <a:rPr lang="en-US" altLang="en-US" b="1"/>
              <a:t>:</a:t>
            </a:r>
            <a:endParaRPr lang="en-US" altLang="en-US"/>
          </a:p>
          <a:p>
            <a:pPr marL="609600" indent="-609600" algn="just" eaLnBrk="1" hangingPunct="1">
              <a:lnSpc>
                <a:spcPct val="210000"/>
              </a:lnSpc>
              <a:buFont typeface="Wingdings" panose="05000000000000000000" pitchFamily="2" charset="2"/>
              <a:buChar char="Ø"/>
            </a:pPr>
            <a:r>
              <a:rPr lang="en-US" altLang="en-US" sz="2800"/>
              <a:t>Esthetic</a:t>
            </a:r>
          </a:p>
          <a:p>
            <a:pPr marL="609600" indent="-609600" algn="just" eaLnBrk="1" hangingPunct="1">
              <a:lnSpc>
                <a:spcPct val="210000"/>
              </a:lnSpc>
              <a:buFont typeface="Wingdings" panose="05000000000000000000" pitchFamily="2" charset="2"/>
              <a:buChar char="Ø"/>
            </a:pPr>
            <a:r>
              <a:rPr lang="en-US" altLang="en-US" sz="2800"/>
              <a:t>Bilateral simultaneous contact help to seat the denture in a stable position during mastication, swallowing and maintain retention and stability of the denture and the health of the oral tissues.</a:t>
            </a:r>
          </a:p>
        </p:txBody>
      </p:sp>
    </p:spTree>
    <p:extLst>
      <p:ext uri="{BB962C8B-B14F-4D97-AF65-F5344CB8AC3E}">
        <p14:creationId xmlns:p14="http://schemas.microsoft.com/office/powerpoint/2010/main" val="41258454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3">
            <a:extLst>
              <a:ext uri="{FF2B5EF4-FFF2-40B4-BE49-F238E27FC236}">
                <a16:creationId xmlns:a16="http://schemas.microsoft.com/office/drawing/2014/main" id="{CF4A6FB9-7186-47F6-9211-2173E625B89D}"/>
              </a:ext>
            </a:extLst>
          </p:cNvPr>
          <p:cNvSpPr>
            <a:spLocks noGrp="1" noChangeArrowheads="1"/>
          </p:cNvSpPr>
          <p:nvPr>
            <p:ph type="body" idx="1"/>
          </p:nvPr>
        </p:nvSpPr>
        <p:spPr>
          <a:xfrm>
            <a:off x="228600" y="228600"/>
            <a:ext cx="8686800" cy="6400800"/>
          </a:xfrm>
        </p:spPr>
        <p:txBody>
          <a:bodyPr/>
          <a:lstStyle/>
          <a:p>
            <a:pPr algn="just" eaLnBrk="1" hangingPunct="1">
              <a:lnSpc>
                <a:spcPct val="150000"/>
              </a:lnSpc>
              <a:buFont typeface="Wingdings" panose="05000000000000000000" pitchFamily="2" charset="2"/>
              <a:buChar char="Ø"/>
            </a:pPr>
            <a:r>
              <a:rPr lang="en-US" altLang="en-US" sz="2800"/>
              <a:t>Due to cross-arch balance, as the bolus is chewed on one side, the balancing cusps will come close or will contact on the other. </a:t>
            </a:r>
          </a:p>
          <a:p>
            <a:pPr algn="just" eaLnBrk="1" hangingPunct="1">
              <a:lnSpc>
                <a:spcPct val="150000"/>
              </a:lnSpc>
              <a:buFont typeface="Wingdings" panose="05000000000000000000" pitchFamily="2" charset="2"/>
              <a:buChar char="Ø"/>
            </a:pPr>
            <a:r>
              <a:rPr lang="en-US" altLang="en-US" sz="2800"/>
              <a:t>Denture bases are stable even during bruxing activity </a:t>
            </a:r>
          </a:p>
          <a:p>
            <a:pPr algn="just" eaLnBrk="1" hangingPunct="1">
              <a:lnSpc>
                <a:spcPct val="150000"/>
              </a:lnSpc>
              <a:buFont typeface="Wingdings" panose="05000000000000000000" pitchFamily="2" charset="2"/>
              <a:buChar char="Ø"/>
            </a:pPr>
            <a:r>
              <a:rPr lang="en-US" altLang="en-US" sz="2800"/>
              <a:t>Anatomic teeth used in balanced occlusion penetrate bolus better requiring less chewing force and therefore decreasing the vertical force on the ridges</a:t>
            </a:r>
          </a:p>
        </p:txBody>
      </p:sp>
    </p:spTree>
    <p:extLst>
      <p:ext uri="{BB962C8B-B14F-4D97-AF65-F5344CB8AC3E}">
        <p14:creationId xmlns:p14="http://schemas.microsoft.com/office/powerpoint/2010/main" val="16456204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3">
            <a:extLst>
              <a:ext uri="{FF2B5EF4-FFF2-40B4-BE49-F238E27FC236}">
                <a16:creationId xmlns:a16="http://schemas.microsoft.com/office/drawing/2014/main" id="{358689DE-F5F8-4629-BD32-8CBE2649C77B}"/>
              </a:ext>
            </a:extLst>
          </p:cNvPr>
          <p:cNvSpPr>
            <a:spLocks noGrp="1" noChangeArrowheads="1"/>
          </p:cNvSpPr>
          <p:nvPr>
            <p:ph type="body" idx="1"/>
          </p:nvPr>
        </p:nvSpPr>
        <p:spPr>
          <a:xfrm>
            <a:off x="228600" y="228600"/>
            <a:ext cx="8763000" cy="6477000"/>
          </a:xfrm>
        </p:spPr>
        <p:txBody>
          <a:bodyPr/>
          <a:lstStyle/>
          <a:p>
            <a:pPr algn="just" eaLnBrk="1" hangingPunct="1">
              <a:lnSpc>
                <a:spcPct val="180000"/>
              </a:lnSpc>
              <a:buFont typeface="Wingdings" panose="05000000000000000000" pitchFamily="2" charset="2"/>
              <a:buChar char="Ø"/>
            </a:pPr>
            <a:r>
              <a:rPr lang="en-US" altLang="en-US" sz="2800"/>
              <a:t>The ability of the cusped teeth to arranged in harmony with the temporomandibular joint and muscles of  mastication during speech swallowing and chewing supposedly will improve the occlusion which is mechanically and physiologically balanced and therefore more acceptable to the oral environment</a:t>
            </a:r>
          </a:p>
        </p:txBody>
      </p:sp>
    </p:spTree>
    <p:extLst>
      <p:ext uri="{BB962C8B-B14F-4D97-AF65-F5344CB8AC3E}">
        <p14:creationId xmlns:p14="http://schemas.microsoft.com/office/powerpoint/2010/main" val="11415718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3">
            <a:extLst>
              <a:ext uri="{FF2B5EF4-FFF2-40B4-BE49-F238E27FC236}">
                <a16:creationId xmlns:a16="http://schemas.microsoft.com/office/drawing/2014/main" id="{A16BC7D9-A639-4812-BE9D-F3FE2D7671BD}"/>
              </a:ext>
            </a:extLst>
          </p:cNvPr>
          <p:cNvSpPr>
            <a:spLocks noGrp="1" noChangeArrowheads="1"/>
          </p:cNvSpPr>
          <p:nvPr>
            <p:ph type="body" idx="1"/>
          </p:nvPr>
        </p:nvSpPr>
        <p:spPr>
          <a:xfrm>
            <a:off x="457200" y="1219200"/>
            <a:ext cx="8305800" cy="3581400"/>
          </a:xfrm>
        </p:spPr>
        <p:txBody>
          <a:bodyPr/>
          <a:lstStyle/>
          <a:p>
            <a:pPr algn="just" eaLnBrk="1" hangingPunct="1">
              <a:lnSpc>
                <a:spcPct val="160000"/>
              </a:lnSpc>
              <a:buFont typeface="Wingdings" panose="05000000000000000000" pitchFamily="2" charset="2"/>
              <a:buChar char="Ø"/>
            </a:pPr>
            <a:r>
              <a:rPr lang="en-US" altLang="en-US" sz="2800"/>
              <a:t>The interdigitation of the denture teeth is believed to resist rotation movement of the denture thus encouraging a more vertical chewing pattern and greater denture stability</a:t>
            </a:r>
          </a:p>
          <a:p>
            <a:pPr eaLnBrk="1" hangingPunct="1">
              <a:lnSpc>
                <a:spcPct val="160000"/>
              </a:lnSpc>
            </a:pPr>
            <a:endParaRPr lang="en-US" altLang="en-US"/>
          </a:p>
        </p:txBody>
      </p:sp>
    </p:spTree>
    <p:extLst>
      <p:ext uri="{BB962C8B-B14F-4D97-AF65-F5344CB8AC3E}">
        <p14:creationId xmlns:p14="http://schemas.microsoft.com/office/powerpoint/2010/main" val="19025158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a:extLst>
              <a:ext uri="{FF2B5EF4-FFF2-40B4-BE49-F238E27FC236}">
                <a16:creationId xmlns:a16="http://schemas.microsoft.com/office/drawing/2014/main" id="{70B04C3A-4C76-425E-875C-AB35EEEB9E2D}"/>
              </a:ext>
            </a:extLst>
          </p:cNvPr>
          <p:cNvSpPr>
            <a:spLocks noGrp="1" noChangeArrowheads="1"/>
          </p:cNvSpPr>
          <p:nvPr>
            <p:ph type="body" idx="1"/>
          </p:nvPr>
        </p:nvSpPr>
        <p:spPr>
          <a:xfrm>
            <a:off x="457200" y="304800"/>
            <a:ext cx="8534400" cy="6324600"/>
          </a:xfrm>
        </p:spPr>
        <p:txBody>
          <a:bodyPr/>
          <a:lstStyle/>
          <a:p>
            <a:pPr marL="609600" indent="-609600" algn="just" eaLnBrk="1" hangingPunct="1">
              <a:buFontTx/>
              <a:buNone/>
            </a:pPr>
            <a:r>
              <a:rPr lang="en-US" altLang="en-US" b="1">
                <a:solidFill>
                  <a:srgbClr val="A50021"/>
                </a:solidFill>
              </a:rPr>
              <a:t>Disadvantages of Balanced Occlusion</a:t>
            </a:r>
          </a:p>
          <a:p>
            <a:pPr marL="609600" indent="-609600" algn="just" eaLnBrk="1" hangingPunct="1">
              <a:lnSpc>
                <a:spcPct val="200000"/>
              </a:lnSpc>
              <a:buFont typeface="Wingdings" panose="05000000000000000000" pitchFamily="2" charset="2"/>
              <a:buChar char="Ø"/>
            </a:pPr>
            <a:r>
              <a:rPr lang="en-US" altLang="en-US" sz="2800"/>
              <a:t>Precise exact reproducible records are required to generate this occlusion on a semi or fully adjustable articulator there by requiring a more careful and time consuming technique.</a:t>
            </a:r>
          </a:p>
          <a:p>
            <a:pPr marL="609600" indent="-609600" algn="just" eaLnBrk="1" hangingPunct="1">
              <a:lnSpc>
                <a:spcPct val="200000"/>
              </a:lnSpc>
              <a:buFont typeface="Wingdings" panose="05000000000000000000" pitchFamily="2" charset="2"/>
              <a:buChar char="Ø"/>
            </a:pPr>
            <a:r>
              <a:rPr lang="en-US" altLang="en-US" sz="2800"/>
              <a:t>A semi adjustable or fully adjustable articulator is required</a:t>
            </a:r>
            <a:r>
              <a:rPr lang="en-US" altLang="en-US"/>
              <a:t>.</a:t>
            </a:r>
          </a:p>
        </p:txBody>
      </p:sp>
    </p:spTree>
    <p:extLst>
      <p:ext uri="{BB962C8B-B14F-4D97-AF65-F5344CB8AC3E}">
        <p14:creationId xmlns:p14="http://schemas.microsoft.com/office/powerpoint/2010/main" val="636833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a:extLst>
              <a:ext uri="{FF2B5EF4-FFF2-40B4-BE49-F238E27FC236}">
                <a16:creationId xmlns:a16="http://schemas.microsoft.com/office/drawing/2014/main" id="{05C882BD-4BA2-44DE-8A43-C0EE4966EF29}"/>
              </a:ext>
            </a:extLst>
          </p:cNvPr>
          <p:cNvSpPr>
            <a:spLocks noGrp="1" noChangeArrowheads="1"/>
          </p:cNvSpPr>
          <p:nvPr>
            <p:ph type="body" idx="1"/>
          </p:nvPr>
        </p:nvSpPr>
        <p:spPr>
          <a:xfrm>
            <a:off x="228600" y="304800"/>
            <a:ext cx="8686800" cy="6324600"/>
          </a:xfrm>
        </p:spPr>
        <p:txBody>
          <a:bodyPr/>
          <a:lstStyle/>
          <a:p>
            <a:pPr algn="just" eaLnBrk="1" hangingPunct="1">
              <a:lnSpc>
                <a:spcPct val="160000"/>
              </a:lnSpc>
              <a:buFont typeface="Wingdings" panose="05000000000000000000" pitchFamily="2" charset="2"/>
              <a:buChar char="Ø"/>
            </a:pPr>
            <a:r>
              <a:rPr lang="en-US" altLang="en-US" sz="2800"/>
              <a:t>It is argued that this occlusion which functions against the inclines generates greater lateral force against the residual ridges. these lateral forces are more destructive then the vertical forces and that they might speed resorption of the residual ridges</a:t>
            </a:r>
          </a:p>
          <a:p>
            <a:pPr algn="just" eaLnBrk="1" hangingPunct="1">
              <a:lnSpc>
                <a:spcPct val="160000"/>
              </a:lnSpc>
              <a:buFont typeface="Wingdings" panose="05000000000000000000" pitchFamily="2" charset="2"/>
              <a:buChar char="Ø"/>
            </a:pPr>
            <a:r>
              <a:rPr lang="en-US" altLang="en-US" sz="2800"/>
              <a:t>Anatomic occlusion is challenged on the grounds that in addition to being more technically challenging and more time consuming the results are short lived,</a:t>
            </a:r>
          </a:p>
        </p:txBody>
      </p:sp>
    </p:spTree>
    <p:extLst>
      <p:ext uri="{BB962C8B-B14F-4D97-AF65-F5344CB8AC3E}">
        <p14:creationId xmlns:p14="http://schemas.microsoft.com/office/powerpoint/2010/main" val="28535000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3">
            <a:extLst>
              <a:ext uri="{FF2B5EF4-FFF2-40B4-BE49-F238E27FC236}">
                <a16:creationId xmlns:a16="http://schemas.microsoft.com/office/drawing/2014/main" id="{670D4047-BD04-4E37-B8C1-1308ADAAFD17}"/>
              </a:ext>
            </a:extLst>
          </p:cNvPr>
          <p:cNvSpPr>
            <a:spLocks noGrp="1" noChangeArrowheads="1"/>
          </p:cNvSpPr>
          <p:nvPr>
            <p:ph type="body" idx="1"/>
          </p:nvPr>
        </p:nvSpPr>
        <p:spPr>
          <a:xfrm>
            <a:off x="304800" y="228600"/>
            <a:ext cx="8686800" cy="6400800"/>
          </a:xfrm>
        </p:spPr>
        <p:txBody>
          <a:bodyPr/>
          <a:lstStyle/>
          <a:p>
            <a:pPr algn="just" eaLnBrk="1" hangingPunct="1">
              <a:lnSpc>
                <a:spcPct val="140000"/>
              </a:lnSpc>
              <a:buFont typeface="Wingdings" panose="05000000000000000000" pitchFamily="2" charset="2"/>
              <a:buNone/>
            </a:pPr>
            <a:r>
              <a:rPr lang="en-US" altLang="en-US" sz="1600"/>
              <a:t>Cont.</a:t>
            </a:r>
            <a:r>
              <a:rPr lang="en-US" altLang="en-US"/>
              <a:t> </a:t>
            </a:r>
            <a:r>
              <a:rPr lang="en-US" altLang="en-US" sz="2800"/>
              <a:t>The denture remains in good occlusal position until slight resorption occurs at which time the denture will be more difficult to adjust and keep in adjustment than one with an occlusion of simpler nature.</a:t>
            </a:r>
          </a:p>
          <a:p>
            <a:pPr algn="just" eaLnBrk="1" hangingPunct="1">
              <a:lnSpc>
                <a:spcPct val="140000"/>
              </a:lnSpc>
              <a:buFont typeface="Wingdings" panose="05000000000000000000" pitchFamily="2" charset="2"/>
              <a:buChar char="Ø"/>
            </a:pPr>
            <a:r>
              <a:rPr lang="en-US" altLang="en-US" sz="2800"/>
              <a:t>While balanced occlusion can be used for crossbite situations and for class II and class III relationships. The limitations placed on the tooth positions by the tight interdigitation of the cusps makes the use of this occlusal scheme difficult.</a:t>
            </a:r>
          </a:p>
        </p:txBody>
      </p:sp>
    </p:spTree>
    <p:extLst>
      <p:ext uri="{BB962C8B-B14F-4D97-AF65-F5344CB8AC3E}">
        <p14:creationId xmlns:p14="http://schemas.microsoft.com/office/powerpoint/2010/main" val="819046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3">
            <a:extLst>
              <a:ext uri="{FF2B5EF4-FFF2-40B4-BE49-F238E27FC236}">
                <a16:creationId xmlns:a16="http://schemas.microsoft.com/office/drawing/2014/main" id="{38CEB349-B826-4F1D-A415-F9A6F1EAF294}"/>
              </a:ext>
            </a:extLst>
          </p:cNvPr>
          <p:cNvSpPr>
            <a:spLocks noGrp="1" noChangeArrowheads="1"/>
          </p:cNvSpPr>
          <p:nvPr>
            <p:ph type="body" idx="1"/>
          </p:nvPr>
        </p:nvSpPr>
        <p:spPr>
          <a:xfrm>
            <a:off x="228600" y="152400"/>
            <a:ext cx="8686800" cy="6553200"/>
          </a:xfrm>
        </p:spPr>
        <p:txBody>
          <a:bodyPr/>
          <a:lstStyle/>
          <a:p>
            <a:pPr algn="just" eaLnBrk="1" hangingPunct="1">
              <a:lnSpc>
                <a:spcPct val="180000"/>
              </a:lnSpc>
              <a:buFont typeface="Wingdings" panose="05000000000000000000" pitchFamily="2" charset="2"/>
              <a:buChar char="Ø"/>
            </a:pPr>
            <a:r>
              <a:rPr lang="en-US" altLang="en-US" sz="2800"/>
              <a:t>Occlusal balance achieved is totally mechanical and exists only on the articulator. Its is a well known that most articulators used in removable prosthodontics do not reproduce the exact movements of the mandible and therefore will not produce the same areas of occlusal contact as they exist in the mouth. The resulting occlusion is not a duplication of nature but an approximation.</a:t>
            </a:r>
          </a:p>
        </p:txBody>
      </p:sp>
    </p:spTree>
    <p:extLst>
      <p:ext uri="{BB962C8B-B14F-4D97-AF65-F5344CB8AC3E}">
        <p14:creationId xmlns:p14="http://schemas.microsoft.com/office/powerpoint/2010/main" val="1320717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normAutofit/>
          </a:bodyPr>
          <a:lstStyle/>
          <a:p>
            <a:r>
              <a:rPr lang="en-US" sz="3600" u="sng" dirty="0">
                <a:solidFill>
                  <a:srgbClr val="FF0000"/>
                </a:solidFill>
                <a:latin typeface="Times New Roman" pitchFamily="18" charset="0"/>
                <a:cs typeface="Times New Roman" pitchFamily="18" charset="0"/>
              </a:rPr>
              <a:t>DEFINITION</a:t>
            </a:r>
          </a:p>
        </p:txBody>
      </p:sp>
      <p:sp>
        <p:nvSpPr>
          <p:cNvPr id="4" name="Rectangle 3"/>
          <p:cNvSpPr txBox="1">
            <a:spLocks noChangeArrowheads="1"/>
          </p:cNvSpPr>
          <p:nvPr/>
        </p:nvSpPr>
        <p:spPr>
          <a:xfrm>
            <a:off x="609600" y="1143000"/>
            <a:ext cx="7772400" cy="4648200"/>
          </a:xfrm>
          <a:prstGeom prst="rect">
            <a:avLst/>
          </a:prstGeom>
        </p:spPr>
        <p:txBody>
          <a:bodyPr vert="horz" lIns="91440" tIns="45720" rIns="91440" bIns="45720" rtlCol="0">
            <a:normAutofit fontScale="55000" lnSpcReduction="20000"/>
          </a:bodyPr>
          <a:lstStyle/>
          <a:p>
            <a:pPr marL="342900" marR="0" lvl="0" indent="-342900" algn="just" defTabSz="914400" rtl="0" eaLnBrk="1" fontAlgn="auto" latinLnBrk="0" hangingPunct="1">
              <a:lnSpc>
                <a:spcPct val="200000"/>
              </a:lnSpc>
              <a:spcBef>
                <a:spcPct val="20000"/>
              </a:spcBef>
              <a:spcAft>
                <a:spcPts val="0"/>
              </a:spcAft>
              <a:buClrTx/>
              <a:buSzTx/>
              <a:buFont typeface="Wingdings" pitchFamily="2" charset="2"/>
              <a:buNone/>
              <a:tabLst/>
              <a:defRPr/>
            </a:pPr>
            <a:r>
              <a:rPr kumimoji="0" lang="en-US" sz="3800" b="0" strike="noStrike" kern="1200" cap="none" spc="0" normalizeH="0" baseline="0" noProof="0" dirty="0">
                <a:ln>
                  <a:noFill/>
                </a:ln>
                <a:solidFill>
                  <a:schemeClr val="tx1"/>
                </a:solidFill>
                <a:effectLst/>
                <a:uLnTx/>
                <a:uFillTx/>
                <a:latin typeface="Times New Roman" pitchFamily="18" charset="0"/>
                <a:ea typeface="+mn-ea"/>
                <a:cs typeface="+mn-cs"/>
              </a:rPr>
              <a:t>       To occlude</a:t>
            </a:r>
            <a:r>
              <a:rPr kumimoji="0" lang="en-US" sz="3800" b="0" strike="noStrike" kern="1200" cap="none" spc="0" normalizeH="0" noProof="0" dirty="0">
                <a:ln>
                  <a:noFill/>
                </a:ln>
                <a:solidFill>
                  <a:schemeClr val="tx1"/>
                </a:solidFill>
                <a:effectLst/>
                <a:uLnTx/>
                <a:uFillTx/>
                <a:latin typeface="Times New Roman" pitchFamily="18" charset="0"/>
                <a:ea typeface="+mn-ea"/>
                <a:cs typeface="+mn-cs"/>
              </a:rPr>
              <a:t> = to shut off or to close tightly</a:t>
            </a:r>
            <a:endParaRPr kumimoji="0" lang="en-US" sz="3800" b="0" strike="noStrike" kern="1200" cap="none" spc="0" normalizeH="0" baseline="0" noProof="0" dirty="0">
              <a:ln>
                <a:noFill/>
              </a:ln>
              <a:solidFill>
                <a:schemeClr val="tx1"/>
              </a:solidFill>
              <a:effectLst/>
              <a:uLnTx/>
              <a:uFillTx/>
              <a:latin typeface="Times New Roman" pitchFamily="18" charset="0"/>
              <a:ea typeface="+mn-ea"/>
              <a:cs typeface="+mn-cs"/>
            </a:endParaRPr>
          </a:p>
          <a:p>
            <a:pPr marL="342900" marR="0" lvl="0" indent="-342900" algn="just" defTabSz="914400" rtl="0" eaLnBrk="1" fontAlgn="auto" latinLnBrk="0" hangingPunct="1">
              <a:lnSpc>
                <a:spcPct val="200000"/>
              </a:lnSpc>
              <a:spcBef>
                <a:spcPct val="20000"/>
              </a:spcBef>
              <a:spcAft>
                <a:spcPts val="0"/>
              </a:spcAft>
              <a:buClrTx/>
              <a:buSzTx/>
              <a:buFont typeface="Wingdings" pitchFamily="2" charset="2"/>
              <a:buNone/>
              <a:tabLst/>
              <a:defRPr/>
            </a:pPr>
            <a:r>
              <a:rPr kumimoji="0" lang="en-US" sz="3800" b="0" i="1" u="sng" strike="noStrike" kern="1200" cap="none" spc="0" normalizeH="0" baseline="0" noProof="0" dirty="0">
                <a:ln>
                  <a:noFill/>
                </a:ln>
                <a:solidFill>
                  <a:srgbClr val="FF0000"/>
                </a:solidFill>
                <a:effectLst/>
                <a:uLnTx/>
                <a:uFillTx/>
                <a:latin typeface="Times New Roman" pitchFamily="18" charset="0"/>
                <a:ea typeface="+mn-ea"/>
                <a:cs typeface="+mn-cs"/>
              </a:rPr>
              <a:t> </a:t>
            </a:r>
            <a:r>
              <a:rPr kumimoji="0" lang="en-US" sz="3800" b="0" i="1" strike="noStrike" kern="1200" cap="none" spc="0" normalizeH="0" baseline="0" noProof="0" dirty="0">
                <a:ln>
                  <a:noFill/>
                </a:ln>
                <a:solidFill>
                  <a:srgbClr val="FF0000"/>
                </a:solidFill>
                <a:effectLst/>
                <a:uLnTx/>
                <a:uFillTx/>
                <a:latin typeface="Times New Roman" pitchFamily="18" charset="0"/>
                <a:ea typeface="+mn-ea"/>
                <a:cs typeface="+mn-cs"/>
              </a:rPr>
              <a:t>    </a:t>
            </a:r>
            <a:r>
              <a:rPr kumimoji="0" lang="en-US" sz="3800" b="0" i="1" u="sng" strike="noStrike" kern="1200" cap="none" spc="0" normalizeH="0" baseline="0" noProof="0" dirty="0">
                <a:ln>
                  <a:noFill/>
                </a:ln>
                <a:solidFill>
                  <a:srgbClr val="FF0000"/>
                </a:solidFill>
                <a:effectLst/>
                <a:uLnTx/>
                <a:uFillTx/>
                <a:latin typeface="Times New Roman" pitchFamily="18" charset="0"/>
                <a:ea typeface="+mn-ea"/>
                <a:cs typeface="+mn-cs"/>
              </a:rPr>
              <a:t>Occlusion</a:t>
            </a:r>
            <a:r>
              <a:rPr kumimoji="0" lang="en-US" sz="3800" b="0" u="none" strike="noStrike" kern="1200" cap="none" spc="0" normalizeH="0" baseline="0" noProof="0" dirty="0">
                <a:ln>
                  <a:noFill/>
                </a:ln>
                <a:solidFill>
                  <a:srgbClr val="FF0000"/>
                </a:solidFill>
                <a:effectLst/>
                <a:uLnTx/>
                <a:uFillTx/>
                <a:latin typeface="Times New Roman" pitchFamily="18" charset="0"/>
                <a:ea typeface="+mn-ea"/>
                <a:cs typeface="+mn-cs"/>
              </a:rPr>
              <a:t>:</a:t>
            </a:r>
          </a:p>
          <a:p>
            <a:pPr marL="288925" marR="0" lvl="0" indent="-1588" algn="just" defTabSz="914400" rtl="0" eaLnBrk="1" fontAlgn="auto" latinLnBrk="0" hangingPunct="1">
              <a:lnSpc>
                <a:spcPct val="200000"/>
              </a:lnSpc>
              <a:spcBef>
                <a:spcPct val="20000"/>
              </a:spcBef>
              <a:spcAft>
                <a:spcPts val="0"/>
              </a:spcAft>
              <a:buClrTx/>
              <a:buSzTx/>
              <a:buFont typeface="Wingdings" pitchFamily="2" charset="2"/>
              <a:buNone/>
              <a:tabLst/>
              <a:defRPr/>
            </a:pPr>
            <a:r>
              <a:rPr lang="en-US" sz="3800" noProof="0" dirty="0">
                <a:latin typeface="Times New Roman" pitchFamily="18" charset="0"/>
              </a:rPr>
              <a:t>i</a:t>
            </a:r>
            <a:r>
              <a:rPr kumimoji="0" lang="en-US" sz="3800" b="0" i="0" u="none" strike="noStrike" kern="1200" cap="none" spc="0" normalizeH="0" baseline="0" noProof="0" dirty="0">
                <a:ln>
                  <a:noFill/>
                </a:ln>
                <a:solidFill>
                  <a:schemeClr val="tx1"/>
                </a:solidFill>
                <a:effectLst/>
                <a:uLnTx/>
                <a:uFillTx/>
                <a:latin typeface="Times New Roman" pitchFamily="18" charset="0"/>
                <a:ea typeface="+mn-ea"/>
                <a:cs typeface="+mn-cs"/>
              </a:rPr>
              <a:t>s defined as the static relationship between the incising or masticating surfaces of the maxillary and mandibular teeth.</a:t>
            </a:r>
          </a:p>
          <a:p>
            <a:pPr marL="288925" marR="0" lvl="0" indent="-1588" algn="just" defTabSz="914400" rtl="0" eaLnBrk="1" fontAlgn="auto" latinLnBrk="0" hangingPunct="1">
              <a:lnSpc>
                <a:spcPct val="200000"/>
              </a:lnSpc>
              <a:spcBef>
                <a:spcPct val="20000"/>
              </a:spcBef>
              <a:spcAft>
                <a:spcPts val="0"/>
              </a:spcAft>
              <a:buClrTx/>
              <a:buSzTx/>
              <a:buFont typeface="Wingdings" pitchFamily="2" charset="2"/>
              <a:buNone/>
              <a:tabLst/>
              <a:defRPr/>
            </a:pPr>
            <a:r>
              <a:rPr lang="en-US" sz="3800" dirty="0">
                <a:solidFill>
                  <a:srgbClr val="FF0000"/>
                </a:solidFill>
                <a:latin typeface="Times New Roman" pitchFamily="18" charset="0"/>
              </a:rPr>
              <a:t>Balanced Occlusion</a:t>
            </a:r>
          </a:p>
          <a:p>
            <a:pPr marL="288925" indent="-1588" algn="just">
              <a:lnSpc>
                <a:spcPct val="200000"/>
              </a:lnSpc>
              <a:spcBef>
                <a:spcPct val="20000"/>
              </a:spcBef>
              <a:defRPr/>
            </a:pPr>
            <a:r>
              <a:rPr lang="en-US" sz="3800" dirty="0">
                <a:latin typeface="Times New Roman" pitchFamily="18" charset="0"/>
                <a:cs typeface="Times New Roman" pitchFamily="18" charset="0"/>
              </a:rPr>
              <a:t>The bilateral, simultaneous, anterior and posterior occlusal contact of teeth in centric and eccentric position.</a:t>
            </a:r>
          </a:p>
          <a:p>
            <a:pPr marL="288925" marR="0" lvl="0" indent="-1588" algn="just" defTabSz="914400" rtl="0" eaLnBrk="1" fontAlgn="auto" latinLnBrk="0" hangingPunct="1">
              <a:lnSpc>
                <a:spcPct val="200000"/>
              </a:lnSpc>
              <a:spcBef>
                <a:spcPct val="20000"/>
              </a:spcBef>
              <a:spcAft>
                <a:spcPts val="0"/>
              </a:spcAft>
              <a:buClrTx/>
              <a:buSzTx/>
              <a:buFont typeface="Wingdings" pitchFamily="2" charset="2"/>
              <a:buNone/>
              <a:tabLst/>
              <a:defRPr/>
            </a:pPr>
            <a:endParaRPr kumimoji="0" lang="en-US" sz="2400" b="0" i="0" u="none" strike="noStrike" kern="1200" cap="none" spc="0" normalizeH="0" baseline="0" noProof="0" dirty="0">
              <a:ln>
                <a:noFill/>
              </a:ln>
              <a:solidFill>
                <a:schemeClr val="tx1"/>
              </a:solidFill>
              <a:effectLst/>
              <a:uLnTx/>
              <a:uFillTx/>
              <a:latin typeface="Times New Roman" pitchFamily="18" charset="0"/>
              <a:ea typeface="+mn-ea"/>
              <a:cs typeface="+mn-cs"/>
            </a:endParaRPr>
          </a:p>
        </p:txBody>
      </p:sp>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3">
            <a:extLst>
              <a:ext uri="{FF2B5EF4-FFF2-40B4-BE49-F238E27FC236}">
                <a16:creationId xmlns:a16="http://schemas.microsoft.com/office/drawing/2014/main" id="{EC1CA6BE-5978-4C5D-96E5-1A236D48D811}"/>
              </a:ext>
            </a:extLst>
          </p:cNvPr>
          <p:cNvSpPr>
            <a:spLocks noGrp="1" noChangeArrowheads="1"/>
          </p:cNvSpPr>
          <p:nvPr>
            <p:ph type="body" idx="1"/>
          </p:nvPr>
        </p:nvSpPr>
        <p:spPr>
          <a:xfrm>
            <a:off x="457200" y="457200"/>
            <a:ext cx="8229600" cy="5668963"/>
          </a:xfrm>
        </p:spPr>
        <p:txBody>
          <a:bodyPr/>
          <a:lstStyle/>
          <a:p>
            <a:pPr algn="just" eaLnBrk="1" hangingPunct="1">
              <a:lnSpc>
                <a:spcPct val="180000"/>
              </a:lnSpc>
              <a:buFont typeface="Wingdings" panose="05000000000000000000" pitchFamily="2" charset="2"/>
              <a:buChar char="Ø"/>
            </a:pPr>
            <a:r>
              <a:rPr lang="en-US" altLang="en-US" sz="2800"/>
              <a:t>The antirotational element of the anotomic occlusion may be  effiective in the young healthy edentulous patients with good ridges and healthy oral mucosa, it is not at all effective in the patients with poor ridges and friable unhealthy oral mucosa</a:t>
            </a:r>
          </a:p>
          <a:p>
            <a:pPr eaLnBrk="1" hangingPunct="1">
              <a:lnSpc>
                <a:spcPct val="180000"/>
              </a:lnSpc>
            </a:pPr>
            <a:endParaRPr lang="en-US" altLang="en-US" sz="2800"/>
          </a:p>
        </p:txBody>
      </p:sp>
    </p:spTree>
    <p:extLst>
      <p:ext uri="{BB962C8B-B14F-4D97-AF65-F5344CB8AC3E}">
        <p14:creationId xmlns:p14="http://schemas.microsoft.com/office/powerpoint/2010/main" val="41125593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Text Box 4"/>
          <p:cNvSpPr txBox="1">
            <a:spLocks noChangeArrowheads="1"/>
          </p:cNvSpPr>
          <p:nvPr/>
        </p:nvSpPr>
        <p:spPr bwMode="auto">
          <a:xfrm>
            <a:off x="1524000" y="4724400"/>
            <a:ext cx="7772400" cy="1433513"/>
          </a:xfrm>
          <a:prstGeom prst="rect">
            <a:avLst/>
          </a:prstGeom>
          <a:noFill/>
          <a:ln w="9525">
            <a:noFill/>
            <a:miter lim="800000"/>
            <a:headEnd/>
            <a:tailEnd/>
          </a:ln>
          <a:effectLst>
            <a:outerShdw dist="107763" dir="2700000" algn="ctr" rotWithShape="0">
              <a:schemeClr val="bg2">
                <a:alpha val="50000"/>
              </a:schemeClr>
            </a:outerShdw>
          </a:effectLst>
        </p:spPr>
        <p:txBody>
          <a:bodyPr>
            <a:spAutoFit/>
          </a:bodyPr>
          <a:lstStyle/>
          <a:p>
            <a:pPr algn="ctr" eaLnBrk="1" hangingPunct="1">
              <a:spcBef>
                <a:spcPct val="50000"/>
              </a:spcBef>
            </a:pPr>
            <a:r>
              <a:rPr lang="en-US" sz="8800" dirty="0">
                <a:latin typeface="Times New Roman" pitchFamily="18" charset="0"/>
                <a:cs typeface="Times New Roman" pitchFamily="18" charset="0"/>
              </a:rPr>
              <a:t>Thank you…..</a:t>
            </a:r>
          </a:p>
        </p:txBody>
      </p:sp>
      <p:sp>
        <p:nvSpPr>
          <p:cNvPr id="5" name="Date Placeholder 4"/>
          <p:cNvSpPr>
            <a:spLocks noGrp="1"/>
          </p:cNvSpPr>
          <p:nvPr>
            <p:ph type="dt" sz="half" idx="10"/>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7108">
                                            <p:txEl>
                                              <p:pRg st="0" end="0"/>
                                            </p:txEl>
                                          </p:spTgt>
                                        </p:tgtEl>
                                        <p:attrNameLst>
                                          <p:attrName>style.visibility</p:attrName>
                                        </p:attrNameLst>
                                      </p:cBhvr>
                                      <p:to>
                                        <p:strVal val="visible"/>
                                      </p:to>
                                    </p:set>
                                    <p:anim calcmode="lin" valueType="num">
                                      <p:cBhvr additive="base">
                                        <p:cTn id="7" dur="2000" fill="hold"/>
                                        <p:tgtEl>
                                          <p:spTgt spid="47108">
                                            <p:txEl>
                                              <p:pRg st="0" end="0"/>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4710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04800"/>
            <a:ext cx="9144000" cy="6248400"/>
          </a:xfrm>
        </p:spPr>
        <p:txBody>
          <a:bodyPr>
            <a:normAutofit/>
          </a:bodyPr>
          <a:lstStyle/>
          <a:p>
            <a:pPr marL="1588" indent="-1588">
              <a:lnSpc>
                <a:spcPct val="300000"/>
              </a:lnSpc>
              <a:buNone/>
              <a:defRPr/>
            </a:pPr>
            <a:r>
              <a:rPr lang="en-US" sz="2400" dirty="0">
                <a:latin typeface="Times New Roman" pitchFamily="18" charset="0"/>
                <a:cs typeface="Times New Roman" pitchFamily="18" charset="0"/>
              </a:rPr>
              <a:t>These requirements can be easily applied if occlusion is divided into 3 distinct units. Occlusion can be divided into three distinct units </a:t>
            </a:r>
          </a:p>
          <a:p>
            <a:pPr marL="228600" lvl="4">
              <a:lnSpc>
                <a:spcPct val="300000"/>
              </a:lnSpc>
              <a:defRPr/>
            </a:pPr>
            <a:r>
              <a:rPr lang="en-US" sz="2400" dirty="0">
                <a:latin typeface="Times New Roman" pitchFamily="18" charset="0"/>
                <a:cs typeface="Times New Roman" pitchFamily="18" charset="0"/>
              </a:rPr>
              <a:t>Incising units.</a:t>
            </a:r>
          </a:p>
          <a:p>
            <a:pPr marL="228600" lvl="4">
              <a:lnSpc>
                <a:spcPct val="300000"/>
              </a:lnSpc>
              <a:defRPr/>
            </a:pPr>
            <a:r>
              <a:rPr lang="en-US" sz="2400" dirty="0">
                <a:latin typeface="Times New Roman" pitchFamily="18" charset="0"/>
                <a:cs typeface="Times New Roman" pitchFamily="18" charset="0"/>
              </a:rPr>
              <a:t>Working units. </a:t>
            </a:r>
          </a:p>
          <a:p>
            <a:pPr marL="228600" lvl="4">
              <a:lnSpc>
                <a:spcPct val="300000"/>
              </a:lnSpc>
              <a:defRPr/>
            </a:pPr>
            <a:r>
              <a:rPr lang="en-US" sz="2400" dirty="0">
                <a:latin typeface="Times New Roman" pitchFamily="18" charset="0"/>
                <a:cs typeface="Times New Roman" pitchFamily="18" charset="0"/>
              </a:rPr>
              <a:t>Balancing units.</a:t>
            </a:r>
          </a:p>
          <a:p>
            <a:pPr marL="457200" indent="-457200">
              <a:lnSpc>
                <a:spcPct val="300000"/>
              </a:lnSpc>
              <a:buNone/>
            </a:pPr>
            <a:endParaRPr lang="en-US" sz="2000" dirty="0">
              <a:latin typeface="Times New Roman" pitchFamily="18" charset="0"/>
              <a:cs typeface="Times New Roman" pitchFamily="18" charset="0"/>
            </a:endParaRPr>
          </a:p>
          <a:p>
            <a:pPr marL="457200" indent="-457200">
              <a:lnSpc>
                <a:spcPct val="300000"/>
              </a:lnSpc>
              <a:buFont typeface="+mj-lt"/>
              <a:buAutoNum type="arabicPeriod" startAt="7"/>
            </a:pPr>
            <a:endParaRPr lang="en-US" sz="20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44" name="Group 52"/>
          <p:cNvGraphicFramePr>
            <a:graphicFrameLocks noGrp="1"/>
          </p:cNvGraphicFramePr>
          <p:nvPr>
            <p:ph sz="half" idx="2"/>
          </p:nvPr>
        </p:nvGraphicFramePr>
        <p:xfrm>
          <a:off x="187656" y="2397816"/>
          <a:ext cx="8839200" cy="3500734"/>
        </p:xfrm>
        <a:graphic>
          <a:graphicData uri="http://schemas.openxmlformats.org/drawingml/2006/table">
            <a:tbl>
              <a:tblPr/>
              <a:tblGrid>
                <a:gridCol w="4989496">
                  <a:extLst>
                    <a:ext uri="{9D8B030D-6E8A-4147-A177-3AD203B41FA5}">
                      <a16:colId xmlns:a16="http://schemas.microsoft.com/office/drawing/2014/main" val="20000"/>
                    </a:ext>
                  </a:extLst>
                </a:gridCol>
                <a:gridCol w="3849704">
                  <a:extLst>
                    <a:ext uri="{9D8B030D-6E8A-4147-A177-3AD203B41FA5}">
                      <a16:colId xmlns:a16="http://schemas.microsoft.com/office/drawing/2014/main" val="20001"/>
                    </a:ext>
                  </a:extLst>
                </a:gridCol>
              </a:tblGrid>
              <a:tr h="412325">
                <a:tc>
                  <a:txBody>
                    <a:bodyPr/>
                    <a:lstStyle/>
                    <a:p>
                      <a:pPr marL="0" marR="0" lvl="0" indent="0" algn="ctr"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dirty="0">
                          <a:ln>
                            <a:noFill/>
                          </a:ln>
                          <a:solidFill>
                            <a:schemeClr val="tx1"/>
                          </a:solidFill>
                          <a:effectLst/>
                          <a:latin typeface="Times New Roman" pitchFamily="18" charset="0"/>
                        </a:rPr>
                        <a:t>Natural dentition</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dirty="0">
                          <a:ln>
                            <a:noFill/>
                          </a:ln>
                          <a:solidFill>
                            <a:schemeClr val="tx1"/>
                          </a:solidFill>
                          <a:effectLst/>
                          <a:latin typeface="Times New Roman" pitchFamily="18" charset="0"/>
                        </a:rPr>
                        <a:t>Artificial prosthesis</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1401905">
                <a:tc>
                  <a:txBody>
                    <a:bodyPr/>
                    <a:lstStyle/>
                    <a:p>
                      <a:pPr marL="0" marR="0" lvl="0" indent="0" algn="l"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dirty="0">
                          <a:ln>
                            <a:noFill/>
                          </a:ln>
                          <a:solidFill>
                            <a:schemeClr val="tx1"/>
                          </a:solidFill>
                          <a:effectLst/>
                          <a:latin typeface="Times New Roman" pitchFamily="18" charset="0"/>
                        </a:rPr>
                        <a:t>1. Each tooth individually is supported by periodontal tissue in the bony socket.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dirty="0">
                          <a:ln>
                            <a:noFill/>
                          </a:ln>
                          <a:solidFill>
                            <a:schemeClr val="tx1"/>
                          </a:solidFill>
                          <a:effectLst/>
                          <a:latin typeface="Times New Roman" pitchFamily="18" charset="0"/>
                        </a:rPr>
                        <a:t>1. All the teeth are supported by a common denture base that rests upon mucosa</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1686504">
                <a:tc>
                  <a:txBody>
                    <a:bodyPr/>
                    <a:lstStyle/>
                    <a:p>
                      <a:pPr marL="0" marR="0" lvl="0" indent="0" algn="l"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dirty="0">
                          <a:ln>
                            <a:noFill/>
                          </a:ln>
                          <a:solidFill>
                            <a:schemeClr val="tx1"/>
                          </a:solidFill>
                          <a:effectLst/>
                          <a:latin typeface="Times New Roman" pitchFamily="18" charset="0"/>
                        </a:rPr>
                        <a:t>2.Each tooth can move independently and can migrate slowly to favorable occluding positions. </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dirty="0">
                          <a:ln>
                            <a:noFill/>
                          </a:ln>
                          <a:solidFill>
                            <a:schemeClr val="tx1"/>
                          </a:solidFill>
                          <a:effectLst/>
                          <a:latin typeface="Times New Roman" pitchFamily="18" charset="0"/>
                        </a:rPr>
                        <a:t>2. All the teeth move as a unit with the denture base.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 name="Title 1"/>
          <p:cNvSpPr>
            <a:spLocks noGrp="1"/>
          </p:cNvSpPr>
          <p:nvPr>
            <p:ph type="title"/>
          </p:nvPr>
        </p:nvSpPr>
        <p:spPr>
          <a:xfrm>
            <a:off x="0" y="107350"/>
            <a:ext cx="9144000" cy="1600200"/>
          </a:xfrm>
        </p:spPr>
        <p:txBody>
          <a:bodyPr>
            <a:normAutofit/>
          </a:bodyPr>
          <a:lstStyle/>
          <a:p>
            <a:r>
              <a:rPr lang="en-US" sz="2800" u="sng" dirty="0">
                <a:solidFill>
                  <a:srgbClr val="FF0000"/>
                </a:solidFill>
                <a:latin typeface="Times New Roman" pitchFamily="18" charset="0"/>
                <a:cs typeface="Times New Roman" pitchFamily="18" charset="0"/>
              </a:rPr>
              <a:t>COMPARISION BETWEEN NATURAL DENTITION AND ARTIFICIAL PROSTHESIS</a:t>
            </a:r>
          </a:p>
        </p:txBody>
      </p:sp>
      <p:sp>
        <p:nvSpPr>
          <p:cNvPr id="6" name="Date Placeholder 5"/>
          <p:cNvSpPr>
            <a:spLocks noGrp="1"/>
          </p:cNvSpPr>
          <p:nvPr>
            <p:ph type="dt" sz="half" idx="10"/>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86" name="Group 70"/>
          <p:cNvGraphicFramePr>
            <a:graphicFrameLocks noGrp="1"/>
          </p:cNvGraphicFramePr>
          <p:nvPr>
            <p:ph/>
          </p:nvPr>
        </p:nvGraphicFramePr>
        <p:xfrm>
          <a:off x="381000" y="597852"/>
          <a:ext cx="8534400" cy="5506404"/>
        </p:xfrm>
        <a:graphic>
          <a:graphicData uri="http://schemas.openxmlformats.org/drawingml/2006/table">
            <a:tbl>
              <a:tblPr/>
              <a:tblGrid>
                <a:gridCol w="4191265">
                  <a:extLst>
                    <a:ext uri="{9D8B030D-6E8A-4147-A177-3AD203B41FA5}">
                      <a16:colId xmlns:a16="http://schemas.microsoft.com/office/drawing/2014/main" val="20000"/>
                    </a:ext>
                  </a:extLst>
                </a:gridCol>
                <a:gridCol w="4343135">
                  <a:extLst>
                    <a:ext uri="{9D8B030D-6E8A-4147-A177-3AD203B41FA5}">
                      <a16:colId xmlns:a16="http://schemas.microsoft.com/office/drawing/2014/main" val="20001"/>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dirty="0">
                          <a:ln>
                            <a:noFill/>
                          </a:ln>
                          <a:solidFill>
                            <a:schemeClr val="tx1"/>
                          </a:solidFill>
                          <a:effectLst/>
                          <a:latin typeface="Times New Roman" pitchFamily="18" charset="0"/>
                        </a:rPr>
                        <a:t>Natural dentition</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dirty="0">
                          <a:ln>
                            <a:noFill/>
                          </a:ln>
                          <a:solidFill>
                            <a:schemeClr val="tx1"/>
                          </a:solidFill>
                          <a:effectLst/>
                          <a:latin typeface="Times New Roman" pitchFamily="18" charset="0"/>
                        </a:rPr>
                        <a:t>Artificial prosthesis</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1308100">
                <a:tc>
                  <a:txBody>
                    <a:bodyPr/>
                    <a:lstStyle/>
                    <a:p>
                      <a:pPr marL="0" marR="0" lvl="0" indent="0" algn="l"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3. Incising with the anterior teeth does not affect the posterior teeth.</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3. Incising from anterior teeth can potentially cause tipping of the denture from the posterior.</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1081088">
                <a:tc>
                  <a:txBody>
                    <a:bodyPr/>
                    <a:lstStyle/>
                    <a:p>
                      <a:pPr marL="0" marR="0" lvl="0" indent="0" algn="l"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4.Balancing side contact rarely found, if present considered as balancing side interference.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4. Balancing side contact (bilateral balancing) necessary for base stability.</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1411288">
                <a:tc>
                  <a:txBody>
                    <a:bodyPr/>
                    <a:lstStyle/>
                    <a:p>
                      <a:pPr marL="0" marR="0" lvl="0" indent="0" algn="l"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5. Due to proprioceptive mechanism a person can avoid premature contacts and interferences.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5. Due to lack of proprioceptive mechanism any premature contacts and cuspal interference will dislodge the denture.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1309688">
                <a:tc>
                  <a:txBody>
                    <a:bodyPr/>
                    <a:lstStyle/>
                    <a:p>
                      <a:pPr marL="0" marR="0" lvl="0" indent="0" algn="l"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a:ln>
                            <a:noFill/>
                          </a:ln>
                          <a:solidFill>
                            <a:schemeClr val="tx1"/>
                          </a:solidFill>
                          <a:effectLst/>
                          <a:latin typeface="Times New Roman" pitchFamily="18" charset="0"/>
                        </a:rPr>
                        <a:t>6. Malocclusion of natural teeth does not evoke any immediate response.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90000"/>
                        <a:buFont typeface="Wingdings" pitchFamily="2" charset="2"/>
                        <a:buNone/>
                        <a:tabLst/>
                      </a:pPr>
                      <a:r>
                        <a:rPr kumimoji="0" lang="en-US" sz="2000" b="0" i="0" u="none" strike="noStrike" cap="none" normalizeH="0" baseline="0" dirty="0">
                          <a:ln>
                            <a:noFill/>
                          </a:ln>
                          <a:solidFill>
                            <a:schemeClr val="tx1"/>
                          </a:solidFill>
                          <a:effectLst/>
                          <a:latin typeface="Times New Roman" pitchFamily="18" charset="0"/>
                        </a:rPr>
                        <a:t>6. Not applicable.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sp>
        <p:nvSpPr>
          <p:cNvPr id="5" name="Date Placeholder 4"/>
          <p:cNvSpPr>
            <a:spLocks noGrp="1"/>
          </p:cNvSpPr>
          <p:nvPr>
            <p:ph type="dt" sz="half" idx="10"/>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noAutofit/>
          </a:bodyPr>
          <a:lstStyle/>
          <a:p>
            <a:r>
              <a:rPr lang="en-US" sz="3200" u="sng" dirty="0">
                <a:latin typeface="Times New Roman" pitchFamily="18" charset="0"/>
                <a:cs typeface="Times New Roman" pitchFamily="18" charset="0"/>
              </a:rPr>
              <a:t>REQUIREMENTS OF COMPLETE DENTURE OCCLUSION</a:t>
            </a:r>
          </a:p>
        </p:txBody>
      </p:sp>
      <p:sp>
        <p:nvSpPr>
          <p:cNvPr id="3" name="Content Placeholder 2"/>
          <p:cNvSpPr>
            <a:spLocks noGrp="1"/>
          </p:cNvSpPr>
          <p:nvPr>
            <p:ph idx="1"/>
          </p:nvPr>
        </p:nvSpPr>
        <p:spPr>
          <a:xfrm>
            <a:off x="0" y="1600200"/>
            <a:ext cx="9144000" cy="5257800"/>
          </a:xfrm>
        </p:spPr>
        <p:txBody>
          <a:bodyPr>
            <a:normAutofit fontScale="85000" lnSpcReduction="10000"/>
          </a:bodyPr>
          <a:lstStyle/>
          <a:p>
            <a:pPr marL="457200" indent="-457200" algn="just">
              <a:lnSpc>
                <a:spcPct val="300000"/>
              </a:lnSpc>
              <a:buFont typeface="+mj-lt"/>
              <a:buAutoNum type="arabicPeriod"/>
            </a:pPr>
            <a:r>
              <a:rPr lang="en-US" sz="2600" dirty="0">
                <a:latin typeface="Times New Roman" pitchFamily="18" charset="0"/>
                <a:cs typeface="Times New Roman" pitchFamily="18" charset="0"/>
              </a:rPr>
              <a:t>Stability of occlusion </a:t>
            </a:r>
          </a:p>
          <a:p>
            <a:pPr marL="457200" indent="-457200" algn="just">
              <a:lnSpc>
                <a:spcPct val="300000"/>
              </a:lnSpc>
              <a:buFont typeface="+mj-lt"/>
              <a:buAutoNum type="arabicPeriod"/>
            </a:pPr>
            <a:r>
              <a:rPr lang="en-US" sz="2600" dirty="0">
                <a:latin typeface="Times New Roman" pitchFamily="18" charset="0"/>
                <a:cs typeface="Times New Roman" pitchFamily="18" charset="0"/>
              </a:rPr>
              <a:t>Balanced bilateral contacts </a:t>
            </a:r>
          </a:p>
          <a:p>
            <a:pPr marL="457200" indent="-457200" algn="just">
              <a:lnSpc>
                <a:spcPct val="300000"/>
              </a:lnSpc>
              <a:buFont typeface="+mj-lt"/>
              <a:buAutoNum type="arabicPeriod"/>
            </a:pPr>
            <a:r>
              <a:rPr lang="en-US" sz="2600" dirty="0" err="1">
                <a:latin typeface="Times New Roman" pitchFamily="18" charset="0"/>
                <a:cs typeface="Times New Roman" pitchFamily="18" charset="0"/>
              </a:rPr>
              <a:t>Buccolingual</a:t>
            </a:r>
            <a:r>
              <a:rPr lang="en-US" sz="2600" dirty="0">
                <a:latin typeface="Times New Roman" pitchFamily="18" charset="0"/>
                <a:cs typeface="Times New Roman" pitchFamily="18" charset="0"/>
              </a:rPr>
              <a:t> cusp height reduction - Control of horizontal force</a:t>
            </a:r>
          </a:p>
          <a:p>
            <a:pPr marL="457200" indent="-457200" algn="just">
              <a:lnSpc>
                <a:spcPct val="300000"/>
              </a:lnSpc>
              <a:buFont typeface="+mj-lt"/>
              <a:buAutoNum type="arabicPeriod"/>
            </a:pPr>
            <a:r>
              <a:rPr lang="en-US" sz="2600" dirty="0">
                <a:latin typeface="Times New Roman" pitchFamily="18" charset="0"/>
                <a:cs typeface="Times New Roman" pitchFamily="18" charset="0"/>
              </a:rPr>
              <a:t>Cutting, penetrating and shearing efficiency of occlusal surfaces</a:t>
            </a:r>
          </a:p>
          <a:p>
            <a:pPr marL="457200" indent="-457200" algn="just">
              <a:lnSpc>
                <a:spcPct val="300000"/>
              </a:lnSpc>
              <a:buFont typeface="+mj-lt"/>
              <a:buAutoNum type="arabicPeriod"/>
            </a:pPr>
            <a:r>
              <a:rPr lang="en-US" sz="2600" dirty="0">
                <a:latin typeface="Times New Roman" pitchFamily="18" charset="0"/>
                <a:cs typeface="Times New Roman" pitchFamily="18" charset="0"/>
              </a:rPr>
              <a:t>Anterior </a:t>
            </a:r>
            <a:r>
              <a:rPr lang="en-US" sz="2600" dirty="0" err="1">
                <a:latin typeface="Times New Roman" pitchFamily="18" charset="0"/>
                <a:cs typeface="Times New Roman" pitchFamily="18" charset="0"/>
              </a:rPr>
              <a:t>incisal</a:t>
            </a:r>
            <a:r>
              <a:rPr lang="en-US" sz="2600" dirty="0">
                <a:latin typeface="Times New Roman" pitchFamily="18" charset="0"/>
                <a:cs typeface="Times New Roman" pitchFamily="18" charset="0"/>
              </a:rPr>
              <a:t> clearance</a:t>
            </a:r>
          </a:p>
          <a:p>
            <a:pPr marL="457200" indent="-457200" algn="just">
              <a:lnSpc>
                <a:spcPct val="300000"/>
              </a:lnSpc>
              <a:buFont typeface="+mj-lt"/>
              <a:buAutoNum type="arabicPeriod"/>
            </a:pPr>
            <a:endParaRPr lang="en-US"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a:extLst>
              <a:ext uri="{FF2B5EF4-FFF2-40B4-BE49-F238E27FC236}">
                <a16:creationId xmlns:a16="http://schemas.microsoft.com/office/drawing/2014/main" id="{FB0AFE68-9584-4EFB-9497-06D8E91BBB77}"/>
              </a:ext>
            </a:extLst>
          </p:cNvPr>
          <p:cNvSpPr>
            <a:spLocks noGrp="1" noChangeArrowheads="1"/>
          </p:cNvSpPr>
          <p:nvPr>
            <p:ph type="body" idx="1"/>
          </p:nvPr>
        </p:nvSpPr>
        <p:spPr>
          <a:xfrm>
            <a:off x="152400" y="228600"/>
            <a:ext cx="8839200" cy="6477000"/>
          </a:xfrm>
        </p:spPr>
        <p:txBody>
          <a:bodyPr/>
          <a:lstStyle/>
          <a:p>
            <a:pPr marL="609600" indent="-609600" algn="just" eaLnBrk="1" hangingPunct="1">
              <a:lnSpc>
                <a:spcPct val="120000"/>
              </a:lnSpc>
              <a:buFontTx/>
              <a:buNone/>
            </a:pPr>
            <a:r>
              <a:rPr lang="en-US" altLang="en-US"/>
              <a:t>These requirements can be most easily applied</a:t>
            </a:r>
          </a:p>
          <a:p>
            <a:pPr marL="609600" indent="-609600" algn="just" eaLnBrk="1" hangingPunct="1">
              <a:lnSpc>
                <a:spcPct val="120000"/>
              </a:lnSpc>
              <a:buFontTx/>
              <a:buNone/>
            </a:pPr>
            <a:r>
              <a:rPr lang="en-US" altLang="en-US"/>
              <a:t>if the occlusion is divided into three distinct</a:t>
            </a:r>
          </a:p>
          <a:p>
            <a:pPr marL="609600" indent="-609600" algn="just" eaLnBrk="1" hangingPunct="1">
              <a:lnSpc>
                <a:spcPct val="120000"/>
              </a:lnSpc>
              <a:buFontTx/>
              <a:buNone/>
            </a:pPr>
            <a:r>
              <a:rPr lang="en-US" altLang="en-US"/>
              <a:t>units:  </a:t>
            </a:r>
          </a:p>
          <a:p>
            <a:pPr marL="609600" indent="-609600" algn="just" eaLnBrk="1" hangingPunct="1">
              <a:lnSpc>
                <a:spcPct val="120000"/>
              </a:lnSpc>
              <a:buFontTx/>
              <a:buAutoNum type="alphaLcParenR"/>
            </a:pPr>
            <a:r>
              <a:rPr lang="en-US" altLang="en-US"/>
              <a:t>Incising, </a:t>
            </a:r>
          </a:p>
          <a:p>
            <a:pPr marL="609600" indent="-609600" algn="just" eaLnBrk="1" hangingPunct="1">
              <a:lnSpc>
                <a:spcPct val="120000"/>
              </a:lnSpc>
              <a:buFontTx/>
              <a:buAutoNum type="alphaLcParenR"/>
            </a:pPr>
            <a:r>
              <a:rPr lang="en-US" altLang="en-US"/>
              <a:t>Working, and </a:t>
            </a:r>
          </a:p>
          <a:p>
            <a:pPr marL="609600" indent="-609600" algn="just" eaLnBrk="1" hangingPunct="1">
              <a:lnSpc>
                <a:spcPct val="120000"/>
              </a:lnSpc>
              <a:buFontTx/>
              <a:buAutoNum type="alphaLcParenR"/>
            </a:pPr>
            <a:r>
              <a:rPr lang="en-US" altLang="en-US"/>
              <a:t>Balancing.  </a:t>
            </a:r>
          </a:p>
          <a:p>
            <a:pPr marL="609600" indent="-609600" algn="just" eaLnBrk="1" hangingPunct="1">
              <a:lnSpc>
                <a:spcPct val="120000"/>
              </a:lnSpc>
              <a:buFontTx/>
              <a:buNone/>
            </a:pPr>
            <a:r>
              <a:rPr lang="en-US" altLang="en-US"/>
              <a:t>           It is possible to establish requirements</a:t>
            </a:r>
          </a:p>
          <a:p>
            <a:pPr marL="609600" indent="-609600" algn="just" eaLnBrk="1" hangingPunct="1">
              <a:lnSpc>
                <a:spcPct val="120000"/>
              </a:lnSpc>
              <a:buFontTx/>
              <a:buNone/>
            </a:pPr>
            <a:r>
              <a:rPr lang="en-US" altLang="en-US"/>
              <a:t>for these units that will favor function stability</a:t>
            </a:r>
          </a:p>
          <a:p>
            <a:pPr marL="609600" indent="-609600" algn="just" eaLnBrk="1" hangingPunct="1">
              <a:lnSpc>
                <a:spcPct val="120000"/>
              </a:lnSpc>
              <a:buFontTx/>
              <a:buNone/>
            </a:pPr>
            <a:r>
              <a:rPr lang="en-US" altLang="en-US"/>
              <a:t>and phonetics.</a:t>
            </a:r>
          </a:p>
        </p:txBody>
      </p:sp>
    </p:spTree>
    <p:extLst>
      <p:ext uri="{BB962C8B-B14F-4D97-AF65-F5344CB8AC3E}">
        <p14:creationId xmlns:p14="http://schemas.microsoft.com/office/powerpoint/2010/main" val="26868136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2876</TotalTime>
  <Words>1975</Words>
  <Application>Microsoft Office PowerPoint</Application>
  <PresentationFormat>On-screen Show (4:3)</PresentationFormat>
  <Paragraphs>181</Paragraphs>
  <Slides>41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Courier New</vt:lpstr>
      <vt:lpstr>Times New Roman</vt:lpstr>
      <vt:lpstr>Wingdings</vt:lpstr>
      <vt:lpstr>Office Theme</vt:lpstr>
      <vt:lpstr>BALANCED OCCLUSION</vt:lpstr>
      <vt:lpstr>SPECIAL LEARNING OBJECTIVES</vt:lpstr>
      <vt:lpstr>INTRODUCTION</vt:lpstr>
      <vt:lpstr>DEFINITION</vt:lpstr>
      <vt:lpstr>PowerPoint Presentation</vt:lpstr>
      <vt:lpstr>COMPARISION BETWEEN NATURAL DENTITION AND ARTIFICIAL PROSTHESIS</vt:lpstr>
      <vt:lpstr>PowerPoint Presentation</vt:lpstr>
      <vt:lpstr>REQUIREMENTS OF COMPLETE DENTURE OCCLUSION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CONDYLAR GUIDANCE</vt:lpstr>
      <vt:lpstr>CONDYLAR GUIDANCE</vt:lpstr>
      <vt:lpstr>INCISAL GUIDANCE </vt:lpstr>
      <vt:lpstr>INCISAL GUIDANCE </vt:lpstr>
      <vt:lpstr>PowerPoint Presentation</vt:lpstr>
      <vt:lpstr>ORIENTATION OF THE OCCLUSAL PLANE</vt:lpstr>
      <vt:lpstr>PowerPoint Presentation</vt:lpstr>
      <vt:lpstr>INCLINATION OF CUSP</vt:lpstr>
      <vt:lpstr>PowerPoint Presentation</vt:lpstr>
      <vt:lpstr>COMPENSATING CURVE</vt:lpstr>
      <vt:lpstr>PowerPoint Presentation</vt:lpstr>
      <vt:lpstr>PowerPoint Presentation</vt:lpstr>
      <vt:lpstr>PowerPoint Presentation</vt:lpstr>
      <vt:lpstr>NO CONTROL OF OPERATOR</vt:lpstr>
      <vt:lpstr>Steps involved in balancing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BALANCED OCCLUSION</dc:title>
  <dc:creator>admin</dc:creator>
  <cp:lastModifiedBy>Bipin Muley</cp:lastModifiedBy>
  <cp:revision>254</cp:revision>
  <dcterms:created xsi:type="dcterms:W3CDTF">2006-08-16T00:00:00Z</dcterms:created>
  <dcterms:modified xsi:type="dcterms:W3CDTF">2017-07-24T12:52:33Z</dcterms:modified>
</cp:coreProperties>
</file>