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9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A95DBB-F9AF-4701-A0C5-C4A9F2D1F56C}" type="slidenum">
              <a:rPr lang="en-US"/>
              <a:pPr/>
              <a:t>‹#›</a:t>
            </a:fld>
            <a:endParaRPr lang="en-US"/>
          </a:p>
        </p:txBody>
      </p:sp>
    </p:spTree>
    <p:extLst>
      <p:ext uri="{BB962C8B-B14F-4D97-AF65-F5344CB8AC3E}">
        <p14:creationId xmlns:p14="http://schemas.microsoft.com/office/powerpoint/2010/main" val="113863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3C5709-8B77-49F0-AC2C-FC367CEA28F8}" type="slidenum">
              <a:rPr lang="en-US"/>
              <a:pPr/>
              <a:t>‹#›</a:t>
            </a:fld>
            <a:endParaRPr lang="en-US"/>
          </a:p>
        </p:txBody>
      </p:sp>
    </p:spTree>
    <p:extLst>
      <p:ext uri="{BB962C8B-B14F-4D97-AF65-F5344CB8AC3E}">
        <p14:creationId xmlns:p14="http://schemas.microsoft.com/office/powerpoint/2010/main" val="88754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C21CB8-F75D-48E3-824A-A4DFAD8408DD}" type="slidenum">
              <a:rPr lang="en-US"/>
              <a:pPr/>
              <a:t>‹#›</a:t>
            </a:fld>
            <a:endParaRPr lang="en-US"/>
          </a:p>
        </p:txBody>
      </p:sp>
    </p:spTree>
    <p:extLst>
      <p:ext uri="{BB962C8B-B14F-4D97-AF65-F5344CB8AC3E}">
        <p14:creationId xmlns:p14="http://schemas.microsoft.com/office/powerpoint/2010/main" val="48376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DFDC9F-07BA-4108-827D-728113FA64C0}" type="slidenum">
              <a:rPr lang="en-US"/>
              <a:pPr/>
              <a:t>‹#›</a:t>
            </a:fld>
            <a:endParaRPr lang="en-US"/>
          </a:p>
        </p:txBody>
      </p:sp>
    </p:spTree>
    <p:extLst>
      <p:ext uri="{BB962C8B-B14F-4D97-AF65-F5344CB8AC3E}">
        <p14:creationId xmlns:p14="http://schemas.microsoft.com/office/powerpoint/2010/main" val="125475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070130-E4B8-4A96-BD43-1AF8D29DA701}" type="slidenum">
              <a:rPr lang="en-US"/>
              <a:pPr/>
              <a:t>‹#›</a:t>
            </a:fld>
            <a:endParaRPr lang="en-US"/>
          </a:p>
        </p:txBody>
      </p:sp>
    </p:spTree>
    <p:extLst>
      <p:ext uri="{BB962C8B-B14F-4D97-AF65-F5344CB8AC3E}">
        <p14:creationId xmlns:p14="http://schemas.microsoft.com/office/powerpoint/2010/main" val="412309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456ECF-0329-47EE-9342-24B3C03A7579}" type="slidenum">
              <a:rPr lang="en-US"/>
              <a:pPr/>
              <a:t>‹#›</a:t>
            </a:fld>
            <a:endParaRPr lang="en-US"/>
          </a:p>
        </p:txBody>
      </p:sp>
    </p:spTree>
    <p:extLst>
      <p:ext uri="{BB962C8B-B14F-4D97-AF65-F5344CB8AC3E}">
        <p14:creationId xmlns:p14="http://schemas.microsoft.com/office/powerpoint/2010/main" val="28999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58CB9D-3A3F-4CA7-A503-FF3D8B4C2057}" type="slidenum">
              <a:rPr lang="en-US"/>
              <a:pPr/>
              <a:t>‹#›</a:t>
            </a:fld>
            <a:endParaRPr lang="en-US"/>
          </a:p>
        </p:txBody>
      </p:sp>
    </p:spTree>
    <p:extLst>
      <p:ext uri="{BB962C8B-B14F-4D97-AF65-F5344CB8AC3E}">
        <p14:creationId xmlns:p14="http://schemas.microsoft.com/office/powerpoint/2010/main" val="186114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E8245A-5B65-4E63-83B7-4E0A03C118FD}" type="slidenum">
              <a:rPr lang="en-US"/>
              <a:pPr/>
              <a:t>‹#›</a:t>
            </a:fld>
            <a:endParaRPr lang="en-US"/>
          </a:p>
        </p:txBody>
      </p:sp>
    </p:spTree>
    <p:extLst>
      <p:ext uri="{BB962C8B-B14F-4D97-AF65-F5344CB8AC3E}">
        <p14:creationId xmlns:p14="http://schemas.microsoft.com/office/powerpoint/2010/main" val="358062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4A82D68-2D90-4706-842C-AEBD0970C56C}" type="slidenum">
              <a:rPr lang="en-US"/>
              <a:pPr/>
              <a:t>‹#›</a:t>
            </a:fld>
            <a:endParaRPr lang="en-US"/>
          </a:p>
        </p:txBody>
      </p:sp>
    </p:spTree>
    <p:extLst>
      <p:ext uri="{BB962C8B-B14F-4D97-AF65-F5344CB8AC3E}">
        <p14:creationId xmlns:p14="http://schemas.microsoft.com/office/powerpoint/2010/main" val="41018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DD0CFE-73A5-40FD-BC12-D92D44DADCE6}" type="slidenum">
              <a:rPr lang="en-US"/>
              <a:pPr/>
              <a:t>‹#›</a:t>
            </a:fld>
            <a:endParaRPr lang="en-US"/>
          </a:p>
        </p:txBody>
      </p:sp>
    </p:spTree>
    <p:extLst>
      <p:ext uri="{BB962C8B-B14F-4D97-AF65-F5344CB8AC3E}">
        <p14:creationId xmlns:p14="http://schemas.microsoft.com/office/powerpoint/2010/main" val="242846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352519-2183-46AE-BC4F-E52A703D0BEC}" type="slidenum">
              <a:rPr lang="en-US"/>
              <a:pPr/>
              <a:t>‹#›</a:t>
            </a:fld>
            <a:endParaRPr lang="en-US"/>
          </a:p>
        </p:txBody>
      </p:sp>
    </p:spTree>
    <p:extLst>
      <p:ext uri="{BB962C8B-B14F-4D97-AF65-F5344CB8AC3E}">
        <p14:creationId xmlns:p14="http://schemas.microsoft.com/office/powerpoint/2010/main" val="148664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2D150C3-AF82-45D2-8320-6AFBB948BE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 y="1219200"/>
            <a:ext cx="87630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000" b="1">
                <a:solidFill>
                  <a:srgbClr val="003300"/>
                </a:solidFill>
                <a:effectLst>
                  <a:outerShdw blurRad="38100" dist="38100" dir="2700000" algn="tl">
                    <a:srgbClr val="000000"/>
                  </a:outerShdw>
                </a:effectLst>
                <a:latin typeface="Batang" pitchFamily="18" charset="-127"/>
              </a:rPr>
              <a:t>TYPES OF ARTIFICIAL POSTEIOR TEETH</a:t>
            </a:r>
          </a:p>
          <a:p>
            <a:pPr algn="r">
              <a:lnSpc>
                <a:spcPct val="70000"/>
              </a:lnSpc>
              <a:spcBef>
                <a:spcPct val="50000"/>
              </a:spcBef>
              <a:buFontTx/>
              <a:buChar char="-"/>
            </a:pPr>
            <a:endParaRPr lang="en-US" sz="2000" b="1">
              <a:solidFill>
                <a:srgbClr val="003300"/>
              </a:solidFill>
              <a:effectLst>
                <a:outerShdw blurRad="38100" dist="38100" dir="2700000" algn="tl">
                  <a:srgbClr val="000000"/>
                </a:outerShdw>
              </a:effectLst>
              <a:latin typeface="Batang" pitchFamily="18" charset="-127"/>
            </a:endParaRPr>
          </a:p>
          <a:p>
            <a:pPr algn="r">
              <a:lnSpc>
                <a:spcPct val="70000"/>
              </a:lnSpc>
              <a:spcBef>
                <a:spcPct val="50000"/>
              </a:spcBef>
              <a:buFontTx/>
              <a:buChar char="-"/>
            </a:pPr>
            <a:endParaRPr lang="en-US" sz="2000" b="1">
              <a:solidFill>
                <a:srgbClr val="003300"/>
              </a:solidFill>
              <a:effectLst>
                <a:outerShdw blurRad="38100" dist="38100" dir="2700000" algn="tl">
                  <a:srgbClr val="000000"/>
                </a:outerShdw>
              </a:effectLst>
              <a:latin typeface="Batang" pitchFamily="18" charset="-127"/>
            </a:endParaRPr>
          </a:p>
          <a:p>
            <a:pPr algn="r">
              <a:lnSpc>
                <a:spcPct val="70000"/>
              </a:lnSpc>
              <a:spcBef>
                <a:spcPct val="50000"/>
              </a:spcBef>
              <a:buFontTx/>
              <a:buChar char="-"/>
            </a:pPr>
            <a:r>
              <a:rPr lang="en-US" sz="2000" b="1">
                <a:solidFill>
                  <a:srgbClr val="003300"/>
                </a:solidFill>
                <a:effectLst>
                  <a:outerShdw blurRad="38100" dist="38100" dir="2700000" algn="tl">
                    <a:srgbClr val="000000"/>
                  </a:outerShdw>
                </a:effectLst>
                <a:latin typeface="Batang" pitchFamily="18" charset="-127"/>
              </a:rPr>
              <a:t>Presented by</a:t>
            </a:r>
          </a:p>
          <a:p>
            <a:pPr algn="r">
              <a:lnSpc>
                <a:spcPct val="70000"/>
              </a:lnSpc>
              <a:spcBef>
                <a:spcPct val="50000"/>
              </a:spcBef>
            </a:pPr>
            <a:r>
              <a:rPr lang="en-US" sz="2000" b="1">
                <a:solidFill>
                  <a:srgbClr val="003300"/>
                </a:solidFill>
                <a:effectLst>
                  <a:outerShdw blurRad="38100" dist="38100" dir="2700000" algn="tl">
                    <a:srgbClr val="000000"/>
                  </a:outerShdw>
                </a:effectLst>
                <a:latin typeface="Batang" pitchFamily="18" charset="-127"/>
              </a:rPr>
              <a:t>Dr. Gaurav Kharbanda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31763" y="152400"/>
            <a:ext cx="89154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MODIFIED ANATOMIC TEETH: ( 0-30°)</a:t>
            </a:r>
            <a:endParaRPr lang="en-US" sz="4600" b="1"/>
          </a:p>
          <a:p>
            <a:pPr algn="just">
              <a:spcBef>
                <a:spcPct val="50000"/>
              </a:spcBef>
            </a:pPr>
            <a:r>
              <a:rPr lang="en-US" sz="2900"/>
              <a:t>7. CROSS BLADES – Sosin (1961) – replaced the maxillary and mandibular second premolar and both molars with cleat shaped Vitallium forms called “cross blades” of slightly smaller size. An increase in masticatory efficiency is claimed. </a:t>
            </a:r>
          </a:p>
        </p:txBody>
      </p:sp>
      <p:pic>
        <p:nvPicPr>
          <p:cNvPr id="12291" name="Picture 3" descr="scan0044"/>
          <p:cNvPicPr>
            <a:picLocks noChangeAspect="1" noChangeArrowheads="1"/>
          </p:cNvPicPr>
          <p:nvPr/>
        </p:nvPicPr>
        <p:blipFill>
          <a:blip r:embed="rId2">
            <a:extLst>
              <a:ext uri="{28A0092B-C50C-407E-A947-70E740481C1C}">
                <a14:useLocalDpi xmlns:a14="http://schemas.microsoft.com/office/drawing/2010/main" val="0"/>
              </a:ext>
            </a:extLst>
          </a:blip>
          <a:srcRect l="19180" t="25482" r="7404" b="53755"/>
          <a:stretch>
            <a:fillRect/>
          </a:stretch>
        </p:blipFill>
        <p:spPr bwMode="auto">
          <a:xfrm>
            <a:off x="609600" y="3733800"/>
            <a:ext cx="7772400" cy="171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31763" y="152400"/>
            <a:ext cx="8915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NON ANATOMIC TEETH</a:t>
            </a:r>
          </a:p>
          <a:p>
            <a:pPr algn="just">
              <a:spcBef>
                <a:spcPct val="50000"/>
              </a:spcBef>
            </a:pPr>
            <a:r>
              <a:rPr lang="en-US" sz="2900"/>
              <a:t>1. INVERTED CUSP TEETH – Hall (1929). Tooth was flat with concentric cone shaped depressions on the occlusal surface that were like inverted cusps. Claimed to provide effective shredding action on the food as the upper and lower teeth sheared by one another.</a:t>
            </a:r>
          </a:p>
        </p:txBody>
      </p:sp>
      <p:pic>
        <p:nvPicPr>
          <p:cNvPr id="13315" name="Picture 3" descr="scan0045"/>
          <p:cNvPicPr>
            <a:picLocks noChangeAspect="1" noChangeArrowheads="1"/>
          </p:cNvPicPr>
          <p:nvPr/>
        </p:nvPicPr>
        <p:blipFill>
          <a:blip r:embed="rId2">
            <a:extLst>
              <a:ext uri="{28A0092B-C50C-407E-A947-70E740481C1C}">
                <a14:useLocalDpi xmlns:a14="http://schemas.microsoft.com/office/drawing/2010/main" val="0"/>
              </a:ext>
            </a:extLst>
          </a:blip>
          <a:srcRect l="12318" t="3954" r="9421" b="53954"/>
          <a:stretch>
            <a:fillRect/>
          </a:stretch>
        </p:blipFill>
        <p:spPr bwMode="auto">
          <a:xfrm>
            <a:off x="1752600" y="3962400"/>
            <a:ext cx="6019800" cy="237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31763" y="152400"/>
            <a:ext cx="8915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NON ANATOMIC TEETH</a:t>
            </a:r>
          </a:p>
          <a:p>
            <a:pPr algn="just">
              <a:spcBef>
                <a:spcPct val="50000"/>
              </a:spcBef>
            </a:pPr>
            <a:r>
              <a:rPr lang="en-US" sz="2900"/>
              <a:t>2. CHOPPING BLOCK – Nelson (1934). These were flat occlusal surface teeth with numerous ridges that ran transversely on the mandibular teeth and mesiodistally on the maxillary teeth. The perpendicular orientation of these ridges increased the masticatory efficiency.</a:t>
            </a:r>
          </a:p>
        </p:txBody>
      </p:sp>
      <p:pic>
        <p:nvPicPr>
          <p:cNvPr id="14339" name="Picture 3" descr="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86200"/>
            <a:ext cx="5257800" cy="2668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31763" y="152400"/>
            <a:ext cx="8915400"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NON ANATOMIC TEETH</a:t>
            </a:r>
          </a:p>
          <a:p>
            <a:pPr algn="just">
              <a:spcBef>
                <a:spcPct val="50000"/>
              </a:spcBef>
            </a:pPr>
            <a:r>
              <a:rPr lang="en-US" sz="2900"/>
              <a:t>3.NON LOCK – Swenson (1939) these were flat teeth with sluiceways for shredding and allowing food to clear the occlusal table, as a modest buccal and lingual incline was provided.</a:t>
            </a:r>
          </a:p>
          <a:p>
            <a:pPr algn="just">
              <a:spcBef>
                <a:spcPct val="50000"/>
              </a:spcBef>
            </a:pPr>
            <a:endParaRPr lang="en-US" sz="2900"/>
          </a:p>
        </p:txBody>
      </p:sp>
      <p:pic>
        <p:nvPicPr>
          <p:cNvPr id="15363" name="Picture 3" descr="scan0047"/>
          <p:cNvPicPr>
            <a:picLocks noChangeAspect="1" noChangeArrowheads="1"/>
          </p:cNvPicPr>
          <p:nvPr/>
        </p:nvPicPr>
        <p:blipFill>
          <a:blip r:embed="rId2">
            <a:extLst>
              <a:ext uri="{28A0092B-C50C-407E-A947-70E740481C1C}">
                <a14:useLocalDpi xmlns:a14="http://schemas.microsoft.com/office/drawing/2010/main" val="0"/>
              </a:ext>
            </a:extLst>
          </a:blip>
          <a:srcRect l="9686" t="6525" r="4311" b="53461"/>
          <a:stretch>
            <a:fillRect/>
          </a:stretch>
        </p:blipFill>
        <p:spPr bwMode="auto">
          <a:xfrm rot="-124502">
            <a:off x="2667000" y="3048000"/>
            <a:ext cx="4267200" cy="306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1763" y="152400"/>
            <a:ext cx="8915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NON ANATOMIC TEETH</a:t>
            </a:r>
          </a:p>
          <a:p>
            <a:pPr algn="just">
              <a:spcBef>
                <a:spcPct val="50000"/>
              </a:spcBef>
            </a:pPr>
            <a:r>
              <a:rPr lang="en-US" sz="2900"/>
              <a:t>4. “VO” / Vitallium Occlusal – Hardy (1946). These teeth were produced in resin blocks of three posterior teeth simulating a buccal façade of two bicuspids and one molar. A narrow zigzag of Vitallium was embedded on the occlusal surface that ran mesiodistally.</a:t>
            </a:r>
          </a:p>
        </p:txBody>
      </p:sp>
      <p:pic>
        <p:nvPicPr>
          <p:cNvPr id="16387" name="Picture 3" descr="scan0047"/>
          <p:cNvPicPr>
            <a:picLocks noChangeAspect="1" noChangeArrowheads="1"/>
          </p:cNvPicPr>
          <p:nvPr/>
        </p:nvPicPr>
        <p:blipFill>
          <a:blip r:embed="rId2">
            <a:extLst>
              <a:ext uri="{28A0092B-C50C-407E-A947-70E740481C1C}">
                <a14:useLocalDpi xmlns:a14="http://schemas.microsoft.com/office/drawing/2010/main" val="0"/>
              </a:ext>
            </a:extLst>
          </a:blip>
          <a:srcRect l="6999" t="51758" r="9686"/>
          <a:stretch>
            <a:fillRect/>
          </a:stretch>
        </p:blipFill>
        <p:spPr bwMode="auto">
          <a:xfrm rot="-138163">
            <a:off x="3048000" y="3733800"/>
            <a:ext cx="3352800" cy="299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1763" y="152400"/>
            <a:ext cx="89154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NON ANATOMIC TEETH</a:t>
            </a:r>
          </a:p>
          <a:p>
            <a:pPr algn="just">
              <a:spcBef>
                <a:spcPct val="50000"/>
              </a:spcBef>
            </a:pPr>
            <a:endParaRPr lang="en-US" sz="3800" b="1"/>
          </a:p>
          <a:p>
            <a:pPr algn="just">
              <a:spcBef>
                <a:spcPct val="50000"/>
              </a:spcBef>
            </a:pPr>
            <a:r>
              <a:rPr lang="en-US" sz="2900"/>
              <a:t>5. SHEAR CUSP TEETH – Myerson (1951). First cross linked acrylic tooth in flat occlusal scheme</a:t>
            </a:r>
          </a:p>
          <a:p>
            <a:pPr algn="just">
              <a:spcBef>
                <a:spcPct val="50000"/>
              </a:spcBef>
            </a:pPr>
            <a:endParaRPr lang="en-US" sz="2900"/>
          </a:p>
          <a:p>
            <a:pPr algn="just">
              <a:spcBef>
                <a:spcPct val="50000"/>
              </a:spcBef>
            </a:pPr>
            <a:r>
              <a:rPr lang="en-US" sz="2900"/>
              <a:t>6. COE MASTICATORS – Cook (1952). The second premolar and the first molar were flat stainless steel castings with holes on the occlusal surfaces that exited diagonally to a port on the buccal surface.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457200"/>
            <a:ext cx="85344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t>Types of posterior teeth for complete denture:</a:t>
            </a:r>
          </a:p>
          <a:p>
            <a:pPr>
              <a:spcBef>
                <a:spcPct val="50000"/>
              </a:spcBef>
            </a:pPr>
            <a:r>
              <a:rPr lang="en-US" sz="3000"/>
              <a:t>Two main types:</a:t>
            </a:r>
          </a:p>
          <a:p>
            <a:pPr>
              <a:spcBef>
                <a:spcPct val="50000"/>
              </a:spcBef>
            </a:pPr>
            <a:r>
              <a:rPr lang="en-US" sz="3000"/>
              <a:t>	1. standard or anatomic tooth</a:t>
            </a:r>
          </a:p>
          <a:p>
            <a:pPr>
              <a:spcBef>
                <a:spcPct val="50000"/>
              </a:spcBef>
            </a:pPr>
            <a:r>
              <a:rPr lang="en-US" sz="3000"/>
              <a:t>	2. non-anatomic tooth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31763" y="301625"/>
            <a:ext cx="89154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STANDARD OR ANATOMIC TEETH:</a:t>
            </a:r>
          </a:p>
          <a:p>
            <a:pPr algn="just">
              <a:spcBef>
                <a:spcPct val="50000"/>
              </a:spcBef>
              <a:buFontTx/>
              <a:buAutoNum type="arabicPeriod"/>
            </a:pPr>
            <a:r>
              <a:rPr lang="en-US" sz="2900"/>
              <a:t>TRUBYTE TEETH (1914) - Dr. Alfred Gysi </a:t>
            </a:r>
          </a:p>
          <a:p>
            <a:pPr algn="just">
              <a:spcBef>
                <a:spcPct val="50000"/>
              </a:spcBef>
            </a:pPr>
            <a:r>
              <a:rPr lang="en-US" sz="2900"/>
              <a:t>   			cusp angle of 33</a:t>
            </a:r>
            <a:r>
              <a:rPr lang="en-US" sz="2900">
                <a:cs typeface="Arial" panose="020B0604020202020204" pitchFamily="34" charset="0"/>
              </a:rPr>
              <a:t>°.</a:t>
            </a:r>
          </a:p>
          <a:p>
            <a:pPr algn="just">
              <a:spcBef>
                <a:spcPct val="50000"/>
              </a:spcBef>
            </a:pPr>
            <a:r>
              <a:rPr lang="en-US" sz="2900">
                <a:cs typeface="Arial" panose="020B0604020202020204" pitchFamily="34" charset="0"/>
              </a:rPr>
              <a:t>	 	He designed anatomic teeth which closely resembled unblemished natural teeth and were intended for tight intercuspation for Angle’s class I occlusion. </a:t>
            </a:r>
          </a:p>
        </p:txBody>
      </p:sp>
      <p:pic>
        <p:nvPicPr>
          <p:cNvPr id="5123" name="Picture 3" descr="scan0040"/>
          <p:cNvPicPr>
            <a:picLocks noChangeAspect="1" noChangeArrowheads="1"/>
          </p:cNvPicPr>
          <p:nvPr/>
        </p:nvPicPr>
        <p:blipFill>
          <a:blip r:embed="rId2">
            <a:extLst>
              <a:ext uri="{28A0092B-C50C-407E-A947-70E740481C1C}">
                <a14:useLocalDpi xmlns:a14="http://schemas.microsoft.com/office/drawing/2010/main" val="0"/>
              </a:ext>
            </a:extLst>
          </a:blip>
          <a:srcRect l="11006" t="7767" r="7239" b="2911"/>
          <a:stretch>
            <a:fillRect/>
          </a:stretch>
        </p:blipFill>
        <p:spPr bwMode="auto">
          <a:xfrm>
            <a:off x="2057400" y="4321175"/>
            <a:ext cx="5562600" cy="246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1763" y="304800"/>
            <a:ext cx="89154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STANDARD OR ANATOMIC TEETH:</a:t>
            </a:r>
          </a:p>
          <a:p>
            <a:pPr algn="just">
              <a:spcBef>
                <a:spcPct val="50000"/>
              </a:spcBef>
            </a:pPr>
            <a:r>
              <a:rPr lang="en-US" sz="2900"/>
              <a:t>2. MODIFIED ANATOMIC TEETH (1932) – Pilkington and Turner. Slightly shallow cusps of  30° . These were not as tightly interlocked as Trubyte teeth.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 y="152400"/>
            <a:ext cx="89154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MODIFIED ANATOMIC TEETH: ( 0-30°)</a:t>
            </a:r>
            <a:endParaRPr lang="en-US" sz="4600" b="1"/>
          </a:p>
          <a:p>
            <a:pPr algn="just">
              <a:spcBef>
                <a:spcPct val="50000"/>
              </a:spcBef>
              <a:buFontTx/>
              <a:buAutoNum type="arabicPeriod"/>
            </a:pPr>
            <a:r>
              <a:rPr lang="en-US" sz="2900"/>
              <a:t>MODIFIED CROSS BITE POSTERIOR – Gysi (1927). The maxillary buccal cusp was almost eliminated, resulting in one prominent lingual cusp occluding into the anatomic lower tooth. “Mortar and pestle action”</a:t>
            </a:r>
          </a:p>
        </p:txBody>
      </p:sp>
      <p:pic>
        <p:nvPicPr>
          <p:cNvPr id="7171" name="Picture 3" descr="scan0041"/>
          <p:cNvPicPr>
            <a:picLocks noChangeAspect="1" noChangeArrowheads="1"/>
          </p:cNvPicPr>
          <p:nvPr/>
        </p:nvPicPr>
        <p:blipFill>
          <a:blip r:embed="rId2">
            <a:extLst>
              <a:ext uri="{28A0092B-C50C-407E-A947-70E740481C1C}">
                <a14:useLocalDpi xmlns:a14="http://schemas.microsoft.com/office/drawing/2010/main" val="0"/>
              </a:ext>
            </a:extLst>
          </a:blip>
          <a:srcRect l="2380" t="3589" r="10318" b="64961"/>
          <a:stretch>
            <a:fillRect/>
          </a:stretch>
        </p:blipFill>
        <p:spPr bwMode="auto">
          <a:xfrm>
            <a:off x="1447800" y="3429000"/>
            <a:ext cx="6324600" cy="2414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6200" y="152400"/>
            <a:ext cx="8915400" cy="376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MODIFIED ANATOMIC TEETH: ( 0-30°)</a:t>
            </a:r>
            <a:endParaRPr lang="en-US" sz="4600" b="1"/>
          </a:p>
          <a:p>
            <a:pPr algn="just">
              <a:spcBef>
                <a:spcPct val="50000"/>
              </a:spcBef>
            </a:pPr>
            <a:r>
              <a:rPr lang="en-US" sz="2900"/>
              <a:t>2. CHANNEL TOOTH – Victor Sears (1922). Maxillary occlusal surfaces consisted of deep channel that ran mesiodistally the entire length of the four posterior teeth. </a:t>
            </a:r>
          </a:p>
          <a:p>
            <a:pPr algn="just">
              <a:spcBef>
                <a:spcPct val="50000"/>
              </a:spcBef>
            </a:pPr>
            <a:r>
              <a:rPr lang="en-US" sz="2900"/>
              <a:t>Effectively it was a single ridge that ran uninterrupted the entire length of the occlusal table.</a:t>
            </a:r>
          </a:p>
        </p:txBody>
      </p:sp>
      <p:pic>
        <p:nvPicPr>
          <p:cNvPr id="8195" name="Picture 3" descr="scan0041"/>
          <p:cNvPicPr>
            <a:picLocks noChangeAspect="1" noChangeArrowheads="1"/>
          </p:cNvPicPr>
          <p:nvPr/>
        </p:nvPicPr>
        <p:blipFill>
          <a:blip r:embed="rId2">
            <a:extLst>
              <a:ext uri="{28A0092B-C50C-407E-A947-70E740481C1C}">
                <a14:useLocalDpi xmlns:a14="http://schemas.microsoft.com/office/drawing/2010/main" val="0"/>
              </a:ext>
            </a:extLst>
          </a:blip>
          <a:srcRect l="3969" t="64992" r="11905" b="9547"/>
          <a:stretch>
            <a:fillRect/>
          </a:stretch>
        </p:blipFill>
        <p:spPr bwMode="auto">
          <a:xfrm>
            <a:off x="1447800" y="4343400"/>
            <a:ext cx="6781800" cy="2174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6200" y="152400"/>
            <a:ext cx="89154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MODIFIED ANATOMIC TEETH: ( 0-30°)</a:t>
            </a:r>
            <a:endParaRPr lang="en-US" sz="4600" b="1"/>
          </a:p>
          <a:p>
            <a:pPr algn="just">
              <a:spcBef>
                <a:spcPct val="50000"/>
              </a:spcBef>
              <a:buFontTx/>
              <a:buAutoNum type="arabicPeriod" startAt="3"/>
            </a:pPr>
            <a:r>
              <a:rPr lang="en-US" sz="2900"/>
              <a:t>“SCISSOR BITE” form – Avery (1930). 	Posterior occlusal surface was locked anteroposteriorly by grinding steps on the surface of the teeth. Occlusion with the these teeth was meant for shearing food.</a:t>
            </a:r>
          </a:p>
        </p:txBody>
      </p:sp>
      <p:pic>
        <p:nvPicPr>
          <p:cNvPr id="9219" name="Picture 3" descr="0001"/>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3581400" y="3317875"/>
            <a:ext cx="2524125" cy="338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1763" y="152400"/>
            <a:ext cx="89154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MODIFIED ANATOMIC TEETH: ( 0-30°)</a:t>
            </a:r>
            <a:endParaRPr lang="en-US" sz="4600" b="1"/>
          </a:p>
          <a:p>
            <a:pPr algn="just">
              <a:spcBef>
                <a:spcPct val="50000"/>
              </a:spcBef>
              <a:buFontTx/>
              <a:buAutoNum type="arabicPeriod" startAt="4"/>
            </a:pPr>
            <a:r>
              <a:rPr lang="en-US" sz="2900"/>
              <a:t>“CURVED CUSP” posterior tooth – McGrane (1936). These teeth were designed to lock anteroposteriorly and free laterally. </a:t>
            </a:r>
          </a:p>
        </p:txBody>
      </p:sp>
      <p:pic>
        <p:nvPicPr>
          <p:cNvPr id="10243" name="Picture 3" descr="0001"/>
          <p:cNvPicPr>
            <a:picLocks noChangeAspect="1" noChangeArrowheads="1"/>
          </p:cNvPicPr>
          <p:nvPr/>
        </p:nvPicPr>
        <p:blipFill>
          <a:blip r:embed="rId2">
            <a:extLst>
              <a:ext uri="{28A0092B-C50C-407E-A947-70E740481C1C}">
                <a14:useLocalDpi xmlns:a14="http://schemas.microsoft.com/office/drawing/2010/main" val="0"/>
              </a:ext>
            </a:extLst>
          </a:blip>
          <a:srcRect l="51509" t="2765" b="38754"/>
          <a:stretch>
            <a:fillRect/>
          </a:stretch>
        </p:blipFill>
        <p:spPr bwMode="auto">
          <a:xfrm>
            <a:off x="2819400" y="3352800"/>
            <a:ext cx="4114800" cy="333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1763" y="152400"/>
            <a:ext cx="8915400"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800" b="1"/>
              <a:t>MODIFIED ANATOMIC TEETH: ( 0-30°)</a:t>
            </a:r>
            <a:endParaRPr lang="en-US" sz="4600" b="1"/>
          </a:p>
          <a:p>
            <a:pPr algn="just">
              <a:spcBef>
                <a:spcPct val="50000"/>
              </a:spcBef>
            </a:pPr>
            <a:r>
              <a:rPr lang="en-US" sz="2900"/>
              <a:t>5.METAL INSERT POSTERIORS – John Vincent (1942). Stainless steel inserts in posteriors were gold solder which was later replaced with. Advantage claimed was that these teeth were self adjusting to wear. </a:t>
            </a:r>
          </a:p>
          <a:p>
            <a:pPr algn="just">
              <a:spcBef>
                <a:spcPct val="50000"/>
              </a:spcBef>
              <a:buFontTx/>
              <a:buChar char="•"/>
            </a:pPr>
            <a:endParaRPr lang="en-US" sz="2900"/>
          </a:p>
          <a:p>
            <a:pPr algn="just">
              <a:spcBef>
                <a:spcPct val="50000"/>
              </a:spcBef>
              <a:buFontTx/>
              <a:buChar char="•"/>
            </a:pPr>
            <a:endParaRPr lang="en-US" sz="2900"/>
          </a:p>
          <a:p>
            <a:pPr algn="just">
              <a:spcBef>
                <a:spcPct val="50000"/>
              </a:spcBef>
              <a:buFontTx/>
              <a:buChar char="•"/>
            </a:pPr>
            <a:endParaRPr lang="en-US" sz="2900"/>
          </a:p>
          <a:p>
            <a:pPr algn="just">
              <a:spcBef>
                <a:spcPct val="50000"/>
              </a:spcBef>
              <a:buFontTx/>
              <a:buChar char="•"/>
            </a:pPr>
            <a:endParaRPr lang="en-US" sz="2900"/>
          </a:p>
          <a:p>
            <a:pPr algn="just">
              <a:spcBef>
                <a:spcPct val="50000"/>
              </a:spcBef>
            </a:pPr>
            <a:r>
              <a:rPr lang="en-US" sz="2900"/>
              <a:t>6. Modified teeth for Lingualized occlusion – Payne.</a:t>
            </a:r>
          </a:p>
        </p:txBody>
      </p:sp>
      <p:pic>
        <p:nvPicPr>
          <p:cNvPr id="11267" name="Picture 3" descr="scan0043"/>
          <p:cNvPicPr>
            <a:picLocks noChangeAspect="1" noChangeArrowheads="1"/>
          </p:cNvPicPr>
          <p:nvPr/>
        </p:nvPicPr>
        <p:blipFill>
          <a:blip r:embed="rId2">
            <a:extLst>
              <a:ext uri="{28A0092B-C50C-407E-A947-70E740481C1C}">
                <a14:useLocalDpi xmlns:a14="http://schemas.microsoft.com/office/drawing/2010/main" val="0"/>
              </a:ext>
            </a:extLst>
          </a:blip>
          <a:srcRect l="6061" t="9160" r="13637" b="17557"/>
          <a:stretch>
            <a:fillRect/>
          </a:stretch>
        </p:blipFill>
        <p:spPr bwMode="auto">
          <a:xfrm>
            <a:off x="1143000" y="3505200"/>
            <a:ext cx="6705600" cy="2024063"/>
          </a:xfrm>
          <a:prstGeom prst="rect">
            <a:avLst/>
          </a:prstGeom>
          <a:noFill/>
          <a:extLst>
            <a:ext uri="{909E8E84-426E-40DD-AFC4-6F175D3DCCD1}">
              <a14:hiddenFill xmlns:a14="http://schemas.microsoft.com/office/drawing/2010/main">
                <a:solidFill>
                  <a:srgbClr val="FFFFFF"/>
                </a:solidFill>
              </a14:hiddenFill>
            </a:ext>
          </a:extLst>
        </p:spPr>
      </p:pic>
      <p:sp>
        <p:nvSpPr>
          <p:cNvPr id="11268" name="Text Box 4" descr="Parchment"/>
          <p:cNvSpPr txBox="1">
            <a:spLocks noChangeArrowheads="1"/>
          </p:cNvSpPr>
          <p:nvPr/>
        </p:nvSpPr>
        <p:spPr bwMode="auto">
          <a:xfrm>
            <a:off x="5638800" y="5105400"/>
            <a:ext cx="2209800" cy="5334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9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565</Words>
  <Application>Microsoft Office PowerPoint</Application>
  <PresentationFormat>On-screen Show (4:3)</PresentationFormat>
  <Paragraphs>46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Batang</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Personal</dc:creator>
  <cp:lastModifiedBy>dental5</cp:lastModifiedBy>
  <cp:revision>2</cp:revision>
  <dcterms:created xsi:type="dcterms:W3CDTF">2005-04-15T19:32:59Z</dcterms:created>
  <dcterms:modified xsi:type="dcterms:W3CDTF">2019-12-26T04:02:01Z</dcterms:modified>
</cp:coreProperties>
</file>