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97" r:id="rId3"/>
    <p:sldId id="291" r:id="rId4"/>
    <p:sldId id="292" r:id="rId5"/>
    <p:sldId id="293" r:id="rId6"/>
    <p:sldId id="294" r:id="rId7"/>
    <p:sldId id="296" r:id="rId8"/>
    <p:sldId id="295" r:id="rId9"/>
    <p:sldId id="257" r:id="rId10"/>
    <p:sldId id="258" r:id="rId11"/>
    <p:sldId id="260" r:id="rId12"/>
    <p:sldId id="261" r:id="rId13"/>
    <p:sldId id="264" r:id="rId14"/>
    <p:sldId id="265" r:id="rId15"/>
    <p:sldId id="266" r:id="rId16"/>
    <p:sldId id="270" r:id="rId17"/>
    <p:sldId id="273" r:id="rId18"/>
    <p:sldId id="286" r:id="rId19"/>
    <p:sldId id="274" r:id="rId20"/>
    <p:sldId id="275" r:id="rId21"/>
    <p:sldId id="276" r:id="rId22"/>
    <p:sldId id="277" r:id="rId23"/>
    <p:sldId id="290" r:id="rId24"/>
    <p:sldId id="284" r:id="rId25"/>
    <p:sldId id="289" r:id="rId26"/>
    <p:sldId id="285" r:id="rId27"/>
    <p:sldId id="279"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1/18/2015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dentistry.about.com/od/termsanddefinitions/g/sulcus.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362200"/>
            <a:ext cx="6400800" cy="1752600"/>
          </a:xfrm>
        </p:spPr>
        <p:txBody>
          <a:bodyPr>
            <a:normAutofit fontScale="92500" lnSpcReduction="10000"/>
          </a:bodyPr>
          <a:lstStyle/>
          <a:p>
            <a:pPr algn="ctr"/>
            <a:r>
              <a:rPr lang="en-US" sz="4000" b="1" dirty="0" smtClean="0"/>
              <a:t>RETRACTIONS</a:t>
            </a:r>
          </a:p>
          <a:p>
            <a:pPr algn="ctr"/>
            <a:r>
              <a:rPr lang="en-US" sz="4000" b="1" dirty="0" smtClean="0"/>
              <a:t> and</a:t>
            </a:r>
          </a:p>
          <a:p>
            <a:pPr algn="ctr"/>
            <a:r>
              <a:rPr lang="en-US" sz="4000" b="1" dirty="0" smtClean="0"/>
              <a:t>IMPRESSIONS </a:t>
            </a:r>
            <a:endParaRPr lang="en-IN" sz="4000" b="1" dirty="0"/>
          </a:p>
        </p:txBody>
      </p:sp>
    </p:spTree>
    <p:extLst>
      <p:ext uri="{BB962C8B-B14F-4D97-AF65-F5344CB8AC3E}">
        <p14:creationId xmlns:p14="http://schemas.microsoft.com/office/powerpoint/2010/main" val="3460650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normAutofit/>
          </a:bodyPr>
          <a:lstStyle/>
          <a:p>
            <a:pPr marL="609600" indent="-609600">
              <a:lnSpc>
                <a:spcPct val="90000"/>
              </a:lnSpc>
              <a:buFontTx/>
              <a:buBlip>
                <a:blip r:embed="rId2"/>
              </a:buBlip>
            </a:pPr>
            <a:r>
              <a:rPr lang="en-US" altLang="en-US" sz="2400">
                <a:latin typeface="Comic Sans MS" pitchFamily="66" charset="0"/>
              </a:rPr>
              <a:t>Impression should be dimensionally stable till the cast is poured.</a:t>
            </a:r>
          </a:p>
          <a:p>
            <a:pPr marL="609600" indent="-609600">
              <a:lnSpc>
                <a:spcPct val="90000"/>
              </a:lnSpc>
              <a:buFontTx/>
              <a:buBlip>
                <a:blip r:embed="rId2"/>
              </a:buBlip>
            </a:pPr>
            <a:endParaRPr lang="en-US" altLang="en-US" sz="2400">
              <a:latin typeface="Comic Sans MS" pitchFamily="66" charset="0"/>
            </a:endParaRPr>
          </a:p>
          <a:p>
            <a:pPr marL="609600" indent="-609600">
              <a:lnSpc>
                <a:spcPct val="90000"/>
              </a:lnSpc>
              <a:buFontTx/>
              <a:buBlip>
                <a:blip r:embed="rId2"/>
              </a:buBlip>
            </a:pPr>
            <a:r>
              <a:rPr lang="en-US" altLang="en-US" sz="2400">
                <a:latin typeface="Comic Sans MS" pitchFamily="66" charset="0"/>
              </a:rPr>
              <a:t>Material should be biocompatible</a:t>
            </a:r>
          </a:p>
          <a:p>
            <a:pPr marL="609600" indent="-609600">
              <a:lnSpc>
                <a:spcPct val="90000"/>
              </a:lnSpc>
              <a:buFontTx/>
              <a:buBlip>
                <a:blip r:embed="rId2"/>
              </a:buBlip>
            </a:pPr>
            <a:endParaRPr lang="en-US" altLang="en-US" sz="2400">
              <a:latin typeface="Comic Sans MS" pitchFamily="66" charset="0"/>
            </a:endParaRPr>
          </a:p>
          <a:p>
            <a:pPr marL="609600" indent="-609600">
              <a:lnSpc>
                <a:spcPct val="90000"/>
              </a:lnSpc>
              <a:buFontTx/>
              <a:buBlip>
                <a:blip r:embed="rId2"/>
              </a:buBlip>
            </a:pPr>
            <a:r>
              <a:rPr lang="en-US" altLang="en-US" sz="2400">
                <a:latin typeface="Comic Sans MS" pitchFamily="66" charset="0"/>
              </a:rPr>
              <a:t>Material should be economical</a:t>
            </a:r>
          </a:p>
          <a:p>
            <a:pPr marL="609600" indent="-609600">
              <a:lnSpc>
                <a:spcPct val="90000"/>
              </a:lnSpc>
              <a:buFontTx/>
              <a:buBlip>
                <a:blip r:embed="rId2"/>
              </a:buBlip>
            </a:pPr>
            <a:endParaRPr lang="en-US" altLang="en-US" sz="2400">
              <a:latin typeface="Comic Sans MS" pitchFamily="66" charset="0"/>
            </a:endParaRPr>
          </a:p>
          <a:p>
            <a:pPr marL="609600" indent="-609600">
              <a:lnSpc>
                <a:spcPct val="90000"/>
              </a:lnSpc>
              <a:buFontTx/>
              <a:buBlip>
                <a:blip r:embed="rId2"/>
              </a:buBlip>
            </a:pPr>
            <a:r>
              <a:rPr lang="en-US" altLang="en-US" sz="2400">
                <a:latin typeface="Comic Sans MS" pitchFamily="66" charset="0"/>
              </a:rPr>
              <a:t>Should be compatible with die and cast materials</a:t>
            </a:r>
          </a:p>
          <a:p>
            <a:pPr marL="609600" indent="-609600">
              <a:lnSpc>
                <a:spcPct val="90000"/>
              </a:lnSpc>
              <a:buFontTx/>
              <a:buBlip>
                <a:blip r:embed="rId2"/>
              </a:buBlip>
            </a:pPr>
            <a:endParaRPr lang="en-US" altLang="en-US" sz="2400">
              <a:latin typeface="Comic Sans MS" pitchFamily="66" charset="0"/>
            </a:endParaRPr>
          </a:p>
          <a:p>
            <a:pPr marL="609600" indent="-609600">
              <a:lnSpc>
                <a:spcPct val="90000"/>
              </a:lnSpc>
              <a:buFontTx/>
              <a:buBlip>
                <a:blip r:embed="rId2"/>
              </a:buBlip>
            </a:pPr>
            <a:r>
              <a:rPr lang="en-US" altLang="en-US" sz="2400">
                <a:latin typeface="Comic Sans MS" pitchFamily="66" charset="0"/>
              </a:rPr>
              <a:t>Should record the teeth and tissue accurately</a:t>
            </a:r>
          </a:p>
        </p:txBody>
      </p:sp>
    </p:spTree>
    <p:extLst>
      <p:ext uri="{BB962C8B-B14F-4D97-AF65-F5344CB8AC3E}">
        <p14:creationId xmlns:p14="http://schemas.microsoft.com/office/powerpoint/2010/main" val="645802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altLang="en-US" sz="4000">
                <a:solidFill>
                  <a:schemeClr val="tx1"/>
                </a:solidFill>
                <a:latin typeface="Franklin Gothic Medium" pitchFamily="34" charset="0"/>
              </a:rPr>
              <a:t>Chemically there are four types of elastomers</a:t>
            </a:r>
          </a:p>
        </p:txBody>
      </p:sp>
      <p:sp>
        <p:nvSpPr>
          <p:cNvPr id="13315" name="Rectangle 3"/>
          <p:cNvSpPr>
            <a:spLocks noGrp="1" noChangeArrowheads="1"/>
          </p:cNvSpPr>
          <p:nvPr>
            <p:ph idx="1"/>
          </p:nvPr>
        </p:nvSpPr>
        <p:spPr/>
        <p:txBody>
          <a:bodyPr/>
          <a:lstStyle/>
          <a:p>
            <a:endParaRPr lang="en-US" altLang="en-US"/>
          </a:p>
          <a:p>
            <a:r>
              <a:rPr lang="en-US" altLang="en-US">
                <a:latin typeface="Comic Sans MS" pitchFamily="66" charset="0"/>
              </a:rPr>
              <a:t>Polysulfide</a:t>
            </a:r>
          </a:p>
          <a:p>
            <a:r>
              <a:rPr lang="en-US" altLang="en-US">
                <a:latin typeface="Comic Sans MS" pitchFamily="66" charset="0"/>
              </a:rPr>
              <a:t>Condensation polymerizing silicone</a:t>
            </a:r>
          </a:p>
          <a:p>
            <a:r>
              <a:rPr lang="en-US" altLang="en-US">
                <a:latin typeface="Comic Sans MS" pitchFamily="66" charset="0"/>
              </a:rPr>
              <a:t>Addition polymerizing silicone</a:t>
            </a:r>
          </a:p>
          <a:p>
            <a:r>
              <a:rPr lang="en-US" altLang="en-US">
                <a:latin typeface="Comic Sans MS" pitchFamily="66" charset="0"/>
              </a:rPr>
              <a:t>Polyether</a:t>
            </a:r>
          </a:p>
        </p:txBody>
      </p:sp>
    </p:spTree>
    <p:extLst>
      <p:ext uri="{BB962C8B-B14F-4D97-AF65-F5344CB8AC3E}">
        <p14:creationId xmlns:p14="http://schemas.microsoft.com/office/powerpoint/2010/main" val="1883711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838200"/>
            <a:ext cx="7772400" cy="1143000"/>
          </a:xfrm>
        </p:spPr>
        <p:txBody>
          <a:bodyPr>
            <a:normAutofit fontScale="90000"/>
          </a:bodyPr>
          <a:lstStyle/>
          <a:p>
            <a:r>
              <a:rPr lang="en-US" altLang="en-US" sz="4000">
                <a:solidFill>
                  <a:schemeClr val="tx1"/>
                </a:solidFill>
                <a:latin typeface="Franklin Gothic Medium" pitchFamily="34" charset="0"/>
              </a:rPr>
              <a:t>Each type is further divided into four viscosity classes</a:t>
            </a:r>
            <a:br>
              <a:rPr lang="en-US" altLang="en-US" sz="4000">
                <a:solidFill>
                  <a:schemeClr val="tx1"/>
                </a:solidFill>
                <a:latin typeface="Franklin Gothic Medium" pitchFamily="34" charset="0"/>
              </a:rPr>
            </a:br>
            <a:endParaRPr lang="en-US" altLang="en-US" sz="4000">
              <a:solidFill>
                <a:schemeClr val="tx1"/>
              </a:solidFill>
              <a:latin typeface="Franklin Gothic Medium" pitchFamily="34" charset="0"/>
            </a:endParaRPr>
          </a:p>
        </p:txBody>
      </p:sp>
      <p:sp>
        <p:nvSpPr>
          <p:cNvPr id="14339" name="Rectangle 3"/>
          <p:cNvSpPr>
            <a:spLocks noGrp="1" noChangeArrowheads="1"/>
          </p:cNvSpPr>
          <p:nvPr>
            <p:ph idx="1"/>
          </p:nvPr>
        </p:nvSpPr>
        <p:spPr>
          <a:xfrm>
            <a:off x="1435608" y="1981200"/>
            <a:ext cx="7498080" cy="4800600"/>
          </a:xfrm>
        </p:spPr>
        <p:txBody>
          <a:bodyPr/>
          <a:lstStyle/>
          <a:p>
            <a:r>
              <a:rPr lang="en-US" altLang="en-US" dirty="0">
                <a:latin typeface="Comic Sans MS" pitchFamily="66" charset="0"/>
              </a:rPr>
              <a:t>Light body</a:t>
            </a:r>
          </a:p>
          <a:p>
            <a:endParaRPr lang="en-US" altLang="en-US" dirty="0">
              <a:latin typeface="Comic Sans MS" pitchFamily="66" charset="0"/>
            </a:endParaRPr>
          </a:p>
          <a:p>
            <a:r>
              <a:rPr lang="en-US" altLang="en-US" dirty="0">
                <a:latin typeface="Comic Sans MS" pitchFamily="66" charset="0"/>
              </a:rPr>
              <a:t>Medium / regular body</a:t>
            </a:r>
          </a:p>
          <a:p>
            <a:endParaRPr lang="en-US" altLang="en-US" dirty="0">
              <a:latin typeface="Comic Sans MS" pitchFamily="66" charset="0"/>
            </a:endParaRPr>
          </a:p>
          <a:p>
            <a:r>
              <a:rPr lang="en-US" altLang="en-US" dirty="0">
                <a:latin typeface="Comic Sans MS" pitchFamily="66" charset="0"/>
              </a:rPr>
              <a:t>Heavy body</a:t>
            </a:r>
          </a:p>
          <a:p>
            <a:endParaRPr lang="en-US" altLang="en-US" dirty="0">
              <a:latin typeface="Comic Sans MS" pitchFamily="66" charset="0"/>
            </a:endParaRPr>
          </a:p>
          <a:p>
            <a:r>
              <a:rPr lang="en-US" altLang="en-US" dirty="0">
                <a:latin typeface="Comic Sans MS" pitchFamily="66" charset="0"/>
              </a:rPr>
              <a:t>Putty</a:t>
            </a:r>
          </a:p>
          <a:p>
            <a:endParaRPr lang="en-US" altLang="en-US" dirty="0">
              <a:latin typeface="Comic Sans MS" pitchFamily="66" charset="0"/>
            </a:endParaRPr>
          </a:p>
        </p:txBody>
      </p:sp>
    </p:spTree>
    <p:extLst>
      <p:ext uri="{BB962C8B-B14F-4D97-AF65-F5344CB8AC3E}">
        <p14:creationId xmlns:p14="http://schemas.microsoft.com/office/powerpoint/2010/main" val="1599504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66800" y="533400"/>
            <a:ext cx="7772400" cy="1143000"/>
          </a:xfrm>
        </p:spPr>
        <p:txBody>
          <a:bodyPr>
            <a:normAutofit fontScale="90000"/>
          </a:bodyPr>
          <a:lstStyle/>
          <a:p>
            <a:r>
              <a:rPr lang="en-US" altLang="en-US" sz="4000" b="1">
                <a:solidFill>
                  <a:srgbClr val="800000"/>
                </a:solidFill>
                <a:latin typeface="Franklin Gothic Medium" pitchFamily="34" charset="0"/>
              </a:rPr>
              <a:t>GENERAL PROPERTIES</a:t>
            </a:r>
            <a:r>
              <a:rPr lang="en-US" altLang="en-US" sz="4000">
                <a:solidFill>
                  <a:srgbClr val="800000"/>
                </a:solidFill>
                <a:latin typeface="Franklin Gothic Medium" pitchFamily="34" charset="0"/>
              </a:rPr>
              <a:t/>
            </a:r>
            <a:br>
              <a:rPr lang="en-US" altLang="en-US" sz="4000">
                <a:solidFill>
                  <a:srgbClr val="800000"/>
                </a:solidFill>
                <a:latin typeface="Franklin Gothic Medium" pitchFamily="34" charset="0"/>
              </a:rPr>
            </a:br>
            <a:endParaRPr lang="en-US" altLang="en-US" sz="4000">
              <a:solidFill>
                <a:srgbClr val="800000"/>
              </a:solidFill>
              <a:latin typeface="Franklin Gothic Medium" pitchFamily="34" charset="0"/>
            </a:endParaRPr>
          </a:p>
        </p:txBody>
      </p:sp>
      <p:sp>
        <p:nvSpPr>
          <p:cNvPr id="17411" name="Rectangle 3"/>
          <p:cNvSpPr>
            <a:spLocks noGrp="1" noChangeArrowheads="1"/>
          </p:cNvSpPr>
          <p:nvPr>
            <p:ph idx="1"/>
          </p:nvPr>
        </p:nvSpPr>
        <p:spPr/>
        <p:txBody>
          <a:bodyPr>
            <a:normAutofit/>
          </a:bodyPr>
          <a:lstStyle/>
          <a:p>
            <a:pPr algn="just">
              <a:lnSpc>
                <a:spcPct val="90000"/>
              </a:lnSpc>
            </a:pPr>
            <a:r>
              <a:rPr lang="en-US" altLang="en-US" sz="2400" dirty="0">
                <a:latin typeface="Comic Sans MS" pitchFamily="66" charset="0"/>
              </a:rPr>
              <a:t>Excellent reproduction of surface details. The low viscosity is able to record find details</a:t>
            </a:r>
          </a:p>
          <a:p>
            <a:pPr algn="just">
              <a:lnSpc>
                <a:spcPct val="90000"/>
              </a:lnSpc>
            </a:pPr>
            <a:endParaRPr lang="en-US" altLang="en-US" sz="2400" dirty="0">
              <a:latin typeface="Comic Sans MS" pitchFamily="66" charset="0"/>
            </a:endParaRPr>
          </a:p>
          <a:p>
            <a:pPr algn="just">
              <a:lnSpc>
                <a:spcPct val="90000"/>
              </a:lnSpc>
            </a:pPr>
            <a:r>
              <a:rPr lang="en-US" altLang="en-US" sz="2400" dirty="0">
                <a:latin typeface="Comic Sans MS" pitchFamily="66" charset="0"/>
              </a:rPr>
              <a:t>They are hydrophobic. So oral tissues in the area of impression should be dry.</a:t>
            </a:r>
          </a:p>
          <a:p>
            <a:pPr algn="just">
              <a:lnSpc>
                <a:spcPct val="90000"/>
              </a:lnSpc>
              <a:buFontTx/>
              <a:buNone/>
            </a:pPr>
            <a:endParaRPr lang="en-US" altLang="en-US" sz="2400" dirty="0">
              <a:latin typeface="Comic Sans MS" pitchFamily="66" charset="0"/>
            </a:endParaRPr>
          </a:p>
          <a:p>
            <a:pPr algn="just">
              <a:lnSpc>
                <a:spcPct val="90000"/>
              </a:lnSpc>
            </a:pPr>
            <a:r>
              <a:rPr lang="en-US" altLang="en-US" sz="2400" dirty="0">
                <a:latin typeface="Comic Sans MS" pitchFamily="66" charset="0"/>
              </a:rPr>
              <a:t>Co-efficient of thermal expansion of elastomers is high.  So thermal contraction of set material occurs when transferred to room temperature </a:t>
            </a:r>
          </a:p>
        </p:txBody>
      </p:sp>
    </p:spTree>
    <p:extLst>
      <p:ext uri="{BB962C8B-B14F-4D97-AF65-F5344CB8AC3E}">
        <p14:creationId xmlns:p14="http://schemas.microsoft.com/office/powerpoint/2010/main" val="1152714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marL="609600" indent="-609600" algn="just">
              <a:lnSpc>
                <a:spcPct val="90000"/>
              </a:lnSpc>
            </a:pPr>
            <a:r>
              <a:rPr lang="en-US" altLang="en-US" sz="2800" dirty="0">
                <a:latin typeface="Comic Sans MS" pitchFamily="66" charset="0"/>
              </a:rPr>
              <a:t>Tear strength is excellent. So impressions can be removed from thin areas</a:t>
            </a:r>
            <a:r>
              <a:rPr lang="en-US" altLang="en-US" sz="2800" dirty="0" smtClean="0">
                <a:latin typeface="Comic Sans MS" pitchFamily="66" charset="0"/>
              </a:rPr>
              <a:t>.</a:t>
            </a:r>
            <a:endParaRPr lang="en-US" altLang="en-US" sz="2800" dirty="0">
              <a:latin typeface="Comic Sans MS" pitchFamily="66" charset="0"/>
            </a:endParaRPr>
          </a:p>
          <a:p>
            <a:pPr marL="609600" indent="-609600" algn="just">
              <a:lnSpc>
                <a:spcPct val="90000"/>
              </a:lnSpc>
            </a:pPr>
            <a:endParaRPr lang="en-US" altLang="en-US" sz="2800" dirty="0">
              <a:latin typeface="Comic Sans MS" pitchFamily="66" charset="0"/>
            </a:endParaRPr>
          </a:p>
          <a:p>
            <a:pPr marL="609600" indent="-609600" algn="just">
              <a:lnSpc>
                <a:spcPct val="90000"/>
              </a:lnSpc>
            </a:pPr>
            <a:r>
              <a:rPr lang="en-US" altLang="en-US" sz="2800" dirty="0">
                <a:latin typeface="Comic Sans MS" pitchFamily="66" charset="0"/>
              </a:rPr>
              <a:t>Shelf life of elastomers is </a:t>
            </a:r>
            <a:r>
              <a:rPr lang="en-US" altLang="en-US" sz="2800" dirty="0" smtClean="0">
                <a:latin typeface="Comic Sans MS" pitchFamily="66" charset="0"/>
              </a:rPr>
              <a:t>good</a:t>
            </a:r>
          </a:p>
          <a:p>
            <a:pPr marL="609600" indent="-609600" algn="just">
              <a:lnSpc>
                <a:spcPct val="90000"/>
              </a:lnSpc>
            </a:pPr>
            <a:endParaRPr lang="en-US" altLang="en-US" sz="2800" dirty="0">
              <a:latin typeface="Comic Sans MS" pitchFamily="66" charset="0"/>
            </a:endParaRPr>
          </a:p>
          <a:p>
            <a:pPr marL="609600" indent="-609600" algn="just">
              <a:lnSpc>
                <a:spcPct val="90000"/>
              </a:lnSpc>
            </a:pPr>
            <a:r>
              <a:rPr lang="en-US" altLang="en-US" sz="2800" dirty="0">
                <a:latin typeface="Comic Sans MS" pitchFamily="66" charset="0"/>
              </a:rPr>
              <a:t>Dimensional stability</a:t>
            </a:r>
            <a:r>
              <a:rPr lang="en-US" altLang="en-US" sz="2800" dirty="0"/>
              <a:t> </a:t>
            </a:r>
          </a:p>
        </p:txBody>
      </p:sp>
    </p:spTree>
    <p:extLst>
      <p:ext uri="{BB962C8B-B14F-4D97-AF65-F5344CB8AC3E}">
        <p14:creationId xmlns:p14="http://schemas.microsoft.com/office/powerpoint/2010/main" val="1150527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US" altLang="en-US" sz="4000" b="1"/>
              <a:t>IMPRESSION</a:t>
            </a:r>
            <a:r>
              <a:rPr lang="en-US" altLang="en-US" sz="4000" b="1">
                <a:solidFill>
                  <a:srgbClr val="FF66CC"/>
                </a:solidFill>
              </a:rPr>
              <a:t> </a:t>
            </a:r>
            <a:r>
              <a:rPr lang="en-US" altLang="en-US" sz="4000" b="1"/>
              <a:t>MAKING WITH ELASTOMERS</a:t>
            </a:r>
          </a:p>
        </p:txBody>
      </p:sp>
      <p:sp>
        <p:nvSpPr>
          <p:cNvPr id="45059" name="Rectangle 3"/>
          <p:cNvSpPr>
            <a:spLocks noGrp="1" noChangeArrowheads="1"/>
          </p:cNvSpPr>
          <p:nvPr>
            <p:ph idx="1"/>
          </p:nvPr>
        </p:nvSpPr>
        <p:spPr>
          <a:xfrm>
            <a:off x="1066800" y="1752600"/>
            <a:ext cx="7772400" cy="4876800"/>
          </a:xfrm>
        </p:spPr>
        <p:txBody>
          <a:bodyPr/>
          <a:lstStyle/>
          <a:p>
            <a:pPr marL="609600" indent="-609600"/>
            <a:r>
              <a:rPr lang="en-US" altLang="en-US" dirty="0" smtClean="0"/>
              <a:t>It </a:t>
            </a:r>
            <a:r>
              <a:rPr lang="en-US" altLang="en-US" dirty="0"/>
              <a:t>involves five steps</a:t>
            </a:r>
          </a:p>
          <a:p>
            <a:pPr marL="609600" indent="-609600">
              <a:buFontTx/>
              <a:buAutoNum type="arabicPeriod"/>
            </a:pPr>
            <a:r>
              <a:rPr lang="en-US" altLang="en-US" dirty="0">
                <a:latin typeface="Comic Sans MS" pitchFamily="66" charset="0"/>
              </a:rPr>
              <a:t>Preparing a tray</a:t>
            </a:r>
          </a:p>
          <a:p>
            <a:pPr marL="609600" indent="-609600">
              <a:buFontTx/>
              <a:buAutoNum type="arabicPeriod"/>
            </a:pPr>
            <a:r>
              <a:rPr lang="en-US" altLang="en-US" dirty="0">
                <a:latin typeface="Comic Sans MS" pitchFamily="66" charset="0"/>
              </a:rPr>
              <a:t>Preparing the material</a:t>
            </a:r>
          </a:p>
          <a:p>
            <a:pPr marL="609600" indent="-609600">
              <a:buFontTx/>
              <a:buAutoNum type="arabicPeriod"/>
            </a:pPr>
            <a:r>
              <a:rPr lang="en-US" altLang="en-US" dirty="0">
                <a:latin typeface="Comic Sans MS" pitchFamily="66" charset="0"/>
              </a:rPr>
              <a:t>Making impression</a:t>
            </a:r>
          </a:p>
          <a:p>
            <a:pPr marL="609600" indent="-609600">
              <a:buFontTx/>
              <a:buAutoNum type="arabicPeriod"/>
            </a:pPr>
            <a:r>
              <a:rPr lang="en-US" altLang="en-US" dirty="0">
                <a:latin typeface="Comic Sans MS" pitchFamily="66" charset="0"/>
              </a:rPr>
              <a:t>Removing the impression</a:t>
            </a:r>
          </a:p>
          <a:p>
            <a:pPr marL="609600" indent="-609600">
              <a:buFontTx/>
              <a:buAutoNum type="arabicPeriod"/>
            </a:pPr>
            <a:r>
              <a:rPr lang="en-US" altLang="en-US" dirty="0">
                <a:latin typeface="Comic Sans MS" pitchFamily="66" charset="0"/>
              </a:rPr>
              <a:t>Preparing stone casts and dies</a:t>
            </a:r>
          </a:p>
        </p:txBody>
      </p:sp>
    </p:spTree>
    <p:extLst>
      <p:ext uri="{BB962C8B-B14F-4D97-AF65-F5344CB8AC3E}">
        <p14:creationId xmlns:p14="http://schemas.microsoft.com/office/powerpoint/2010/main" val="2012105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411" name="Object 3"/>
          <p:cNvGraphicFramePr>
            <a:graphicFrameLocks noGrp="1" noChangeAspect="1"/>
          </p:cNvGraphicFramePr>
          <p:nvPr>
            <p:ph idx="1"/>
            <p:extLst>
              <p:ext uri="{D42A27DB-BD31-4B8C-83A1-F6EECF244321}">
                <p14:modId xmlns:p14="http://schemas.microsoft.com/office/powerpoint/2010/main" val="1084342396"/>
              </p:ext>
            </p:extLst>
          </p:nvPr>
        </p:nvGraphicFramePr>
        <p:xfrm>
          <a:off x="3557588" y="1447800"/>
          <a:ext cx="3254375" cy="4800600"/>
        </p:xfrm>
        <a:graphic>
          <a:graphicData uri="http://schemas.openxmlformats.org/presentationml/2006/ole">
            <mc:AlternateContent xmlns:mc="http://schemas.openxmlformats.org/markup-compatibility/2006">
              <mc:Choice xmlns:v="urn:schemas-microsoft-com:vml" Requires="v">
                <p:oleObj spid="_x0000_s1049" name="Photo Editor Photo" r:id="rId3" imgW="9380952" imgH="13838095" progId="MSPhotoEd.3">
                  <p:embed/>
                </p:oleObj>
              </mc:Choice>
              <mc:Fallback>
                <p:oleObj name="Photo Editor Photo" r:id="rId3" imgW="9380952" imgH="1383809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588" y="1447800"/>
                        <a:ext cx="3254375" cy="4800600"/>
                      </a:xfrm>
                      <a:prstGeom prst="rect">
                        <a:avLst/>
                      </a:prstGeom>
                      <a:noFill/>
                      <a:ln w="9525">
                        <a:solidFill>
                          <a:srgbClr val="0000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95915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1066800" y="1752600"/>
            <a:ext cx="7772400" cy="5105400"/>
          </a:xfrm>
        </p:spPr>
        <p:txBody>
          <a:bodyPr/>
          <a:lstStyle/>
          <a:p>
            <a:pPr marL="609600" indent="-609600">
              <a:lnSpc>
                <a:spcPct val="90000"/>
              </a:lnSpc>
            </a:pPr>
            <a:r>
              <a:rPr lang="en-US" altLang="en-US" b="1" dirty="0"/>
              <a:t>Making of </a:t>
            </a:r>
            <a:r>
              <a:rPr lang="en-US" altLang="en-US" b="1" dirty="0" smtClean="0"/>
              <a:t>impression</a:t>
            </a:r>
          </a:p>
          <a:p>
            <a:pPr marL="609600" indent="-609600">
              <a:lnSpc>
                <a:spcPct val="90000"/>
              </a:lnSpc>
            </a:pPr>
            <a:endParaRPr lang="en-US" altLang="en-US" dirty="0"/>
          </a:p>
          <a:p>
            <a:pPr marL="990600" lvl="1" indent="-533400" algn="just">
              <a:lnSpc>
                <a:spcPct val="90000"/>
              </a:lnSpc>
            </a:pPr>
            <a:r>
              <a:rPr lang="en-US" altLang="en-US" dirty="0">
                <a:latin typeface="Comic Sans MS" pitchFamily="66" charset="0"/>
              </a:rPr>
              <a:t>Initially tray is coated with adhesive that forms bond between tray and impression material. Slightly roughened surface of tray increases adhesion</a:t>
            </a:r>
            <a:r>
              <a:rPr lang="en-US" altLang="en-US" dirty="0" smtClean="0">
                <a:latin typeface="Comic Sans MS" pitchFamily="66" charset="0"/>
              </a:rPr>
              <a:t>.</a:t>
            </a:r>
            <a:endParaRPr lang="en-US" altLang="en-US" b="1" dirty="0">
              <a:latin typeface="Comic Sans MS" pitchFamily="66" charset="0"/>
            </a:endParaRPr>
          </a:p>
        </p:txBody>
      </p:sp>
    </p:spTree>
    <p:extLst>
      <p:ext uri="{BB962C8B-B14F-4D97-AF65-F5344CB8AC3E}">
        <p14:creationId xmlns:p14="http://schemas.microsoft.com/office/powerpoint/2010/main" val="1255430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09600" indent="-609600">
              <a:lnSpc>
                <a:spcPct val="90000"/>
              </a:lnSpc>
            </a:pPr>
            <a:r>
              <a:rPr lang="en-US" altLang="en-US" b="1" dirty="0"/>
              <a:t>METHODS OF MAKING IMPRESSION</a:t>
            </a:r>
            <a:endParaRPr lang="en-US" altLang="en-US" dirty="0"/>
          </a:p>
          <a:p>
            <a:pPr marL="0" indent="0">
              <a:lnSpc>
                <a:spcPct val="90000"/>
              </a:lnSpc>
              <a:buNone/>
            </a:pPr>
            <a:r>
              <a:rPr lang="en-US" altLang="en-US" dirty="0"/>
              <a:t>	Three techniques</a:t>
            </a:r>
          </a:p>
          <a:p>
            <a:pPr marL="609600" indent="-609600">
              <a:lnSpc>
                <a:spcPct val="90000"/>
              </a:lnSpc>
            </a:pPr>
            <a:r>
              <a:rPr lang="en-US" altLang="en-US" dirty="0"/>
              <a:t>Single mix technique</a:t>
            </a:r>
          </a:p>
          <a:p>
            <a:pPr marL="609600" indent="-609600">
              <a:lnSpc>
                <a:spcPct val="90000"/>
              </a:lnSpc>
            </a:pPr>
            <a:r>
              <a:rPr lang="en-US" altLang="en-US" dirty="0"/>
              <a:t>Multiple mix technique</a:t>
            </a:r>
          </a:p>
          <a:p>
            <a:pPr marL="609600" indent="-609600">
              <a:lnSpc>
                <a:spcPct val="90000"/>
              </a:lnSpc>
            </a:pPr>
            <a:r>
              <a:rPr lang="en-US" altLang="en-US" dirty="0"/>
              <a:t>Reline technique</a:t>
            </a:r>
          </a:p>
          <a:p>
            <a:endParaRPr lang="en-IN" dirty="0"/>
          </a:p>
        </p:txBody>
      </p:sp>
    </p:spTree>
    <p:extLst>
      <p:ext uri="{BB962C8B-B14F-4D97-AF65-F5344CB8AC3E}">
        <p14:creationId xmlns:p14="http://schemas.microsoft.com/office/powerpoint/2010/main" val="3237515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r>
              <a:rPr lang="en-US" altLang="en-US" b="1"/>
              <a:t>Single Mix technique:</a:t>
            </a:r>
            <a:endParaRPr lang="en-US" altLang="en-US"/>
          </a:p>
          <a:p>
            <a:r>
              <a:rPr lang="en-US" altLang="en-US"/>
              <a:t>Viscosity used is regular body </a:t>
            </a:r>
            <a:endParaRPr lang="en-US" altLang="en-US" b="1"/>
          </a:p>
          <a:p>
            <a:r>
              <a:rPr lang="en-US" altLang="en-US" b="1"/>
              <a:t>Method:</a:t>
            </a:r>
            <a:endParaRPr lang="en-US" altLang="en-US"/>
          </a:p>
          <a:p>
            <a:r>
              <a:rPr lang="en-US" altLang="en-US"/>
              <a:t>	The paste is mixed and part of it is loaded into tray and part into syringe.  The syringe material is then injected on to the prepared area.  Then tray is seated over it. </a:t>
            </a:r>
          </a:p>
        </p:txBody>
      </p:sp>
    </p:spTree>
    <p:extLst>
      <p:ext uri="{BB962C8B-B14F-4D97-AF65-F5344CB8AC3E}">
        <p14:creationId xmlns:p14="http://schemas.microsoft.com/office/powerpoint/2010/main" val="1143781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800" b="1" dirty="0" smtClean="0">
                <a:solidFill>
                  <a:srgbClr val="FF0000"/>
                </a:solidFill>
                <a:latin typeface="Arial Black" panose="020B0A04020102020204" pitchFamily="34" charset="0"/>
              </a:rPr>
              <a:t>Retractions…</a:t>
            </a:r>
          </a:p>
          <a:p>
            <a:endParaRPr lang="en-IN" dirty="0"/>
          </a:p>
        </p:txBody>
      </p:sp>
    </p:spTree>
    <p:extLst>
      <p:ext uri="{BB962C8B-B14F-4D97-AF65-F5344CB8AC3E}">
        <p14:creationId xmlns:p14="http://schemas.microsoft.com/office/powerpoint/2010/main" val="793971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pPr algn="just">
              <a:lnSpc>
                <a:spcPct val="90000"/>
              </a:lnSpc>
            </a:pPr>
            <a:r>
              <a:rPr lang="en-US" altLang="en-US" b="1" dirty="0"/>
              <a:t>Multiple mix technique:</a:t>
            </a:r>
            <a:endParaRPr lang="en-US" altLang="en-US" dirty="0"/>
          </a:p>
          <a:p>
            <a:pPr algn="just">
              <a:lnSpc>
                <a:spcPct val="90000"/>
              </a:lnSpc>
            </a:pPr>
            <a:r>
              <a:rPr lang="en-US" altLang="en-US" dirty="0"/>
              <a:t>	Viscosity used is heavy body and light body</a:t>
            </a:r>
            <a:endParaRPr lang="en-US" altLang="en-US" b="1" dirty="0"/>
          </a:p>
          <a:p>
            <a:pPr algn="just">
              <a:lnSpc>
                <a:spcPct val="90000"/>
              </a:lnSpc>
            </a:pPr>
            <a:r>
              <a:rPr lang="en-US" altLang="en-US" b="1" dirty="0"/>
              <a:t>Method:</a:t>
            </a:r>
          </a:p>
          <a:p>
            <a:pPr algn="just">
              <a:lnSpc>
                <a:spcPct val="90000"/>
              </a:lnSpc>
            </a:pPr>
            <a:r>
              <a:rPr lang="en-US" altLang="en-US" b="1" dirty="0"/>
              <a:t>	</a:t>
            </a:r>
            <a:r>
              <a:rPr lang="en-US" altLang="en-US" dirty="0"/>
              <a:t>The two viscosities are mixed simultaneously on separate pads.   Heavy body is loaded onto the tray and light body in to syringe.  The syringe material is injected into area of preparation.  Tray with heavy body is seated over it.</a:t>
            </a:r>
          </a:p>
        </p:txBody>
      </p:sp>
    </p:spTree>
    <p:extLst>
      <p:ext uri="{BB962C8B-B14F-4D97-AF65-F5344CB8AC3E}">
        <p14:creationId xmlns:p14="http://schemas.microsoft.com/office/powerpoint/2010/main" val="2043902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r>
              <a:rPr lang="en-US" altLang="en-US" b="1" dirty="0"/>
              <a:t>Reline technique:</a:t>
            </a:r>
          </a:p>
          <a:p>
            <a:r>
              <a:rPr lang="en-US" altLang="en-US" b="1" dirty="0"/>
              <a:t>	</a:t>
            </a:r>
            <a:r>
              <a:rPr lang="en-US" altLang="en-US" dirty="0">
                <a:latin typeface="Comic Sans MS" pitchFamily="66" charset="0"/>
              </a:rPr>
              <a:t>Viscosity used is putty and light body </a:t>
            </a:r>
          </a:p>
          <a:p>
            <a:r>
              <a:rPr lang="en-US" altLang="en-US" dirty="0">
                <a:latin typeface="Comic Sans MS" pitchFamily="66" charset="0"/>
              </a:rPr>
              <a:t>Two stage procedure </a:t>
            </a:r>
            <a:r>
              <a:rPr lang="en-US" altLang="en-US" dirty="0" smtClean="0">
                <a:latin typeface="Comic Sans MS" pitchFamily="66" charset="0"/>
              </a:rPr>
              <a:t>putty wash technique</a:t>
            </a:r>
            <a:endParaRPr lang="en-US" altLang="en-US" dirty="0">
              <a:latin typeface="Comic Sans MS" pitchFamily="66" charset="0"/>
            </a:endParaRPr>
          </a:p>
          <a:p>
            <a:r>
              <a:rPr lang="en-US" altLang="en-US" dirty="0">
                <a:latin typeface="Comic Sans MS" pitchFamily="66" charset="0"/>
              </a:rPr>
              <a:t>Single stage procedure</a:t>
            </a:r>
          </a:p>
        </p:txBody>
      </p:sp>
    </p:spTree>
    <p:extLst>
      <p:ext uri="{BB962C8B-B14F-4D97-AF65-F5344CB8AC3E}">
        <p14:creationId xmlns:p14="http://schemas.microsoft.com/office/powerpoint/2010/main" val="2019379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1143000" y="228600"/>
            <a:ext cx="7790688" cy="4648200"/>
          </a:xfrm>
        </p:spPr>
        <p:txBody>
          <a:bodyPr>
            <a:noAutofit/>
          </a:bodyPr>
          <a:lstStyle/>
          <a:p>
            <a:pPr algn="just"/>
            <a:r>
              <a:rPr lang="en-US" altLang="en-US" sz="3000" dirty="0"/>
              <a:t>For two stage procedure, thick putty material is placed in stock tray and a preliminary impression is made.  </a:t>
            </a:r>
            <a:endParaRPr lang="en-US" altLang="en-US" sz="3000" dirty="0" smtClean="0"/>
          </a:p>
          <a:p>
            <a:pPr algn="just"/>
            <a:r>
              <a:rPr lang="en-US" altLang="en-US" sz="3000" dirty="0" smtClean="0"/>
              <a:t>This </a:t>
            </a:r>
            <a:r>
              <a:rPr lang="en-US" altLang="en-US" sz="3000" dirty="0"/>
              <a:t>forms an intra oral custom tray.  Space for light body or was is provided wither by cutting away some of the putty or by using thin </a:t>
            </a:r>
            <a:r>
              <a:rPr lang="en-US" altLang="en-US" sz="3000" dirty="0" err="1"/>
              <a:t>polyethelene</a:t>
            </a:r>
            <a:r>
              <a:rPr lang="en-US" altLang="en-US" sz="3000" dirty="0"/>
              <a:t> sheet as a spacer between putty and prepared teeth.</a:t>
            </a:r>
          </a:p>
          <a:p>
            <a:pPr algn="just"/>
            <a:r>
              <a:rPr lang="en-US" altLang="en-US" sz="3000" dirty="0"/>
              <a:t>A mix of thin wash material is placed into putty and putty was combination tray is seated finally to make impression. </a:t>
            </a:r>
          </a:p>
        </p:txBody>
      </p:sp>
    </p:spTree>
    <p:extLst>
      <p:ext uri="{BB962C8B-B14F-4D97-AF65-F5344CB8AC3E}">
        <p14:creationId xmlns:p14="http://schemas.microsoft.com/office/powerpoint/2010/main" val="3644618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aulami\Desktop\course\pouring light bod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4298831" cy="35052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Paulami\Desktop\course\elastomer impress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355822"/>
            <a:ext cx="4724400" cy="3425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29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pPr algn="just"/>
            <a:r>
              <a:rPr lang="en-US" altLang="en-US" sz="2800" dirty="0">
                <a:latin typeface="Comic Sans MS" pitchFamily="66" charset="0"/>
              </a:rPr>
              <a:t>For single stage procedure, was material is syringed into place and then unset putty is seated over light body but the disadvantage is that putty may displace light body</a:t>
            </a:r>
            <a:r>
              <a:rPr lang="en-US" altLang="en-US" sz="2800" dirty="0" smtClean="0">
                <a:latin typeface="Comic Sans MS" pitchFamily="66" charset="0"/>
              </a:rPr>
              <a:t>.</a:t>
            </a:r>
            <a:endParaRPr lang="en-US" altLang="en-US" sz="2800" b="1" dirty="0">
              <a:latin typeface="Comic Sans MS" pitchFamily="66" charset="0"/>
            </a:endParaRPr>
          </a:p>
        </p:txBody>
      </p:sp>
    </p:spTree>
    <p:extLst>
      <p:ext uri="{BB962C8B-B14F-4D97-AF65-F5344CB8AC3E}">
        <p14:creationId xmlns:p14="http://schemas.microsoft.com/office/powerpoint/2010/main" val="2259337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aulami\Desktop\course\mixing putty.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238125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Paulami\Desktop\course\light body on too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124200"/>
            <a:ext cx="5715000"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70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b="1" dirty="0">
                <a:solidFill>
                  <a:srgbClr val="996633"/>
                </a:solidFill>
              </a:rPr>
              <a:t>Removal of the impression</a:t>
            </a:r>
            <a:r>
              <a:rPr lang="en-US" altLang="en-US" b="1" dirty="0"/>
              <a:t>:</a:t>
            </a:r>
            <a:endParaRPr lang="en-US" altLang="en-US" dirty="0"/>
          </a:p>
          <a:p>
            <a:r>
              <a:rPr lang="en-US" altLang="en-US" dirty="0">
                <a:latin typeface="Comic Sans MS" pitchFamily="66" charset="0"/>
              </a:rPr>
              <a:t>The material is checked for set by probing with the blunt instrument.  Then impression is dislodged from the mouth with a steady pressure</a:t>
            </a:r>
            <a:r>
              <a:rPr lang="en-US" altLang="en-US" dirty="0"/>
              <a:t> </a:t>
            </a:r>
          </a:p>
          <a:p>
            <a:endParaRPr lang="en-IN" dirty="0"/>
          </a:p>
        </p:txBody>
      </p:sp>
    </p:spTree>
    <p:extLst>
      <p:ext uri="{BB962C8B-B14F-4D97-AF65-F5344CB8AC3E}">
        <p14:creationId xmlns:p14="http://schemas.microsoft.com/office/powerpoint/2010/main" val="512102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aulami\Desktop\course\PERFIT_Putty_Addition_Silicone_A_Silicone_Impress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3840163" cy="384016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aulami\Desktop\course\putty a sil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048000"/>
            <a:ext cx="5562600" cy="370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407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Paulami\Desktop\course\putty c silic.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03525" y="146685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542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43000"/>
          </a:xfrm>
        </p:spPr>
        <p:txBody>
          <a:bodyPr/>
          <a:lstStyle/>
          <a:p>
            <a:r>
              <a:rPr lang="en-IN" dirty="0" smtClean="0"/>
              <a:t>Gingival retraction </a:t>
            </a:r>
            <a:r>
              <a:rPr lang="en-IN" dirty="0"/>
              <a:t>cord</a:t>
            </a:r>
          </a:p>
        </p:txBody>
      </p:sp>
      <p:sp>
        <p:nvSpPr>
          <p:cNvPr id="3" name="Content Placeholder 2"/>
          <p:cNvSpPr>
            <a:spLocks noGrp="1"/>
          </p:cNvSpPr>
          <p:nvPr>
            <p:ph idx="1"/>
          </p:nvPr>
        </p:nvSpPr>
        <p:spPr>
          <a:xfrm>
            <a:off x="1435608" y="1295400"/>
            <a:ext cx="7498080" cy="4800600"/>
          </a:xfrm>
        </p:spPr>
        <p:txBody>
          <a:bodyPr>
            <a:normAutofit/>
          </a:bodyPr>
          <a:lstStyle/>
          <a:p>
            <a:r>
              <a:rPr lang="en-IN" dirty="0" smtClean="0"/>
              <a:t>Used during or after </a:t>
            </a:r>
            <a:r>
              <a:rPr lang="en-IN" dirty="0"/>
              <a:t>the preparation of the teeth </a:t>
            </a:r>
            <a:r>
              <a:rPr lang="en-IN" dirty="0" smtClean="0"/>
              <a:t>.</a:t>
            </a:r>
          </a:p>
          <a:p>
            <a:r>
              <a:rPr lang="en-IN" dirty="0" smtClean="0"/>
              <a:t>Cord is </a:t>
            </a:r>
            <a:r>
              <a:rPr lang="en-IN" dirty="0"/>
              <a:t>inserted gently below the </a:t>
            </a:r>
            <a:r>
              <a:rPr lang="en-IN" dirty="0" err="1"/>
              <a:t>gumline</a:t>
            </a:r>
            <a:r>
              <a:rPr lang="en-IN" dirty="0"/>
              <a:t> into the </a:t>
            </a:r>
            <a:r>
              <a:rPr lang="en-IN" dirty="0">
                <a:hlinkClick r:id="rId2"/>
              </a:rPr>
              <a:t>gingival sulcus</a:t>
            </a:r>
            <a:r>
              <a:rPr lang="en-IN" dirty="0"/>
              <a:t>, around the tooth that has been prepared for the crown or </a:t>
            </a:r>
            <a:r>
              <a:rPr lang="en-IN" dirty="0" smtClean="0"/>
              <a:t>FPD. </a:t>
            </a:r>
            <a:endParaRPr lang="en-IN" dirty="0"/>
          </a:p>
        </p:txBody>
      </p:sp>
      <p:pic>
        <p:nvPicPr>
          <p:cNvPr id="2050" name="Picture 2" descr="C:\Users\Paulami\Desktop\course\retco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921354"/>
            <a:ext cx="4038600" cy="269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482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2296" indent="0" algn="just">
              <a:buNone/>
            </a:pPr>
            <a:r>
              <a:rPr lang="en-IN" dirty="0" smtClean="0"/>
              <a:t>Cord is </a:t>
            </a:r>
            <a:r>
              <a:rPr lang="en-IN" dirty="0"/>
              <a:t>primarily used to push the gum tissue away from the prepared margins of the tooth, in order to create an accurate impression of the teeth. </a:t>
            </a:r>
          </a:p>
          <a:p>
            <a:pPr algn="just"/>
            <a:endParaRPr lang="en-IN" dirty="0"/>
          </a:p>
        </p:txBody>
      </p:sp>
    </p:spTree>
    <p:extLst>
      <p:ext uri="{BB962C8B-B14F-4D97-AF65-F5344CB8AC3E}">
        <p14:creationId xmlns:p14="http://schemas.microsoft.com/office/powerpoint/2010/main" val="1194462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a:t>Pieces of cotton or polyester are braided together to create a specific diameter. </a:t>
            </a:r>
            <a:endParaRPr lang="en-IN" dirty="0" smtClean="0"/>
          </a:p>
          <a:p>
            <a:pPr algn="just"/>
            <a:r>
              <a:rPr lang="en-IN" dirty="0" smtClean="0"/>
              <a:t>Some </a:t>
            </a:r>
            <a:r>
              <a:rPr lang="en-IN" dirty="0"/>
              <a:t>brands of gingival retraction cord are pre-soaked in </a:t>
            </a:r>
            <a:r>
              <a:rPr lang="en-IN" dirty="0" err="1"/>
              <a:t>hemodent</a:t>
            </a:r>
            <a:r>
              <a:rPr lang="en-IN" dirty="0"/>
              <a:t>, a liquid used to stop minor bleeding of the gum tissue.</a:t>
            </a:r>
          </a:p>
        </p:txBody>
      </p:sp>
    </p:spTree>
    <p:extLst>
      <p:ext uri="{BB962C8B-B14F-4D97-AF65-F5344CB8AC3E}">
        <p14:creationId xmlns:p14="http://schemas.microsoft.com/office/powerpoint/2010/main" val="1575883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smtClean="0"/>
              <a:t>A retraction </a:t>
            </a:r>
            <a:r>
              <a:rPr lang="en-IN" dirty="0"/>
              <a:t>cord packer </a:t>
            </a:r>
            <a:r>
              <a:rPr lang="en-IN" dirty="0" smtClean="0"/>
              <a:t>is used to </a:t>
            </a:r>
            <a:r>
              <a:rPr lang="en-IN" dirty="0"/>
              <a:t>place the cord around the gum line during a crown procedure because it eliminates blood from surrounding the tooth during the preparation. </a:t>
            </a:r>
          </a:p>
          <a:p>
            <a:pPr algn="just"/>
            <a:r>
              <a:rPr lang="en-IN" dirty="0" smtClean="0"/>
              <a:t>Allows to see </a:t>
            </a:r>
            <a:r>
              <a:rPr lang="en-IN" dirty="0"/>
              <a:t>the margins of the tooth as well as to </a:t>
            </a:r>
            <a:r>
              <a:rPr lang="en-IN" dirty="0" smtClean="0"/>
              <a:t>make </a:t>
            </a:r>
            <a:r>
              <a:rPr lang="en-IN" dirty="0"/>
              <a:t>a perfect impression for the permanent crown.</a:t>
            </a:r>
          </a:p>
        </p:txBody>
      </p:sp>
    </p:spTree>
    <p:extLst>
      <p:ext uri="{BB962C8B-B14F-4D97-AF65-F5344CB8AC3E}">
        <p14:creationId xmlns:p14="http://schemas.microsoft.com/office/powerpoint/2010/main" val="703043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04800"/>
            <a:ext cx="7498080" cy="5943600"/>
          </a:xfrm>
        </p:spPr>
        <p:txBody>
          <a:bodyPr/>
          <a:lstStyle/>
          <a:p>
            <a:pPr marL="82296" indent="0">
              <a:buNone/>
            </a:pPr>
            <a:r>
              <a:rPr lang="en-US" dirty="0" err="1" smtClean="0"/>
              <a:t>Eg</a:t>
            </a:r>
            <a:r>
              <a:rPr lang="en-US" dirty="0" smtClean="0"/>
              <a:t>:</a:t>
            </a:r>
            <a:endParaRPr lang="en-IN" dirty="0" smtClean="0"/>
          </a:p>
          <a:p>
            <a:r>
              <a:rPr lang="en-IN" dirty="0" err="1" smtClean="0"/>
              <a:t>Expasyl</a:t>
            </a:r>
            <a:endParaRPr lang="en-IN" dirty="0" smtClean="0"/>
          </a:p>
          <a:p>
            <a:pPr marL="82296" indent="0">
              <a:buNone/>
            </a:pPr>
            <a:endParaRPr lang="en-IN" dirty="0" smtClean="0"/>
          </a:p>
          <a:p>
            <a:r>
              <a:rPr lang="en-IN" dirty="0" smtClean="0"/>
              <a:t>Magic </a:t>
            </a:r>
            <a:r>
              <a:rPr lang="en-IN"/>
              <a:t>Foam </a:t>
            </a:r>
            <a:r>
              <a:rPr lang="en-IN" smtClean="0"/>
              <a:t>Cord</a:t>
            </a:r>
          </a:p>
          <a:p>
            <a:pPr marL="82296" indent="0">
              <a:buNone/>
            </a:pPr>
            <a:endParaRPr lang="en-IN" dirty="0" smtClean="0"/>
          </a:p>
          <a:p>
            <a:r>
              <a:rPr lang="en-IN" dirty="0" smtClean="0"/>
              <a:t>Impregnated retraction </a:t>
            </a:r>
            <a:r>
              <a:rPr lang="en-IN" dirty="0"/>
              <a:t>cord</a:t>
            </a:r>
          </a:p>
        </p:txBody>
      </p:sp>
      <p:pic>
        <p:nvPicPr>
          <p:cNvPr id="3074" name="Picture 2" descr="C:\Users\Paulami\Desktop\course\JISP-14-35-g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8601"/>
            <a:ext cx="3594100" cy="25002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aulami\Desktop\course\JISP-14-35-g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114800"/>
            <a:ext cx="3594100" cy="2539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35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800" dirty="0" smtClean="0">
                <a:solidFill>
                  <a:srgbClr val="FF0000"/>
                </a:solidFill>
                <a:latin typeface="Arial Black" panose="020B0A04020102020204" pitchFamily="34" charset="0"/>
              </a:rPr>
              <a:t>Impressions…</a:t>
            </a:r>
            <a:endParaRPr lang="en-IN" sz="4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906524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b="1"/>
              <a:t>REQUIREMENTS </a:t>
            </a:r>
          </a:p>
        </p:txBody>
      </p:sp>
      <p:sp>
        <p:nvSpPr>
          <p:cNvPr id="10243" name="Rectangle 3"/>
          <p:cNvSpPr>
            <a:spLocks noGrp="1" noChangeArrowheads="1"/>
          </p:cNvSpPr>
          <p:nvPr>
            <p:ph idx="1"/>
          </p:nvPr>
        </p:nvSpPr>
        <p:spPr/>
        <p:txBody>
          <a:bodyPr>
            <a:normAutofit/>
          </a:bodyPr>
          <a:lstStyle/>
          <a:p>
            <a:pPr>
              <a:lnSpc>
                <a:spcPct val="80000"/>
              </a:lnSpc>
            </a:pPr>
            <a:endParaRPr lang="en-US" altLang="en-US" sz="2400"/>
          </a:p>
          <a:p>
            <a:pPr>
              <a:lnSpc>
                <a:spcPct val="80000"/>
              </a:lnSpc>
              <a:buFontTx/>
              <a:buBlip>
                <a:blip r:embed="rId2"/>
              </a:buBlip>
            </a:pPr>
            <a:r>
              <a:rPr lang="en-US" altLang="en-US" sz="2400">
                <a:latin typeface="Comic Sans MS" pitchFamily="66" charset="0"/>
              </a:rPr>
              <a:t>They should be fluid enough to adapt to the oral tissues</a:t>
            </a:r>
          </a:p>
          <a:p>
            <a:pPr>
              <a:lnSpc>
                <a:spcPct val="80000"/>
              </a:lnSpc>
              <a:buFontTx/>
              <a:buBlip>
                <a:blip r:embed="rId2"/>
              </a:buBlip>
            </a:pPr>
            <a:endParaRPr lang="en-US" altLang="en-US" sz="2400">
              <a:latin typeface="Comic Sans MS" pitchFamily="66" charset="0"/>
            </a:endParaRPr>
          </a:p>
          <a:p>
            <a:pPr>
              <a:lnSpc>
                <a:spcPct val="80000"/>
              </a:lnSpc>
              <a:buFontTx/>
              <a:buBlip>
                <a:blip r:embed="rId2"/>
              </a:buBlip>
            </a:pPr>
            <a:r>
              <a:rPr lang="en-US" altLang="en-US" sz="2400">
                <a:latin typeface="Comic Sans MS" pitchFamily="66" charset="0"/>
              </a:rPr>
              <a:t>They should be viscous enough to be contained in the tray</a:t>
            </a:r>
          </a:p>
          <a:p>
            <a:pPr>
              <a:lnSpc>
                <a:spcPct val="80000"/>
              </a:lnSpc>
              <a:buFontTx/>
              <a:buBlip>
                <a:blip r:embed="rId2"/>
              </a:buBlip>
            </a:pPr>
            <a:endParaRPr lang="en-US" altLang="en-US" sz="2400">
              <a:latin typeface="Comic Sans MS" pitchFamily="66" charset="0"/>
            </a:endParaRPr>
          </a:p>
          <a:p>
            <a:pPr>
              <a:lnSpc>
                <a:spcPct val="80000"/>
              </a:lnSpc>
              <a:buFontTx/>
              <a:buBlip>
                <a:blip r:embed="rId2"/>
              </a:buBlip>
            </a:pPr>
            <a:r>
              <a:rPr lang="en-US" altLang="en-US" sz="2400">
                <a:latin typeface="Comic Sans MS" pitchFamily="66" charset="0"/>
              </a:rPr>
              <a:t>while in the mouth they should transform into rigid state within reasonable time (approximately 7min)</a:t>
            </a:r>
          </a:p>
          <a:p>
            <a:pPr>
              <a:lnSpc>
                <a:spcPct val="80000"/>
              </a:lnSpc>
              <a:buFontTx/>
              <a:buNone/>
            </a:pPr>
            <a:endParaRPr lang="en-US" altLang="en-US" sz="2400">
              <a:latin typeface="Comic Sans MS" pitchFamily="66" charset="0"/>
            </a:endParaRPr>
          </a:p>
          <a:p>
            <a:pPr>
              <a:lnSpc>
                <a:spcPct val="80000"/>
              </a:lnSpc>
              <a:buFontTx/>
              <a:buBlip>
                <a:blip r:embed="rId2"/>
              </a:buBlip>
            </a:pPr>
            <a:r>
              <a:rPr lang="en-US" altLang="en-US" sz="2400">
                <a:latin typeface="Comic Sans MS" pitchFamily="66" charset="0"/>
              </a:rPr>
              <a:t>The set impression should not distort when removed.</a:t>
            </a:r>
          </a:p>
        </p:txBody>
      </p:sp>
    </p:spTree>
    <p:extLst>
      <p:ext uri="{BB962C8B-B14F-4D97-AF65-F5344CB8AC3E}">
        <p14:creationId xmlns:p14="http://schemas.microsoft.com/office/powerpoint/2010/main" val="41600159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1806</TotalTime>
  <Words>577</Words>
  <Application>Microsoft Office PowerPoint</Application>
  <PresentationFormat>On-screen Show (4:3)</PresentationFormat>
  <Paragraphs>95</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Solstice</vt:lpstr>
      <vt:lpstr>Photo Editor Photo</vt:lpstr>
      <vt:lpstr>PowerPoint Presentation</vt:lpstr>
      <vt:lpstr>PowerPoint Presentation</vt:lpstr>
      <vt:lpstr>Gingival retraction cord</vt:lpstr>
      <vt:lpstr>PowerPoint Presentation</vt:lpstr>
      <vt:lpstr>PowerPoint Presentation</vt:lpstr>
      <vt:lpstr>PowerPoint Presentation</vt:lpstr>
      <vt:lpstr>PowerPoint Presentation</vt:lpstr>
      <vt:lpstr>PowerPoint Presentation</vt:lpstr>
      <vt:lpstr>REQUIREMENTS </vt:lpstr>
      <vt:lpstr>PowerPoint Presentation</vt:lpstr>
      <vt:lpstr>Chemically there are four types of elastomers</vt:lpstr>
      <vt:lpstr>Each type is further divided into four viscosity classes </vt:lpstr>
      <vt:lpstr>GENERAL PROPERTIES </vt:lpstr>
      <vt:lpstr>PowerPoint Presentation</vt:lpstr>
      <vt:lpstr>IMPRESSION MAKING WITH ELASTOMERS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Paulami</dc:creator>
  <cp:lastModifiedBy>Paulami</cp:lastModifiedBy>
  <cp:revision>24</cp:revision>
  <dcterms:created xsi:type="dcterms:W3CDTF">2006-08-16T00:00:00Z</dcterms:created>
  <dcterms:modified xsi:type="dcterms:W3CDTF">2015-01-18T01:45:35Z</dcterms:modified>
</cp:coreProperties>
</file>