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50"/>
  </p:notesMasterIdLst>
  <p:sldIdLst>
    <p:sldId id="256" r:id="rId2"/>
    <p:sldId id="257" r:id="rId3"/>
    <p:sldId id="258" r:id="rId4"/>
    <p:sldId id="259" r:id="rId5"/>
    <p:sldId id="264" r:id="rId6"/>
    <p:sldId id="265" r:id="rId7"/>
    <p:sldId id="274" r:id="rId8"/>
    <p:sldId id="279" r:id="rId9"/>
    <p:sldId id="280" r:id="rId10"/>
    <p:sldId id="281" r:id="rId11"/>
    <p:sldId id="282" r:id="rId12"/>
    <p:sldId id="284" r:id="rId13"/>
    <p:sldId id="285" r:id="rId14"/>
    <p:sldId id="286" r:id="rId15"/>
    <p:sldId id="288" r:id="rId16"/>
    <p:sldId id="332" r:id="rId17"/>
    <p:sldId id="268" r:id="rId18"/>
    <p:sldId id="269" r:id="rId19"/>
    <p:sldId id="270" r:id="rId20"/>
    <p:sldId id="271" r:id="rId21"/>
    <p:sldId id="272" r:id="rId22"/>
    <p:sldId id="275" r:id="rId23"/>
    <p:sldId id="273" r:id="rId24"/>
    <p:sldId id="276" r:id="rId25"/>
    <p:sldId id="277" r:id="rId26"/>
    <p:sldId id="293" r:id="rId27"/>
    <p:sldId id="294" r:id="rId28"/>
    <p:sldId id="289" r:id="rId29"/>
    <p:sldId id="278" r:id="rId30"/>
    <p:sldId id="291" r:id="rId31"/>
    <p:sldId id="295" r:id="rId32"/>
    <p:sldId id="328" r:id="rId33"/>
    <p:sldId id="329" r:id="rId34"/>
    <p:sldId id="330" r:id="rId35"/>
    <p:sldId id="296" r:id="rId36"/>
    <p:sldId id="297" r:id="rId37"/>
    <p:sldId id="298" r:id="rId38"/>
    <p:sldId id="299" r:id="rId39"/>
    <p:sldId id="300" r:id="rId40"/>
    <p:sldId id="302" r:id="rId41"/>
    <p:sldId id="303" r:id="rId42"/>
    <p:sldId id="304" r:id="rId43"/>
    <p:sldId id="305" r:id="rId44"/>
    <p:sldId id="301" r:id="rId45"/>
    <p:sldId id="306" r:id="rId46"/>
    <p:sldId id="307" r:id="rId47"/>
    <p:sldId id="308" r:id="rId48"/>
    <p:sldId id="340"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0929"/>
  </p:normalViewPr>
  <p:slideViewPr>
    <p:cSldViewPr>
      <p:cViewPr varScale="1">
        <p:scale>
          <a:sx n="65" d="100"/>
          <a:sy n="65" d="100"/>
        </p:scale>
        <p:origin x="133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charset="0"/>
              </a:defRPr>
            </a:lvl1pPr>
          </a:lstStyle>
          <a:p>
            <a:pPr>
              <a:defRPr/>
            </a:pPr>
            <a:fld id="{770E454B-6B88-4B8B-AC7D-53FC1BC41CD9}" type="datetimeFigureOut">
              <a:rPr lang="en-US"/>
              <a:pPr>
                <a:defRPr/>
              </a:pPr>
              <a:t>9/28/2020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charset="0"/>
              </a:defRPr>
            </a:lvl1pPr>
          </a:lstStyle>
          <a:p>
            <a:pPr>
              <a:defRPr/>
            </a:pPr>
            <a:fld id="{64BAB2B8-C313-4C9D-83C1-15882E46448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4E4602-758A-4D14-A5B2-F8B7939D70B4}" type="slidenum">
              <a:rPr lang="en-US" smtClean="0">
                <a:latin typeface="Times New Roman" pitchFamily="18" charset="0"/>
              </a:rPr>
              <a:pPr/>
              <a:t>3</a:t>
            </a:fld>
            <a:endParaRPr 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152502-2DFE-4D2A-9ADD-65442531D9AF}" type="slidenum">
              <a:rPr lang="en-US" smtClean="0">
                <a:latin typeface="Times New Roman" pitchFamily="18" charset="0"/>
              </a:rPr>
              <a:pPr/>
              <a:t>13</a:t>
            </a:fld>
            <a:endParaRPr 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E40B1A-F0E2-4B12-8B0D-6A5058BA0615}" type="slidenum">
              <a:rPr lang="en-US" smtClean="0">
                <a:latin typeface="Times New Roman" pitchFamily="18" charset="0"/>
              </a:rPr>
              <a:pPr/>
              <a:t>28</a:t>
            </a:fld>
            <a:endParaRPr 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079DE8-A9D3-4A17-8C4A-35E1053BAF02}" type="slidenum">
              <a:rPr lang="en-US" smtClean="0">
                <a:latin typeface="Times New Roman" pitchFamily="18" charset="0"/>
              </a:rPr>
              <a:pPr/>
              <a:t>29</a:t>
            </a:fld>
            <a:endParaRPr lang="en-US">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fld id="{71E0F132-BF08-4BF1-B55E-2D2924825D7F}" type="datetime1">
              <a:rPr lang="en-US"/>
              <a:pPr>
                <a:defRPr/>
              </a:pPr>
              <a:t>9/28/2020</a:t>
            </a:fld>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r>
              <a:rPr lang="en-US"/>
              <a:t>Impressions in Complete Dentures </a:t>
            </a:r>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D67A014D-BFFB-4DB2-A091-BAE94C7FEB2B}" type="slidenum">
              <a:rPr lang="en-US"/>
              <a:pPr>
                <a:defRPr/>
              </a:pPr>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fld id="{82E8690C-F6DE-4FCE-992F-42F0CA5FC6B6}" type="datetime1">
              <a:rPr lang="en-US"/>
              <a:pPr>
                <a:defRPr/>
              </a:pPr>
              <a:t>9/28/2020</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9FD2E676-48D2-487F-A76C-A862B072B7E5}" type="slidenum">
              <a:rPr lang="en-US"/>
              <a:pPr>
                <a:defRPr/>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fld id="{F2E9C8DF-CEB8-4307-81FD-9D9867043A6D}" type="datetime1">
              <a:rPr lang="en-US"/>
              <a:pPr>
                <a:defRPr/>
              </a:pPr>
              <a:t>9/28/2020</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4DFB7408-17E5-4D19-A793-492A0F77FA45}" type="slidenum">
              <a:rPr lang="en-US"/>
              <a:pPr>
                <a:defRPr/>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fld id="{741C0003-A5AE-45E4-AA51-01A3EFA0045F}" type="datetime1">
              <a:rPr lang="en-US"/>
              <a:pPr>
                <a:defRPr/>
              </a:pPr>
              <a:t>9/28/2020</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B694D7C7-CBC1-4712-BA4D-ACCC8A3FBE06}" type="slidenum">
              <a:rPr lang="en-US"/>
              <a:pPr>
                <a:defRPr/>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fld id="{4C689F33-7FC1-4C9C-AB3D-DC7F84CAEE92}" type="datetime1">
              <a:rPr lang="en-US"/>
              <a:pPr>
                <a:defRPr/>
              </a:pPr>
              <a:t>9/28/2020</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FCEF594C-C47C-4774-92F3-0DE5F662FC6C}" type="slidenum">
              <a:rPr lang="en-US"/>
              <a:pPr>
                <a:defRPr/>
              </a:pPr>
              <a:t>‹#›</a:t>
            </a:fld>
            <a:endParaRPr lang="en-US"/>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fld id="{750F2E48-6780-4FA8-BA04-B4DF2AA58AA3}" type="datetime1">
              <a:rPr lang="en-US"/>
              <a:pPr>
                <a:defRPr/>
              </a:pPr>
              <a:t>9/28/2020</a:t>
            </a:fld>
            <a:endParaRPr lang="en-US"/>
          </a:p>
        </p:txBody>
      </p:sp>
      <p:sp>
        <p:nvSpPr>
          <p:cNvPr id="6"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7" name="Rectangle 37"/>
          <p:cNvSpPr>
            <a:spLocks noGrp="1" noChangeArrowheads="1"/>
          </p:cNvSpPr>
          <p:nvPr>
            <p:ph type="sldNum" sz="quarter" idx="12"/>
          </p:nvPr>
        </p:nvSpPr>
        <p:spPr>
          <a:ln/>
        </p:spPr>
        <p:txBody>
          <a:bodyPr/>
          <a:lstStyle>
            <a:lvl1pPr>
              <a:defRPr/>
            </a:lvl1pPr>
          </a:lstStyle>
          <a:p>
            <a:pPr>
              <a:defRPr/>
            </a:pPr>
            <a:fld id="{54ECE45E-85FB-412C-B38C-BA3920B5ECA5}" type="slidenum">
              <a:rPr lang="en-US"/>
              <a:pPr>
                <a:defRPr/>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fld id="{B2149088-5F96-4E40-AAB3-E233EB12293E}" type="datetime1">
              <a:rPr lang="en-US"/>
              <a:pPr>
                <a:defRPr/>
              </a:pPr>
              <a:t>9/28/2020</a:t>
            </a:fld>
            <a:endParaRPr lang="en-US"/>
          </a:p>
        </p:txBody>
      </p:sp>
      <p:sp>
        <p:nvSpPr>
          <p:cNvPr id="8"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9" name="Rectangle 37"/>
          <p:cNvSpPr>
            <a:spLocks noGrp="1" noChangeArrowheads="1"/>
          </p:cNvSpPr>
          <p:nvPr>
            <p:ph type="sldNum" sz="quarter" idx="12"/>
          </p:nvPr>
        </p:nvSpPr>
        <p:spPr>
          <a:ln/>
        </p:spPr>
        <p:txBody>
          <a:bodyPr/>
          <a:lstStyle>
            <a:lvl1pPr>
              <a:defRPr/>
            </a:lvl1pPr>
          </a:lstStyle>
          <a:p>
            <a:pPr>
              <a:defRPr/>
            </a:pPr>
            <a:fld id="{B6FF1459-C51A-4075-BC15-37DB2726AF97}" type="slidenum">
              <a:rPr lang="en-US"/>
              <a:pPr>
                <a:defRPr/>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fld id="{875039B0-943A-4613-A16F-A93A621E4BB7}" type="datetime1">
              <a:rPr lang="en-US"/>
              <a:pPr>
                <a:defRPr/>
              </a:pPr>
              <a:t>9/28/2020</a:t>
            </a:fld>
            <a:endParaRPr lang="en-US"/>
          </a:p>
        </p:txBody>
      </p:sp>
      <p:sp>
        <p:nvSpPr>
          <p:cNvPr id="4"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5" name="Rectangle 37"/>
          <p:cNvSpPr>
            <a:spLocks noGrp="1" noChangeArrowheads="1"/>
          </p:cNvSpPr>
          <p:nvPr>
            <p:ph type="sldNum" sz="quarter" idx="12"/>
          </p:nvPr>
        </p:nvSpPr>
        <p:spPr>
          <a:ln/>
        </p:spPr>
        <p:txBody>
          <a:bodyPr/>
          <a:lstStyle>
            <a:lvl1pPr>
              <a:defRPr/>
            </a:lvl1pPr>
          </a:lstStyle>
          <a:p>
            <a:pPr>
              <a:defRPr/>
            </a:pPr>
            <a:fld id="{F63AB4E0-9780-4030-B72C-B42B44DFD1EA}" type="slidenum">
              <a:rPr lang="en-US"/>
              <a:pPr>
                <a:defRPr/>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fld id="{37E1D71F-735A-45FC-99AC-80B4B4C361D1}" type="datetime1">
              <a:rPr lang="en-US"/>
              <a:pPr>
                <a:defRPr/>
              </a:pPr>
              <a:t>9/28/2020</a:t>
            </a:fld>
            <a:endParaRPr lang="en-US"/>
          </a:p>
        </p:txBody>
      </p:sp>
      <p:sp>
        <p:nvSpPr>
          <p:cNvPr id="3"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4" name="Rectangle 37"/>
          <p:cNvSpPr>
            <a:spLocks noGrp="1" noChangeArrowheads="1"/>
          </p:cNvSpPr>
          <p:nvPr>
            <p:ph type="sldNum" sz="quarter" idx="12"/>
          </p:nvPr>
        </p:nvSpPr>
        <p:spPr>
          <a:ln/>
        </p:spPr>
        <p:txBody>
          <a:bodyPr/>
          <a:lstStyle>
            <a:lvl1pPr>
              <a:defRPr/>
            </a:lvl1pPr>
          </a:lstStyle>
          <a:p>
            <a:pPr>
              <a:defRPr/>
            </a:pPr>
            <a:fld id="{2B5C1B62-AB31-4310-9C4C-FA0F1E850E1B}" type="slidenum">
              <a:rPr lang="en-US"/>
              <a:pPr>
                <a:defRPr/>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fld id="{5C192888-E91C-4632-8832-15AC6E31ED30}" type="datetime1">
              <a:rPr lang="en-US"/>
              <a:pPr>
                <a:defRPr/>
              </a:pPr>
              <a:t>9/28/2020</a:t>
            </a:fld>
            <a:endParaRPr lang="en-US"/>
          </a:p>
        </p:txBody>
      </p:sp>
      <p:sp>
        <p:nvSpPr>
          <p:cNvPr id="6"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7" name="Rectangle 37"/>
          <p:cNvSpPr>
            <a:spLocks noGrp="1" noChangeArrowheads="1"/>
          </p:cNvSpPr>
          <p:nvPr>
            <p:ph type="sldNum" sz="quarter" idx="12"/>
          </p:nvPr>
        </p:nvSpPr>
        <p:spPr>
          <a:ln/>
        </p:spPr>
        <p:txBody>
          <a:bodyPr/>
          <a:lstStyle>
            <a:lvl1pPr>
              <a:defRPr/>
            </a:lvl1pPr>
          </a:lstStyle>
          <a:p>
            <a:pPr>
              <a:defRPr/>
            </a:pPr>
            <a:fld id="{7919B04B-0DA7-4139-9A92-551466D3A1B8}" type="slidenum">
              <a:rPr lang="en-US"/>
              <a:pPr>
                <a:defRPr/>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fld id="{81F7EB2E-EBA2-40E1-A1F5-4107B6395328}" type="datetime1">
              <a:rPr lang="en-US"/>
              <a:pPr>
                <a:defRPr/>
              </a:pPr>
              <a:t>9/28/2020</a:t>
            </a:fld>
            <a:endParaRPr lang="en-US"/>
          </a:p>
        </p:txBody>
      </p:sp>
      <p:sp>
        <p:nvSpPr>
          <p:cNvPr id="6"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7" name="Rectangle 37"/>
          <p:cNvSpPr>
            <a:spLocks noGrp="1" noChangeArrowheads="1"/>
          </p:cNvSpPr>
          <p:nvPr>
            <p:ph type="sldNum" sz="quarter" idx="12"/>
          </p:nvPr>
        </p:nvSpPr>
        <p:spPr>
          <a:ln/>
        </p:spPr>
        <p:txBody>
          <a:bodyPr/>
          <a:lstStyle>
            <a:lvl1pPr>
              <a:defRPr/>
            </a:lvl1pPr>
          </a:lstStyle>
          <a:p>
            <a:pPr>
              <a:defRPr/>
            </a:pPr>
            <a:fld id="{53706083-9B11-411C-9D00-250DC69E49F8}" type="slidenum">
              <a:rPr lang="en-US"/>
              <a:pPr>
                <a:defRPr/>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charset="0"/>
              </a:endParaRPr>
            </a:p>
          </p:txBody>
        </p:sp>
        <p:grpSp>
          <p:nvGrpSpPr>
            <p:cNvPr id="1033" name="Group 4"/>
            <p:cNvGrpSpPr>
              <a:grpSpLocks/>
            </p:cNvGrpSpPr>
            <p:nvPr/>
          </p:nvGrpSpPr>
          <p:grpSpPr bwMode="auto">
            <a:xfrm>
              <a:off x="48" y="102"/>
              <a:ext cx="96" cy="4128"/>
              <a:chOff x="48" y="102"/>
              <a:chExt cx="96" cy="4128"/>
            </a:xfrm>
          </p:grpSpPr>
          <p:sp>
            <p:nvSpPr>
              <p:cNvPr id="717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20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20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charset="0"/>
              </a:defRPr>
            </a:lvl1pPr>
          </a:lstStyle>
          <a:p>
            <a:pPr>
              <a:defRPr/>
            </a:pPr>
            <a:fld id="{C7CEF5DE-1A35-4EBA-BCF3-91DA8E335B75}" type="datetime1">
              <a:rPr lang="en-US"/>
              <a:pPr>
                <a:defRPr/>
              </a:pPr>
              <a:t>9/28/2020</a:t>
            </a:fld>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charset="0"/>
              </a:defRPr>
            </a:lvl1pPr>
          </a:lstStyle>
          <a:p>
            <a:pPr>
              <a:defRPr/>
            </a:pPr>
            <a:r>
              <a:rPr lang="en-US"/>
              <a:t>Impressions in Complete Dentures </a:t>
            </a: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charset="0"/>
              </a:defRPr>
            </a:lvl1pPr>
          </a:lstStyle>
          <a:p>
            <a:pPr>
              <a:defRPr/>
            </a:pPr>
            <a:fld id="{67B21B9B-6702-4DB9-9DEF-8541FD69E985}"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42"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spd="slow">
    <p:fade thruBlk="1"/>
  </p:transition>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Stencil" pitchFamily="82" charset="0"/>
        </a:defRPr>
      </a:lvl2pPr>
      <a:lvl3pPr algn="l" rtl="0" eaLnBrk="0" fontAlgn="base" hangingPunct="0">
        <a:spcBef>
          <a:spcPct val="0"/>
        </a:spcBef>
        <a:spcAft>
          <a:spcPct val="0"/>
        </a:spcAft>
        <a:defRPr sz="4400">
          <a:solidFill>
            <a:schemeClr val="tx2"/>
          </a:solidFill>
          <a:latin typeface="Stencil" pitchFamily="82" charset="0"/>
        </a:defRPr>
      </a:lvl3pPr>
      <a:lvl4pPr algn="l" rtl="0" eaLnBrk="0" fontAlgn="base" hangingPunct="0">
        <a:spcBef>
          <a:spcPct val="0"/>
        </a:spcBef>
        <a:spcAft>
          <a:spcPct val="0"/>
        </a:spcAft>
        <a:defRPr sz="4400">
          <a:solidFill>
            <a:schemeClr val="tx2"/>
          </a:solidFill>
          <a:latin typeface="Stencil" pitchFamily="82" charset="0"/>
        </a:defRPr>
      </a:lvl4pPr>
      <a:lvl5pPr algn="l" rtl="0" eaLnBrk="0" fontAlgn="base" hangingPunct="0">
        <a:spcBef>
          <a:spcPct val="0"/>
        </a:spcBef>
        <a:spcAft>
          <a:spcPct val="0"/>
        </a:spcAft>
        <a:defRPr sz="4400">
          <a:solidFill>
            <a:schemeClr val="tx2"/>
          </a:solidFill>
          <a:latin typeface="Stencil" pitchFamily="82"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990600"/>
            <a:ext cx="7772400" cy="3200400"/>
          </a:xfrm>
        </p:spPr>
        <p:txBody>
          <a:bodyPr/>
          <a:lstStyle/>
          <a:p>
            <a:pPr eaLnBrk="1" hangingPunct="1">
              <a:defRPr/>
            </a:pPr>
            <a:r>
              <a:rPr lang="en-US" b="1" spc="300" dirty="0">
                <a:solidFill>
                  <a:srgbClr val="FFFF00"/>
                </a:solidFill>
                <a:effectLst>
                  <a:glow rad="228600">
                    <a:schemeClr val="accent1">
                      <a:satMod val="175000"/>
                      <a:alpha val="40000"/>
                    </a:schemeClr>
                  </a:glow>
                </a:effectLst>
                <a:latin typeface="Broadway" pitchFamily="82" charset="0"/>
              </a:rPr>
              <a:t>OBJECTIVES OF IMPRESSION MAKING </a:t>
            </a:r>
            <a:br>
              <a:rPr lang="en-US" b="1" spc="300" dirty="0">
                <a:solidFill>
                  <a:srgbClr val="FFFF00"/>
                </a:solidFill>
                <a:effectLst>
                  <a:glow rad="228600">
                    <a:schemeClr val="accent1">
                      <a:satMod val="175000"/>
                      <a:alpha val="40000"/>
                    </a:schemeClr>
                  </a:glow>
                </a:effectLst>
                <a:latin typeface="Broadway" pitchFamily="82" charset="0"/>
              </a:rPr>
            </a:br>
            <a:r>
              <a:rPr lang="en-US" b="1" spc="300" dirty="0">
                <a:solidFill>
                  <a:srgbClr val="FFFF00"/>
                </a:solidFill>
                <a:effectLst>
                  <a:glow rad="228600">
                    <a:schemeClr val="accent1">
                      <a:satMod val="175000"/>
                      <a:alpha val="40000"/>
                    </a:schemeClr>
                  </a:glow>
                </a:effectLst>
                <a:latin typeface="Broadway" pitchFamily="82" charset="0"/>
              </a:rPr>
              <a:t>IN </a:t>
            </a:r>
            <a:br>
              <a:rPr lang="en-US" b="1" spc="300" dirty="0">
                <a:solidFill>
                  <a:srgbClr val="FFFF00"/>
                </a:solidFill>
                <a:effectLst>
                  <a:glow rad="228600">
                    <a:schemeClr val="accent1">
                      <a:satMod val="175000"/>
                      <a:alpha val="40000"/>
                    </a:schemeClr>
                  </a:glow>
                </a:effectLst>
                <a:latin typeface="Broadway" pitchFamily="82" charset="0"/>
              </a:rPr>
            </a:br>
            <a:r>
              <a:rPr lang="en-US" b="1" spc="300" dirty="0">
                <a:solidFill>
                  <a:srgbClr val="FFFF00"/>
                </a:solidFill>
                <a:effectLst>
                  <a:glow rad="228600">
                    <a:schemeClr val="accent1">
                      <a:satMod val="175000"/>
                      <a:alpha val="40000"/>
                    </a:schemeClr>
                  </a:glow>
                </a:effectLst>
                <a:latin typeface="Broadway" pitchFamily="82" charset="0"/>
              </a:rPr>
              <a:t>COMPLETE DENTURES </a:t>
            </a:r>
          </a:p>
        </p:txBody>
      </p:sp>
      <p:sp>
        <p:nvSpPr>
          <p:cNvPr id="3075" name="Rectangle 3"/>
          <p:cNvSpPr>
            <a:spLocks noGrp="1" noChangeArrowheads="1"/>
          </p:cNvSpPr>
          <p:nvPr>
            <p:ph type="subTitle" idx="1"/>
          </p:nvPr>
        </p:nvSpPr>
        <p:spPr>
          <a:xfrm>
            <a:off x="1219200" y="5486400"/>
            <a:ext cx="7620000" cy="1219200"/>
          </a:xfrm>
        </p:spPr>
        <p:txBody>
          <a:bodyPr/>
          <a:lstStyle/>
          <a:p>
            <a:pPr algn="just" eaLnBrk="1" hangingPunct="1"/>
            <a:endParaRPr lang="en-US" sz="2400" dirty="0">
              <a:effectLst/>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990600" y="0"/>
            <a:ext cx="7772400" cy="1143000"/>
          </a:xfrm>
        </p:spPr>
        <p:txBody>
          <a:bodyPr/>
          <a:lstStyle/>
          <a:p>
            <a:pPr algn="ctr"/>
            <a:r>
              <a:rPr lang="en-US" sz="2800"/>
              <a:t>STABILITY</a:t>
            </a:r>
          </a:p>
        </p:txBody>
      </p:sp>
      <p:sp>
        <p:nvSpPr>
          <p:cNvPr id="3" name="Content Placeholder 2"/>
          <p:cNvSpPr>
            <a:spLocks noGrp="1"/>
          </p:cNvSpPr>
          <p:nvPr>
            <p:ph idx="1"/>
          </p:nvPr>
        </p:nvSpPr>
        <p:spPr>
          <a:xfrm>
            <a:off x="1066800" y="1295400"/>
            <a:ext cx="7772400" cy="4765675"/>
          </a:xfrm>
        </p:spPr>
        <p:txBody>
          <a:bodyPr/>
          <a:lstStyle/>
          <a:p>
            <a:pPr algn="just">
              <a:lnSpc>
                <a:spcPct val="150000"/>
              </a:lnSpc>
              <a:defRPr/>
            </a:pPr>
            <a:r>
              <a:rPr lang="en-US" sz="2400" dirty="0">
                <a:effectLst/>
              </a:rPr>
              <a:t> Quality of denture to be firm, steady, or constant, to resist displacement by functional horizontal or rotational stresses.</a:t>
            </a:r>
          </a:p>
          <a:p>
            <a:pPr algn="just">
              <a:lnSpc>
                <a:spcPct val="150000"/>
              </a:lnSpc>
              <a:buFont typeface="Wingdings" pitchFamily="2" charset="2"/>
              <a:buNone/>
              <a:defRPr/>
            </a:pPr>
            <a:endParaRPr lang="en-US" sz="2400" b="1" dirty="0">
              <a:solidFill>
                <a:srgbClr val="FFFF00"/>
              </a:solidFill>
              <a:effectLst/>
            </a:endParaRPr>
          </a:p>
          <a:p>
            <a:pPr algn="ctr">
              <a:lnSpc>
                <a:spcPct val="150000"/>
              </a:lnSpc>
              <a:buFont typeface="Wingdings" pitchFamily="2" charset="2"/>
              <a:buNone/>
              <a:defRPr/>
            </a:pPr>
            <a:r>
              <a:rPr lang="en-US" sz="2400" b="1" dirty="0">
                <a:solidFill>
                  <a:srgbClr val="FFFF00"/>
                </a:solidFill>
                <a:effectLst/>
              </a:rPr>
              <a:t>Brill’s factor –</a:t>
            </a:r>
          </a:p>
          <a:p>
            <a:pPr marL="514350" indent="-514350" algn="ctr">
              <a:lnSpc>
                <a:spcPct val="150000"/>
              </a:lnSpc>
              <a:buFont typeface="+mj-lt"/>
              <a:buAutoNum type="arabicPeriod"/>
              <a:defRPr/>
            </a:pPr>
            <a:r>
              <a:rPr lang="en-US" sz="2400" dirty="0"/>
              <a:t>Maximum area of coverage </a:t>
            </a:r>
          </a:p>
          <a:p>
            <a:pPr marL="514350" indent="-514350" algn="ctr">
              <a:lnSpc>
                <a:spcPct val="150000"/>
              </a:lnSpc>
              <a:buFont typeface="+mj-lt"/>
              <a:buAutoNum type="arabicPeriod"/>
              <a:defRPr/>
            </a:pPr>
            <a:r>
              <a:rPr lang="en-US" sz="2400" dirty="0"/>
              <a:t>Intimacy of contact </a:t>
            </a:r>
          </a:p>
          <a:p>
            <a:pPr marL="514350" indent="-514350" algn="ctr">
              <a:lnSpc>
                <a:spcPct val="150000"/>
              </a:lnSpc>
              <a:buFont typeface="+mj-lt"/>
              <a:buAutoNum type="arabicPeriod"/>
              <a:defRPr/>
            </a:pPr>
            <a:r>
              <a:rPr lang="en-US" sz="2400" dirty="0"/>
              <a:t>Equalization of pressure</a:t>
            </a:r>
          </a:p>
          <a:p>
            <a:pPr algn="just">
              <a:lnSpc>
                <a:spcPct val="150000"/>
              </a:lnSpc>
              <a:defRPr/>
            </a:pPr>
            <a:endParaRPr lang="en-US" sz="2400" b="1" dirty="0">
              <a:solidFill>
                <a:srgbClr val="FFFF00"/>
              </a:solidFill>
              <a:effectLst/>
            </a:endParaRPr>
          </a:p>
        </p:txBody>
      </p:sp>
      <p:sp>
        <p:nvSpPr>
          <p:cNvPr id="16388" name="Date Placeholder 3"/>
          <p:cNvSpPr>
            <a:spLocks noGrp="1"/>
          </p:cNvSpPr>
          <p:nvPr>
            <p:ph type="dt" sz="quarter" idx="10"/>
          </p:nvPr>
        </p:nvSpPr>
        <p:spPr>
          <a:noFill/>
        </p:spPr>
        <p:txBody>
          <a:bodyPr/>
          <a:lstStyle/>
          <a:p>
            <a:fld id="{D2282E5A-95BB-47DE-9510-E4CD8664069A}" type="datetime1">
              <a:rPr lang="en-US" smtClean="0">
                <a:latin typeface="Times New Roman" pitchFamily="18" charset="0"/>
              </a:rPr>
              <a:pPr/>
              <a:t>9/28/2020</a:t>
            </a:fld>
            <a:endParaRPr lang="en-US">
              <a:latin typeface="Times New Roman" pitchFamily="18" charset="0"/>
            </a:endParaRPr>
          </a:p>
        </p:txBody>
      </p:sp>
      <p:sp>
        <p:nvSpPr>
          <p:cNvPr id="16389" name="Slide Number Placeholder 4"/>
          <p:cNvSpPr>
            <a:spLocks noGrp="1"/>
          </p:cNvSpPr>
          <p:nvPr>
            <p:ph type="sldNum" sz="quarter" idx="12"/>
          </p:nvPr>
        </p:nvSpPr>
        <p:spPr>
          <a:noFill/>
        </p:spPr>
        <p:txBody>
          <a:bodyPr/>
          <a:lstStyle/>
          <a:p>
            <a:fld id="{30F8F16E-0FF3-45B2-9BFD-EFE17434A884}" type="slidenum">
              <a:rPr lang="en-US" smtClean="0">
                <a:latin typeface="Times New Roman" pitchFamily="18" charset="0"/>
              </a:rPr>
              <a:pPr/>
              <a:t>10</a:t>
            </a:fld>
            <a:endParaRPr lang="en-US">
              <a:latin typeface="Times New Roman" pitchFamily="18" charset="0"/>
            </a:endParaRPr>
          </a:p>
        </p:txBody>
      </p:sp>
      <p:sp>
        <p:nvSpPr>
          <p:cNvPr id="16390"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1371600" y="228600"/>
            <a:ext cx="6983413" cy="5603875"/>
          </a:xfrm>
        </p:spPr>
        <p:txBody>
          <a:bodyPr/>
          <a:lstStyle/>
          <a:p>
            <a:pPr marL="514350" indent="-514350" algn="just">
              <a:lnSpc>
                <a:spcPct val="200000"/>
              </a:lnSpc>
              <a:buFont typeface="Stencil" pitchFamily="82" charset="0"/>
              <a:buAutoNum type="arabicPeriod" startAt="4"/>
            </a:pPr>
            <a:endParaRPr lang="en-US" sz="2400">
              <a:effectLst/>
            </a:endParaRPr>
          </a:p>
          <a:p>
            <a:pPr marL="514350" indent="-514350" algn="just">
              <a:lnSpc>
                <a:spcPct val="200000"/>
              </a:lnSpc>
              <a:buFont typeface="Wingdings" pitchFamily="2" charset="2"/>
              <a:buNone/>
            </a:pPr>
            <a:r>
              <a:rPr lang="en-US" sz="2400" b="1">
                <a:solidFill>
                  <a:srgbClr val="FFFF00"/>
                </a:solidFill>
                <a:effectLst/>
              </a:rPr>
              <a:t>According to Boucher – </a:t>
            </a:r>
          </a:p>
          <a:p>
            <a:pPr marL="514350" indent="-514350" algn="just">
              <a:lnSpc>
                <a:spcPct val="200000"/>
              </a:lnSpc>
              <a:buFont typeface="Stencil" pitchFamily="82" charset="0"/>
              <a:buAutoNum type="arabicPeriod"/>
            </a:pPr>
            <a:r>
              <a:rPr lang="en-US" sz="2400">
                <a:effectLst/>
              </a:rPr>
              <a:t>Size and form of basal seat.</a:t>
            </a:r>
          </a:p>
          <a:p>
            <a:pPr marL="514350" indent="-514350" algn="just">
              <a:lnSpc>
                <a:spcPct val="200000"/>
              </a:lnSpc>
              <a:buFont typeface="Stencil" pitchFamily="82" charset="0"/>
              <a:buAutoNum type="arabicPeriod"/>
            </a:pPr>
            <a:r>
              <a:rPr lang="en-US" sz="2400">
                <a:effectLst/>
              </a:rPr>
              <a:t>Quality of final impression.</a:t>
            </a:r>
          </a:p>
          <a:p>
            <a:pPr marL="514350" indent="-514350" algn="just">
              <a:lnSpc>
                <a:spcPct val="200000"/>
              </a:lnSpc>
              <a:buFont typeface="Stencil" pitchFamily="82" charset="0"/>
              <a:buAutoNum type="arabicPeriod"/>
            </a:pPr>
            <a:r>
              <a:rPr lang="en-US" sz="2400">
                <a:effectLst/>
              </a:rPr>
              <a:t>Proper location and arrangement of artificial teeth</a:t>
            </a:r>
          </a:p>
          <a:p>
            <a:pPr marL="514350" indent="-514350" algn="just">
              <a:lnSpc>
                <a:spcPct val="200000"/>
              </a:lnSpc>
              <a:buFont typeface="Stencil" pitchFamily="82" charset="0"/>
              <a:buAutoNum type="arabicPeriod" startAt="4"/>
            </a:pPr>
            <a:endParaRPr lang="en-US" sz="2400">
              <a:effectLst/>
            </a:endParaRPr>
          </a:p>
        </p:txBody>
      </p:sp>
      <p:sp>
        <p:nvSpPr>
          <p:cNvPr id="17411" name="Date Placeholder 3"/>
          <p:cNvSpPr>
            <a:spLocks noGrp="1"/>
          </p:cNvSpPr>
          <p:nvPr>
            <p:ph type="dt" sz="quarter" idx="10"/>
          </p:nvPr>
        </p:nvSpPr>
        <p:spPr>
          <a:noFill/>
        </p:spPr>
        <p:txBody>
          <a:bodyPr/>
          <a:lstStyle/>
          <a:p>
            <a:fld id="{61DCF704-CF36-46BE-8FA5-C2357420F522}" type="datetime1">
              <a:rPr lang="en-US" smtClean="0">
                <a:latin typeface="Times New Roman" pitchFamily="18" charset="0"/>
              </a:rPr>
              <a:pPr/>
              <a:t>9/28/2020</a:t>
            </a:fld>
            <a:endParaRPr lang="en-US">
              <a:latin typeface="Times New Roman" pitchFamily="18" charset="0"/>
            </a:endParaRPr>
          </a:p>
        </p:txBody>
      </p:sp>
      <p:sp>
        <p:nvSpPr>
          <p:cNvPr id="17412" name="Slide Number Placeholder 4"/>
          <p:cNvSpPr>
            <a:spLocks noGrp="1"/>
          </p:cNvSpPr>
          <p:nvPr>
            <p:ph type="sldNum" sz="quarter" idx="12"/>
          </p:nvPr>
        </p:nvSpPr>
        <p:spPr>
          <a:noFill/>
        </p:spPr>
        <p:txBody>
          <a:bodyPr/>
          <a:lstStyle/>
          <a:p>
            <a:fld id="{CFE00984-D011-4D34-A8E1-D17950198888}" type="slidenum">
              <a:rPr lang="en-US" smtClean="0">
                <a:latin typeface="Times New Roman" pitchFamily="18" charset="0"/>
              </a:rPr>
              <a:pPr/>
              <a:t>11</a:t>
            </a:fld>
            <a:endParaRPr lang="en-US">
              <a:latin typeface="Times New Roman" pitchFamily="18" charset="0"/>
            </a:endParaRPr>
          </a:p>
        </p:txBody>
      </p:sp>
      <p:sp>
        <p:nvSpPr>
          <p:cNvPr id="17413"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17414" name="TextBox 5"/>
          <p:cNvSpPr txBox="1">
            <a:spLocks noChangeArrowheads="1"/>
          </p:cNvSpPr>
          <p:nvPr/>
        </p:nvSpPr>
        <p:spPr bwMode="auto">
          <a:xfrm>
            <a:off x="2971800" y="6397823"/>
            <a:ext cx="5105400" cy="307777"/>
          </a:xfrm>
          <a:prstGeom prst="rect">
            <a:avLst/>
          </a:prstGeom>
          <a:noFill/>
          <a:ln w="9525">
            <a:noFill/>
            <a:miter lim="800000"/>
            <a:headEnd/>
            <a:tailEnd/>
          </a:ln>
        </p:spPr>
        <p:txBody>
          <a:bodyPr>
            <a:spAutoFit/>
          </a:bodyPr>
          <a:lstStyle/>
          <a:p>
            <a:r>
              <a:rPr lang="en-US" sz="1400" dirty="0"/>
              <a:t>Boucher . </a:t>
            </a:r>
            <a:r>
              <a:rPr lang="en-US" sz="1400" dirty="0" err="1"/>
              <a:t>Prosthodontic</a:t>
            </a:r>
            <a:r>
              <a:rPr lang="en-US" sz="1400" dirty="0"/>
              <a:t> treatment for edentulous patients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14400" y="457200"/>
            <a:ext cx="7772400" cy="1143000"/>
          </a:xfrm>
        </p:spPr>
        <p:txBody>
          <a:bodyPr/>
          <a:lstStyle/>
          <a:p>
            <a:pPr algn="ctr"/>
            <a:r>
              <a:rPr lang="en-US" sz="2800"/>
              <a:t>Support </a:t>
            </a:r>
          </a:p>
        </p:txBody>
      </p:sp>
      <p:sp>
        <p:nvSpPr>
          <p:cNvPr id="3" name="Content Placeholder 2"/>
          <p:cNvSpPr>
            <a:spLocks noGrp="1"/>
          </p:cNvSpPr>
          <p:nvPr>
            <p:ph idx="1"/>
          </p:nvPr>
        </p:nvSpPr>
        <p:spPr>
          <a:xfrm>
            <a:off x="990600" y="1676400"/>
            <a:ext cx="7620000" cy="4994275"/>
          </a:xfrm>
        </p:spPr>
        <p:txBody>
          <a:bodyPr/>
          <a:lstStyle/>
          <a:p>
            <a:pPr algn="just">
              <a:lnSpc>
                <a:spcPct val="150000"/>
              </a:lnSpc>
              <a:defRPr/>
            </a:pPr>
            <a:r>
              <a:rPr lang="en-US" sz="2400" dirty="0">
                <a:effectLst/>
              </a:rPr>
              <a:t>Resistance of denture to vertical components of mastication and occlusal forces applied in a direction towards the basal seat.</a:t>
            </a:r>
          </a:p>
          <a:p>
            <a:pPr algn="just">
              <a:lnSpc>
                <a:spcPct val="150000"/>
              </a:lnSpc>
              <a:defRPr/>
            </a:pPr>
            <a:endParaRPr lang="en-US" sz="2400" dirty="0">
              <a:effectLst/>
            </a:endParaRPr>
          </a:p>
          <a:p>
            <a:pPr algn="just">
              <a:lnSpc>
                <a:spcPct val="150000"/>
              </a:lnSpc>
              <a:defRPr/>
            </a:pPr>
            <a:r>
              <a:rPr lang="en-US" sz="2400" dirty="0">
                <a:effectLst/>
              </a:rPr>
              <a:t>Enhanced by placing pressure selectively in harmony with the resiliency of tissues and using maximum coverage within normal functional limits</a:t>
            </a:r>
          </a:p>
          <a:p>
            <a:pPr algn="just">
              <a:lnSpc>
                <a:spcPct val="150000"/>
              </a:lnSpc>
              <a:defRPr/>
            </a:pPr>
            <a:endParaRPr lang="en-US" sz="2400" dirty="0">
              <a:effectLst/>
            </a:endParaRPr>
          </a:p>
        </p:txBody>
      </p:sp>
      <p:sp>
        <p:nvSpPr>
          <p:cNvPr id="19460" name="Date Placeholder 3"/>
          <p:cNvSpPr>
            <a:spLocks noGrp="1"/>
          </p:cNvSpPr>
          <p:nvPr>
            <p:ph type="dt" sz="quarter" idx="10"/>
          </p:nvPr>
        </p:nvSpPr>
        <p:spPr>
          <a:noFill/>
        </p:spPr>
        <p:txBody>
          <a:bodyPr/>
          <a:lstStyle/>
          <a:p>
            <a:fld id="{46948D6A-04CA-4110-A8EA-EEFD76EC1893}" type="datetime1">
              <a:rPr lang="en-US" smtClean="0">
                <a:latin typeface="Times New Roman" pitchFamily="18" charset="0"/>
              </a:rPr>
              <a:pPr/>
              <a:t>9/28/2020</a:t>
            </a:fld>
            <a:endParaRPr lang="en-US">
              <a:latin typeface="Times New Roman" pitchFamily="18" charset="0"/>
            </a:endParaRPr>
          </a:p>
        </p:txBody>
      </p:sp>
      <p:sp>
        <p:nvSpPr>
          <p:cNvPr id="19461" name="Slide Number Placeholder 4"/>
          <p:cNvSpPr>
            <a:spLocks noGrp="1"/>
          </p:cNvSpPr>
          <p:nvPr>
            <p:ph type="sldNum" sz="quarter" idx="12"/>
          </p:nvPr>
        </p:nvSpPr>
        <p:spPr>
          <a:noFill/>
        </p:spPr>
        <p:txBody>
          <a:bodyPr/>
          <a:lstStyle/>
          <a:p>
            <a:fld id="{08BE48C0-454A-4876-BD39-224A4BC21C14}" type="slidenum">
              <a:rPr lang="en-US" smtClean="0">
                <a:latin typeface="Times New Roman" pitchFamily="18" charset="0"/>
              </a:rPr>
              <a:pPr/>
              <a:t>12</a:t>
            </a:fld>
            <a:endParaRPr lang="en-US">
              <a:latin typeface="Times New Roman" pitchFamily="18" charset="0"/>
            </a:endParaRPr>
          </a:p>
        </p:txBody>
      </p:sp>
      <p:sp>
        <p:nvSpPr>
          <p:cNvPr id="1946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762000" y="457200"/>
            <a:ext cx="7924800" cy="5603875"/>
          </a:xfrm>
        </p:spPr>
        <p:txBody>
          <a:bodyPr/>
          <a:lstStyle/>
          <a:p>
            <a:pPr algn="ctr">
              <a:buFont typeface="Wingdings" pitchFamily="2" charset="2"/>
              <a:buNone/>
            </a:pPr>
            <a:r>
              <a:rPr lang="en-US" sz="2400" b="1" dirty="0">
                <a:solidFill>
                  <a:srgbClr val="FFFF00"/>
                </a:solidFill>
                <a:effectLst/>
              </a:rPr>
              <a:t>AREAS OF SUPPORT </a:t>
            </a:r>
          </a:p>
          <a:p>
            <a:pPr>
              <a:buFont typeface="Wingdings" pitchFamily="2" charset="2"/>
              <a:buNone/>
            </a:pPr>
            <a:endParaRPr lang="en-US" sz="2400" dirty="0">
              <a:effectLst/>
            </a:endParaRPr>
          </a:p>
          <a:p>
            <a:pPr algn="just">
              <a:lnSpc>
                <a:spcPct val="150000"/>
              </a:lnSpc>
              <a:buFont typeface="Wingdings" pitchFamily="2" charset="2"/>
              <a:buNone/>
            </a:pPr>
            <a:r>
              <a:rPr lang="en-US" sz="2400" b="1" dirty="0">
                <a:solidFill>
                  <a:srgbClr val="FFFF00"/>
                </a:solidFill>
                <a:effectLst/>
              </a:rPr>
              <a:t>   </a:t>
            </a:r>
            <a:r>
              <a:rPr lang="en-US" sz="2400" b="1" u="sng" dirty="0">
                <a:solidFill>
                  <a:srgbClr val="FFFF00"/>
                </a:solidFill>
                <a:effectLst/>
              </a:rPr>
              <a:t>Primary</a:t>
            </a:r>
            <a:r>
              <a:rPr lang="en-US" sz="2400" b="1" dirty="0">
                <a:solidFill>
                  <a:srgbClr val="FFFF00"/>
                </a:solidFill>
                <a:effectLst/>
              </a:rPr>
              <a:t>:  </a:t>
            </a:r>
            <a:r>
              <a:rPr lang="en-US" sz="2400" dirty="0">
                <a:effectLst/>
              </a:rPr>
              <a:t>Areas of the edentulous ridge that are at right angles to occlusal forces and usually don’t resorb easily . </a:t>
            </a:r>
          </a:p>
          <a:p>
            <a:pPr>
              <a:lnSpc>
                <a:spcPct val="150000"/>
              </a:lnSpc>
            </a:pPr>
            <a:endParaRPr lang="en-US" sz="2400" dirty="0">
              <a:effectLst/>
            </a:endParaRPr>
          </a:p>
          <a:p>
            <a:pPr>
              <a:lnSpc>
                <a:spcPct val="150000"/>
              </a:lnSpc>
            </a:pPr>
            <a:r>
              <a:rPr lang="en-US" sz="2400" b="1" dirty="0">
                <a:effectLst/>
              </a:rPr>
              <a:t>Maxillary: -   </a:t>
            </a:r>
            <a:r>
              <a:rPr lang="en-US" sz="2400" dirty="0">
                <a:effectLst/>
              </a:rPr>
              <a:t>Posterior ridges  </a:t>
            </a:r>
          </a:p>
          <a:p>
            <a:pPr>
              <a:lnSpc>
                <a:spcPct val="150000"/>
              </a:lnSpc>
              <a:buFont typeface="Wingdings" pitchFamily="2" charset="2"/>
              <a:buNone/>
            </a:pPr>
            <a:r>
              <a:rPr lang="en-US" sz="2400" dirty="0">
                <a:effectLst/>
              </a:rPr>
              <a:t>			 </a:t>
            </a:r>
          </a:p>
          <a:p>
            <a:pPr>
              <a:lnSpc>
                <a:spcPct val="150000"/>
              </a:lnSpc>
            </a:pPr>
            <a:r>
              <a:rPr lang="en-US" sz="2400" b="1" dirty="0">
                <a:effectLst/>
              </a:rPr>
              <a:t>Mandibular: - </a:t>
            </a:r>
            <a:r>
              <a:rPr lang="en-US" sz="2400" dirty="0">
                <a:effectLst/>
              </a:rPr>
              <a:t>Buccal shelf,  </a:t>
            </a:r>
          </a:p>
          <a:p>
            <a:pPr algn="just">
              <a:lnSpc>
                <a:spcPct val="150000"/>
              </a:lnSpc>
            </a:pPr>
            <a:endParaRPr lang="en-US" sz="2400" dirty="0">
              <a:effectLst/>
            </a:endParaRPr>
          </a:p>
        </p:txBody>
      </p:sp>
      <p:sp>
        <p:nvSpPr>
          <p:cNvPr id="20483" name="Date Placeholder 3"/>
          <p:cNvSpPr>
            <a:spLocks noGrp="1"/>
          </p:cNvSpPr>
          <p:nvPr>
            <p:ph type="dt" sz="quarter" idx="10"/>
          </p:nvPr>
        </p:nvSpPr>
        <p:spPr>
          <a:noFill/>
        </p:spPr>
        <p:txBody>
          <a:bodyPr/>
          <a:lstStyle/>
          <a:p>
            <a:fld id="{5BB3F30A-BBAA-4B72-A8D8-301F5FD121AA}" type="datetime1">
              <a:rPr lang="en-US" smtClean="0">
                <a:latin typeface="Times New Roman" pitchFamily="18" charset="0"/>
              </a:rPr>
              <a:pPr/>
              <a:t>9/28/2020</a:t>
            </a:fld>
            <a:endParaRPr lang="en-US">
              <a:latin typeface="Times New Roman" pitchFamily="18" charset="0"/>
            </a:endParaRPr>
          </a:p>
        </p:txBody>
      </p:sp>
      <p:sp>
        <p:nvSpPr>
          <p:cNvPr id="20484" name="Slide Number Placeholder 4"/>
          <p:cNvSpPr>
            <a:spLocks noGrp="1"/>
          </p:cNvSpPr>
          <p:nvPr>
            <p:ph type="sldNum" sz="quarter" idx="12"/>
          </p:nvPr>
        </p:nvSpPr>
        <p:spPr>
          <a:noFill/>
        </p:spPr>
        <p:txBody>
          <a:bodyPr/>
          <a:lstStyle/>
          <a:p>
            <a:fld id="{D0519DD9-EBAA-47A5-A5BE-0905A5079073}" type="slidenum">
              <a:rPr lang="en-US" smtClean="0">
                <a:latin typeface="Times New Roman" pitchFamily="18" charset="0"/>
              </a:rPr>
              <a:pPr/>
              <a:t>13</a:t>
            </a:fld>
            <a:endParaRPr lang="en-US">
              <a:latin typeface="Times New Roman" pitchFamily="18" charset="0"/>
            </a:endParaRPr>
          </a:p>
        </p:txBody>
      </p:sp>
      <p:sp>
        <p:nvSpPr>
          <p:cNvPr id="20485"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20486" name="Picture 6" descr="DSCN1149.JPG"/>
          <p:cNvPicPr>
            <a:picLocks noChangeAspect="1"/>
          </p:cNvPicPr>
          <p:nvPr/>
        </p:nvPicPr>
        <p:blipFill>
          <a:blip r:embed="rId3"/>
          <a:srcRect l="20274" t="30286" r="29715" b="34612"/>
          <a:stretch>
            <a:fillRect/>
          </a:stretch>
        </p:blipFill>
        <p:spPr bwMode="auto">
          <a:xfrm>
            <a:off x="6553200" y="3276600"/>
            <a:ext cx="2027238" cy="1143000"/>
          </a:xfrm>
          <a:prstGeom prst="rect">
            <a:avLst/>
          </a:prstGeom>
          <a:noFill/>
          <a:ln w="19050">
            <a:solidFill>
              <a:schemeClr val="tx1"/>
            </a:solidFill>
            <a:miter lim="800000"/>
            <a:headEnd/>
            <a:tailEnd/>
          </a:ln>
        </p:spPr>
      </p:pic>
      <p:grpSp>
        <p:nvGrpSpPr>
          <p:cNvPr id="20487" name="Group 10"/>
          <p:cNvGrpSpPr>
            <a:grpSpLocks/>
          </p:cNvGrpSpPr>
          <p:nvPr/>
        </p:nvGrpSpPr>
        <p:grpSpPr bwMode="auto">
          <a:xfrm>
            <a:off x="6553200" y="4800600"/>
            <a:ext cx="1981200" cy="1219200"/>
            <a:chOff x="5284305" y="4114800"/>
            <a:chExt cx="3478695" cy="2286000"/>
          </a:xfrm>
        </p:grpSpPr>
        <p:pic>
          <p:nvPicPr>
            <p:cNvPr id="20489" name="Picture 7" descr="DSCN1150.JPG"/>
            <p:cNvPicPr>
              <a:picLocks noChangeAspect="1"/>
            </p:cNvPicPr>
            <p:nvPr/>
          </p:nvPicPr>
          <p:blipFill>
            <a:blip r:embed="rId4"/>
            <a:srcRect l="19815" t="19223" r="18040" b="26326"/>
            <a:stretch>
              <a:fillRect/>
            </a:stretch>
          </p:blipFill>
          <p:spPr bwMode="auto">
            <a:xfrm>
              <a:off x="5284305" y="4114800"/>
              <a:ext cx="3478695" cy="2286000"/>
            </a:xfrm>
            <a:prstGeom prst="rect">
              <a:avLst/>
            </a:prstGeom>
            <a:noFill/>
            <a:ln w="19050">
              <a:solidFill>
                <a:schemeClr val="tx1"/>
              </a:solidFill>
              <a:miter lim="800000"/>
              <a:headEnd/>
              <a:tailEnd/>
            </a:ln>
          </p:spPr>
        </p:pic>
        <p:sp>
          <p:nvSpPr>
            <p:cNvPr id="9" name="Chord 8"/>
            <p:cNvSpPr/>
            <p:nvPr/>
          </p:nvSpPr>
          <p:spPr bwMode="auto">
            <a:xfrm rot="12905444">
              <a:off x="8094020" y="4858941"/>
              <a:ext cx="468286" cy="848321"/>
            </a:xfrm>
            <a:prstGeom prst="chord">
              <a:avLst/>
            </a:prstGeom>
            <a:noFill/>
            <a:ln w="28575" cap="flat" cmpd="sng" algn="ctr">
              <a:solidFill>
                <a:srgbClr val="FFFF00"/>
              </a:solidFill>
              <a:prstDash val="solid"/>
              <a:round/>
              <a:headEnd type="none" w="med" len="med"/>
              <a:tailEnd type="none" w="med" len="med"/>
            </a:ln>
            <a:effectLst/>
          </p:spPr>
          <p:txBody>
            <a:bodyPr wrap="none"/>
            <a:lstStyle/>
            <a:p>
              <a:pPr>
                <a:defRPr/>
              </a:pPr>
              <a:endParaRPr lang="en-US">
                <a:latin typeface="Times New Roman" charset="0"/>
              </a:endParaRPr>
            </a:p>
          </p:txBody>
        </p:sp>
      </p:grpSp>
      <p:sp>
        <p:nvSpPr>
          <p:cNvPr id="20488" name="TextBox 5"/>
          <p:cNvSpPr txBox="1">
            <a:spLocks noChangeArrowheads="1"/>
          </p:cNvSpPr>
          <p:nvPr/>
        </p:nvSpPr>
        <p:spPr bwMode="auto">
          <a:xfrm>
            <a:off x="2971800" y="6397823"/>
            <a:ext cx="4038600" cy="307777"/>
          </a:xfrm>
          <a:prstGeom prst="rect">
            <a:avLst/>
          </a:prstGeom>
          <a:noFill/>
          <a:ln w="9525">
            <a:noFill/>
            <a:miter lim="800000"/>
            <a:headEnd/>
            <a:tailEnd/>
          </a:ln>
        </p:spPr>
        <p:txBody>
          <a:bodyPr>
            <a:spAutoFit/>
          </a:bodyPr>
          <a:lstStyle/>
          <a:p>
            <a:r>
              <a:rPr lang="en-US" sz="1400" dirty="0"/>
              <a:t>Bernard Levin. Complete denture impressions.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838200" y="838200"/>
            <a:ext cx="7772400" cy="5451475"/>
          </a:xfrm>
        </p:spPr>
        <p:txBody>
          <a:bodyPr/>
          <a:lstStyle/>
          <a:p>
            <a:pPr algn="just">
              <a:lnSpc>
                <a:spcPct val="150000"/>
              </a:lnSpc>
            </a:pPr>
            <a:r>
              <a:rPr lang="en-US" sz="2400" b="1">
                <a:solidFill>
                  <a:srgbClr val="FFFF00"/>
                </a:solidFill>
                <a:effectLst/>
              </a:rPr>
              <a:t>Secondary: </a:t>
            </a:r>
            <a:r>
              <a:rPr lang="en-US" sz="2400">
                <a:effectLst/>
              </a:rPr>
              <a:t>The areas of edentulous ridge that are at right angles to occlusal forces but resorb under load. </a:t>
            </a:r>
          </a:p>
          <a:p>
            <a:pPr algn="just">
              <a:lnSpc>
                <a:spcPct val="150000"/>
              </a:lnSpc>
              <a:buFont typeface="Wingdings" pitchFamily="2" charset="2"/>
              <a:buNone/>
            </a:pPr>
            <a:r>
              <a:rPr lang="en-US" sz="2400">
                <a:effectLst/>
              </a:rPr>
              <a:t>     </a:t>
            </a:r>
          </a:p>
          <a:p>
            <a:pPr algn="just">
              <a:lnSpc>
                <a:spcPct val="150000"/>
              </a:lnSpc>
            </a:pPr>
            <a:r>
              <a:rPr lang="en-US" sz="2400" b="1">
                <a:effectLst/>
              </a:rPr>
              <a:t>Maxillary and Mandibular: </a:t>
            </a:r>
            <a:r>
              <a:rPr lang="en-US" sz="2400">
                <a:effectLst/>
              </a:rPr>
              <a:t>Anterior ridge and all ridge slopes.</a:t>
            </a:r>
          </a:p>
          <a:p>
            <a:pPr algn="just">
              <a:lnSpc>
                <a:spcPct val="150000"/>
              </a:lnSpc>
            </a:pPr>
            <a:endParaRPr lang="en-US" sz="2400">
              <a:effectLst/>
            </a:endParaRPr>
          </a:p>
        </p:txBody>
      </p:sp>
      <p:sp>
        <p:nvSpPr>
          <p:cNvPr id="21507" name="Date Placeholder 3"/>
          <p:cNvSpPr>
            <a:spLocks noGrp="1"/>
          </p:cNvSpPr>
          <p:nvPr>
            <p:ph type="dt" sz="quarter" idx="10"/>
          </p:nvPr>
        </p:nvSpPr>
        <p:spPr>
          <a:noFill/>
        </p:spPr>
        <p:txBody>
          <a:bodyPr/>
          <a:lstStyle/>
          <a:p>
            <a:fld id="{01836B91-EA97-41E1-A3BD-6C2CB8B3E581}" type="datetime1">
              <a:rPr lang="en-US" smtClean="0">
                <a:latin typeface="Times New Roman" pitchFamily="18" charset="0"/>
              </a:rPr>
              <a:pPr/>
              <a:t>9/28/2020</a:t>
            </a:fld>
            <a:endParaRPr lang="en-US">
              <a:latin typeface="Times New Roman" pitchFamily="18" charset="0"/>
            </a:endParaRPr>
          </a:p>
        </p:txBody>
      </p:sp>
      <p:sp>
        <p:nvSpPr>
          <p:cNvPr id="21508" name="Slide Number Placeholder 4"/>
          <p:cNvSpPr>
            <a:spLocks noGrp="1"/>
          </p:cNvSpPr>
          <p:nvPr>
            <p:ph type="sldNum" sz="quarter" idx="12"/>
          </p:nvPr>
        </p:nvSpPr>
        <p:spPr>
          <a:noFill/>
        </p:spPr>
        <p:txBody>
          <a:bodyPr/>
          <a:lstStyle/>
          <a:p>
            <a:fld id="{28ADFAAC-E6B8-4267-B0BF-F726344B48ED}" type="slidenum">
              <a:rPr lang="en-US" smtClean="0">
                <a:latin typeface="Times New Roman" pitchFamily="18" charset="0"/>
              </a:rPr>
              <a:pPr/>
              <a:t>14</a:t>
            </a:fld>
            <a:endParaRPr lang="en-US">
              <a:latin typeface="Times New Roman" pitchFamily="18" charset="0"/>
            </a:endParaRPr>
          </a:p>
        </p:txBody>
      </p:sp>
      <p:sp>
        <p:nvSpPr>
          <p:cNvPr id="2150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21510" name="Picture 9" descr="DSCN1150.JPG"/>
          <p:cNvPicPr>
            <a:picLocks noChangeAspect="1"/>
          </p:cNvPicPr>
          <p:nvPr/>
        </p:nvPicPr>
        <p:blipFill>
          <a:blip r:embed="rId2"/>
          <a:srcRect l="19815" t="32835" r="18040" b="26326"/>
          <a:stretch>
            <a:fillRect/>
          </a:stretch>
        </p:blipFill>
        <p:spPr bwMode="auto">
          <a:xfrm>
            <a:off x="3429000" y="4724400"/>
            <a:ext cx="2476500" cy="1143000"/>
          </a:xfrm>
          <a:prstGeom prst="rect">
            <a:avLst/>
          </a:prstGeom>
          <a:noFill/>
          <a:ln w="19050">
            <a:solidFill>
              <a:schemeClr val="tx1"/>
            </a:solidFill>
            <a:miter lim="800000"/>
            <a:headEnd/>
            <a:tailEnd/>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143000" y="381000"/>
            <a:ext cx="7772400" cy="1143000"/>
          </a:xfrm>
        </p:spPr>
        <p:txBody>
          <a:bodyPr/>
          <a:lstStyle/>
          <a:p>
            <a:pPr algn="ctr"/>
            <a:r>
              <a:rPr lang="en-US" sz="2800" dirty="0"/>
              <a:t>ESTHETICS </a:t>
            </a:r>
          </a:p>
        </p:txBody>
      </p:sp>
      <p:sp>
        <p:nvSpPr>
          <p:cNvPr id="23555" name="Content Placeholder 2"/>
          <p:cNvSpPr>
            <a:spLocks noGrp="1"/>
          </p:cNvSpPr>
          <p:nvPr>
            <p:ph idx="1"/>
          </p:nvPr>
        </p:nvSpPr>
        <p:spPr>
          <a:xfrm>
            <a:off x="762000" y="1600200"/>
            <a:ext cx="5715000" cy="4114800"/>
          </a:xfrm>
        </p:spPr>
        <p:txBody>
          <a:bodyPr/>
          <a:lstStyle/>
          <a:p>
            <a:pPr algn="just">
              <a:lnSpc>
                <a:spcPct val="150000"/>
              </a:lnSpc>
            </a:pPr>
            <a:r>
              <a:rPr lang="en-US" sz="2200" dirty="0">
                <a:effectLst/>
              </a:rPr>
              <a:t>Border thickness should be varied with the needs of each patient in accordance with the extent of residual ridge loss. </a:t>
            </a:r>
          </a:p>
          <a:p>
            <a:pPr algn="just">
              <a:lnSpc>
                <a:spcPct val="150000"/>
              </a:lnSpc>
            </a:pPr>
            <a:endParaRPr lang="en-US" sz="2200" dirty="0">
              <a:effectLst/>
            </a:endParaRPr>
          </a:p>
          <a:p>
            <a:pPr algn="just">
              <a:lnSpc>
                <a:spcPct val="150000"/>
              </a:lnSpc>
            </a:pPr>
            <a:r>
              <a:rPr lang="en-US" sz="2200" dirty="0">
                <a:effectLst/>
              </a:rPr>
              <a:t>The vestibular fornix should be filled, but not overfilled, to restore facial contour.</a:t>
            </a:r>
          </a:p>
          <a:p>
            <a:pPr algn="just">
              <a:lnSpc>
                <a:spcPct val="150000"/>
              </a:lnSpc>
            </a:pPr>
            <a:endParaRPr lang="en-US" sz="2200" dirty="0">
              <a:effectLst/>
            </a:endParaRPr>
          </a:p>
        </p:txBody>
      </p:sp>
      <p:sp>
        <p:nvSpPr>
          <p:cNvPr id="23556" name="Date Placeholder 3"/>
          <p:cNvSpPr>
            <a:spLocks noGrp="1"/>
          </p:cNvSpPr>
          <p:nvPr>
            <p:ph type="dt" sz="quarter" idx="10"/>
          </p:nvPr>
        </p:nvSpPr>
        <p:spPr>
          <a:noFill/>
        </p:spPr>
        <p:txBody>
          <a:bodyPr/>
          <a:lstStyle/>
          <a:p>
            <a:fld id="{A3103CA6-182F-4B6B-9188-3045B1B82C5F}" type="datetime1">
              <a:rPr lang="en-US" smtClean="0">
                <a:latin typeface="Times New Roman" pitchFamily="18" charset="0"/>
              </a:rPr>
              <a:pPr/>
              <a:t>9/28/2020</a:t>
            </a:fld>
            <a:endParaRPr lang="en-US">
              <a:latin typeface="Times New Roman" pitchFamily="18" charset="0"/>
            </a:endParaRPr>
          </a:p>
        </p:txBody>
      </p:sp>
      <p:sp>
        <p:nvSpPr>
          <p:cNvPr id="23557" name="Slide Number Placeholder 4"/>
          <p:cNvSpPr>
            <a:spLocks noGrp="1"/>
          </p:cNvSpPr>
          <p:nvPr>
            <p:ph type="sldNum" sz="quarter" idx="12"/>
          </p:nvPr>
        </p:nvSpPr>
        <p:spPr>
          <a:noFill/>
        </p:spPr>
        <p:txBody>
          <a:bodyPr/>
          <a:lstStyle/>
          <a:p>
            <a:fld id="{CAD7C3A7-A680-4022-A40B-2740DFAD19D5}" type="slidenum">
              <a:rPr lang="en-US" smtClean="0">
                <a:latin typeface="Times New Roman" pitchFamily="18" charset="0"/>
              </a:rPr>
              <a:pPr/>
              <a:t>15</a:t>
            </a:fld>
            <a:endParaRPr lang="en-US">
              <a:latin typeface="Times New Roman" pitchFamily="18" charset="0"/>
            </a:endParaRPr>
          </a:p>
        </p:txBody>
      </p:sp>
      <p:sp>
        <p:nvSpPr>
          <p:cNvPr id="2355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7" name="Picture 6" descr="DSC01818.JPG"/>
          <p:cNvPicPr>
            <a:picLocks noChangeAspect="1"/>
          </p:cNvPicPr>
          <p:nvPr/>
        </p:nvPicPr>
        <p:blipFill>
          <a:blip r:embed="rId2" cstate="print">
            <a:lum bright="10000"/>
          </a:blip>
          <a:srcRect l="68333" t="57778" r="1667" b="8889"/>
          <a:stretch>
            <a:fillRect/>
          </a:stretch>
        </p:blipFill>
        <p:spPr>
          <a:xfrm>
            <a:off x="6781800" y="2057400"/>
            <a:ext cx="1905000" cy="1587500"/>
          </a:xfrm>
          <a:prstGeom prst="rect">
            <a:avLst/>
          </a:prstGeom>
          <a:ln w="19050">
            <a:solidFill>
              <a:schemeClr val="tx1"/>
            </a:solidFill>
          </a:ln>
        </p:spPr>
      </p:pic>
      <p:pic>
        <p:nvPicPr>
          <p:cNvPr id="15" name="Picture 14" descr="ABCD0008.jpg"/>
          <p:cNvPicPr>
            <a:picLocks noChangeAspect="1"/>
          </p:cNvPicPr>
          <p:nvPr/>
        </p:nvPicPr>
        <p:blipFill>
          <a:blip r:embed="rId3" cstate="print"/>
          <a:stretch>
            <a:fillRect/>
          </a:stretch>
        </p:blipFill>
        <p:spPr>
          <a:xfrm>
            <a:off x="6781800" y="4419600"/>
            <a:ext cx="1955800" cy="1466850"/>
          </a:xfrm>
          <a:prstGeom prst="rect">
            <a:avLst/>
          </a:prstGeom>
          <a:ln w="19050">
            <a:solidFill>
              <a:schemeClr val="tx1"/>
            </a:solidFill>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371600" y="533400"/>
            <a:ext cx="7772400" cy="1143000"/>
          </a:xfrm>
        </p:spPr>
        <p:txBody>
          <a:bodyPr/>
          <a:lstStyle/>
          <a:p>
            <a:pPr algn="ctr"/>
            <a:r>
              <a:rPr lang="en-US" sz="3200"/>
              <a:t>Theories of impression making</a:t>
            </a:r>
          </a:p>
        </p:txBody>
      </p:sp>
      <p:sp>
        <p:nvSpPr>
          <p:cNvPr id="24579" name="Content Placeholder 2"/>
          <p:cNvSpPr>
            <a:spLocks noGrp="1"/>
          </p:cNvSpPr>
          <p:nvPr>
            <p:ph idx="1"/>
          </p:nvPr>
        </p:nvSpPr>
        <p:spPr>
          <a:xfrm>
            <a:off x="1905000" y="2286000"/>
            <a:ext cx="5840413" cy="3505200"/>
          </a:xfrm>
        </p:spPr>
        <p:txBody>
          <a:bodyPr/>
          <a:lstStyle/>
          <a:p>
            <a:pPr marL="1314450" lvl="2" indent="-514350">
              <a:lnSpc>
                <a:spcPct val="200000"/>
              </a:lnSpc>
              <a:buFont typeface="Stencil" pitchFamily="82" charset="0"/>
              <a:buAutoNum type="arabicPeriod"/>
            </a:pPr>
            <a:r>
              <a:rPr lang="en-US" sz="2800" b="1">
                <a:solidFill>
                  <a:srgbClr val="FFFF00"/>
                </a:solidFill>
                <a:effectLst/>
              </a:rPr>
              <a:t>Definite pressure </a:t>
            </a:r>
          </a:p>
          <a:p>
            <a:pPr marL="1314450" lvl="2" indent="-514350">
              <a:lnSpc>
                <a:spcPct val="200000"/>
              </a:lnSpc>
              <a:buFont typeface="Stencil" pitchFamily="82" charset="0"/>
              <a:buAutoNum type="arabicPeriod"/>
            </a:pPr>
            <a:r>
              <a:rPr lang="en-US" sz="2800" b="1">
                <a:solidFill>
                  <a:srgbClr val="FFFF00"/>
                </a:solidFill>
                <a:effectLst/>
              </a:rPr>
              <a:t>Minimal pressure </a:t>
            </a:r>
          </a:p>
          <a:p>
            <a:pPr marL="1314450" lvl="2" indent="-514350">
              <a:lnSpc>
                <a:spcPct val="200000"/>
              </a:lnSpc>
              <a:buFont typeface="Stencil" pitchFamily="82" charset="0"/>
              <a:buAutoNum type="arabicPeriod"/>
            </a:pPr>
            <a:r>
              <a:rPr lang="en-US" sz="2800" b="1">
                <a:solidFill>
                  <a:srgbClr val="FFFF00"/>
                </a:solidFill>
                <a:effectLst/>
              </a:rPr>
              <a:t>Selective pressure	</a:t>
            </a:r>
          </a:p>
        </p:txBody>
      </p:sp>
      <p:sp>
        <p:nvSpPr>
          <p:cNvPr id="24580" name="Date Placeholder 3"/>
          <p:cNvSpPr>
            <a:spLocks noGrp="1"/>
          </p:cNvSpPr>
          <p:nvPr>
            <p:ph type="dt" sz="quarter" idx="10"/>
          </p:nvPr>
        </p:nvSpPr>
        <p:spPr>
          <a:noFill/>
        </p:spPr>
        <p:txBody>
          <a:bodyPr/>
          <a:lstStyle/>
          <a:p>
            <a:fld id="{7030A8B8-F01C-4FD8-B424-FB5C2C5238FE}" type="datetime1">
              <a:rPr lang="en-US" smtClean="0">
                <a:latin typeface="Times New Roman" pitchFamily="18" charset="0"/>
              </a:rPr>
              <a:pPr/>
              <a:t>9/28/2020</a:t>
            </a:fld>
            <a:endParaRPr lang="en-US">
              <a:latin typeface="Times New Roman" pitchFamily="18" charset="0"/>
            </a:endParaRPr>
          </a:p>
        </p:txBody>
      </p:sp>
      <p:sp>
        <p:nvSpPr>
          <p:cNvPr id="24581" name="Slide Number Placeholder 4"/>
          <p:cNvSpPr>
            <a:spLocks noGrp="1"/>
          </p:cNvSpPr>
          <p:nvPr>
            <p:ph type="sldNum" sz="quarter" idx="12"/>
          </p:nvPr>
        </p:nvSpPr>
        <p:spPr>
          <a:noFill/>
        </p:spPr>
        <p:txBody>
          <a:bodyPr/>
          <a:lstStyle/>
          <a:p>
            <a:fld id="{B50D4506-769D-48AD-A3ED-DE9DEC3808D9}" type="slidenum">
              <a:rPr lang="en-US" smtClean="0">
                <a:latin typeface="Times New Roman" pitchFamily="18" charset="0"/>
              </a:rPr>
              <a:pPr/>
              <a:t>16</a:t>
            </a:fld>
            <a:endParaRPr lang="en-US">
              <a:latin typeface="Times New Roman" pitchFamily="18" charset="0"/>
            </a:endParaRPr>
          </a:p>
        </p:txBody>
      </p:sp>
      <p:sp>
        <p:nvSpPr>
          <p:cNvPr id="2458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66800" y="381000"/>
            <a:ext cx="7772400" cy="1143000"/>
          </a:xfrm>
        </p:spPr>
        <p:txBody>
          <a:bodyPr/>
          <a:lstStyle/>
          <a:p>
            <a:pPr algn="ctr"/>
            <a:r>
              <a:rPr lang="en-US" sz="3200"/>
              <a:t>Definite pressure technique</a:t>
            </a:r>
          </a:p>
        </p:txBody>
      </p:sp>
      <p:sp>
        <p:nvSpPr>
          <p:cNvPr id="25603" name="Content Placeholder 2"/>
          <p:cNvSpPr>
            <a:spLocks noGrp="1"/>
          </p:cNvSpPr>
          <p:nvPr>
            <p:ph idx="1"/>
          </p:nvPr>
        </p:nvSpPr>
        <p:spPr>
          <a:xfrm>
            <a:off x="762000" y="1295400"/>
            <a:ext cx="8104188" cy="4724400"/>
          </a:xfrm>
        </p:spPr>
        <p:txBody>
          <a:bodyPr/>
          <a:lstStyle/>
          <a:p>
            <a:pPr algn="just">
              <a:lnSpc>
                <a:spcPct val="200000"/>
              </a:lnSpc>
            </a:pPr>
            <a:r>
              <a:rPr lang="en-US" sz="2300">
                <a:effectLst/>
              </a:rPr>
              <a:t>Also known as pressure technique / mucocompressive technique and was advocated by Green Brothers.</a:t>
            </a:r>
          </a:p>
          <a:p>
            <a:pPr algn="just">
              <a:lnSpc>
                <a:spcPct val="200000"/>
              </a:lnSpc>
            </a:pPr>
            <a:r>
              <a:rPr lang="en-US" sz="2300">
                <a:effectLst/>
              </a:rPr>
              <a:t>Application of definite pressure while making impressions.</a:t>
            </a:r>
          </a:p>
          <a:p>
            <a:pPr algn="just">
              <a:lnSpc>
                <a:spcPct val="200000"/>
              </a:lnSpc>
            </a:pPr>
            <a:r>
              <a:rPr lang="en-US" sz="2300" b="1">
                <a:solidFill>
                  <a:srgbClr val="FFFF00"/>
                </a:solidFill>
                <a:effectLst/>
              </a:rPr>
              <a:t>Principle</a:t>
            </a:r>
            <a:r>
              <a:rPr lang="en-US" sz="2300" b="1">
                <a:effectLst/>
              </a:rPr>
              <a:t> </a:t>
            </a:r>
            <a:r>
              <a:rPr lang="en-US" sz="2300">
                <a:effectLst/>
              </a:rPr>
              <a:t> – Denture  supporting tissues should be displaced while making impression because these tissues will displaced during mastication</a:t>
            </a:r>
          </a:p>
        </p:txBody>
      </p:sp>
      <p:sp>
        <p:nvSpPr>
          <p:cNvPr id="25604" name="Date Placeholder 3"/>
          <p:cNvSpPr>
            <a:spLocks noGrp="1"/>
          </p:cNvSpPr>
          <p:nvPr>
            <p:ph type="dt" sz="quarter" idx="10"/>
          </p:nvPr>
        </p:nvSpPr>
        <p:spPr>
          <a:xfrm>
            <a:off x="914400" y="6477000"/>
            <a:ext cx="1905000" cy="457200"/>
          </a:xfrm>
          <a:noFill/>
        </p:spPr>
        <p:txBody>
          <a:bodyPr/>
          <a:lstStyle/>
          <a:p>
            <a:fld id="{8BF8939B-8CDF-4740-A4CA-8CA1AC8492AE}" type="datetime1">
              <a:rPr lang="en-US" smtClean="0">
                <a:latin typeface="Times New Roman" pitchFamily="18" charset="0"/>
              </a:rPr>
              <a:pPr/>
              <a:t>9/28/2020</a:t>
            </a:fld>
            <a:endParaRPr lang="en-US">
              <a:latin typeface="Times New Roman" pitchFamily="18" charset="0"/>
            </a:endParaRPr>
          </a:p>
        </p:txBody>
      </p:sp>
      <p:sp>
        <p:nvSpPr>
          <p:cNvPr id="25605" name="Slide Number Placeholder 4"/>
          <p:cNvSpPr>
            <a:spLocks noGrp="1"/>
          </p:cNvSpPr>
          <p:nvPr>
            <p:ph type="sldNum" sz="quarter" idx="12"/>
          </p:nvPr>
        </p:nvSpPr>
        <p:spPr>
          <a:noFill/>
        </p:spPr>
        <p:txBody>
          <a:bodyPr/>
          <a:lstStyle/>
          <a:p>
            <a:fld id="{EA9A98B6-A725-4632-89C8-D37C4D7D5D49}" type="slidenum">
              <a:rPr lang="en-US" smtClean="0">
                <a:latin typeface="Times New Roman" pitchFamily="18" charset="0"/>
              </a:rPr>
              <a:pPr/>
              <a:t>17</a:t>
            </a:fld>
            <a:endParaRPr lang="en-US">
              <a:latin typeface="Times New Roman" pitchFamily="18" charset="0"/>
            </a:endParaRPr>
          </a:p>
        </p:txBody>
      </p:sp>
      <p:sp>
        <p:nvSpPr>
          <p:cNvPr id="25606"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7" name="TextBox 5"/>
          <p:cNvSpPr txBox="1">
            <a:spLocks noChangeArrowheads="1"/>
          </p:cNvSpPr>
          <p:nvPr/>
        </p:nvSpPr>
        <p:spPr bwMode="auto">
          <a:xfrm>
            <a:off x="3048000" y="6553200"/>
            <a:ext cx="4038600" cy="307777"/>
          </a:xfrm>
          <a:prstGeom prst="rect">
            <a:avLst/>
          </a:prstGeom>
          <a:noFill/>
          <a:ln w="9525">
            <a:noFill/>
            <a:miter lim="800000"/>
            <a:headEnd/>
            <a:tailEnd/>
          </a:ln>
        </p:spPr>
        <p:txBody>
          <a:bodyPr>
            <a:spAutoFit/>
          </a:bodyPr>
          <a:lstStyle/>
          <a:p>
            <a:r>
              <a:rPr lang="en-US" sz="1400" dirty="0"/>
              <a:t>Bernard Levin. Complete denture impressions.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73125"/>
            <a:ext cx="7924800" cy="5375275"/>
          </a:xfrm>
        </p:spPr>
        <p:txBody>
          <a:bodyPr/>
          <a:lstStyle/>
          <a:p>
            <a:pPr algn="just">
              <a:lnSpc>
                <a:spcPct val="150000"/>
              </a:lnSpc>
              <a:defRPr/>
            </a:pPr>
            <a:r>
              <a:rPr lang="en-US" sz="2400" dirty="0">
                <a:effectLst/>
              </a:rPr>
              <a:t>This can be made by – </a:t>
            </a:r>
          </a:p>
          <a:p>
            <a:pPr marL="457200" indent="-457200" algn="just">
              <a:lnSpc>
                <a:spcPct val="150000"/>
              </a:lnSpc>
              <a:buFont typeface="+mj-lt"/>
              <a:buAutoNum type="arabicPeriod"/>
              <a:defRPr/>
            </a:pPr>
            <a:r>
              <a:rPr lang="en-US" sz="2400" dirty="0">
                <a:effectLst/>
              </a:rPr>
              <a:t>Trays without space for impression material or </a:t>
            </a:r>
          </a:p>
          <a:p>
            <a:pPr marL="457200" indent="-457200" algn="just">
              <a:lnSpc>
                <a:spcPct val="150000"/>
              </a:lnSpc>
              <a:buFont typeface="+mj-lt"/>
              <a:buAutoNum type="arabicPeriod"/>
              <a:defRPr/>
            </a:pPr>
            <a:r>
              <a:rPr lang="en-US" sz="2400" dirty="0">
                <a:effectLst/>
              </a:rPr>
              <a:t>Made in materials with reduced flow (modeling compound/wax)</a:t>
            </a:r>
          </a:p>
          <a:p>
            <a:pPr algn="just">
              <a:lnSpc>
                <a:spcPct val="150000"/>
              </a:lnSpc>
              <a:defRPr/>
            </a:pPr>
            <a:endParaRPr lang="en-US" sz="2400" dirty="0">
              <a:effectLst/>
            </a:endParaRPr>
          </a:p>
          <a:p>
            <a:pPr algn="just">
              <a:lnSpc>
                <a:spcPct val="150000"/>
              </a:lnSpc>
              <a:defRPr/>
            </a:pPr>
            <a:r>
              <a:rPr lang="en-US" sz="2400" b="1" u="sng" dirty="0">
                <a:solidFill>
                  <a:srgbClr val="FFFF00"/>
                </a:solidFill>
                <a:effectLst/>
              </a:rPr>
              <a:t>Objective</a:t>
            </a:r>
            <a:r>
              <a:rPr lang="en-US" sz="2400" dirty="0">
                <a:effectLst/>
              </a:rPr>
              <a:t> – To attain better retention of the denture by compression of the tissues under pressure. </a:t>
            </a:r>
          </a:p>
          <a:p>
            <a:pPr algn="just">
              <a:lnSpc>
                <a:spcPct val="150000"/>
              </a:lnSpc>
              <a:defRPr/>
            </a:pPr>
            <a:endParaRPr lang="en-US" sz="2400" dirty="0">
              <a:effectLst/>
            </a:endParaRPr>
          </a:p>
        </p:txBody>
      </p:sp>
      <p:sp>
        <p:nvSpPr>
          <p:cNvPr id="26627" name="Date Placeholder 3"/>
          <p:cNvSpPr>
            <a:spLocks noGrp="1"/>
          </p:cNvSpPr>
          <p:nvPr>
            <p:ph type="dt" sz="quarter" idx="10"/>
          </p:nvPr>
        </p:nvSpPr>
        <p:spPr>
          <a:noFill/>
        </p:spPr>
        <p:txBody>
          <a:bodyPr/>
          <a:lstStyle/>
          <a:p>
            <a:fld id="{8F824E5E-1D67-4F9D-A57B-8078D9E53B60}" type="datetime1">
              <a:rPr lang="en-US" smtClean="0">
                <a:latin typeface="Times New Roman" pitchFamily="18" charset="0"/>
              </a:rPr>
              <a:pPr/>
              <a:t>9/28/2020</a:t>
            </a:fld>
            <a:endParaRPr lang="en-US">
              <a:latin typeface="Times New Roman" pitchFamily="18" charset="0"/>
            </a:endParaRPr>
          </a:p>
        </p:txBody>
      </p:sp>
      <p:sp>
        <p:nvSpPr>
          <p:cNvPr id="26628" name="Slide Number Placeholder 4"/>
          <p:cNvSpPr>
            <a:spLocks noGrp="1"/>
          </p:cNvSpPr>
          <p:nvPr>
            <p:ph type="sldNum" sz="quarter" idx="12"/>
          </p:nvPr>
        </p:nvSpPr>
        <p:spPr>
          <a:noFill/>
        </p:spPr>
        <p:txBody>
          <a:bodyPr/>
          <a:lstStyle/>
          <a:p>
            <a:fld id="{44CA9C7D-AD37-4314-BF85-D3093C0E65CE}" type="slidenum">
              <a:rPr lang="en-US" smtClean="0">
                <a:latin typeface="Times New Roman" pitchFamily="18" charset="0"/>
              </a:rPr>
              <a:pPr/>
              <a:t>18</a:t>
            </a:fld>
            <a:endParaRPr lang="en-US">
              <a:latin typeface="Times New Roman" pitchFamily="18" charset="0"/>
            </a:endParaRPr>
          </a:p>
        </p:txBody>
      </p:sp>
      <p:sp>
        <p:nvSpPr>
          <p:cNvPr id="2662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838200"/>
            <a:ext cx="7696200" cy="5334000"/>
          </a:xfrm>
        </p:spPr>
        <p:txBody>
          <a:bodyPr/>
          <a:lstStyle/>
          <a:p>
            <a:pPr algn="just">
              <a:lnSpc>
                <a:spcPct val="150000"/>
              </a:lnSpc>
              <a:defRPr/>
            </a:pPr>
            <a:r>
              <a:rPr lang="en-US" sz="2400" dirty="0">
                <a:effectLst/>
              </a:rPr>
              <a:t>Retention is achieved by atmospheric pressure together with intimate tissue contact and peripheral seal. </a:t>
            </a:r>
          </a:p>
          <a:p>
            <a:pPr algn="just">
              <a:lnSpc>
                <a:spcPct val="150000"/>
              </a:lnSpc>
              <a:defRPr/>
            </a:pPr>
            <a:endParaRPr lang="en-US" sz="2400" dirty="0">
              <a:effectLst/>
            </a:endParaRPr>
          </a:p>
          <a:p>
            <a:pPr algn="just">
              <a:lnSpc>
                <a:spcPct val="150000"/>
              </a:lnSpc>
              <a:buFont typeface="Wingdings" pitchFamily="2" charset="2"/>
              <a:buNone/>
              <a:defRPr/>
            </a:pPr>
            <a:r>
              <a:rPr lang="en-US" sz="2400" b="1" dirty="0">
                <a:solidFill>
                  <a:srgbClr val="FFFF00"/>
                </a:solidFill>
                <a:effectLst/>
              </a:rPr>
              <a:t>Advantages – </a:t>
            </a:r>
          </a:p>
          <a:p>
            <a:pPr marL="457200" indent="-457200" algn="just">
              <a:lnSpc>
                <a:spcPct val="150000"/>
              </a:lnSpc>
              <a:buFont typeface="+mj-lt"/>
              <a:buAutoNum type="arabicPeriod"/>
              <a:defRPr/>
            </a:pPr>
            <a:r>
              <a:rPr lang="en-US" sz="2400" dirty="0">
                <a:effectLst/>
              </a:rPr>
              <a:t>Good retention</a:t>
            </a:r>
          </a:p>
          <a:p>
            <a:pPr marL="457200" indent="-457200" algn="just">
              <a:lnSpc>
                <a:spcPct val="150000"/>
              </a:lnSpc>
              <a:buFont typeface="+mj-lt"/>
              <a:buAutoNum type="arabicPeriod"/>
              <a:defRPr/>
            </a:pPr>
            <a:r>
              <a:rPr lang="en-US" sz="2400" dirty="0">
                <a:effectLst/>
              </a:rPr>
              <a:t>Positive peripheral seal</a:t>
            </a:r>
          </a:p>
          <a:p>
            <a:pPr marL="457200" indent="-457200" algn="just">
              <a:lnSpc>
                <a:spcPct val="150000"/>
              </a:lnSpc>
              <a:buFont typeface="+mj-lt"/>
              <a:buAutoNum type="arabicPeriod"/>
              <a:defRPr/>
            </a:pPr>
            <a:r>
              <a:rPr lang="en-US" sz="2400" dirty="0">
                <a:effectLst/>
              </a:rPr>
              <a:t>Equal distribution of pressure. </a:t>
            </a:r>
          </a:p>
        </p:txBody>
      </p:sp>
      <p:sp>
        <p:nvSpPr>
          <p:cNvPr id="27651" name="Date Placeholder 3"/>
          <p:cNvSpPr>
            <a:spLocks noGrp="1"/>
          </p:cNvSpPr>
          <p:nvPr>
            <p:ph type="dt" sz="quarter" idx="10"/>
          </p:nvPr>
        </p:nvSpPr>
        <p:spPr>
          <a:noFill/>
        </p:spPr>
        <p:txBody>
          <a:bodyPr/>
          <a:lstStyle/>
          <a:p>
            <a:fld id="{D49C7848-44A1-4B1E-B4FE-22A94A9D889E}" type="datetime1">
              <a:rPr lang="en-US" smtClean="0">
                <a:latin typeface="Times New Roman" pitchFamily="18" charset="0"/>
              </a:rPr>
              <a:pPr/>
              <a:t>9/28/2020</a:t>
            </a:fld>
            <a:endParaRPr lang="en-US">
              <a:latin typeface="Times New Roman" pitchFamily="18" charset="0"/>
            </a:endParaRPr>
          </a:p>
        </p:txBody>
      </p:sp>
      <p:sp>
        <p:nvSpPr>
          <p:cNvPr id="27652" name="Slide Number Placeholder 4"/>
          <p:cNvSpPr>
            <a:spLocks noGrp="1"/>
          </p:cNvSpPr>
          <p:nvPr>
            <p:ph type="sldNum" sz="quarter" idx="12"/>
          </p:nvPr>
        </p:nvSpPr>
        <p:spPr>
          <a:noFill/>
        </p:spPr>
        <p:txBody>
          <a:bodyPr/>
          <a:lstStyle/>
          <a:p>
            <a:fld id="{9A1AAE8C-D7F3-4304-BF30-8F46AF6DB4D2}" type="slidenum">
              <a:rPr lang="en-US" smtClean="0">
                <a:latin typeface="Times New Roman" pitchFamily="18" charset="0"/>
              </a:rPr>
              <a:pPr/>
              <a:t>19</a:t>
            </a:fld>
            <a:endParaRPr lang="en-US">
              <a:latin typeface="Times New Roman" pitchFamily="18" charset="0"/>
            </a:endParaRPr>
          </a:p>
        </p:txBody>
      </p:sp>
      <p:sp>
        <p:nvSpPr>
          <p:cNvPr id="27653"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914400" y="381000"/>
            <a:ext cx="7772400" cy="1143000"/>
          </a:xfrm>
        </p:spPr>
        <p:txBody>
          <a:bodyPr/>
          <a:lstStyle/>
          <a:p>
            <a:pPr algn="ctr" eaLnBrk="1" hangingPunct="1"/>
            <a:r>
              <a:rPr lang="en-US" sz="3600"/>
              <a:t>Introduction </a:t>
            </a:r>
          </a:p>
        </p:txBody>
      </p:sp>
      <p:sp>
        <p:nvSpPr>
          <p:cNvPr id="4099" name="Content Placeholder 2"/>
          <p:cNvSpPr>
            <a:spLocks noGrp="1"/>
          </p:cNvSpPr>
          <p:nvPr>
            <p:ph idx="1"/>
          </p:nvPr>
        </p:nvSpPr>
        <p:spPr>
          <a:xfrm>
            <a:off x="1143000" y="1676400"/>
            <a:ext cx="7772400" cy="4191000"/>
          </a:xfrm>
        </p:spPr>
        <p:txBody>
          <a:bodyPr/>
          <a:lstStyle/>
          <a:p>
            <a:pPr algn="ctr" eaLnBrk="1" hangingPunct="1">
              <a:lnSpc>
                <a:spcPct val="150000"/>
              </a:lnSpc>
              <a:buFont typeface="Wingdings" pitchFamily="2" charset="2"/>
              <a:buNone/>
              <a:tabLst>
                <a:tab pos="5608638" algn="l"/>
              </a:tabLst>
            </a:pPr>
            <a:r>
              <a:rPr lang="en-US" sz="2400" b="1">
                <a:solidFill>
                  <a:srgbClr val="FFFF00"/>
                </a:solidFill>
                <a:effectLst/>
              </a:rPr>
              <a:t>“The journey of a thousand miles begins with one step” </a:t>
            </a:r>
          </a:p>
          <a:p>
            <a:pPr algn="ctr" eaLnBrk="1" hangingPunct="1">
              <a:lnSpc>
                <a:spcPct val="150000"/>
              </a:lnSpc>
              <a:buFont typeface="Wingdings" pitchFamily="2" charset="2"/>
              <a:buNone/>
              <a:tabLst>
                <a:tab pos="5608638" algn="l"/>
              </a:tabLst>
            </a:pPr>
            <a:r>
              <a:rPr lang="en-US" sz="2400">
                <a:effectLst/>
              </a:rPr>
              <a:t>		Iao Tsu</a:t>
            </a:r>
          </a:p>
          <a:p>
            <a:pPr eaLnBrk="1" hangingPunct="1">
              <a:lnSpc>
                <a:spcPct val="150000"/>
              </a:lnSpc>
              <a:tabLst>
                <a:tab pos="5608638" algn="l"/>
              </a:tabLst>
            </a:pPr>
            <a:r>
              <a:rPr lang="en-US" sz="2400">
                <a:effectLst/>
              </a:rPr>
              <a:t>Correct impression with judicious application of knowledge and experience is the stepping stone for a successful prosthesis. </a:t>
            </a:r>
          </a:p>
          <a:p>
            <a:pPr eaLnBrk="1" hangingPunct="1">
              <a:lnSpc>
                <a:spcPct val="150000"/>
              </a:lnSpc>
              <a:buFont typeface="Wingdings" pitchFamily="2" charset="2"/>
              <a:buNone/>
              <a:tabLst>
                <a:tab pos="5608638" algn="l"/>
              </a:tabLst>
            </a:pPr>
            <a:endParaRPr lang="en-US" sz="2400">
              <a:effectLst/>
            </a:endParaRPr>
          </a:p>
        </p:txBody>
      </p:sp>
      <p:sp>
        <p:nvSpPr>
          <p:cNvPr id="4100" name="Date Placeholder 3"/>
          <p:cNvSpPr>
            <a:spLocks noGrp="1"/>
          </p:cNvSpPr>
          <p:nvPr>
            <p:ph type="dt" sz="quarter" idx="10"/>
          </p:nvPr>
        </p:nvSpPr>
        <p:spPr>
          <a:noFill/>
        </p:spPr>
        <p:txBody>
          <a:bodyPr/>
          <a:lstStyle/>
          <a:p>
            <a:fld id="{EF8925CE-B468-4706-B448-38775B267218}" type="datetime1">
              <a:rPr lang="en-US" smtClean="0">
                <a:latin typeface="Times New Roman" pitchFamily="18" charset="0"/>
              </a:rPr>
              <a:pPr/>
              <a:t>9/28/2020</a:t>
            </a:fld>
            <a:endParaRPr lang="en-US">
              <a:latin typeface="Times New Roman" pitchFamily="18" charset="0"/>
            </a:endParaRPr>
          </a:p>
        </p:txBody>
      </p:sp>
      <p:sp>
        <p:nvSpPr>
          <p:cNvPr id="4101" name="Slide Number Placeholder 4"/>
          <p:cNvSpPr>
            <a:spLocks noGrp="1"/>
          </p:cNvSpPr>
          <p:nvPr>
            <p:ph type="sldNum" sz="quarter" idx="12"/>
          </p:nvPr>
        </p:nvSpPr>
        <p:spPr>
          <a:noFill/>
        </p:spPr>
        <p:txBody>
          <a:bodyPr/>
          <a:lstStyle/>
          <a:p>
            <a:fld id="{44B269A0-EDA4-4588-9227-29F00BCE33F7}" type="slidenum">
              <a:rPr lang="en-US" smtClean="0">
                <a:latin typeface="Times New Roman" pitchFamily="18" charset="0"/>
              </a:rPr>
              <a:pPr/>
              <a:t>2</a:t>
            </a:fld>
            <a:endParaRPr lang="en-US">
              <a:latin typeface="Times New Roman" pitchFamily="18" charset="0"/>
            </a:endParaRPr>
          </a:p>
        </p:txBody>
      </p:sp>
      <p:sp>
        <p:nvSpPr>
          <p:cNvPr id="410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9988" y="76200"/>
            <a:ext cx="7772400" cy="5375275"/>
          </a:xfrm>
        </p:spPr>
        <p:txBody>
          <a:bodyPr/>
          <a:lstStyle/>
          <a:p>
            <a:pPr algn="just">
              <a:lnSpc>
                <a:spcPct val="200000"/>
              </a:lnSpc>
              <a:buFont typeface="Wingdings" pitchFamily="2" charset="2"/>
              <a:buNone/>
              <a:defRPr/>
            </a:pPr>
            <a:r>
              <a:rPr lang="en-US" sz="2400" b="1" dirty="0">
                <a:solidFill>
                  <a:srgbClr val="FFFF00"/>
                </a:solidFill>
                <a:effectLst/>
              </a:rPr>
              <a:t>Drawbacks – </a:t>
            </a:r>
          </a:p>
          <a:p>
            <a:pPr algn="just">
              <a:lnSpc>
                <a:spcPct val="200000"/>
              </a:lnSpc>
              <a:defRPr/>
            </a:pPr>
            <a:r>
              <a:rPr lang="en-US" sz="2400" dirty="0">
                <a:effectLst/>
              </a:rPr>
              <a:t>Dentures are in contact for short period of time. </a:t>
            </a:r>
          </a:p>
          <a:p>
            <a:pPr algn="just">
              <a:lnSpc>
                <a:spcPct val="200000"/>
              </a:lnSpc>
              <a:defRPr/>
            </a:pPr>
            <a:r>
              <a:rPr lang="en-US" sz="2400" dirty="0">
                <a:effectLst/>
              </a:rPr>
              <a:t>Excessive pressure is applied most often, this results in good initial retention but bone resorption later. </a:t>
            </a:r>
          </a:p>
          <a:p>
            <a:pPr algn="just">
              <a:lnSpc>
                <a:spcPct val="200000"/>
              </a:lnSpc>
              <a:defRPr/>
            </a:pPr>
            <a:r>
              <a:rPr lang="en-US" sz="2400" dirty="0">
                <a:effectLst/>
              </a:rPr>
              <a:t>Dentures interferes with the blood supply of the basal seat. </a:t>
            </a:r>
          </a:p>
          <a:p>
            <a:pPr algn="just">
              <a:lnSpc>
                <a:spcPct val="200000"/>
              </a:lnSpc>
              <a:defRPr/>
            </a:pPr>
            <a:r>
              <a:rPr lang="en-US" sz="2400" dirty="0">
                <a:effectLst/>
              </a:rPr>
              <a:t>Rebound phenomenon of tissues.</a:t>
            </a:r>
          </a:p>
          <a:p>
            <a:pPr>
              <a:lnSpc>
                <a:spcPct val="200000"/>
              </a:lnSpc>
              <a:defRPr/>
            </a:pPr>
            <a:endParaRPr lang="en-US" sz="2400" dirty="0"/>
          </a:p>
        </p:txBody>
      </p:sp>
      <p:sp>
        <p:nvSpPr>
          <p:cNvPr id="28675" name="Date Placeholder 3"/>
          <p:cNvSpPr>
            <a:spLocks noGrp="1"/>
          </p:cNvSpPr>
          <p:nvPr>
            <p:ph type="dt" sz="quarter" idx="10"/>
          </p:nvPr>
        </p:nvSpPr>
        <p:spPr>
          <a:noFill/>
        </p:spPr>
        <p:txBody>
          <a:bodyPr/>
          <a:lstStyle/>
          <a:p>
            <a:fld id="{0C2B942E-09CE-4678-B3D8-76288B947F47}" type="datetime1">
              <a:rPr lang="en-US" smtClean="0">
                <a:latin typeface="Times New Roman" pitchFamily="18" charset="0"/>
              </a:rPr>
              <a:pPr/>
              <a:t>9/28/2020</a:t>
            </a:fld>
            <a:endParaRPr lang="en-US">
              <a:latin typeface="Times New Roman" pitchFamily="18" charset="0"/>
            </a:endParaRPr>
          </a:p>
        </p:txBody>
      </p:sp>
      <p:sp>
        <p:nvSpPr>
          <p:cNvPr id="28676" name="Slide Number Placeholder 4"/>
          <p:cNvSpPr>
            <a:spLocks noGrp="1"/>
          </p:cNvSpPr>
          <p:nvPr>
            <p:ph type="sldNum" sz="quarter" idx="12"/>
          </p:nvPr>
        </p:nvSpPr>
        <p:spPr>
          <a:noFill/>
        </p:spPr>
        <p:txBody>
          <a:bodyPr/>
          <a:lstStyle/>
          <a:p>
            <a:fld id="{8B2656C8-34CC-4EE8-82BC-0B7BD3D0F768}" type="slidenum">
              <a:rPr lang="en-US" smtClean="0">
                <a:latin typeface="Times New Roman" pitchFamily="18" charset="0"/>
              </a:rPr>
              <a:pPr/>
              <a:t>20</a:t>
            </a:fld>
            <a:endParaRPr lang="en-US">
              <a:latin typeface="Times New Roman" pitchFamily="18" charset="0"/>
            </a:endParaRPr>
          </a:p>
        </p:txBody>
      </p:sp>
      <p:sp>
        <p:nvSpPr>
          <p:cNvPr id="28677"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6" name="TextBox 5"/>
          <p:cNvSpPr txBox="1">
            <a:spLocks noChangeArrowheads="1"/>
          </p:cNvSpPr>
          <p:nvPr/>
        </p:nvSpPr>
        <p:spPr bwMode="auto">
          <a:xfrm>
            <a:off x="2819400" y="6397823"/>
            <a:ext cx="4572000" cy="307777"/>
          </a:xfrm>
          <a:prstGeom prst="rect">
            <a:avLst/>
          </a:prstGeom>
          <a:noFill/>
          <a:ln w="9525">
            <a:noFill/>
            <a:miter lim="800000"/>
            <a:headEnd/>
            <a:tailEnd/>
          </a:ln>
        </p:spPr>
        <p:txBody>
          <a:bodyPr>
            <a:spAutoFit/>
          </a:bodyPr>
          <a:lstStyle/>
          <a:p>
            <a:r>
              <a:rPr lang="en-US" sz="1400"/>
              <a:t>Halperin A.R. Mastering the arts of complete denture</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143000" y="762000"/>
            <a:ext cx="7772400" cy="1143000"/>
          </a:xfrm>
        </p:spPr>
        <p:txBody>
          <a:bodyPr/>
          <a:lstStyle/>
          <a:p>
            <a:pPr marL="342900" indent="-342900" algn="ctr"/>
            <a:r>
              <a:rPr lang="en-US" sz="3200"/>
              <a:t>Minimal pressure technique</a:t>
            </a:r>
            <a:br>
              <a:rPr lang="en-US" sz="3200"/>
            </a:br>
            <a:endParaRPr lang="en-US" sz="5400"/>
          </a:p>
        </p:txBody>
      </p:sp>
      <p:sp>
        <p:nvSpPr>
          <p:cNvPr id="29699" name="Content Placeholder 2"/>
          <p:cNvSpPr>
            <a:spLocks noGrp="1"/>
          </p:cNvSpPr>
          <p:nvPr>
            <p:ph idx="1"/>
          </p:nvPr>
        </p:nvSpPr>
        <p:spPr>
          <a:xfrm>
            <a:off x="1143000" y="1676400"/>
            <a:ext cx="7772400" cy="4537075"/>
          </a:xfrm>
        </p:spPr>
        <p:txBody>
          <a:bodyPr/>
          <a:lstStyle/>
          <a:p>
            <a:pPr algn="just">
              <a:lnSpc>
                <a:spcPct val="150000"/>
              </a:lnSpc>
            </a:pPr>
            <a:r>
              <a:rPr lang="en-US" sz="2400">
                <a:effectLst/>
              </a:rPr>
              <a:t>Also known as pressureless / mucostatic technique.</a:t>
            </a:r>
          </a:p>
          <a:p>
            <a:pPr algn="just">
              <a:lnSpc>
                <a:spcPct val="150000"/>
              </a:lnSpc>
            </a:pPr>
            <a:r>
              <a:rPr lang="en-US" sz="2400">
                <a:effectLst/>
              </a:rPr>
              <a:t>The discovery of the mucostatic principle   is  credited  to </a:t>
            </a:r>
            <a:r>
              <a:rPr lang="en-US" sz="2400">
                <a:solidFill>
                  <a:srgbClr val="FFFF00"/>
                </a:solidFill>
                <a:effectLst/>
              </a:rPr>
              <a:t>Harry L. Page</a:t>
            </a:r>
            <a:r>
              <a:rPr lang="en-US" sz="2400">
                <a:effectLst/>
              </a:rPr>
              <a:t>, an engineer </a:t>
            </a:r>
            <a:r>
              <a:rPr lang="en-US" sz="2400">
                <a:solidFill>
                  <a:srgbClr val="FFFF00"/>
                </a:solidFill>
                <a:effectLst/>
              </a:rPr>
              <a:t>(1938)</a:t>
            </a:r>
          </a:p>
          <a:p>
            <a:pPr algn="just">
              <a:lnSpc>
                <a:spcPct val="150000"/>
              </a:lnSpc>
            </a:pPr>
            <a:r>
              <a:rPr lang="en-US" sz="2400">
                <a:effectLst/>
              </a:rPr>
              <a:t>The word  was coined by </a:t>
            </a:r>
            <a:r>
              <a:rPr lang="en-US" sz="2400">
                <a:solidFill>
                  <a:srgbClr val="FFFF00"/>
                </a:solidFill>
                <a:effectLst/>
              </a:rPr>
              <a:t>Dr. Carrol W. Jones</a:t>
            </a:r>
            <a:r>
              <a:rPr lang="en-US" sz="2400">
                <a:effectLst/>
              </a:rPr>
              <a:t>.</a:t>
            </a:r>
          </a:p>
          <a:p>
            <a:pPr algn="just">
              <a:lnSpc>
                <a:spcPct val="150000"/>
              </a:lnSpc>
            </a:pPr>
            <a:r>
              <a:rPr lang="en-US" sz="2400">
                <a:solidFill>
                  <a:srgbClr val="FFFF00"/>
                </a:solidFill>
                <a:effectLst/>
              </a:rPr>
              <a:t>Richardson (1886) </a:t>
            </a:r>
            <a:r>
              <a:rPr lang="en-US" sz="2400">
                <a:effectLst/>
              </a:rPr>
              <a:t>- Mentioned the necessity of making impressions of tissues at rest. </a:t>
            </a:r>
          </a:p>
          <a:p>
            <a:pPr algn="just">
              <a:lnSpc>
                <a:spcPct val="150000"/>
              </a:lnSpc>
            </a:pPr>
            <a:endParaRPr lang="en-US" sz="2400">
              <a:effectLst/>
            </a:endParaRPr>
          </a:p>
          <a:p>
            <a:pPr algn="just">
              <a:lnSpc>
                <a:spcPct val="150000"/>
              </a:lnSpc>
            </a:pPr>
            <a:endParaRPr lang="en-US" sz="2400">
              <a:effectLst/>
            </a:endParaRPr>
          </a:p>
        </p:txBody>
      </p:sp>
      <p:sp>
        <p:nvSpPr>
          <p:cNvPr id="29700" name="Date Placeholder 3"/>
          <p:cNvSpPr>
            <a:spLocks noGrp="1"/>
          </p:cNvSpPr>
          <p:nvPr>
            <p:ph type="dt" sz="quarter" idx="10"/>
          </p:nvPr>
        </p:nvSpPr>
        <p:spPr>
          <a:noFill/>
        </p:spPr>
        <p:txBody>
          <a:bodyPr/>
          <a:lstStyle/>
          <a:p>
            <a:fld id="{B07EC6C7-835E-4865-89AE-8C0B7A1D5FDB}" type="datetime1">
              <a:rPr lang="en-US" smtClean="0">
                <a:latin typeface="Times New Roman" pitchFamily="18" charset="0"/>
              </a:rPr>
              <a:pPr/>
              <a:t>9/28/2020</a:t>
            </a:fld>
            <a:endParaRPr lang="en-US">
              <a:latin typeface="Times New Roman" pitchFamily="18" charset="0"/>
            </a:endParaRPr>
          </a:p>
        </p:txBody>
      </p:sp>
      <p:sp>
        <p:nvSpPr>
          <p:cNvPr id="29701" name="Slide Number Placeholder 4"/>
          <p:cNvSpPr>
            <a:spLocks noGrp="1"/>
          </p:cNvSpPr>
          <p:nvPr>
            <p:ph type="sldNum" sz="quarter" idx="12"/>
          </p:nvPr>
        </p:nvSpPr>
        <p:spPr>
          <a:noFill/>
        </p:spPr>
        <p:txBody>
          <a:bodyPr/>
          <a:lstStyle/>
          <a:p>
            <a:fld id="{797035BE-F53E-4B93-B59E-5CB1F48E0CE4}" type="slidenum">
              <a:rPr lang="en-US" smtClean="0">
                <a:latin typeface="Times New Roman" pitchFamily="18" charset="0"/>
              </a:rPr>
              <a:pPr/>
              <a:t>21</a:t>
            </a:fld>
            <a:endParaRPr lang="en-US">
              <a:latin typeface="Times New Roman" pitchFamily="18" charset="0"/>
            </a:endParaRPr>
          </a:p>
        </p:txBody>
      </p:sp>
      <p:sp>
        <p:nvSpPr>
          <p:cNvPr id="2970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838200" y="533400"/>
            <a:ext cx="7772400" cy="6096000"/>
          </a:xfrm>
        </p:spPr>
        <p:txBody>
          <a:bodyPr/>
          <a:lstStyle/>
          <a:p>
            <a:pPr algn="just">
              <a:lnSpc>
                <a:spcPct val="200000"/>
              </a:lnSpc>
            </a:pPr>
            <a:r>
              <a:rPr lang="en-US" sz="2400">
                <a:effectLst/>
              </a:rPr>
              <a:t>Based on </a:t>
            </a:r>
            <a:r>
              <a:rPr lang="en-US" sz="2400" b="1">
                <a:solidFill>
                  <a:srgbClr val="FFFF00"/>
                </a:solidFill>
                <a:effectLst/>
              </a:rPr>
              <a:t>Pascal’s law</a:t>
            </a:r>
            <a:r>
              <a:rPr lang="en-US" sz="2400">
                <a:effectLst/>
              </a:rPr>
              <a:t>. </a:t>
            </a:r>
          </a:p>
          <a:p>
            <a:pPr algn="just">
              <a:lnSpc>
                <a:spcPct val="200000"/>
              </a:lnSpc>
            </a:pPr>
            <a:r>
              <a:rPr lang="en-US" sz="2400">
                <a:effectLst/>
              </a:rPr>
              <a:t>It states that, ‘pressure on a confined liquid will be transmitted throughout the liquid in all directions’. </a:t>
            </a:r>
          </a:p>
          <a:p>
            <a:pPr algn="just">
              <a:lnSpc>
                <a:spcPct val="200000"/>
              </a:lnSpc>
            </a:pPr>
            <a:r>
              <a:rPr lang="en-US" sz="2400">
                <a:effectLst/>
              </a:rPr>
              <a:t>According to this concept, the mucosa, being more than 80% water, will react like a liquid in a close vessel and thus cannot be compressed.  </a:t>
            </a:r>
          </a:p>
          <a:p>
            <a:pPr algn="just">
              <a:lnSpc>
                <a:spcPct val="200000"/>
              </a:lnSpc>
            </a:pPr>
            <a:endParaRPr lang="en-US" sz="2400">
              <a:effectLst/>
            </a:endParaRPr>
          </a:p>
        </p:txBody>
      </p:sp>
      <p:sp>
        <p:nvSpPr>
          <p:cNvPr id="30723" name="Date Placeholder 3"/>
          <p:cNvSpPr>
            <a:spLocks noGrp="1"/>
          </p:cNvSpPr>
          <p:nvPr>
            <p:ph type="dt" sz="quarter" idx="10"/>
          </p:nvPr>
        </p:nvSpPr>
        <p:spPr>
          <a:noFill/>
        </p:spPr>
        <p:txBody>
          <a:bodyPr/>
          <a:lstStyle/>
          <a:p>
            <a:fld id="{693462FB-32C5-40BF-B9F3-1C68DB27FBE7}" type="datetime1">
              <a:rPr lang="en-US" smtClean="0">
                <a:latin typeface="Times New Roman" pitchFamily="18" charset="0"/>
              </a:rPr>
              <a:pPr/>
              <a:t>9/28/2020</a:t>
            </a:fld>
            <a:endParaRPr lang="en-US">
              <a:latin typeface="Times New Roman" pitchFamily="18" charset="0"/>
            </a:endParaRPr>
          </a:p>
        </p:txBody>
      </p:sp>
      <p:sp>
        <p:nvSpPr>
          <p:cNvPr id="30724" name="Slide Number Placeholder 4"/>
          <p:cNvSpPr>
            <a:spLocks noGrp="1"/>
          </p:cNvSpPr>
          <p:nvPr>
            <p:ph type="sldNum" sz="quarter" idx="12"/>
          </p:nvPr>
        </p:nvSpPr>
        <p:spPr>
          <a:noFill/>
        </p:spPr>
        <p:txBody>
          <a:bodyPr/>
          <a:lstStyle/>
          <a:p>
            <a:fld id="{4D38F3E9-BC55-48FF-8D3F-6F9FE03D781E}" type="slidenum">
              <a:rPr lang="en-US" smtClean="0">
                <a:latin typeface="Times New Roman" pitchFamily="18" charset="0"/>
              </a:rPr>
              <a:pPr/>
              <a:t>22</a:t>
            </a:fld>
            <a:endParaRPr lang="en-US">
              <a:latin typeface="Times New Roman" pitchFamily="18" charset="0"/>
            </a:endParaRPr>
          </a:p>
        </p:txBody>
      </p:sp>
      <p:sp>
        <p:nvSpPr>
          <p:cNvPr id="30725"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838200" y="838200"/>
            <a:ext cx="7772400" cy="5105400"/>
          </a:xfrm>
        </p:spPr>
        <p:txBody>
          <a:bodyPr/>
          <a:lstStyle/>
          <a:p>
            <a:pPr algn="just">
              <a:lnSpc>
                <a:spcPct val="200000"/>
              </a:lnSpc>
            </a:pPr>
            <a:r>
              <a:rPr lang="en-US" sz="2400">
                <a:effectLst/>
              </a:rPr>
              <a:t> Impression material should record, without distortion every detail of mucosa.</a:t>
            </a:r>
          </a:p>
          <a:p>
            <a:pPr algn="just">
              <a:lnSpc>
                <a:spcPct val="200000"/>
              </a:lnSpc>
            </a:pPr>
            <a:r>
              <a:rPr lang="en-US" sz="2400">
                <a:effectLst/>
              </a:rPr>
              <a:t>Interfacial surface tension - only retentive means of importance.</a:t>
            </a:r>
          </a:p>
          <a:p>
            <a:pPr algn="just">
              <a:lnSpc>
                <a:spcPct val="200000"/>
              </a:lnSpc>
            </a:pPr>
            <a:r>
              <a:rPr lang="en-US" sz="2400">
                <a:effectLst/>
              </a:rPr>
              <a:t> Mucostatics further demanded that a metal base should be used.  </a:t>
            </a:r>
          </a:p>
        </p:txBody>
      </p:sp>
      <p:sp>
        <p:nvSpPr>
          <p:cNvPr id="31747" name="Date Placeholder 3"/>
          <p:cNvSpPr>
            <a:spLocks noGrp="1"/>
          </p:cNvSpPr>
          <p:nvPr>
            <p:ph type="dt" sz="quarter" idx="10"/>
          </p:nvPr>
        </p:nvSpPr>
        <p:spPr>
          <a:noFill/>
        </p:spPr>
        <p:txBody>
          <a:bodyPr/>
          <a:lstStyle/>
          <a:p>
            <a:fld id="{8C1CDFD2-BBFA-4E1B-B5CF-76AB65F30F5C}" type="datetime1">
              <a:rPr lang="en-US" smtClean="0">
                <a:latin typeface="Times New Roman" pitchFamily="18" charset="0"/>
              </a:rPr>
              <a:pPr/>
              <a:t>9/28/2020</a:t>
            </a:fld>
            <a:endParaRPr lang="en-US">
              <a:latin typeface="Times New Roman" pitchFamily="18" charset="0"/>
            </a:endParaRPr>
          </a:p>
        </p:txBody>
      </p:sp>
      <p:sp>
        <p:nvSpPr>
          <p:cNvPr id="31748" name="Slide Number Placeholder 4"/>
          <p:cNvSpPr>
            <a:spLocks noGrp="1"/>
          </p:cNvSpPr>
          <p:nvPr>
            <p:ph type="sldNum" sz="quarter" idx="12"/>
          </p:nvPr>
        </p:nvSpPr>
        <p:spPr>
          <a:noFill/>
        </p:spPr>
        <p:txBody>
          <a:bodyPr/>
          <a:lstStyle/>
          <a:p>
            <a:fld id="{6C01B3DA-5FD7-4746-9754-5AB09ABB15EB}" type="slidenum">
              <a:rPr lang="en-US" smtClean="0">
                <a:latin typeface="Times New Roman" pitchFamily="18" charset="0"/>
              </a:rPr>
              <a:pPr/>
              <a:t>23</a:t>
            </a:fld>
            <a:endParaRPr lang="en-US">
              <a:latin typeface="Times New Roman" pitchFamily="18" charset="0"/>
            </a:endParaRPr>
          </a:p>
        </p:txBody>
      </p:sp>
      <p:sp>
        <p:nvSpPr>
          <p:cNvPr id="3174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143000" y="228600"/>
            <a:ext cx="7772400" cy="1143000"/>
          </a:xfrm>
        </p:spPr>
        <p:txBody>
          <a:bodyPr/>
          <a:lstStyle/>
          <a:p>
            <a:r>
              <a:rPr lang="en-US" sz="2400"/>
              <a:t>shortcomings</a:t>
            </a:r>
          </a:p>
        </p:txBody>
      </p:sp>
      <p:sp>
        <p:nvSpPr>
          <p:cNvPr id="32771" name="Content Placeholder 2"/>
          <p:cNvSpPr>
            <a:spLocks noGrp="1"/>
          </p:cNvSpPr>
          <p:nvPr>
            <p:ph idx="1"/>
          </p:nvPr>
        </p:nvSpPr>
        <p:spPr>
          <a:xfrm>
            <a:off x="1143000" y="1371600"/>
            <a:ext cx="7364413" cy="4841875"/>
          </a:xfrm>
        </p:spPr>
        <p:txBody>
          <a:bodyPr/>
          <a:lstStyle/>
          <a:p>
            <a:pPr algn="just">
              <a:lnSpc>
                <a:spcPct val="200000"/>
              </a:lnSpc>
            </a:pPr>
            <a:r>
              <a:rPr lang="en-US" sz="2400">
                <a:effectLst/>
              </a:rPr>
              <a:t>Interfacial surface tension is dependent on cohesion and adhesion. </a:t>
            </a:r>
          </a:p>
          <a:p>
            <a:pPr algn="just">
              <a:lnSpc>
                <a:spcPct val="200000"/>
              </a:lnSpc>
            </a:pPr>
            <a:r>
              <a:rPr lang="en-US" sz="2400">
                <a:effectLst/>
              </a:rPr>
              <a:t>Closed container ???? </a:t>
            </a:r>
          </a:p>
          <a:p>
            <a:pPr algn="just">
              <a:lnSpc>
                <a:spcPct val="200000"/>
              </a:lnSpc>
            </a:pPr>
            <a:r>
              <a:rPr lang="en-US" sz="2400">
                <a:effectLst/>
              </a:rPr>
              <a:t>No peripheral seal</a:t>
            </a:r>
          </a:p>
          <a:p>
            <a:pPr algn="just">
              <a:lnSpc>
                <a:spcPct val="200000"/>
              </a:lnSpc>
            </a:pPr>
            <a:r>
              <a:rPr lang="en-US" sz="2400">
                <a:effectLst/>
              </a:rPr>
              <a:t>Less coverage of basal seat area</a:t>
            </a:r>
          </a:p>
        </p:txBody>
      </p:sp>
      <p:sp>
        <p:nvSpPr>
          <p:cNvPr id="32772" name="Date Placeholder 3"/>
          <p:cNvSpPr>
            <a:spLocks noGrp="1"/>
          </p:cNvSpPr>
          <p:nvPr>
            <p:ph type="dt" sz="quarter" idx="10"/>
          </p:nvPr>
        </p:nvSpPr>
        <p:spPr>
          <a:noFill/>
        </p:spPr>
        <p:txBody>
          <a:bodyPr/>
          <a:lstStyle/>
          <a:p>
            <a:fld id="{CEFEC76B-2EF0-4718-9021-A44D964BE1C6}" type="datetime1">
              <a:rPr lang="en-US" smtClean="0">
                <a:latin typeface="Times New Roman" pitchFamily="18" charset="0"/>
              </a:rPr>
              <a:pPr/>
              <a:t>9/28/2020</a:t>
            </a:fld>
            <a:endParaRPr lang="en-US">
              <a:latin typeface="Times New Roman" pitchFamily="18" charset="0"/>
            </a:endParaRPr>
          </a:p>
        </p:txBody>
      </p:sp>
      <p:sp>
        <p:nvSpPr>
          <p:cNvPr id="32773" name="Slide Number Placeholder 4"/>
          <p:cNvSpPr>
            <a:spLocks noGrp="1"/>
          </p:cNvSpPr>
          <p:nvPr>
            <p:ph type="sldNum" sz="quarter" idx="12"/>
          </p:nvPr>
        </p:nvSpPr>
        <p:spPr>
          <a:noFill/>
        </p:spPr>
        <p:txBody>
          <a:bodyPr/>
          <a:lstStyle/>
          <a:p>
            <a:fld id="{B4135E3C-D889-46B5-8281-0D7093E6C240}" type="slidenum">
              <a:rPr lang="en-US" smtClean="0">
                <a:latin typeface="Times New Roman" pitchFamily="18" charset="0"/>
              </a:rPr>
              <a:pPr/>
              <a:t>24</a:t>
            </a:fld>
            <a:endParaRPr lang="en-US">
              <a:latin typeface="Times New Roman" pitchFamily="18" charset="0"/>
            </a:endParaRPr>
          </a:p>
        </p:txBody>
      </p:sp>
      <p:sp>
        <p:nvSpPr>
          <p:cNvPr id="6" name="Rectangle 5"/>
          <p:cNvSpPr/>
          <p:nvPr/>
        </p:nvSpPr>
        <p:spPr>
          <a:xfrm>
            <a:off x="2743200" y="6248400"/>
            <a:ext cx="4572000" cy="405367"/>
          </a:xfrm>
          <a:prstGeom prst="rect">
            <a:avLst/>
          </a:prstGeom>
        </p:spPr>
        <p:txBody>
          <a:bodyPr>
            <a:spAutoFit/>
          </a:bodyPr>
          <a:lstStyle/>
          <a:p>
            <a:pPr algn="just">
              <a:lnSpc>
                <a:spcPct val="200000"/>
              </a:lnSpc>
            </a:pPr>
            <a:r>
              <a:rPr lang="en-US" sz="1200" dirty="0" err="1"/>
              <a:t>M.M.Devan</a:t>
            </a:r>
            <a:r>
              <a:rPr lang="en-US" sz="1200" dirty="0"/>
              <a:t>. Basic principles in impression making. JPD-1952;2;1;26.</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066800" y="228600"/>
            <a:ext cx="7772400" cy="1143000"/>
          </a:xfrm>
        </p:spPr>
        <p:txBody>
          <a:bodyPr/>
          <a:lstStyle/>
          <a:p>
            <a:pPr algn="ctr"/>
            <a:r>
              <a:rPr lang="en-US" sz="3200"/>
              <a:t>Selective pressure</a:t>
            </a:r>
          </a:p>
        </p:txBody>
      </p:sp>
      <p:sp>
        <p:nvSpPr>
          <p:cNvPr id="33795" name="Content Placeholder 2"/>
          <p:cNvSpPr>
            <a:spLocks noGrp="1"/>
          </p:cNvSpPr>
          <p:nvPr>
            <p:ph idx="1"/>
          </p:nvPr>
        </p:nvSpPr>
        <p:spPr>
          <a:xfrm>
            <a:off x="1143000" y="1295400"/>
            <a:ext cx="7772400" cy="5181600"/>
          </a:xfrm>
        </p:spPr>
        <p:txBody>
          <a:bodyPr/>
          <a:lstStyle/>
          <a:p>
            <a:pPr algn="just">
              <a:lnSpc>
                <a:spcPct val="200000"/>
              </a:lnSpc>
            </a:pPr>
            <a:r>
              <a:rPr lang="en-US" sz="2400">
                <a:effectLst/>
              </a:rPr>
              <a:t>Given by </a:t>
            </a:r>
            <a:r>
              <a:rPr lang="en-US" sz="2400">
                <a:solidFill>
                  <a:srgbClr val="FFFF00"/>
                </a:solidFill>
                <a:effectLst/>
              </a:rPr>
              <a:t>Boucher. </a:t>
            </a:r>
          </a:p>
          <a:p>
            <a:pPr algn="just">
              <a:lnSpc>
                <a:spcPct val="200000"/>
              </a:lnSpc>
            </a:pPr>
            <a:r>
              <a:rPr lang="en-US" sz="2400">
                <a:effectLst/>
              </a:rPr>
              <a:t>Combines principles of both pressure and non pressure technique.</a:t>
            </a:r>
          </a:p>
          <a:p>
            <a:pPr algn="just">
              <a:lnSpc>
                <a:spcPct val="200000"/>
              </a:lnSpc>
            </a:pPr>
            <a:r>
              <a:rPr lang="en-US" sz="2400">
                <a:effectLst/>
              </a:rPr>
              <a:t>Certain areas are better adapted to bear the load of mastication. </a:t>
            </a:r>
          </a:p>
          <a:p>
            <a:pPr algn="just">
              <a:lnSpc>
                <a:spcPct val="200000"/>
              </a:lnSpc>
            </a:pPr>
            <a:r>
              <a:rPr lang="en-US" sz="2400">
                <a:effectLst/>
              </a:rPr>
              <a:t>Primary and secondary stress bearing areas. </a:t>
            </a:r>
          </a:p>
        </p:txBody>
      </p:sp>
      <p:sp>
        <p:nvSpPr>
          <p:cNvPr id="33796" name="Date Placeholder 3"/>
          <p:cNvSpPr>
            <a:spLocks noGrp="1"/>
          </p:cNvSpPr>
          <p:nvPr>
            <p:ph type="dt" sz="quarter" idx="10"/>
          </p:nvPr>
        </p:nvSpPr>
        <p:spPr>
          <a:noFill/>
        </p:spPr>
        <p:txBody>
          <a:bodyPr/>
          <a:lstStyle/>
          <a:p>
            <a:fld id="{3C1A7C02-79ED-4E2A-9714-69DCE3F64C6A}" type="datetime1">
              <a:rPr lang="en-US" smtClean="0">
                <a:latin typeface="Times New Roman" pitchFamily="18" charset="0"/>
              </a:rPr>
              <a:pPr/>
              <a:t>9/28/2020</a:t>
            </a:fld>
            <a:endParaRPr lang="en-US">
              <a:latin typeface="Times New Roman" pitchFamily="18" charset="0"/>
            </a:endParaRPr>
          </a:p>
        </p:txBody>
      </p:sp>
      <p:sp>
        <p:nvSpPr>
          <p:cNvPr id="33797" name="Slide Number Placeholder 4"/>
          <p:cNvSpPr>
            <a:spLocks noGrp="1"/>
          </p:cNvSpPr>
          <p:nvPr>
            <p:ph type="sldNum" sz="quarter" idx="12"/>
          </p:nvPr>
        </p:nvSpPr>
        <p:spPr>
          <a:noFill/>
        </p:spPr>
        <p:txBody>
          <a:bodyPr/>
          <a:lstStyle/>
          <a:p>
            <a:fld id="{626005B2-2B93-4A8E-9573-3FF5D5F402CC}" type="slidenum">
              <a:rPr lang="en-US" smtClean="0">
                <a:latin typeface="Times New Roman" pitchFamily="18" charset="0"/>
              </a:rPr>
              <a:pPr/>
              <a:t>25</a:t>
            </a:fld>
            <a:endParaRPr lang="en-US">
              <a:latin typeface="Times New Roman" pitchFamily="18" charset="0"/>
            </a:endParaRPr>
          </a:p>
        </p:txBody>
      </p:sp>
      <p:sp>
        <p:nvSpPr>
          <p:cNvPr id="3379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838200" y="152400"/>
            <a:ext cx="7772400" cy="1143000"/>
          </a:xfrm>
        </p:spPr>
        <p:txBody>
          <a:bodyPr/>
          <a:lstStyle/>
          <a:p>
            <a:pPr algn="ctr"/>
            <a:r>
              <a:rPr lang="en-US" sz="3200"/>
              <a:t>Maxillary landmarks </a:t>
            </a:r>
          </a:p>
        </p:txBody>
      </p:sp>
      <p:sp>
        <p:nvSpPr>
          <p:cNvPr id="34819" name="Date Placeholder 3"/>
          <p:cNvSpPr>
            <a:spLocks noGrp="1"/>
          </p:cNvSpPr>
          <p:nvPr>
            <p:ph type="dt" sz="quarter" idx="10"/>
          </p:nvPr>
        </p:nvSpPr>
        <p:spPr>
          <a:noFill/>
        </p:spPr>
        <p:txBody>
          <a:bodyPr/>
          <a:lstStyle/>
          <a:p>
            <a:fld id="{CB67A4CB-7929-4759-9C3C-0F9A1B515CD6}" type="datetime1">
              <a:rPr lang="en-US" smtClean="0">
                <a:latin typeface="Times New Roman" pitchFamily="18" charset="0"/>
              </a:rPr>
              <a:pPr/>
              <a:t>9/28/2020</a:t>
            </a:fld>
            <a:endParaRPr lang="en-US">
              <a:latin typeface="Times New Roman" pitchFamily="18" charset="0"/>
            </a:endParaRPr>
          </a:p>
        </p:txBody>
      </p:sp>
      <p:sp>
        <p:nvSpPr>
          <p:cNvPr id="34820" name="Slide Number Placeholder 4"/>
          <p:cNvSpPr>
            <a:spLocks noGrp="1"/>
          </p:cNvSpPr>
          <p:nvPr>
            <p:ph type="sldNum" sz="quarter" idx="12"/>
          </p:nvPr>
        </p:nvSpPr>
        <p:spPr>
          <a:noFill/>
        </p:spPr>
        <p:txBody>
          <a:bodyPr/>
          <a:lstStyle/>
          <a:p>
            <a:fld id="{068B8B7A-44E5-4803-9A37-8E08BA359584}" type="slidenum">
              <a:rPr lang="en-US" smtClean="0">
                <a:latin typeface="Times New Roman" pitchFamily="18" charset="0"/>
              </a:rPr>
              <a:pPr/>
              <a:t>26</a:t>
            </a:fld>
            <a:endParaRPr lang="en-US">
              <a:latin typeface="Times New Roman" pitchFamily="18" charset="0"/>
            </a:endParaRPr>
          </a:p>
        </p:txBody>
      </p:sp>
      <p:pic>
        <p:nvPicPr>
          <p:cNvPr id="34821" name="Picture 5" descr="DSC01785.JPG"/>
          <p:cNvPicPr>
            <a:picLocks noChangeAspect="1"/>
          </p:cNvPicPr>
          <p:nvPr/>
        </p:nvPicPr>
        <p:blipFill>
          <a:blip r:embed="rId2"/>
          <a:srcRect l="21342" t="4443" r="32782" b="33334"/>
          <a:stretch>
            <a:fillRect/>
          </a:stretch>
        </p:blipFill>
        <p:spPr bwMode="auto">
          <a:xfrm>
            <a:off x="609600" y="1143000"/>
            <a:ext cx="5094288" cy="5181600"/>
          </a:xfrm>
          <a:prstGeom prst="rect">
            <a:avLst/>
          </a:prstGeom>
          <a:noFill/>
          <a:ln w="19050">
            <a:solidFill>
              <a:schemeClr val="tx1"/>
            </a:solidFill>
            <a:miter lim="800000"/>
            <a:headEnd/>
            <a:tailEnd/>
          </a:ln>
        </p:spPr>
      </p:pic>
      <p:sp>
        <p:nvSpPr>
          <p:cNvPr id="34822" name="TextBox 6"/>
          <p:cNvSpPr txBox="1">
            <a:spLocks noChangeArrowheads="1"/>
          </p:cNvSpPr>
          <p:nvPr/>
        </p:nvSpPr>
        <p:spPr bwMode="auto">
          <a:xfrm>
            <a:off x="6477000" y="1185863"/>
            <a:ext cx="2286000" cy="338137"/>
          </a:xfrm>
          <a:prstGeom prst="rect">
            <a:avLst/>
          </a:prstGeom>
          <a:noFill/>
          <a:ln w="9525">
            <a:noFill/>
            <a:miter lim="800000"/>
            <a:headEnd/>
            <a:tailEnd/>
          </a:ln>
        </p:spPr>
        <p:txBody>
          <a:bodyPr>
            <a:spAutoFit/>
          </a:bodyPr>
          <a:lstStyle/>
          <a:p>
            <a:r>
              <a:rPr lang="en-US" sz="1600"/>
              <a:t>1. Labial frenum</a:t>
            </a:r>
          </a:p>
        </p:txBody>
      </p:sp>
      <p:sp>
        <p:nvSpPr>
          <p:cNvPr id="34823" name="TextBox 7"/>
          <p:cNvSpPr txBox="1">
            <a:spLocks noChangeArrowheads="1"/>
          </p:cNvSpPr>
          <p:nvPr/>
        </p:nvSpPr>
        <p:spPr bwMode="auto">
          <a:xfrm>
            <a:off x="6477000" y="5376863"/>
            <a:ext cx="1752600" cy="338137"/>
          </a:xfrm>
          <a:prstGeom prst="rect">
            <a:avLst/>
          </a:prstGeom>
          <a:noFill/>
          <a:ln w="9525">
            <a:noFill/>
            <a:miter lim="800000"/>
            <a:headEnd/>
            <a:tailEnd/>
          </a:ln>
        </p:spPr>
        <p:txBody>
          <a:bodyPr>
            <a:spAutoFit/>
          </a:bodyPr>
          <a:lstStyle/>
          <a:p>
            <a:r>
              <a:rPr lang="en-US" sz="1600"/>
              <a:t>10. Buccal frenum</a:t>
            </a:r>
          </a:p>
        </p:txBody>
      </p:sp>
      <p:sp>
        <p:nvSpPr>
          <p:cNvPr id="34824" name="TextBox 8"/>
          <p:cNvSpPr txBox="1">
            <a:spLocks noChangeArrowheads="1"/>
          </p:cNvSpPr>
          <p:nvPr/>
        </p:nvSpPr>
        <p:spPr bwMode="auto">
          <a:xfrm>
            <a:off x="6477000" y="4843463"/>
            <a:ext cx="2286000" cy="338137"/>
          </a:xfrm>
          <a:prstGeom prst="rect">
            <a:avLst/>
          </a:prstGeom>
          <a:noFill/>
          <a:ln w="9525">
            <a:noFill/>
            <a:miter lim="800000"/>
            <a:headEnd/>
            <a:tailEnd/>
          </a:ln>
        </p:spPr>
        <p:txBody>
          <a:bodyPr>
            <a:spAutoFit/>
          </a:bodyPr>
          <a:lstStyle/>
          <a:p>
            <a:r>
              <a:rPr lang="en-US" sz="1600"/>
              <a:t>9. Buccal sulcus</a:t>
            </a:r>
          </a:p>
        </p:txBody>
      </p:sp>
      <p:sp>
        <p:nvSpPr>
          <p:cNvPr id="34825" name="TextBox 9"/>
          <p:cNvSpPr txBox="1">
            <a:spLocks noChangeArrowheads="1"/>
          </p:cNvSpPr>
          <p:nvPr/>
        </p:nvSpPr>
        <p:spPr bwMode="auto">
          <a:xfrm>
            <a:off x="6477000" y="2100263"/>
            <a:ext cx="2209800" cy="338137"/>
          </a:xfrm>
          <a:prstGeom prst="rect">
            <a:avLst/>
          </a:prstGeom>
          <a:noFill/>
          <a:ln w="9525">
            <a:noFill/>
            <a:miter lim="800000"/>
            <a:headEnd/>
            <a:tailEnd/>
          </a:ln>
        </p:spPr>
        <p:txBody>
          <a:bodyPr>
            <a:spAutoFit/>
          </a:bodyPr>
          <a:lstStyle/>
          <a:p>
            <a:r>
              <a:rPr lang="en-US" sz="1600"/>
              <a:t>3. Palatal Rugae</a:t>
            </a:r>
          </a:p>
        </p:txBody>
      </p:sp>
      <p:sp>
        <p:nvSpPr>
          <p:cNvPr id="34826" name="TextBox 10"/>
          <p:cNvSpPr txBox="1">
            <a:spLocks noChangeArrowheads="1"/>
          </p:cNvSpPr>
          <p:nvPr/>
        </p:nvSpPr>
        <p:spPr bwMode="auto">
          <a:xfrm>
            <a:off x="6477000" y="4386263"/>
            <a:ext cx="2667000" cy="338137"/>
          </a:xfrm>
          <a:prstGeom prst="rect">
            <a:avLst/>
          </a:prstGeom>
          <a:noFill/>
          <a:ln w="9525">
            <a:noFill/>
            <a:miter lim="800000"/>
            <a:headEnd/>
            <a:tailEnd/>
          </a:ln>
        </p:spPr>
        <p:txBody>
          <a:bodyPr>
            <a:spAutoFit/>
          </a:bodyPr>
          <a:lstStyle/>
          <a:p>
            <a:r>
              <a:rPr lang="en-US" sz="1600"/>
              <a:t>8. Residual alveolar ridge</a:t>
            </a:r>
          </a:p>
        </p:txBody>
      </p:sp>
      <p:sp>
        <p:nvSpPr>
          <p:cNvPr id="34827" name="TextBox 11"/>
          <p:cNvSpPr txBox="1">
            <a:spLocks noChangeArrowheads="1"/>
          </p:cNvSpPr>
          <p:nvPr/>
        </p:nvSpPr>
        <p:spPr bwMode="auto">
          <a:xfrm>
            <a:off x="6477000" y="3929063"/>
            <a:ext cx="2438400" cy="338137"/>
          </a:xfrm>
          <a:prstGeom prst="rect">
            <a:avLst/>
          </a:prstGeom>
          <a:noFill/>
          <a:ln w="9525">
            <a:noFill/>
            <a:miter lim="800000"/>
            <a:headEnd/>
            <a:tailEnd/>
          </a:ln>
        </p:spPr>
        <p:txBody>
          <a:bodyPr>
            <a:spAutoFit/>
          </a:bodyPr>
          <a:lstStyle/>
          <a:p>
            <a:r>
              <a:rPr lang="en-US" sz="1600"/>
              <a:t>7. Fovea palatinae</a:t>
            </a:r>
          </a:p>
        </p:txBody>
      </p:sp>
      <p:sp>
        <p:nvSpPr>
          <p:cNvPr id="34828" name="TextBox 12"/>
          <p:cNvSpPr txBox="1">
            <a:spLocks noChangeArrowheads="1"/>
          </p:cNvSpPr>
          <p:nvPr/>
        </p:nvSpPr>
        <p:spPr bwMode="auto">
          <a:xfrm>
            <a:off x="6477000" y="3471863"/>
            <a:ext cx="2590800" cy="338137"/>
          </a:xfrm>
          <a:prstGeom prst="rect">
            <a:avLst/>
          </a:prstGeom>
          <a:noFill/>
          <a:ln w="9525">
            <a:noFill/>
            <a:miter lim="800000"/>
            <a:headEnd/>
            <a:tailEnd/>
          </a:ln>
        </p:spPr>
        <p:txBody>
          <a:bodyPr>
            <a:spAutoFit/>
          </a:bodyPr>
          <a:lstStyle/>
          <a:p>
            <a:r>
              <a:rPr lang="en-US" sz="1600"/>
              <a:t>6. Posterior palatal seal area</a:t>
            </a:r>
          </a:p>
        </p:txBody>
      </p:sp>
      <p:sp>
        <p:nvSpPr>
          <p:cNvPr id="34829" name="TextBox 13"/>
          <p:cNvSpPr txBox="1">
            <a:spLocks noChangeArrowheads="1"/>
          </p:cNvSpPr>
          <p:nvPr/>
        </p:nvSpPr>
        <p:spPr bwMode="auto">
          <a:xfrm>
            <a:off x="6477000" y="3014663"/>
            <a:ext cx="2438400" cy="338137"/>
          </a:xfrm>
          <a:prstGeom prst="rect">
            <a:avLst/>
          </a:prstGeom>
          <a:noFill/>
          <a:ln w="9525">
            <a:noFill/>
            <a:miter lim="800000"/>
            <a:headEnd/>
            <a:tailEnd/>
          </a:ln>
        </p:spPr>
        <p:txBody>
          <a:bodyPr>
            <a:spAutoFit/>
          </a:bodyPr>
          <a:lstStyle/>
          <a:p>
            <a:r>
              <a:rPr lang="en-US" sz="1600"/>
              <a:t>5. Hamular Notch</a:t>
            </a:r>
          </a:p>
        </p:txBody>
      </p:sp>
      <p:sp>
        <p:nvSpPr>
          <p:cNvPr id="34830" name="TextBox 14"/>
          <p:cNvSpPr txBox="1">
            <a:spLocks noChangeArrowheads="1"/>
          </p:cNvSpPr>
          <p:nvPr/>
        </p:nvSpPr>
        <p:spPr bwMode="auto">
          <a:xfrm>
            <a:off x="6477000" y="2557463"/>
            <a:ext cx="2057400" cy="338137"/>
          </a:xfrm>
          <a:prstGeom prst="rect">
            <a:avLst/>
          </a:prstGeom>
          <a:noFill/>
          <a:ln w="9525">
            <a:noFill/>
            <a:miter lim="800000"/>
            <a:headEnd/>
            <a:tailEnd/>
          </a:ln>
        </p:spPr>
        <p:txBody>
          <a:bodyPr>
            <a:spAutoFit/>
          </a:bodyPr>
          <a:lstStyle/>
          <a:p>
            <a:r>
              <a:rPr lang="en-US" sz="1600"/>
              <a:t>4. Midpalatine Raphe</a:t>
            </a:r>
          </a:p>
        </p:txBody>
      </p:sp>
      <p:sp>
        <p:nvSpPr>
          <p:cNvPr id="34831" name="TextBox 15"/>
          <p:cNvSpPr txBox="1">
            <a:spLocks noChangeArrowheads="1"/>
          </p:cNvSpPr>
          <p:nvPr/>
        </p:nvSpPr>
        <p:spPr bwMode="auto">
          <a:xfrm>
            <a:off x="6477000" y="1638300"/>
            <a:ext cx="2438400" cy="338138"/>
          </a:xfrm>
          <a:prstGeom prst="rect">
            <a:avLst/>
          </a:prstGeom>
          <a:noFill/>
          <a:ln w="9525">
            <a:noFill/>
            <a:miter lim="800000"/>
            <a:headEnd/>
            <a:tailEnd/>
          </a:ln>
        </p:spPr>
        <p:txBody>
          <a:bodyPr>
            <a:spAutoFit/>
          </a:bodyPr>
          <a:lstStyle/>
          <a:p>
            <a:r>
              <a:rPr lang="en-US" sz="1600"/>
              <a:t>2. Incisive papilla</a:t>
            </a:r>
          </a:p>
        </p:txBody>
      </p:sp>
      <p:sp>
        <p:nvSpPr>
          <p:cNvPr id="34832" name="TextBox 16"/>
          <p:cNvSpPr txBox="1">
            <a:spLocks noChangeArrowheads="1"/>
          </p:cNvSpPr>
          <p:nvPr/>
        </p:nvSpPr>
        <p:spPr bwMode="auto">
          <a:xfrm>
            <a:off x="6477000" y="5834063"/>
            <a:ext cx="2362200" cy="338137"/>
          </a:xfrm>
          <a:prstGeom prst="rect">
            <a:avLst/>
          </a:prstGeom>
          <a:noFill/>
          <a:ln w="9525">
            <a:noFill/>
            <a:miter lim="800000"/>
            <a:headEnd/>
            <a:tailEnd/>
          </a:ln>
        </p:spPr>
        <p:txBody>
          <a:bodyPr>
            <a:spAutoFit/>
          </a:bodyPr>
          <a:lstStyle/>
          <a:p>
            <a:r>
              <a:rPr lang="en-US" sz="1600"/>
              <a:t>11. Labial Sulcus</a:t>
            </a:r>
          </a:p>
        </p:txBody>
      </p:sp>
      <p:sp>
        <p:nvSpPr>
          <p:cNvPr id="34833" name="TextBox 1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6" descr="DSC01786.JPG"/>
          <p:cNvPicPr>
            <a:picLocks noGrp="1" noChangeAspect="1"/>
          </p:cNvPicPr>
          <p:nvPr>
            <p:ph idx="1"/>
          </p:nvPr>
        </p:nvPicPr>
        <p:blipFill>
          <a:blip r:embed="rId2"/>
          <a:srcRect l="16142" t="1852" r="30556" b="37038"/>
          <a:stretch>
            <a:fillRect/>
          </a:stretch>
        </p:blipFill>
        <p:spPr>
          <a:xfrm>
            <a:off x="457200" y="1524000"/>
            <a:ext cx="5316538" cy="4572000"/>
          </a:xfrm>
          <a:ln w="19050">
            <a:solidFill>
              <a:schemeClr val="tx1"/>
            </a:solidFill>
          </a:ln>
        </p:spPr>
      </p:pic>
      <p:sp>
        <p:nvSpPr>
          <p:cNvPr id="35843" name="Date Placeholder 3"/>
          <p:cNvSpPr>
            <a:spLocks noGrp="1"/>
          </p:cNvSpPr>
          <p:nvPr>
            <p:ph type="dt" sz="quarter" idx="10"/>
          </p:nvPr>
        </p:nvSpPr>
        <p:spPr>
          <a:noFill/>
        </p:spPr>
        <p:txBody>
          <a:bodyPr/>
          <a:lstStyle/>
          <a:p>
            <a:fld id="{9E1DF58A-3DDA-42C9-BAF0-194B6B94279D}" type="datetime1">
              <a:rPr lang="en-US" smtClean="0">
                <a:latin typeface="Times New Roman" pitchFamily="18" charset="0"/>
              </a:rPr>
              <a:pPr/>
              <a:t>9/28/2020</a:t>
            </a:fld>
            <a:endParaRPr lang="en-US">
              <a:latin typeface="Times New Roman" pitchFamily="18" charset="0"/>
            </a:endParaRPr>
          </a:p>
        </p:txBody>
      </p:sp>
      <p:sp>
        <p:nvSpPr>
          <p:cNvPr id="35844" name="Slide Number Placeholder 4"/>
          <p:cNvSpPr>
            <a:spLocks noGrp="1"/>
          </p:cNvSpPr>
          <p:nvPr>
            <p:ph type="sldNum" sz="quarter" idx="12"/>
          </p:nvPr>
        </p:nvSpPr>
        <p:spPr>
          <a:noFill/>
        </p:spPr>
        <p:txBody>
          <a:bodyPr/>
          <a:lstStyle/>
          <a:p>
            <a:fld id="{05768BE9-A268-45DC-B5DE-CB1BA59C0EBC}" type="slidenum">
              <a:rPr lang="en-US" smtClean="0">
                <a:latin typeface="Times New Roman" pitchFamily="18" charset="0"/>
              </a:rPr>
              <a:pPr/>
              <a:t>27</a:t>
            </a:fld>
            <a:endParaRPr lang="en-US">
              <a:latin typeface="Times New Roman" pitchFamily="18" charset="0"/>
            </a:endParaRPr>
          </a:p>
        </p:txBody>
      </p:sp>
      <p:sp>
        <p:nvSpPr>
          <p:cNvPr id="35845" name="Title 1"/>
          <p:cNvSpPr>
            <a:spLocks noGrp="1"/>
          </p:cNvSpPr>
          <p:nvPr>
            <p:ph type="title"/>
          </p:nvPr>
        </p:nvSpPr>
        <p:spPr>
          <a:xfrm>
            <a:off x="990600" y="228600"/>
            <a:ext cx="7772400" cy="1143000"/>
          </a:xfrm>
        </p:spPr>
        <p:txBody>
          <a:bodyPr/>
          <a:lstStyle/>
          <a:p>
            <a:pPr algn="ctr"/>
            <a:r>
              <a:rPr lang="en-US" sz="3200"/>
              <a:t>Mandibular landmarks </a:t>
            </a:r>
          </a:p>
        </p:txBody>
      </p:sp>
      <p:sp>
        <p:nvSpPr>
          <p:cNvPr id="35846" name="TextBox 7"/>
          <p:cNvSpPr txBox="1">
            <a:spLocks noChangeArrowheads="1"/>
          </p:cNvSpPr>
          <p:nvPr/>
        </p:nvSpPr>
        <p:spPr bwMode="auto">
          <a:xfrm>
            <a:off x="6477000" y="1219200"/>
            <a:ext cx="2286000" cy="338138"/>
          </a:xfrm>
          <a:prstGeom prst="rect">
            <a:avLst/>
          </a:prstGeom>
          <a:noFill/>
          <a:ln w="9525">
            <a:noFill/>
            <a:miter lim="800000"/>
            <a:headEnd/>
            <a:tailEnd/>
          </a:ln>
        </p:spPr>
        <p:txBody>
          <a:bodyPr>
            <a:spAutoFit/>
          </a:bodyPr>
          <a:lstStyle/>
          <a:p>
            <a:r>
              <a:rPr lang="en-US" sz="1600"/>
              <a:t>1. Labial frenum</a:t>
            </a:r>
          </a:p>
        </p:txBody>
      </p:sp>
      <p:sp>
        <p:nvSpPr>
          <p:cNvPr id="35847" name="TextBox 8"/>
          <p:cNvSpPr txBox="1">
            <a:spLocks noChangeArrowheads="1"/>
          </p:cNvSpPr>
          <p:nvPr/>
        </p:nvSpPr>
        <p:spPr bwMode="auto">
          <a:xfrm>
            <a:off x="6477000" y="3962400"/>
            <a:ext cx="2209800" cy="338138"/>
          </a:xfrm>
          <a:prstGeom prst="rect">
            <a:avLst/>
          </a:prstGeom>
          <a:noFill/>
          <a:ln w="9525">
            <a:noFill/>
            <a:miter lim="800000"/>
            <a:headEnd/>
            <a:tailEnd/>
          </a:ln>
        </p:spPr>
        <p:txBody>
          <a:bodyPr>
            <a:spAutoFit/>
          </a:bodyPr>
          <a:lstStyle/>
          <a:p>
            <a:r>
              <a:rPr lang="en-US" sz="1600"/>
              <a:t>6. Buccal shelf area</a:t>
            </a:r>
          </a:p>
        </p:txBody>
      </p:sp>
      <p:sp>
        <p:nvSpPr>
          <p:cNvPr id="35848" name="TextBox 9"/>
          <p:cNvSpPr txBox="1">
            <a:spLocks noChangeArrowheads="1"/>
          </p:cNvSpPr>
          <p:nvPr/>
        </p:nvSpPr>
        <p:spPr bwMode="auto">
          <a:xfrm>
            <a:off x="6477000" y="5605463"/>
            <a:ext cx="2286000" cy="338137"/>
          </a:xfrm>
          <a:prstGeom prst="rect">
            <a:avLst/>
          </a:prstGeom>
          <a:noFill/>
          <a:ln w="9525">
            <a:noFill/>
            <a:miter lim="800000"/>
            <a:headEnd/>
            <a:tailEnd/>
          </a:ln>
        </p:spPr>
        <p:txBody>
          <a:bodyPr>
            <a:spAutoFit/>
          </a:bodyPr>
          <a:lstStyle/>
          <a:p>
            <a:r>
              <a:rPr lang="en-US" sz="1600" dirty="0"/>
              <a:t>9. </a:t>
            </a:r>
            <a:r>
              <a:rPr lang="en-US" sz="1600" dirty="0" err="1"/>
              <a:t>Massetric</a:t>
            </a:r>
            <a:r>
              <a:rPr lang="en-US" sz="1600" dirty="0"/>
              <a:t> region</a:t>
            </a:r>
          </a:p>
        </p:txBody>
      </p:sp>
      <p:sp>
        <p:nvSpPr>
          <p:cNvPr id="35849" name="TextBox 10"/>
          <p:cNvSpPr txBox="1">
            <a:spLocks noChangeArrowheads="1"/>
          </p:cNvSpPr>
          <p:nvPr/>
        </p:nvSpPr>
        <p:spPr bwMode="auto">
          <a:xfrm>
            <a:off x="6400800" y="6096000"/>
            <a:ext cx="2667000" cy="338138"/>
          </a:xfrm>
          <a:prstGeom prst="rect">
            <a:avLst/>
          </a:prstGeom>
          <a:noFill/>
          <a:ln w="9525">
            <a:noFill/>
            <a:miter lim="800000"/>
            <a:headEnd/>
            <a:tailEnd/>
          </a:ln>
        </p:spPr>
        <p:txBody>
          <a:bodyPr>
            <a:spAutoFit/>
          </a:bodyPr>
          <a:lstStyle/>
          <a:p>
            <a:r>
              <a:rPr lang="en-US" sz="1600"/>
              <a:t>10. Buccal sulcus</a:t>
            </a:r>
          </a:p>
        </p:txBody>
      </p:sp>
      <p:sp>
        <p:nvSpPr>
          <p:cNvPr id="35850" name="TextBox 11"/>
          <p:cNvSpPr txBox="1">
            <a:spLocks noChangeArrowheads="1"/>
          </p:cNvSpPr>
          <p:nvPr/>
        </p:nvSpPr>
        <p:spPr bwMode="auto">
          <a:xfrm>
            <a:off x="6477000" y="4572000"/>
            <a:ext cx="2362200" cy="338138"/>
          </a:xfrm>
          <a:prstGeom prst="rect">
            <a:avLst/>
          </a:prstGeom>
          <a:noFill/>
          <a:ln w="9525">
            <a:noFill/>
            <a:miter lim="800000"/>
            <a:headEnd/>
            <a:tailEnd/>
          </a:ln>
        </p:spPr>
        <p:txBody>
          <a:bodyPr>
            <a:spAutoFit/>
          </a:bodyPr>
          <a:lstStyle/>
          <a:p>
            <a:r>
              <a:rPr lang="en-US" sz="1600"/>
              <a:t>7. Lingual frenum</a:t>
            </a:r>
          </a:p>
        </p:txBody>
      </p:sp>
      <p:sp>
        <p:nvSpPr>
          <p:cNvPr id="35851" name="TextBox 12"/>
          <p:cNvSpPr txBox="1">
            <a:spLocks noChangeArrowheads="1"/>
          </p:cNvSpPr>
          <p:nvPr/>
        </p:nvSpPr>
        <p:spPr bwMode="auto">
          <a:xfrm>
            <a:off x="6477000" y="2895600"/>
            <a:ext cx="2286000" cy="338138"/>
          </a:xfrm>
          <a:prstGeom prst="rect">
            <a:avLst/>
          </a:prstGeom>
          <a:noFill/>
          <a:ln w="9525">
            <a:noFill/>
            <a:miter lim="800000"/>
            <a:headEnd/>
            <a:tailEnd/>
          </a:ln>
        </p:spPr>
        <p:txBody>
          <a:bodyPr>
            <a:spAutoFit/>
          </a:bodyPr>
          <a:lstStyle/>
          <a:p>
            <a:r>
              <a:rPr lang="en-US" sz="1600"/>
              <a:t>4. Retromolar pad</a:t>
            </a:r>
          </a:p>
        </p:txBody>
      </p:sp>
      <p:sp>
        <p:nvSpPr>
          <p:cNvPr id="35852" name="TextBox 13"/>
          <p:cNvSpPr txBox="1">
            <a:spLocks noChangeArrowheads="1"/>
          </p:cNvSpPr>
          <p:nvPr/>
        </p:nvSpPr>
        <p:spPr bwMode="auto">
          <a:xfrm>
            <a:off x="6477000" y="5105400"/>
            <a:ext cx="1752600" cy="338138"/>
          </a:xfrm>
          <a:prstGeom prst="rect">
            <a:avLst/>
          </a:prstGeom>
          <a:noFill/>
          <a:ln w="9525">
            <a:noFill/>
            <a:miter lim="800000"/>
            <a:headEnd/>
            <a:tailEnd/>
          </a:ln>
        </p:spPr>
        <p:txBody>
          <a:bodyPr>
            <a:spAutoFit/>
          </a:bodyPr>
          <a:lstStyle/>
          <a:p>
            <a:r>
              <a:rPr lang="en-US" sz="1600"/>
              <a:t>8. Buccal frenum</a:t>
            </a:r>
          </a:p>
        </p:txBody>
      </p:sp>
      <p:sp>
        <p:nvSpPr>
          <p:cNvPr id="35853" name="TextBox 14"/>
          <p:cNvSpPr txBox="1">
            <a:spLocks noChangeArrowheads="1"/>
          </p:cNvSpPr>
          <p:nvPr/>
        </p:nvSpPr>
        <p:spPr bwMode="auto">
          <a:xfrm>
            <a:off x="6477000" y="3429000"/>
            <a:ext cx="2286000" cy="338138"/>
          </a:xfrm>
          <a:prstGeom prst="rect">
            <a:avLst/>
          </a:prstGeom>
          <a:noFill/>
          <a:ln w="9525">
            <a:noFill/>
            <a:miter lim="800000"/>
            <a:headEnd/>
            <a:tailEnd/>
          </a:ln>
        </p:spPr>
        <p:txBody>
          <a:bodyPr>
            <a:spAutoFit/>
          </a:bodyPr>
          <a:lstStyle/>
          <a:p>
            <a:r>
              <a:rPr lang="en-US" sz="1600"/>
              <a:t>5.Distolingual sulcus</a:t>
            </a:r>
          </a:p>
        </p:txBody>
      </p:sp>
      <p:sp>
        <p:nvSpPr>
          <p:cNvPr id="35854" name="TextBox 15"/>
          <p:cNvSpPr txBox="1">
            <a:spLocks noChangeArrowheads="1"/>
          </p:cNvSpPr>
          <p:nvPr/>
        </p:nvSpPr>
        <p:spPr bwMode="auto">
          <a:xfrm>
            <a:off x="6477000" y="2362200"/>
            <a:ext cx="2667000" cy="338138"/>
          </a:xfrm>
          <a:prstGeom prst="rect">
            <a:avLst/>
          </a:prstGeom>
          <a:noFill/>
          <a:ln w="9525">
            <a:noFill/>
            <a:miter lim="800000"/>
            <a:headEnd/>
            <a:tailEnd/>
          </a:ln>
        </p:spPr>
        <p:txBody>
          <a:bodyPr>
            <a:spAutoFit/>
          </a:bodyPr>
          <a:lstStyle/>
          <a:p>
            <a:r>
              <a:rPr lang="en-US" sz="1600"/>
              <a:t>3. Residual alveolar ridge</a:t>
            </a:r>
          </a:p>
        </p:txBody>
      </p:sp>
      <p:sp>
        <p:nvSpPr>
          <p:cNvPr id="35855" name="TextBox 16"/>
          <p:cNvSpPr txBox="1">
            <a:spLocks noChangeArrowheads="1"/>
          </p:cNvSpPr>
          <p:nvPr/>
        </p:nvSpPr>
        <p:spPr bwMode="auto">
          <a:xfrm>
            <a:off x="6477000" y="1828800"/>
            <a:ext cx="1905000" cy="338138"/>
          </a:xfrm>
          <a:prstGeom prst="rect">
            <a:avLst/>
          </a:prstGeom>
          <a:noFill/>
          <a:ln w="9525">
            <a:noFill/>
            <a:miter lim="800000"/>
            <a:headEnd/>
            <a:tailEnd/>
          </a:ln>
        </p:spPr>
        <p:txBody>
          <a:bodyPr>
            <a:spAutoFit/>
          </a:bodyPr>
          <a:lstStyle/>
          <a:p>
            <a:r>
              <a:rPr lang="en-US" sz="1600"/>
              <a:t>2. Labial Sulcus</a:t>
            </a:r>
          </a:p>
        </p:txBody>
      </p:sp>
      <p:sp>
        <p:nvSpPr>
          <p:cNvPr id="35856" name="TextBox 1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685800" y="1219200"/>
            <a:ext cx="5105400" cy="4648200"/>
          </a:xfrm>
        </p:spPr>
        <p:txBody>
          <a:bodyPr/>
          <a:lstStyle/>
          <a:p>
            <a:pPr algn="just">
              <a:lnSpc>
                <a:spcPct val="150000"/>
              </a:lnSpc>
              <a:buFont typeface="Wingdings" pitchFamily="2" charset="2"/>
              <a:buNone/>
            </a:pPr>
            <a:r>
              <a:rPr lang="en-US" sz="2400" b="1" dirty="0">
                <a:solidFill>
                  <a:srgbClr val="FFFF00"/>
                </a:solidFill>
                <a:effectLst/>
              </a:rPr>
              <a:t>   </a:t>
            </a:r>
            <a:r>
              <a:rPr lang="en-US" sz="2400" b="1" u="sng" dirty="0">
                <a:solidFill>
                  <a:srgbClr val="FFFF00"/>
                </a:solidFill>
                <a:effectLst/>
              </a:rPr>
              <a:t>Primary stress bearing areas </a:t>
            </a:r>
          </a:p>
          <a:p>
            <a:pPr algn="just">
              <a:lnSpc>
                <a:spcPct val="150000"/>
              </a:lnSpc>
              <a:buFont typeface="Wingdings" pitchFamily="2" charset="2"/>
              <a:buNone/>
            </a:pPr>
            <a:endParaRPr lang="en-US" sz="2400" b="1" u="sng" dirty="0">
              <a:effectLst/>
            </a:endParaRPr>
          </a:p>
          <a:p>
            <a:pPr algn="just">
              <a:lnSpc>
                <a:spcPct val="150000"/>
              </a:lnSpc>
              <a:buFont typeface="Wingdings" pitchFamily="2" charset="2"/>
              <a:buNone/>
            </a:pPr>
            <a:r>
              <a:rPr lang="en-US" sz="2400" b="1" dirty="0">
                <a:solidFill>
                  <a:schemeClr val="tx2"/>
                </a:solidFill>
                <a:effectLst/>
              </a:rPr>
              <a:t>Maxilla </a:t>
            </a:r>
            <a:r>
              <a:rPr lang="en-US" sz="2400" dirty="0">
                <a:solidFill>
                  <a:schemeClr val="tx2"/>
                </a:solidFill>
                <a:effectLst/>
              </a:rPr>
              <a:t>: </a:t>
            </a:r>
            <a:r>
              <a:rPr lang="en-US" sz="2400" dirty="0" err="1">
                <a:solidFill>
                  <a:schemeClr val="tx2"/>
                </a:solidFill>
                <a:effectLst/>
              </a:rPr>
              <a:t>Posterio</a:t>
            </a:r>
            <a:r>
              <a:rPr lang="en-US" sz="2400" dirty="0">
                <a:solidFill>
                  <a:schemeClr val="tx2"/>
                </a:solidFill>
                <a:effectLst/>
              </a:rPr>
              <a:t>-lateral slope of     palate </a:t>
            </a:r>
          </a:p>
          <a:p>
            <a:pPr algn="just">
              <a:lnSpc>
                <a:spcPct val="150000"/>
              </a:lnSpc>
              <a:buFont typeface="Wingdings" pitchFamily="2" charset="2"/>
              <a:buNone/>
            </a:pPr>
            <a:r>
              <a:rPr lang="en-US" sz="2400" dirty="0">
                <a:effectLst/>
              </a:rPr>
              <a:t>     Crest of alveolar ridge        </a:t>
            </a:r>
          </a:p>
          <a:p>
            <a:pPr algn="just">
              <a:lnSpc>
                <a:spcPct val="150000"/>
              </a:lnSpc>
              <a:buFont typeface="Wingdings" pitchFamily="2" charset="2"/>
              <a:buNone/>
            </a:pPr>
            <a:r>
              <a:rPr lang="en-US" sz="2400" dirty="0">
                <a:effectLst/>
              </a:rPr>
              <a:t> </a:t>
            </a:r>
          </a:p>
          <a:p>
            <a:pPr algn="just">
              <a:lnSpc>
                <a:spcPct val="150000"/>
              </a:lnSpc>
              <a:buFont typeface="Wingdings" pitchFamily="2" charset="2"/>
              <a:buNone/>
            </a:pPr>
            <a:endParaRPr lang="en-US" sz="2400" b="1" dirty="0">
              <a:solidFill>
                <a:srgbClr val="FF0000"/>
              </a:solidFill>
              <a:effectLst/>
            </a:endParaRPr>
          </a:p>
          <a:p>
            <a:pPr algn="just">
              <a:lnSpc>
                <a:spcPct val="150000"/>
              </a:lnSpc>
              <a:buFont typeface="Wingdings" pitchFamily="2" charset="2"/>
              <a:buNone/>
            </a:pPr>
            <a:r>
              <a:rPr lang="en-US" sz="2400" b="1" dirty="0">
                <a:solidFill>
                  <a:schemeClr val="tx2"/>
                </a:solidFill>
                <a:effectLst/>
              </a:rPr>
              <a:t>Mandible :  </a:t>
            </a:r>
            <a:r>
              <a:rPr lang="en-US" sz="2400" dirty="0">
                <a:effectLst/>
              </a:rPr>
              <a:t>Buccal shelf area.  </a:t>
            </a:r>
          </a:p>
        </p:txBody>
      </p:sp>
      <p:sp>
        <p:nvSpPr>
          <p:cNvPr id="36867" name="Date Placeholder 3"/>
          <p:cNvSpPr>
            <a:spLocks noGrp="1"/>
          </p:cNvSpPr>
          <p:nvPr>
            <p:ph type="dt" sz="quarter" idx="10"/>
          </p:nvPr>
        </p:nvSpPr>
        <p:spPr>
          <a:noFill/>
        </p:spPr>
        <p:txBody>
          <a:bodyPr/>
          <a:lstStyle/>
          <a:p>
            <a:fld id="{4D8F8B0A-E594-4A2A-9BDE-ADC7D74AD037}" type="datetime1">
              <a:rPr lang="en-US" smtClean="0">
                <a:latin typeface="Times New Roman" pitchFamily="18" charset="0"/>
              </a:rPr>
              <a:pPr/>
              <a:t>9/28/2020</a:t>
            </a:fld>
            <a:endParaRPr lang="en-US">
              <a:latin typeface="Times New Roman" pitchFamily="18" charset="0"/>
            </a:endParaRPr>
          </a:p>
        </p:txBody>
      </p:sp>
      <p:sp>
        <p:nvSpPr>
          <p:cNvPr id="36868" name="Slide Number Placeholder 4"/>
          <p:cNvSpPr>
            <a:spLocks noGrp="1"/>
          </p:cNvSpPr>
          <p:nvPr>
            <p:ph type="sldNum" sz="quarter" idx="12"/>
          </p:nvPr>
        </p:nvSpPr>
        <p:spPr>
          <a:noFill/>
        </p:spPr>
        <p:txBody>
          <a:bodyPr/>
          <a:lstStyle/>
          <a:p>
            <a:fld id="{DB62B92D-C575-4381-B75E-AAF51120B2EA}" type="slidenum">
              <a:rPr lang="en-US" smtClean="0">
                <a:latin typeface="Times New Roman" pitchFamily="18" charset="0"/>
              </a:rPr>
              <a:pPr/>
              <a:t>28</a:t>
            </a:fld>
            <a:endParaRPr lang="en-US">
              <a:latin typeface="Times New Roman" pitchFamily="18" charset="0"/>
            </a:endParaRPr>
          </a:p>
        </p:txBody>
      </p:sp>
      <p:pic>
        <p:nvPicPr>
          <p:cNvPr id="36869" name="Picture 6" descr="DSCN1149.JPG"/>
          <p:cNvPicPr>
            <a:picLocks noChangeAspect="1"/>
          </p:cNvPicPr>
          <p:nvPr/>
        </p:nvPicPr>
        <p:blipFill>
          <a:blip r:embed="rId3"/>
          <a:srcRect l="21591" t="14488" r="26918" b="34612"/>
          <a:stretch>
            <a:fillRect/>
          </a:stretch>
        </p:blipFill>
        <p:spPr bwMode="auto">
          <a:xfrm>
            <a:off x="5943600" y="1524000"/>
            <a:ext cx="2774950" cy="2057400"/>
          </a:xfrm>
          <a:prstGeom prst="rect">
            <a:avLst/>
          </a:prstGeom>
          <a:noFill/>
          <a:ln w="19050">
            <a:solidFill>
              <a:schemeClr val="tx1"/>
            </a:solidFill>
            <a:miter lim="800000"/>
            <a:headEnd/>
            <a:tailEnd/>
          </a:ln>
        </p:spPr>
      </p:pic>
      <p:grpSp>
        <p:nvGrpSpPr>
          <p:cNvPr id="36870" name="Group 10"/>
          <p:cNvGrpSpPr>
            <a:grpSpLocks/>
          </p:cNvGrpSpPr>
          <p:nvPr/>
        </p:nvGrpSpPr>
        <p:grpSpPr bwMode="auto">
          <a:xfrm>
            <a:off x="5943600" y="4419600"/>
            <a:ext cx="2743200" cy="1981200"/>
            <a:chOff x="5284305" y="4114800"/>
            <a:chExt cx="3478695" cy="2286000"/>
          </a:xfrm>
        </p:grpSpPr>
        <p:pic>
          <p:nvPicPr>
            <p:cNvPr id="36872" name="Picture 7" descr="DSCN1150.JPG"/>
            <p:cNvPicPr>
              <a:picLocks noChangeAspect="1"/>
            </p:cNvPicPr>
            <p:nvPr/>
          </p:nvPicPr>
          <p:blipFill>
            <a:blip r:embed="rId4"/>
            <a:srcRect l="19815" t="19223" r="18040" b="26326"/>
            <a:stretch>
              <a:fillRect/>
            </a:stretch>
          </p:blipFill>
          <p:spPr bwMode="auto">
            <a:xfrm>
              <a:off x="5284305" y="4114800"/>
              <a:ext cx="3478695" cy="2286000"/>
            </a:xfrm>
            <a:prstGeom prst="rect">
              <a:avLst/>
            </a:prstGeom>
            <a:noFill/>
            <a:ln w="19050">
              <a:solidFill>
                <a:schemeClr val="tx1"/>
              </a:solidFill>
              <a:miter lim="800000"/>
              <a:headEnd/>
              <a:tailEnd/>
            </a:ln>
          </p:spPr>
        </p:pic>
        <p:sp>
          <p:nvSpPr>
            <p:cNvPr id="10" name="Chord 9"/>
            <p:cNvSpPr/>
            <p:nvPr/>
          </p:nvSpPr>
          <p:spPr bwMode="auto">
            <a:xfrm rot="12905444">
              <a:off x="8076522" y="4911603"/>
              <a:ext cx="426784" cy="776654"/>
            </a:xfrm>
            <a:prstGeom prst="chord">
              <a:avLst/>
            </a:prstGeom>
            <a:noFill/>
            <a:ln w="28575" cap="flat" cmpd="sng" algn="ctr">
              <a:solidFill>
                <a:srgbClr val="FFFF00"/>
              </a:solidFill>
              <a:prstDash val="solid"/>
              <a:round/>
              <a:headEnd type="none" w="med" len="med"/>
              <a:tailEnd type="none" w="med" len="med"/>
            </a:ln>
            <a:effectLst/>
          </p:spPr>
          <p:txBody>
            <a:bodyPr wrap="none"/>
            <a:lstStyle/>
            <a:p>
              <a:pPr>
                <a:defRPr/>
              </a:pPr>
              <a:endParaRPr lang="en-US">
                <a:latin typeface="Times New Roman" charset="0"/>
              </a:endParaRPr>
            </a:p>
          </p:txBody>
        </p:sp>
      </p:grpSp>
      <p:sp>
        <p:nvSpPr>
          <p:cNvPr id="36871" name="TextBox 8"/>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371600" y="762000"/>
            <a:ext cx="7772400" cy="2743200"/>
          </a:xfrm>
        </p:spPr>
        <p:txBody>
          <a:bodyPr/>
          <a:lstStyle/>
          <a:p>
            <a:pPr algn="just">
              <a:lnSpc>
                <a:spcPct val="150000"/>
              </a:lnSpc>
              <a:buFont typeface="Wingdings" pitchFamily="2" charset="2"/>
              <a:buNone/>
            </a:pPr>
            <a:r>
              <a:rPr lang="en-US" sz="2400" b="1" u="sng" dirty="0">
                <a:solidFill>
                  <a:srgbClr val="FFFF00"/>
                </a:solidFill>
                <a:effectLst/>
              </a:rPr>
              <a:t>Secondary stress bearing areas </a:t>
            </a:r>
          </a:p>
          <a:p>
            <a:pPr algn="just">
              <a:lnSpc>
                <a:spcPct val="150000"/>
              </a:lnSpc>
              <a:buFont typeface="Wingdings" pitchFamily="2" charset="2"/>
              <a:buNone/>
            </a:pPr>
            <a:endParaRPr lang="en-US" sz="2400" b="1" u="sng" dirty="0">
              <a:solidFill>
                <a:srgbClr val="FFFF00"/>
              </a:solidFill>
              <a:effectLst/>
            </a:endParaRPr>
          </a:p>
          <a:p>
            <a:pPr algn="just">
              <a:lnSpc>
                <a:spcPct val="150000"/>
              </a:lnSpc>
              <a:buFont typeface="Wingdings" pitchFamily="2" charset="2"/>
              <a:buNone/>
            </a:pPr>
            <a:r>
              <a:rPr lang="en-US" sz="2400" b="1" dirty="0">
                <a:effectLst/>
              </a:rPr>
              <a:t>   </a:t>
            </a:r>
            <a:r>
              <a:rPr lang="en-US" sz="2400" dirty="0">
                <a:effectLst/>
              </a:rPr>
              <a:t>Maxilla - </a:t>
            </a:r>
            <a:r>
              <a:rPr lang="en-US" sz="2400" dirty="0" err="1">
                <a:effectLst/>
              </a:rPr>
              <a:t>Rugae</a:t>
            </a:r>
            <a:r>
              <a:rPr lang="en-US" sz="2400" dirty="0">
                <a:effectLst/>
              </a:rPr>
              <a:t> area and ridge slopes.  </a:t>
            </a:r>
          </a:p>
          <a:p>
            <a:pPr algn="just">
              <a:lnSpc>
                <a:spcPct val="150000"/>
              </a:lnSpc>
              <a:buFont typeface="Wingdings" pitchFamily="2" charset="2"/>
              <a:buNone/>
            </a:pPr>
            <a:r>
              <a:rPr lang="en-US" sz="2400" dirty="0">
                <a:effectLst/>
              </a:rPr>
              <a:t>    Mandible – Residual ridge </a:t>
            </a:r>
          </a:p>
          <a:p>
            <a:pPr algn="just">
              <a:lnSpc>
                <a:spcPct val="150000"/>
              </a:lnSpc>
              <a:buFont typeface="Wingdings" pitchFamily="2" charset="2"/>
              <a:buNone/>
            </a:pPr>
            <a:endParaRPr lang="en-US" sz="2400" u="sng" dirty="0">
              <a:effectLst/>
            </a:endParaRPr>
          </a:p>
          <a:p>
            <a:pPr algn="just">
              <a:lnSpc>
                <a:spcPct val="150000"/>
              </a:lnSpc>
              <a:buFont typeface="Wingdings" pitchFamily="2" charset="2"/>
              <a:buNone/>
            </a:pPr>
            <a:endParaRPr lang="en-US" sz="2400" dirty="0">
              <a:effectLst/>
            </a:endParaRPr>
          </a:p>
          <a:p>
            <a:pPr algn="just">
              <a:lnSpc>
                <a:spcPct val="150000"/>
              </a:lnSpc>
              <a:buFont typeface="Wingdings" pitchFamily="2" charset="2"/>
              <a:buNone/>
            </a:pPr>
            <a:r>
              <a:rPr lang="en-US" sz="2400" dirty="0">
                <a:effectLst/>
              </a:rPr>
              <a:t>	</a:t>
            </a:r>
          </a:p>
        </p:txBody>
      </p:sp>
      <p:sp>
        <p:nvSpPr>
          <p:cNvPr id="37891" name="Date Placeholder 3"/>
          <p:cNvSpPr>
            <a:spLocks noGrp="1"/>
          </p:cNvSpPr>
          <p:nvPr>
            <p:ph type="dt" sz="quarter" idx="10"/>
          </p:nvPr>
        </p:nvSpPr>
        <p:spPr>
          <a:noFill/>
        </p:spPr>
        <p:txBody>
          <a:bodyPr/>
          <a:lstStyle/>
          <a:p>
            <a:fld id="{1B3C673E-36B3-4F2D-854E-26990F6E02CB}" type="datetime1">
              <a:rPr lang="en-US" smtClean="0">
                <a:latin typeface="Times New Roman" pitchFamily="18" charset="0"/>
              </a:rPr>
              <a:pPr/>
              <a:t>9/28/2020</a:t>
            </a:fld>
            <a:endParaRPr lang="en-US">
              <a:latin typeface="Times New Roman" pitchFamily="18" charset="0"/>
            </a:endParaRPr>
          </a:p>
        </p:txBody>
      </p:sp>
      <p:sp>
        <p:nvSpPr>
          <p:cNvPr id="37892" name="Slide Number Placeholder 4"/>
          <p:cNvSpPr>
            <a:spLocks noGrp="1"/>
          </p:cNvSpPr>
          <p:nvPr>
            <p:ph type="sldNum" sz="quarter" idx="12"/>
          </p:nvPr>
        </p:nvSpPr>
        <p:spPr>
          <a:noFill/>
        </p:spPr>
        <p:txBody>
          <a:bodyPr/>
          <a:lstStyle/>
          <a:p>
            <a:fld id="{DD7F2BF2-0383-48F0-ACF2-F24FC395BC73}" type="slidenum">
              <a:rPr lang="en-US" smtClean="0">
                <a:latin typeface="Times New Roman" pitchFamily="18" charset="0"/>
              </a:rPr>
              <a:pPr/>
              <a:t>29</a:t>
            </a:fld>
            <a:endParaRPr lang="en-US">
              <a:latin typeface="Times New Roman" pitchFamily="18" charset="0"/>
            </a:endParaRPr>
          </a:p>
        </p:txBody>
      </p:sp>
      <p:pic>
        <p:nvPicPr>
          <p:cNvPr id="37893" name="Picture 4" descr="DSCN1150.JPG"/>
          <p:cNvPicPr>
            <a:picLocks noChangeAspect="1"/>
          </p:cNvPicPr>
          <p:nvPr/>
        </p:nvPicPr>
        <p:blipFill>
          <a:blip r:embed="rId3"/>
          <a:srcRect l="21176" t="33743" r="23012" b="26326"/>
          <a:stretch>
            <a:fillRect/>
          </a:stretch>
        </p:blipFill>
        <p:spPr bwMode="auto">
          <a:xfrm>
            <a:off x="5257800" y="3886200"/>
            <a:ext cx="2690813" cy="1600200"/>
          </a:xfrm>
          <a:prstGeom prst="rect">
            <a:avLst/>
          </a:prstGeom>
          <a:noFill/>
          <a:ln w="19050">
            <a:solidFill>
              <a:schemeClr val="tx1"/>
            </a:solidFill>
            <a:miter lim="800000"/>
            <a:headEnd/>
            <a:tailEnd/>
          </a:ln>
        </p:spPr>
      </p:pic>
      <p:pic>
        <p:nvPicPr>
          <p:cNvPr id="37894" name="Picture 5" descr="DSCN2965.JPG"/>
          <p:cNvPicPr>
            <a:picLocks noChangeAspect="1"/>
          </p:cNvPicPr>
          <p:nvPr/>
        </p:nvPicPr>
        <p:blipFill>
          <a:blip r:embed="rId4"/>
          <a:srcRect l="28076" t="40691" r="30420" b="25130"/>
          <a:stretch>
            <a:fillRect/>
          </a:stretch>
        </p:blipFill>
        <p:spPr bwMode="auto">
          <a:xfrm>
            <a:off x="1828800" y="3886200"/>
            <a:ext cx="2590800" cy="1600200"/>
          </a:xfrm>
          <a:prstGeom prst="rect">
            <a:avLst/>
          </a:prstGeom>
          <a:noFill/>
          <a:ln w="19050">
            <a:solidFill>
              <a:schemeClr val="tx1"/>
            </a:solidFill>
            <a:miter lim="800000"/>
            <a:headEnd/>
            <a:tailEnd/>
          </a:ln>
        </p:spPr>
      </p:pic>
      <p:sp>
        <p:nvSpPr>
          <p:cNvPr id="37895"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66800" y="304800"/>
            <a:ext cx="7772400" cy="1143000"/>
          </a:xfrm>
        </p:spPr>
        <p:txBody>
          <a:bodyPr/>
          <a:lstStyle/>
          <a:p>
            <a:pPr algn="ctr"/>
            <a:r>
              <a:rPr lang="en-US" sz="3600" dirty="0"/>
              <a:t>Definitions </a:t>
            </a:r>
          </a:p>
        </p:txBody>
      </p:sp>
      <p:sp>
        <p:nvSpPr>
          <p:cNvPr id="5123" name="Content Placeholder 2"/>
          <p:cNvSpPr>
            <a:spLocks noGrp="1"/>
          </p:cNvSpPr>
          <p:nvPr>
            <p:ph idx="1"/>
          </p:nvPr>
        </p:nvSpPr>
        <p:spPr>
          <a:xfrm>
            <a:off x="762000" y="1524000"/>
            <a:ext cx="8027988" cy="4724400"/>
          </a:xfrm>
        </p:spPr>
        <p:txBody>
          <a:bodyPr/>
          <a:lstStyle/>
          <a:p>
            <a:pPr algn="just">
              <a:lnSpc>
                <a:spcPct val="150000"/>
              </a:lnSpc>
            </a:pPr>
            <a:r>
              <a:rPr lang="en-US" sz="2400" dirty="0">
                <a:effectLst/>
              </a:rPr>
              <a:t>A negative likeness or copy in reverse of an object; an imprint of the teeth and adjacent structures for use in dentistry					</a:t>
            </a:r>
            <a:r>
              <a:rPr lang="en-US" sz="2400" b="1" dirty="0">
                <a:solidFill>
                  <a:srgbClr val="FFFF00"/>
                </a:solidFill>
                <a:effectLst/>
              </a:rPr>
              <a:t>(GPT-8)</a:t>
            </a:r>
          </a:p>
          <a:p>
            <a:pPr algn="just">
              <a:lnSpc>
                <a:spcPct val="150000"/>
              </a:lnSpc>
            </a:pPr>
            <a:endParaRPr lang="en-US" sz="2400" dirty="0">
              <a:effectLst/>
            </a:endParaRPr>
          </a:p>
          <a:p>
            <a:pPr algn="just">
              <a:lnSpc>
                <a:spcPct val="150000"/>
              </a:lnSpc>
            </a:pPr>
            <a:r>
              <a:rPr lang="en-US" sz="2400" dirty="0">
                <a:effectLst/>
              </a:rPr>
              <a:t>An impression is a record of negative form of tissues of oral cavity that makeup the basal seat of denture 					</a:t>
            </a:r>
            <a:r>
              <a:rPr lang="en-US" sz="2400" dirty="0">
                <a:solidFill>
                  <a:srgbClr val="FFFF00"/>
                </a:solidFill>
                <a:effectLst/>
              </a:rPr>
              <a:t>       (</a:t>
            </a:r>
            <a:r>
              <a:rPr lang="en-US" sz="2400" b="1" dirty="0">
                <a:solidFill>
                  <a:srgbClr val="FFFF00"/>
                </a:solidFill>
                <a:effectLst/>
              </a:rPr>
              <a:t>BOUCHER</a:t>
            </a:r>
            <a:r>
              <a:rPr lang="en-US" sz="2400" dirty="0">
                <a:solidFill>
                  <a:srgbClr val="FFFF00"/>
                </a:solidFill>
                <a:effectLst/>
              </a:rPr>
              <a:t>) </a:t>
            </a:r>
          </a:p>
        </p:txBody>
      </p:sp>
      <p:sp>
        <p:nvSpPr>
          <p:cNvPr id="5124" name="Date Placeholder 3"/>
          <p:cNvSpPr>
            <a:spLocks noGrp="1"/>
          </p:cNvSpPr>
          <p:nvPr>
            <p:ph type="dt" sz="quarter" idx="10"/>
          </p:nvPr>
        </p:nvSpPr>
        <p:spPr>
          <a:noFill/>
        </p:spPr>
        <p:txBody>
          <a:bodyPr/>
          <a:lstStyle/>
          <a:p>
            <a:fld id="{501D1724-9AC9-4B9B-86D8-423061007EB6}" type="datetime1">
              <a:rPr lang="en-US" smtClean="0">
                <a:solidFill>
                  <a:srgbClr val="FFFF00"/>
                </a:solidFill>
                <a:latin typeface="Times New Roman" pitchFamily="18" charset="0"/>
              </a:rPr>
              <a:pPr/>
              <a:t>9/28/2020</a:t>
            </a:fld>
            <a:endParaRPr lang="en-US">
              <a:solidFill>
                <a:srgbClr val="FFFF00"/>
              </a:solidFill>
              <a:latin typeface="Times New Roman" pitchFamily="18" charset="0"/>
            </a:endParaRPr>
          </a:p>
        </p:txBody>
      </p:sp>
      <p:sp>
        <p:nvSpPr>
          <p:cNvPr id="5125" name="Slide Number Placeholder 4"/>
          <p:cNvSpPr>
            <a:spLocks noGrp="1"/>
          </p:cNvSpPr>
          <p:nvPr>
            <p:ph type="sldNum" sz="quarter" idx="12"/>
          </p:nvPr>
        </p:nvSpPr>
        <p:spPr>
          <a:noFill/>
        </p:spPr>
        <p:txBody>
          <a:bodyPr/>
          <a:lstStyle/>
          <a:p>
            <a:fld id="{48DF360F-7C34-4FC5-9CDE-3B797DD605CD}" type="slidenum">
              <a:rPr lang="en-US" smtClean="0">
                <a:solidFill>
                  <a:srgbClr val="FFFF00"/>
                </a:solidFill>
                <a:latin typeface="Times New Roman" pitchFamily="18" charset="0"/>
              </a:rPr>
              <a:pPr/>
              <a:t>3</a:t>
            </a:fld>
            <a:endParaRPr lang="en-US">
              <a:solidFill>
                <a:srgbClr val="FFFF00"/>
              </a:solidFill>
              <a:latin typeface="Times New Roman" pitchFamily="18" charset="0"/>
            </a:endParaRPr>
          </a:p>
        </p:txBody>
      </p:sp>
      <p:sp>
        <p:nvSpPr>
          <p:cNvPr id="5126"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5486400" cy="5222875"/>
          </a:xfrm>
        </p:spPr>
        <p:txBody>
          <a:bodyPr/>
          <a:lstStyle/>
          <a:p>
            <a:pPr algn="just">
              <a:lnSpc>
                <a:spcPct val="150000"/>
              </a:lnSpc>
              <a:buFont typeface="Wingdings" pitchFamily="2" charset="2"/>
              <a:buNone/>
              <a:defRPr/>
            </a:pPr>
            <a:r>
              <a:rPr lang="en-US" sz="2400" b="1" dirty="0">
                <a:solidFill>
                  <a:srgbClr val="FFFF00"/>
                </a:solidFill>
                <a:effectLst/>
              </a:rPr>
              <a:t>		       </a:t>
            </a:r>
            <a:r>
              <a:rPr lang="en-US" sz="2400" b="1" u="sng" dirty="0">
                <a:solidFill>
                  <a:srgbClr val="FFFF00"/>
                </a:solidFill>
                <a:effectLst/>
              </a:rPr>
              <a:t>Relief areas</a:t>
            </a:r>
            <a:r>
              <a:rPr lang="en-US" sz="2400" u="sng" dirty="0">
                <a:solidFill>
                  <a:srgbClr val="FFFF00"/>
                </a:solidFill>
                <a:effectLst/>
              </a:rPr>
              <a:t> </a:t>
            </a:r>
          </a:p>
          <a:p>
            <a:pPr algn="just">
              <a:lnSpc>
                <a:spcPct val="150000"/>
              </a:lnSpc>
              <a:buFont typeface="Wingdings" pitchFamily="2" charset="2"/>
              <a:buNone/>
              <a:defRPr/>
            </a:pPr>
            <a:endParaRPr lang="en-US" sz="2400" u="sng" dirty="0">
              <a:solidFill>
                <a:srgbClr val="FFFF00"/>
              </a:solidFill>
              <a:effectLst/>
            </a:endParaRPr>
          </a:p>
          <a:p>
            <a:pPr algn="just">
              <a:lnSpc>
                <a:spcPct val="150000"/>
              </a:lnSpc>
              <a:buFont typeface="Wingdings" pitchFamily="2" charset="2"/>
              <a:buNone/>
              <a:defRPr/>
            </a:pPr>
            <a:r>
              <a:rPr lang="en-US" sz="2400" dirty="0">
                <a:solidFill>
                  <a:srgbClr val="FFFF00"/>
                </a:solidFill>
                <a:effectLst/>
              </a:rPr>
              <a:t>     </a:t>
            </a:r>
            <a:r>
              <a:rPr lang="en-US" sz="2400" dirty="0">
                <a:effectLst/>
              </a:rPr>
              <a:t>Areas requiring minimum or no   </a:t>
            </a:r>
          </a:p>
          <a:p>
            <a:pPr algn="just">
              <a:lnSpc>
                <a:spcPct val="150000"/>
              </a:lnSpc>
              <a:buFont typeface="Wingdings" pitchFamily="2" charset="2"/>
              <a:buNone/>
              <a:defRPr/>
            </a:pPr>
            <a:r>
              <a:rPr lang="en-US" sz="2400" dirty="0">
                <a:effectLst/>
              </a:rPr>
              <a:t>     pressure –</a:t>
            </a:r>
          </a:p>
          <a:p>
            <a:pPr algn="just">
              <a:lnSpc>
                <a:spcPct val="150000"/>
              </a:lnSpc>
              <a:buFont typeface="Wingdings" pitchFamily="2" charset="2"/>
              <a:buNone/>
              <a:defRPr/>
            </a:pPr>
            <a:endParaRPr lang="en-US" sz="2400" dirty="0">
              <a:effectLst/>
            </a:endParaRPr>
          </a:p>
          <a:p>
            <a:pPr algn="just">
              <a:lnSpc>
                <a:spcPct val="150000"/>
              </a:lnSpc>
              <a:buFont typeface="Wingdings" pitchFamily="2" charset="2"/>
              <a:buNone/>
              <a:defRPr/>
            </a:pPr>
            <a:r>
              <a:rPr lang="en-US" sz="2400" dirty="0">
                <a:effectLst/>
              </a:rPr>
              <a:t>      Incisive papilla, </a:t>
            </a:r>
          </a:p>
          <a:p>
            <a:pPr algn="just">
              <a:lnSpc>
                <a:spcPct val="150000"/>
              </a:lnSpc>
              <a:buFont typeface="Wingdings" pitchFamily="2" charset="2"/>
              <a:buNone/>
              <a:defRPr/>
            </a:pPr>
            <a:r>
              <a:rPr lang="en-US" sz="2400" dirty="0">
                <a:effectLst/>
              </a:rPr>
              <a:t>      </a:t>
            </a:r>
            <a:r>
              <a:rPr lang="en-US" sz="2400" dirty="0" err="1">
                <a:effectLst/>
              </a:rPr>
              <a:t>Midpalatine</a:t>
            </a:r>
            <a:r>
              <a:rPr lang="en-US" sz="2400" dirty="0">
                <a:effectLst/>
              </a:rPr>
              <a:t> suture,     </a:t>
            </a:r>
          </a:p>
          <a:p>
            <a:pPr algn="just">
              <a:lnSpc>
                <a:spcPct val="150000"/>
              </a:lnSpc>
              <a:buFont typeface="Wingdings" pitchFamily="2" charset="2"/>
              <a:buNone/>
              <a:defRPr/>
            </a:pPr>
            <a:r>
              <a:rPr lang="en-US" sz="2400" dirty="0">
                <a:effectLst/>
              </a:rPr>
              <a:t>      Crest of the mandibular residual    </a:t>
            </a:r>
          </a:p>
          <a:p>
            <a:pPr algn="just">
              <a:lnSpc>
                <a:spcPct val="150000"/>
              </a:lnSpc>
              <a:buFont typeface="Wingdings" pitchFamily="2" charset="2"/>
              <a:buNone/>
              <a:defRPr/>
            </a:pPr>
            <a:r>
              <a:rPr lang="en-US" sz="2400" dirty="0">
                <a:effectLst/>
              </a:rPr>
              <a:t>      ridge.</a:t>
            </a:r>
            <a:endParaRPr lang="en-US" sz="2400" dirty="0"/>
          </a:p>
          <a:p>
            <a:pPr>
              <a:defRPr/>
            </a:pPr>
            <a:endParaRPr lang="en-US" sz="2400" dirty="0"/>
          </a:p>
        </p:txBody>
      </p:sp>
      <p:sp>
        <p:nvSpPr>
          <p:cNvPr id="38915" name="Date Placeholder 3"/>
          <p:cNvSpPr>
            <a:spLocks noGrp="1"/>
          </p:cNvSpPr>
          <p:nvPr>
            <p:ph type="dt" sz="quarter" idx="10"/>
          </p:nvPr>
        </p:nvSpPr>
        <p:spPr>
          <a:noFill/>
        </p:spPr>
        <p:txBody>
          <a:bodyPr/>
          <a:lstStyle/>
          <a:p>
            <a:fld id="{607229BC-3169-4A53-BF65-5A87491E4290}" type="datetime1">
              <a:rPr lang="en-US" smtClean="0">
                <a:latin typeface="Times New Roman" pitchFamily="18" charset="0"/>
              </a:rPr>
              <a:pPr/>
              <a:t>9/28/2020</a:t>
            </a:fld>
            <a:endParaRPr lang="en-US">
              <a:latin typeface="Times New Roman" pitchFamily="18" charset="0"/>
            </a:endParaRPr>
          </a:p>
        </p:txBody>
      </p:sp>
      <p:sp>
        <p:nvSpPr>
          <p:cNvPr id="38916" name="Slide Number Placeholder 4"/>
          <p:cNvSpPr>
            <a:spLocks noGrp="1"/>
          </p:cNvSpPr>
          <p:nvPr>
            <p:ph type="sldNum" sz="quarter" idx="12"/>
          </p:nvPr>
        </p:nvSpPr>
        <p:spPr>
          <a:noFill/>
        </p:spPr>
        <p:txBody>
          <a:bodyPr/>
          <a:lstStyle/>
          <a:p>
            <a:fld id="{727A8281-27A2-40A4-A901-69C9D1D1683B}" type="slidenum">
              <a:rPr lang="en-US" smtClean="0">
                <a:latin typeface="Times New Roman" pitchFamily="18" charset="0"/>
              </a:rPr>
              <a:pPr/>
              <a:t>30</a:t>
            </a:fld>
            <a:endParaRPr lang="en-US">
              <a:latin typeface="Times New Roman" pitchFamily="18" charset="0"/>
            </a:endParaRPr>
          </a:p>
        </p:txBody>
      </p:sp>
      <p:grpSp>
        <p:nvGrpSpPr>
          <p:cNvPr id="38917" name="Group 8"/>
          <p:cNvGrpSpPr>
            <a:grpSpLocks/>
          </p:cNvGrpSpPr>
          <p:nvPr/>
        </p:nvGrpSpPr>
        <p:grpSpPr bwMode="auto">
          <a:xfrm>
            <a:off x="6324600" y="1066800"/>
            <a:ext cx="2438400" cy="2133600"/>
            <a:chOff x="6324600" y="1066800"/>
            <a:chExt cx="2438400" cy="2133600"/>
          </a:xfrm>
        </p:grpSpPr>
        <p:pic>
          <p:nvPicPr>
            <p:cNvPr id="38920" name="Picture 5" descr="DSCN1149.JPG"/>
            <p:cNvPicPr>
              <a:picLocks noChangeAspect="1"/>
            </p:cNvPicPr>
            <p:nvPr/>
          </p:nvPicPr>
          <p:blipFill>
            <a:blip r:embed="rId2"/>
            <a:srcRect l="28172" t="16243" r="29704" b="34612"/>
            <a:stretch>
              <a:fillRect/>
            </a:stretch>
          </p:blipFill>
          <p:spPr bwMode="auto">
            <a:xfrm>
              <a:off x="6324600" y="1066800"/>
              <a:ext cx="2438400" cy="2133600"/>
            </a:xfrm>
            <a:prstGeom prst="rect">
              <a:avLst/>
            </a:prstGeom>
            <a:noFill/>
            <a:ln w="19050">
              <a:solidFill>
                <a:schemeClr val="tx1"/>
              </a:solidFill>
              <a:miter lim="800000"/>
              <a:headEnd/>
              <a:tailEnd/>
            </a:ln>
          </p:spPr>
        </p:pic>
        <p:sp>
          <p:nvSpPr>
            <p:cNvPr id="38921" name="Oval 6"/>
            <p:cNvSpPr>
              <a:spLocks noChangeArrowheads="1"/>
            </p:cNvSpPr>
            <p:nvPr/>
          </p:nvSpPr>
          <p:spPr bwMode="auto">
            <a:xfrm>
              <a:off x="7315200" y="1143000"/>
              <a:ext cx="533400" cy="457200"/>
            </a:xfrm>
            <a:prstGeom prst="ellipse">
              <a:avLst/>
            </a:prstGeom>
            <a:noFill/>
            <a:ln w="28575" algn="ctr">
              <a:solidFill>
                <a:srgbClr val="FFFF00"/>
              </a:solidFill>
              <a:round/>
              <a:headEnd/>
              <a:tailEnd/>
            </a:ln>
          </p:spPr>
          <p:txBody>
            <a:bodyPr wrap="none"/>
            <a:lstStyle/>
            <a:p>
              <a:endParaRPr lang="en-US"/>
            </a:p>
          </p:txBody>
        </p:sp>
        <p:sp>
          <p:nvSpPr>
            <p:cNvPr id="38922" name="Oval 7"/>
            <p:cNvSpPr>
              <a:spLocks noChangeArrowheads="1"/>
            </p:cNvSpPr>
            <p:nvPr/>
          </p:nvSpPr>
          <p:spPr bwMode="auto">
            <a:xfrm rot="704182">
              <a:off x="7097272" y="1600200"/>
              <a:ext cx="381000" cy="1447800"/>
            </a:xfrm>
            <a:prstGeom prst="ellipse">
              <a:avLst/>
            </a:prstGeom>
            <a:noFill/>
            <a:ln w="28575" algn="ctr">
              <a:solidFill>
                <a:srgbClr val="FFFF00"/>
              </a:solidFill>
              <a:round/>
              <a:headEnd/>
              <a:tailEnd/>
            </a:ln>
          </p:spPr>
          <p:txBody>
            <a:bodyPr wrap="none"/>
            <a:lstStyle/>
            <a:p>
              <a:endParaRPr lang="en-US"/>
            </a:p>
          </p:txBody>
        </p:sp>
      </p:grpSp>
      <p:pic>
        <p:nvPicPr>
          <p:cNvPr id="38918" name="Picture 9" descr="DSCN2966.JPG"/>
          <p:cNvPicPr>
            <a:picLocks noChangeAspect="1"/>
          </p:cNvPicPr>
          <p:nvPr/>
        </p:nvPicPr>
        <p:blipFill>
          <a:blip r:embed="rId3"/>
          <a:srcRect l="18262" t="28841" r="23145" b="20703"/>
          <a:stretch>
            <a:fillRect/>
          </a:stretch>
        </p:blipFill>
        <p:spPr bwMode="auto">
          <a:xfrm>
            <a:off x="6096000" y="4191000"/>
            <a:ext cx="2895600" cy="1870075"/>
          </a:xfrm>
          <a:prstGeom prst="rect">
            <a:avLst/>
          </a:prstGeom>
          <a:noFill/>
          <a:ln w="19050">
            <a:solidFill>
              <a:schemeClr val="tx1"/>
            </a:solidFill>
            <a:miter lim="800000"/>
            <a:headEnd/>
            <a:tailEnd/>
          </a:ln>
        </p:spPr>
      </p:pic>
      <p:sp>
        <p:nvSpPr>
          <p:cNvPr id="38919" name="TextBox 9"/>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43000" y="228600"/>
            <a:ext cx="7772400" cy="1143000"/>
          </a:xfrm>
        </p:spPr>
        <p:txBody>
          <a:bodyPr/>
          <a:lstStyle/>
          <a:p>
            <a:pPr algn="ctr"/>
            <a:r>
              <a:rPr lang="en-US" sz="2800"/>
              <a:t>spacers</a:t>
            </a:r>
          </a:p>
        </p:txBody>
      </p:sp>
      <p:sp>
        <p:nvSpPr>
          <p:cNvPr id="39939" name="Date Placeholder 3"/>
          <p:cNvSpPr>
            <a:spLocks noGrp="1"/>
          </p:cNvSpPr>
          <p:nvPr>
            <p:ph type="dt" sz="quarter" idx="10"/>
          </p:nvPr>
        </p:nvSpPr>
        <p:spPr>
          <a:noFill/>
        </p:spPr>
        <p:txBody>
          <a:bodyPr/>
          <a:lstStyle/>
          <a:p>
            <a:fld id="{93B39DEF-199B-4063-84C4-577DD3CD2F8D}" type="datetime1">
              <a:rPr lang="en-US" smtClean="0">
                <a:latin typeface="Times New Roman" pitchFamily="18" charset="0"/>
              </a:rPr>
              <a:pPr/>
              <a:t>9/28/2020</a:t>
            </a:fld>
            <a:endParaRPr lang="en-US">
              <a:latin typeface="Times New Roman" pitchFamily="18" charset="0"/>
            </a:endParaRPr>
          </a:p>
        </p:txBody>
      </p:sp>
      <p:sp>
        <p:nvSpPr>
          <p:cNvPr id="39940" name="Slide Number Placeholder 4"/>
          <p:cNvSpPr>
            <a:spLocks noGrp="1"/>
          </p:cNvSpPr>
          <p:nvPr>
            <p:ph type="sldNum" sz="quarter" idx="12"/>
          </p:nvPr>
        </p:nvSpPr>
        <p:spPr>
          <a:noFill/>
        </p:spPr>
        <p:txBody>
          <a:bodyPr/>
          <a:lstStyle/>
          <a:p>
            <a:fld id="{15CBDD47-0039-42BC-B4EE-430F8185B710}" type="slidenum">
              <a:rPr lang="en-US" smtClean="0">
                <a:latin typeface="Times New Roman" pitchFamily="18" charset="0"/>
              </a:rPr>
              <a:pPr/>
              <a:t>31</a:t>
            </a:fld>
            <a:endParaRPr lang="en-US">
              <a:latin typeface="Times New Roman" pitchFamily="18" charset="0"/>
            </a:endParaRPr>
          </a:p>
        </p:txBody>
      </p:sp>
      <p:pic>
        <p:nvPicPr>
          <p:cNvPr id="39941" name="Picture 7" descr="DSC01768.JPG"/>
          <p:cNvPicPr>
            <a:picLocks noChangeAspect="1"/>
          </p:cNvPicPr>
          <p:nvPr/>
        </p:nvPicPr>
        <p:blipFill>
          <a:blip r:embed="rId2">
            <a:lum bright="-30000" contrast="30000"/>
          </a:blip>
          <a:srcRect l="23360" t="22256" r="15807" b="14409"/>
          <a:stretch>
            <a:fillRect/>
          </a:stretch>
        </p:blipFill>
        <p:spPr bwMode="auto">
          <a:xfrm>
            <a:off x="1382713" y="3810000"/>
            <a:ext cx="2732087" cy="2133600"/>
          </a:xfrm>
          <a:prstGeom prst="rect">
            <a:avLst/>
          </a:prstGeom>
          <a:noFill/>
          <a:ln w="19050">
            <a:solidFill>
              <a:schemeClr val="tx1"/>
            </a:solidFill>
            <a:miter lim="800000"/>
            <a:headEnd/>
            <a:tailEnd/>
          </a:ln>
        </p:spPr>
      </p:pic>
      <p:pic>
        <p:nvPicPr>
          <p:cNvPr id="39942" name="Picture 6" descr="DSC01771.JPG"/>
          <p:cNvPicPr>
            <a:picLocks noChangeAspect="1"/>
          </p:cNvPicPr>
          <p:nvPr/>
        </p:nvPicPr>
        <p:blipFill>
          <a:blip r:embed="rId3">
            <a:lum bright="-30000" contrast="30000"/>
          </a:blip>
          <a:srcRect l="21667" t="18889" r="14999" b="14444"/>
          <a:stretch>
            <a:fillRect/>
          </a:stretch>
        </p:blipFill>
        <p:spPr bwMode="auto">
          <a:xfrm>
            <a:off x="1392238" y="1295400"/>
            <a:ext cx="2722562" cy="2149475"/>
          </a:xfrm>
          <a:prstGeom prst="rect">
            <a:avLst/>
          </a:prstGeom>
          <a:noFill/>
          <a:ln w="19050">
            <a:solidFill>
              <a:schemeClr val="tx1"/>
            </a:solidFill>
            <a:miter lim="800000"/>
            <a:headEnd/>
            <a:tailEnd/>
          </a:ln>
        </p:spPr>
      </p:pic>
      <p:pic>
        <p:nvPicPr>
          <p:cNvPr id="39943" name="Picture 8" descr="DSC01770.JPG"/>
          <p:cNvPicPr>
            <a:picLocks noChangeAspect="1"/>
          </p:cNvPicPr>
          <p:nvPr/>
        </p:nvPicPr>
        <p:blipFill>
          <a:blip r:embed="rId4">
            <a:lum bright="-30000" contrast="30000"/>
          </a:blip>
          <a:srcRect l="17500" t="27779" r="22501" b="12222"/>
          <a:stretch>
            <a:fillRect/>
          </a:stretch>
        </p:blipFill>
        <p:spPr bwMode="auto">
          <a:xfrm>
            <a:off x="5715000" y="3962400"/>
            <a:ext cx="2641600" cy="2057400"/>
          </a:xfrm>
          <a:prstGeom prst="rect">
            <a:avLst/>
          </a:prstGeom>
          <a:noFill/>
          <a:ln w="19050">
            <a:solidFill>
              <a:schemeClr val="tx1"/>
            </a:solidFill>
            <a:miter lim="800000"/>
            <a:headEnd/>
            <a:tailEnd/>
          </a:ln>
        </p:spPr>
      </p:pic>
      <p:pic>
        <p:nvPicPr>
          <p:cNvPr id="11" name="Content Placeholder 10" descr="DSC01769.JPG"/>
          <p:cNvPicPr>
            <a:picLocks noGrp="1" noChangeAspect="1"/>
          </p:cNvPicPr>
          <p:nvPr>
            <p:ph idx="1"/>
          </p:nvPr>
        </p:nvPicPr>
        <p:blipFill>
          <a:blip r:embed="rId5">
            <a:lum bright="-30000" contrast="30000"/>
          </a:blip>
          <a:srcRect l="17564" t="19367" r="18547" b="13966"/>
          <a:stretch>
            <a:fillRect/>
          </a:stretch>
        </p:blipFill>
        <p:spPr>
          <a:xfrm>
            <a:off x="5715000" y="1387475"/>
            <a:ext cx="2608263" cy="2041525"/>
          </a:xfrm>
          <a:ln w="19050" cap="sq">
            <a:solidFill>
              <a:schemeClr val="tx1"/>
            </a:solidFill>
          </a:ln>
          <a:effectLst>
            <a:outerShdw blurRad="50800" dist="38100" dir="2700000" algn="tl" rotWithShape="0">
              <a:srgbClr val="000000">
                <a:alpha val="43000"/>
              </a:srgbClr>
            </a:outerShdw>
          </a:effectLst>
        </p:spPr>
      </p:pic>
      <p:sp>
        <p:nvSpPr>
          <p:cNvPr id="39945" name="TextBox 8"/>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990600" y="76200"/>
            <a:ext cx="7772400" cy="1143000"/>
          </a:xfrm>
        </p:spPr>
        <p:txBody>
          <a:bodyPr/>
          <a:lstStyle/>
          <a:p>
            <a:pPr algn="ctr"/>
            <a:r>
              <a:rPr lang="en-US" sz="3600"/>
              <a:t>Classification </a:t>
            </a:r>
          </a:p>
        </p:txBody>
      </p:sp>
      <p:sp>
        <p:nvSpPr>
          <p:cNvPr id="3" name="Content Placeholder 2"/>
          <p:cNvSpPr>
            <a:spLocks noGrp="1"/>
          </p:cNvSpPr>
          <p:nvPr>
            <p:ph idx="1"/>
          </p:nvPr>
        </p:nvSpPr>
        <p:spPr>
          <a:xfrm>
            <a:off x="1169988" y="1524000"/>
            <a:ext cx="7772400" cy="4537075"/>
          </a:xfrm>
        </p:spPr>
        <p:txBody>
          <a:bodyPr/>
          <a:lstStyle/>
          <a:p>
            <a:pPr marL="514350" indent="-514350">
              <a:lnSpc>
                <a:spcPct val="150000"/>
              </a:lnSpc>
              <a:buFont typeface="+mj-lt"/>
              <a:buAutoNum type="arabicPeriod"/>
              <a:defRPr/>
            </a:pPr>
            <a:r>
              <a:rPr lang="en-US" sz="2400" dirty="0"/>
              <a:t>Amount of pressure used</a:t>
            </a:r>
          </a:p>
          <a:p>
            <a:pPr marL="1314450" lvl="2" indent="-514350">
              <a:lnSpc>
                <a:spcPct val="150000"/>
              </a:lnSpc>
              <a:defRPr/>
            </a:pPr>
            <a:r>
              <a:rPr lang="en-US" sz="2400" dirty="0"/>
              <a:t>Definite pressure </a:t>
            </a:r>
          </a:p>
          <a:p>
            <a:pPr marL="1314450" lvl="2" indent="-514350">
              <a:lnSpc>
                <a:spcPct val="150000"/>
              </a:lnSpc>
              <a:defRPr/>
            </a:pPr>
            <a:r>
              <a:rPr lang="en-US" sz="2400" dirty="0"/>
              <a:t>Minimal pressure </a:t>
            </a:r>
          </a:p>
          <a:p>
            <a:pPr marL="1314450" lvl="2" indent="-514350">
              <a:lnSpc>
                <a:spcPct val="150000"/>
              </a:lnSpc>
              <a:defRPr/>
            </a:pPr>
            <a:r>
              <a:rPr lang="en-US" sz="2400" dirty="0"/>
              <a:t>Selective pressure		</a:t>
            </a:r>
          </a:p>
          <a:p>
            <a:pPr marL="1314450" lvl="2" indent="-514350">
              <a:lnSpc>
                <a:spcPct val="150000"/>
              </a:lnSpc>
              <a:buFont typeface="Wingdings" pitchFamily="2" charset="2"/>
              <a:buNone/>
              <a:defRPr/>
            </a:pPr>
            <a:endParaRPr lang="en-US" sz="2400" dirty="0"/>
          </a:p>
          <a:p>
            <a:pPr marL="579438" lvl="2" indent="-579438">
              <a:lnSpc>
                <a:spcPct val="150000"/>
              </a:lnSpc>
              <a:buSzPct val="80000"/>
              <a:buFont typeface="+mj-lt"/>
              <a:buAutoNum type="arabicPeriod" startAt="2"/>
              <a:defRPr/>
            </a:pPr>
            <a:r>
              <a:rPr lang="en-US" sz="2400" dirty="0"/>
              <a:t>   Open mouth </a:t>
            </a:r>
          </a:p>
          <a:p>
            <a:pPr marL="579438" lvl="2" indent="-579438">
              <a:lnSpc>
                <a:spcPct val="150000"/>
              </a:lnSpc>
              <a:buSzPct val="80000"/>
              <a:buFont typeface="Wingdings" pitchFamily="2" charset="2"/>
              <a:buNone/>
              <a:defRPr/>
            </a:pPr>
            <a:r>
              <a:rPr lang="en-US" sz="2400" dirty="0"/>
              <a:t>         Closed mouth </a:t>
            </a:r>
          </a:p>
        </p:txBody>
      </p:sp>
      <p:sp>
        <p:nvSpPr>
          <p:cNvPr id="40964" name="Date Placeholder 3"/>
          <p:cNvSpPr>
            <a:spLocks noGrp="1"/>
          </p:cNvSpPr>
          <p:nvPr>
            <p:ph type="dt" sz="quarter" idx="10"/>
          </p:nvPr>
        </p:nvSpPr>
        <p:spPr>
          <a:noFill/>
        </p:spPr>
        <p:txBody>
          <a:bodyPr/>
          <a:lstStyle/>
          <a:p>
            <a:fld id="{2A6DBF00-1775-4FB7-AE79-98C71A0972BD}" type="datetime1">
              <a:rPr lang="en-US" smtClean="0">
                <a:latin typeface="Times New Roman" pitchFamily="18" charset="0"/>
              </a:rPr>
              <a:pPr/>
              <a:t>9/28/2020</a:t>
            </a:fld>
            <a:endParaRPr lang="en-US">
              <a:latin typeface="Times New Roman" pitchFamily="18" charset="0"/>
            </a:endParaRPr>
          </a:p>
        </p:txBody>
      </p:sp>
      <p:sp>
        <p:nvSpPr>
          <p:cNvPr id="40965" name="Slide Number Placeholder 4"/>
          <p:cNvSpPr>
            <a:spLocks noGrp="1"/>
          </p:cNvSpPr>
          <p:nvPr>
            <p:ph type="sldNum" sz="quarter" idx="12"/>
          </p:nvPr>
        </p:nvSpPr>
        <p:spPr>
          <a:noFill/>
        </p:spPr>
        <p:txBody>
          <a:bodyPr/>
          <a:lstStyle/>
          <a:p>
            <a:fld id="{93C1D397-D335-4B1E-8B88-5FC49F76A8E1}" type="slidenum">
              <a:rPr lang="en-US" smtClean="0">
                <a:latin typeface="Times New Roman" pitchFamily="18" charset="0"/>
              </a:rPr>
              <a:pPr/>
              <a:t>32</a:t>
            </a:fld>
            <a:endParaRPr lang="en-US">
              <a:latin typeface="Times New Roman" pitchFamily="18" charset="0"/>
            </a:endParaRPr>
          </a:p>
        </p:txBody>
      </p:sp>
      <p:pic>
        <p:nvPicPr>
          <p:cNvPr id="40966" name="Picture 5" descr="DSCN2236"/>
          <p:cNvPicPr>
            <a:picLocks noChangeAspect="1" noChangeArrowheads="1"/>
          </p:cNvPicPr>
          <p:nvPr/>
        </p:nvPicPr>
        <p:blipFill>
          <a:blip r:embed="rId2"/>
          <a:srcRect l="19862" r="5103" b="23483"/>
          <a:stretch>
            <a:fillRect/>
          </a:stretch>
        </p:blipFill>
        <p:spPr bwMode="auto">
          <a:xfrm>
            <a:off x="5105400" y="4876800"/>
            <a:ext cx="2286000" cy="1747838"/>
          </a:xfrm>
          <a:prstGeom prst="rect">
            <a:avLst/>
          </a:prstGeom>
          <a:noFill/>
          <a:ln w="19050">
            <a:solidFill>
              <a:schemeClr val="tx1"/>
            </a:solidFill>
            <a:miter lim="800000"/>
            <a:headEnd/>
            <a:tailEnd/>
          </a:ln>
        </p:spPr>
      </p:pic>
      <p:pic>
        <p:nvPicPr>
          <p:cNvPr id="40967" name="Picture 3" descr="DSCN2194"/>
          <p:cNvPicPr>
            <a:picLocks noChangeAspect="1" noChangeArrowheads="1"/>
          </p:cNvPicPr>
          <p:nvPr/>
        </p:nvPicPr>
        <p:blipFill>
          <a:blip r:embed="rId3"/>
          <a:srcRect l="9332" t="18082" r="5333" b="22992"/>
          <a:stretch>
            <a:fillRect/>
          </a:stretch>
        </p:blipFill>
        <p:spPr bwMode="auto">
          <a:xfrm>
            <a:off x="6756400" y="3124200"/>
            <a:ext cx="2311400" cy="1733550"/>
          </a:xfrm>
          <a:prstGeom prst="rect">
            <a:avLst/>
          </a:prstGeom>
          <a:noFill/>
          <a:ln w="19050">
            <a:solidFill>
              <a:schemeClr val="tx1"/>
            </a:solidFill>
            <a:miter lim="800000"/>
            <a:headEnd/>
            <a:tailEnd/>
          </a:ln>
        </p:spPr>
      </p:pic>
      <p:sp>
        <p:nvSpPr>
          <p:cNvPr id="40968" name="TextBox 7"/>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685800" y="838200"/>
            <a:ext cx="4114800" cy="5181600"/>
          </a:xfrm>
        </p:spPr>
        <p:txBody>
          <a:bodyPr/>
          <a:lstStyle/>
          <a:p>
            <a:pPr marL="514350" indent="-514350">
              <a:lnSpc>
                <a:spcPct val="200000"/>
              </a:lnSpc>
              <a:buFont typeface="Stencil" pitchFamily="82" charset="0"/>
              <a:buAutoNum type="arabicPeriod" startAt="3"/>
            </a:pPr>
            <a:r>
              <a:rPr lang="en-US" sz="2400">
                <a:effectLst/>
              </a:rPr>
              <a:t>Hand manipulation </a:t>
            </a:r>
          </a:p>
          <a:p>
            <a:pPr marL="514350" indent="-514350">
              <a:lnSpc>
                <a:spcPct val="200000"/>
              </a:lnSpc>
              <a:buFont typeface="Wingdings" pitchFamily="2" charset="2"/>
              <a:buNone/>
            </a:pPr>
            <a:r>
              <a:rPr lang="en-US" sz="2400">
                <a:effectLst/>
              </a:rPr>
              <a:t>      Functional movements</a:t>
            </a:r>
          </a:p>
          <a:p>
            <a:pPr marL="514350" indent="-514350">
              <a:lnSpc>
                <a:spcPct val="200000"/>
              </a:lnSpc>
              <a:buFont typeface="Wingdings" pitchFamily="2" charset="2"/>
              <a:buNone/>
            </a:pPr>
            <a:endParaRPr lang="en-US" sz="2400">
              <a:effectLst/>
            </a:endParaRPr>
          </a:p>
          <a:p>
            <a:pPr marL="514350" indent="-514350">
              <a:lnSpc>
                <a:spcPct val="200000"/>
              </a:lnSpc>
              <a:buFont typeface="Wingdings" pitchFamily="2" charset="2"/>
              <a:buNone/>
            </a:pPr>
            <a:endParaRPr lang="en-US" sz="2400">
              <a:effectLst/>
            </a:endParaRPr>
          </a:p>
          <a:p>
            <a:pPr marL="514350" indent="-514350">
              <a:lnSpc>
                <a:spcPct val="200000"/>
              </a:lnSpc>
              <a:buFont typeface="Stencil" pitchFamily="82" charset="0"/>
              <a:buAutoNum type="arabicPeriod" startAt="4"/>
            </a:pPr>
            <a:r>
              <a:rPr lang="en-US" sz="2400">
                <a:effectLst/>
              </a:rPr>
              <a:t>Stock tray </a:t>
            </a:r>
          </a:p>
          <a:p>
            <a:pPr marL="514350" indent="-514350">
              <a:lnSpc>
                <a:spcPct val="200000"/>
              </a:lnSpc>
              <a:buFont typeface="Wingdings" pitchFamily="2" charset="2"/>
              <a:buNone/>
            </a:pPr>
            <a:r>
              <a:rPr lang="en-US" sz="2400">
                <a:effectLst/>
              </a:rPr>
              <a:t>      Custom tray </a:t>
            </a:r>
          </a:p>
        </p:txBody>
      </p:sp>
      <p:sp>
        <p:nvSpPr>
          <p:cNvPr id="41987" name="Date Placeholder 3"/>
          <p:cNvSpPr>
            <a:spLocks noGrp="1"/>
          </p:cNvSpPr>
          <p:nvPr>
            <p:ph type="dt" sz="quarter" idx="10"/>
          </p:nvPr>
        </p:nvSpPr>
        <p:spPr>
          <a:noFill/>
        </p:spPr>
        <p:txBody>
          <a:bodyPr/>
          <a:lstStyle/>
          <a:p>
            <a:fld id="{B127CC38-22C0-4BDD-BE95-3B9BC3EE8F3D}" type="datetime1">
              <a:rPr lang="en-US" smtClean="0">
                <a:latin typeface="Times New Roman" pitchFamily="18" charset="0"/>
              </a:rPr>
              <a:pPr/>
              <a:t>9/28/2020</a:t>
            </a:fld>
            <a:endParaRPr lang="en-US">
              <a:latin typeface="Times New Roman" pitchFamily="18" charset="0"/>
            </a:endParaRPr>
          </a:p>
        </p:txBody>
      </p:sp>
      <p:sp>
        <p:nvSpPr>
          <p:cNvPr id="41988" name="Slide Number Placeholder 4"/>
          <p:cNvSpPr>
            <a:spLocks noGrp="1"/>
          </p:cNvSpPr>
          <p:nvPr>
            <p:ph type="sldNum" sz="quarter" idx="12"/>
          </p:nvPr>
        </p:nvSpPr>
        <p:spPr>
          <a:noFill/>
        </p:spPr>
        <p:txBody>
          <a:bodyPr/>
          <a:lstStyle/>
          <a:p>
            <a:fld id="{CBCF1B3E-F327-4991-B703-628D8C293E96}" type="slidenum">
              <a:rPr lang="en-US" smtClean="0">
                <a:latin typeface="Times New Roman" pitchFamily="18" charset="0"/>
              </a:rPr>
              <a:pPr/>
              <a:t>33</a:t>
            </a:fld>
            <a:endParaRPr lang="en-US">
              <a:latin typeface="Times New Roman" pitchFamily="18" charset="0"/>
            </a:endParaRPr>
          </a:p>
        </p:txBody>
      </p:sp>
      <p:pic>
        <p:nvPicPr>
          <p:cNvPr id="41989" name="Picture 4" descr="DSC01855.JPG"/>
          <p:cNvPicPr>
            <a:picLocks noChangeAspect="1"/>
          </p:cNvPicPr>
          <p:nvPr/>
        </p:nvPicPr>
        <p:blipFill>
          <a:blip r:embed="rId2"/>
          <a:srcRect l="35001" t="26666" r="14999" b="24445"/>
          <a:stretch>
            <a:fillRect/>
          </a:stretch>
        </p:blipFill>
        <p:spPr bwMode="auto">
          <a:xfrm>
            <a:off x="6477000" y="609600"/>
            <a:ext cx="2078038" cy="1524000"/>
          </a:xfrm>
          <a:prstGeom prst="rect">
            <a:avLst/>
          </a:prstGeom>
          <a:noFill/>
          <a:ln w="19050">
            <a:solidFill>
              <a:schemeClr val="tx1"/>
            </a:solidFill>
            <a:miter lim="800000"/>
            <a:headEnd/>
            <a:tailEnd/>
          </a:ln>
        </p:spPr>
      </p:pic>
      <p:pic>
        <p:nvPicPr>
          <p:cNvPr id="41990" name="Picture 3" descr="DSCN2193"/>
          <p:cNvPicPr>
            <a:picLocks noChangeAspect="1" noChangeArrowheads="1"/>
          </p:cNvPicPr>
          <p:nvPr/>
        </p:nvPicPr>
        <p:blipFill>
          <a:blip r:embed="rId3"/>
          <a:srcRect l="6410" t="16853" r="2563" b="25449"/>
          <a:stretch>
            <a:fillRect/>
          </a:stretch>
        </p:blipFill>
        <p:spPr bwMode="auto">
          <a:xfrm>
            <a:off x="4800600" y="2209800"/>
            <a:ext cx="2187575" cy="1447800"/>
          </a:xfrm>
          <a:prstGeom prst="rect">
            <a:avLst/>
          </a:prstGeom>
          <a:noFill/>
          <a:ln w="6350">
            <a:solidFill>
              <a:schemeClr val="tx1"/>
            </a:solidFill>
            <a:miter lim="800000"/>
            <a:headEnd/>
            <a:tailEnd/>
          </a:ln>
        </p:spPr>
      </p:pic>
      <p:pic>
        <p:nvPicPr>
          <p:cNvPr id="41991" name="Picture 7" descr="DSC01791.JPG"/>
          <p:cNvPicPr>
            <a:picLocks noChangeAspect="1"/>
          </p:cNvPicPr>
          <p:nvPr/>
        </p:nvPicPr>
        <p:blipFill>
          <a:blip r:embed="rId4"/>
          <a:srcRect l="39166" t="22221" r="41667" b="44444"/>
          <a:stretch>
            <a:fillRect/>
          </a:stretch>
        </p:blipFill>
        <p:spPr bwMode="auto">
          <a:xfrm>
            <a:off x="4846638" y="3886200"/>
            <a:ext cx="1477962" cy="1828800"/>
          </a:xfrm>
          <a:prstGeom prst="rect">
            <a:avLst/>
          </a:prstGeom>
          <a:noFill/>
          <a:ln w="19050">
            <a:solidFill>
              <a:schemeClr val="tx1"/>
            </a:solidFill>
            <a:miter lim="800000"/>
            <a:headEnd/>
            <a:tailEnd/>
          </a:ln>
        </p:spPr>
      </p:pic>
      <p:pic>
        <p:nvPicPr>
          <p:cNvPr id="41992" name="Picture 10" descr="DSC01774.JPG"/>
          <p:cNvPicPr>
            <a:picLocks noChangeAspect="1"/>
          </p:cNvPicPr>
          <p:nvPr/>
        </p:nvPicPr>
        <p:blipFill>
          <a:blip r:embed="rId5"/>
          <a:srcRect l="27499" t="24445" r="26666" b="21111"/>
          <a:stretch>
            <a:fillRect/>
          </a:stretch>
        </p:blipFill>
        <p:spPr bwMode="auto">
          <a:xfrm>
            <a:off x="6477000" y="4800600"/>
            <a:ext cx="2019300" cy="1800225"/>
          </a:xfrm>
          <a:prstGeom prst="rect">
            <a:avLst/>
          </a:prstGeom>
          <a:noFill/>
          <a:ln w="19050">
            <a:solidFill>
              <a:schemeClr val="tx1"/>
            </a:solidFill>
            <a:miter lim="800000"/>
            <a:headEnd/>
            <a:tailEnd/>
          </a:ln>
        </p:spPr>
      </p:pic>
      <p:sp>
        <p:nvSpPr>
          <p:cNvPr id="41993" name="TextBox 8"/>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295400"/>
            <a:ext cx="4773613" cy="4114800"/>
          </a:xfrm>
        </p:spPr>
        <p:txBody>
          <a:bodyPr/>
          <a:lstStyle/>
          <a:p>
            <a:pPr marL="514350" indent="-514350">
              <a:lnSpc>
                <a:spcPct val="200000"/>
              </a:lnSpc>
              <a:buFont typeface="+mj-lt"/>
              <a:buAutoNum type="arabicPeriod" startAt="5"/>
              <a:defRPr/>
            </a:pPr>
            <a:r>
              <a:rPr lang="en-US" sz="2400" dirty="0">
                <a:effectLst/>
              </a:rPr>
              <a:t>Preliminary impression</a:t>
            </a:r>
          </a:p>
          <a:p>
            <a:pPr marL="514350" indent="-514350">
              <a:lnSpc>
                <a:spcPct val="200000"/>
              </a:lnSpc>
              <a:buFont typeface="+mj-lt"/>
              <a:buAutoNum type="arabicPeriod" startAt="5"/>
              <a:defRPr/>
            </a:pPr>
            <a:endParaRPr lang="en-US" sz="2400" dirty="0">
              <a:effectLst/>
            </a:endParaRPr>
          </a:p>
          <a:p>
            <a:pPr marL="514350" indent="-514350">
              <a:lnSpc>
                <a:spcPct val="200000"/>
              </a:lnSpc>
              <a:buFont typeface="+mj-lt"/>
              <a:buAutoNum type="arabicPeriod" startAt="5"/>
              <a:defRPr/>
            </a:pPr>
            <a:endParaRPr lang="en-US" sz="2400" dirty="0">
              <a:effectLst/>
            </a:endParaRPr>
          </a:p>
          <a:p>
            <a:pPr marL="514350" indent="-514350">
              <a:lnSpc>
                <a:spcPct val="200000"/>
              </a:lnSpc>
              <a:buFont typeface="Wingdings" pitchFamily="2" charset="2"/>
              <a:buNone/>
              <a:defRPr/>
            </a:pPr>
            <a:r>
              <a:rPr lang="en-US" sz="2400" dirty="0">
                <a:effectLst/>
              </a:rPr>
              <a:t>      Secondary impression</a:t>
            </a:r>
          </a:p>
          <a:p>
            <a:pPr>
              <a:defRPr/>
            </a:pPr>
            <a:endParaRPr lang="en-US" sz="2400" dirty="0">
              <a:effectLst/>
            </a:endParaRPr>
          </a:p>
        </p:txBody>
      </p:sp>
      <p:sp>
        <p:nvSpPr>
          <p:cNvPr id="43011" name="Date Placeholder 3"/>
          <p:cNvSpPr>
            <a:spLocks noGrp="1"/>
          </p:cNvSpPr>
          <p:nvPr>
            <p:ph type="dt" sz="quarter" idx="10"/>
          </p:nvPr>
        </p:nvSpPr>
        <p:spPr>
          <a:noFill/>
        </p:spPr>
        <p:txBody>
          <a:bodyPr/>
          <a:lstStyle/>
          <a:p>
            <a:fld id="{4A38DAE7-5A72-49C2-9A7A-F79726BEDBDF}" type="datetime1">
              <a:rPr lang="en-US" smtClean="0">
                <a:latin typeface="Times New Roman" pitchFamily="18" charset="0"/>
              </a:rPr>
              <a:pPr/>
              <a:t>9/28/2020</a:t>
            </a:fld>
            <a:endParaRPr lang="en-US">
              <a:latin typeface="Times New Roman" pitchFamily="18" charset="0"/>
            </a:endParaRPr>
          </a:p>
        </p:txBody>
      </p:sp>
      <p:sp>
        <p:nvSpPr>
          <p:cNvPr id="43012" name="Slide Number Placeholder 4"/>
          <p:cNvSpPr>
            <a:spLocks noGrp="1"/>
          </p:cNvSpPr>
          <p:nvPr>
            <p:ph type="sldNum" sz="quarter" idx="12"/>
          </p:nvPr>
        </p:nvSpPr>
        <p:spPr>
          <a:noFill/>
        </p:spPr>
        <p:txBody>
          <a:bodyPr/>
          <a:lstStyle/>
          <a:p>
            <a:fld id="{6F625749-0CFD-4800-8310-9A5174E18DDF}" type="slidenum">
              <a:rPr lang="en-US" smtClean="0">
                <a:latin typeface="Times New Roman" pitchFamily="18" charset="0"/>
              </a:rPr>
              <a:pPr/>
              <a:t>34</a:t>
            </a:fld>
            <a:endParaRPr lang="en-US">
              <a:latin typeface="Times New Roman" pitchFamily="18" charset="0"/>
            </a:endParaRPr>
          </a:p>
        </p:txBody>
      </p:sp>
      <p:pic>
        <p:nvPicPr>
          <p:cNvPr id="43013" name="Picture 5" descr="ABCD0008.jpg"/>
          <p:cNvPicPr>
            <a:picLocks noChangeAspect="1"/>
          </p:cNvPicPr>
          <p:nvPr/>
        </p:nvPicPr>
        <p:blipFill>
          <a:blip r:embed="rId2"/>
          <a:srcRect l="3333" r="6667"/>
          <a:stretch>
            <a:fillRect/>
          </a:stretch>
        </p:blipFill>
        <p:spPr bwMode="auto">
          <a:xfrm>
            <a:off x="6096000" y="1143000"/>
            <a:ext cx="2057400" cy="1981200"/>
          </a:xfrm>
          <a:prstGeom prst="rect">
            <a:avLst/>
          </a:prstGeom>
          <a:noFill/>
          <a:ln w="19050">
            <a:solidFill>
              <a:schemeClr val="tx1"/>
            </a:solidFill>
            <a:miter lim="800000"/>
            <a:headEnd/>
            <a:tailEnd/>
          </a:ln>
        </p:spPr>
      </p:pic>
      <p:pic>
        <p:nvPicPr>
          <p:cNvPr id="43014" name="Picture 6" descr="ABCD0009.jpg"/>
          <p:cNvPicPr>
            <a:picLocks noChangeAspect="1"/>
          </p:cNvPicPr>
          <p:nvPr/>
        </p:nvPicPr>
        <p:blipFill>
          <a:blip r:embed="rId3"/>
          <a:srcRect l="15556" t="2222" r="13333" b="5927"/>
          <a:stretch>
            <a:fillRect/>
          </a:stretch>
        </p:blipFill>
        <p:spPr bwMode="auto">
          <a:xfrm>
            <a:off x="6019800" y="3733800"/>
            <a:ext cx="2124075" cy="2057400"/>
          </a:xfrm>
          <a:prstGeom prst="rect">
            <a:avLst/>
          </a:prstGeom>
          <a:noFill/>
          <a:ln w="19050">
            <a:solidFill>
              <a:schemeClr val="tx1"/>
            </a:solidFill>
            <a:miter lim="800000"/>
            <a:headEnd/>
            <a:tailEnd/>
          </a:ln>
        </p:spPr>
      </p:pic>
      <p:sp>
        <p:nvSpPr>
          <p:cNvPr id="43015"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62000" y="0"/>
            <a:ext cx="7772400" cy="1143000"/>
          </a:xfrm>
        </p:spPr>
        <p:txBody>
          <a:bodyPr/>
          <a:lstStyle/>
          <a:p>
            <a:pPr algn="ctr"/>
            <a:r>
              <a:rPr lang="en-US" sz="3200"/>
              <a:t>Trays </a:t>
            </a:r>
          </a:p>
        </p:txBody>
      </p:sp>
      <p:sp>
        <p:nvSpPr>
          <p:cNvPr id="3" name="Content Placeholder 2"/>
          <p:cNvSpPr>
            <a:spLocks noGrp="1"/>
          </p:cNvSpPr>
          <p:nvPr>
            <p:ph idx="1"/>
          </p:nvPr>
        </p:nvSpPr>
        <p:spPr>
          <a:xfrm>
            <a:off x="658813" y="1295400"/>
            <a:ext cx="8408987" cy="4953000"/>
          </a:xfrm>
        </p:spPr>
        <p:txBody>
          <a:bodyPr/>
          <a:lstStyle/>
          <a:p>
            <a:pPr algn="ctr">
              <a:lnSpc>
                <a:spcPct val="150000"/>
              </a:lnSpc>
              <a:buFont typeface="Wingdings" pitchFamily="2" charset="2"/>
              <a:buNone/>
              <a:defRPr/>
            </a:pPr>
            <a:r>
              <a:rPr lang="en-US" sz="2400" dirty="0">
                <a:solidFill>
                  <a:srgbClr val="FFFF00"/>
                </a:solidFill>
                <a:effectLst/>
              </a:rPr>
              <a:t>“A device which is used to CARRY, CONFINE and CONTROL an impression material while making an impression”</a:t>
            </a:r>
          </a:p>
          <a:p>
            <a:pPr lvl="4">
              <a:buFontTx/>
              <a:buNone/>
              <a:defRPr/>
            </a:pPr>
            <a:r>
              <a:rPr lang="en-US" sz="2400" dirty="0">
                <a:effectLst/>
              </a:rPr>
              <a:t> 					(GPT-8)</a:t>
            </a:r>
          </a:p>
          <a:p>
            <a:pPr marL="517525" lvl="4" indent="-166688" algn="just">
              <a:lnSpc>
                <a:spcPct val="150000"/>
              </a:lnSpc>
              <a:buClr>
                <a:schemeClr val="tx2"/>
              </a:buClr>
              <a:buSzPct val="114000"/>
              <a:buFont typeface="Wingdings" pitchFamily="2" charset="2"/>
              <a:buChar char="§"/>
              <a:defRPr/>
            </a:pPr>
            <a:r>
              <a:rPr lang="en-US" sz="2400" dirty="0">
                <a:effectLst/>
              </a:rPr>
              <a:t>  </a:t>
            </a:r>
            <a:r>
              <a:rPr lang="en-US" sz="2400" b="1" dirty="0">
                <a:effectLst/>
              </a:rPr>
              <a:t>FACTORS TO BE CONSIDERED – </a:t>
            </a:r>
          </a:p>
          <a:p>
            <a:pPr marL="808037" lvl="4" indent="-457200" algn="just">
              <a:lnSpc>
                <a:spcPct val="150000"/>
              </a:lnSpc>
              <a:buClr>
                <a:schemeClr val="tx2"/>
              </a:buClr>
              <a:buSzPct val="114000"/>
              <a:buFontTx/>
              <a:buNone/>
              <a:defRPr/>
            </a:pPr>
            <a:r>
              <a:rPr lang="en-US" sz="2200" dirty="0">
                <a:effectLst/>
              </a:rPr>
              <a:t>Tray should cover all the denture bearing areas</a:t>
            </a:r>
          </a:p>
          <a:p>
            <a:pPr marL="808037" lvl="4" indent="-457200" algn="just">
              <a:lnSpc>
                <a:spcPct val="150000"/>
              </a:lnSpc>
              <a:buClr>
                <a:schemeClr val="tx2"/>
              </a:buClr>
              <a:buSzPct val="114000"/>
              <a:defRPr/>
            </a:pPr>
            <a:r>
              <a:rPr lang="en-US" sz="2400" dirty="0">
                <a:effectLst/>
              </a:rPr>
              <a:t>Maxilla -  The </a:t>
            </a:r>
            <a:r>
              <a:rPr lang="en-US" sz="2400" dirty="0" err="1">
                <a:effectLst/>
              </a:rPr>
              <a:t>tuberosity</a:t>
            </a:r>
            <a:r>
              <a:rPr lang="en-US" sz="2400" dirty="0">
                <a:effectLst/>
              </a:rPr>
              <a:t> and </a:t>
            </a:r>
            <a:r>
              <a:rPr lang="en-US" sz="2400" dirty="0" err="1">
                <a:effectLst/>
              </a:rPr>
              <a:t>hamular</a:t>
            </a:r>
            <a:r>
              <a:rPr lang="en-US" sz="2400" dirty="0">
                <a:effectLst/>
              </a:rPr>
              <a:t> notch.</a:t>
            </a:r>
          </a:p>
          <a:p>
            <a:pPr marL="808037" lvl="4" indent="-457200" algn="just">
              <a:lnSpc>
                <a:spcPct val="150000"/>
              </a:lnSpc>
              <a:buClr>
                <a:schemeClr val="tx2"/>
              </a:buClr>
              <a:buSzPct val="114000"/>
              <a:defRPr/>
            </a:pPr>
            <a:r>
              <a:rPr lang="en-US" sz="2400" dirty="0">
                <a:effectLst/>
              </a:rPr>
              <a:t>Mandible – </a:t>
            </a:r>
            <a:r>
              <a:rPr lang="en-US" sz="2400" dirty="0" err="1">
                <a:effectLst/>
              </a:rPr>
              <a:t>Retromolar</a:t>
            </a:r>
            <a:r>
              <a:rPr lang="en-US" sz="2400" dirty="0">
                <a:effectLst/>
              </a:rPr>
              <a:t> pad 					</a:t>
            </a:r>
          </a:p>
        </p:txBody>
      </p:sp>
      <p:sp>
        <p:nvSpPr>
          <p:cNvPr id="44036" name="Date Placeholder 3"/>
          <p:cNvSpPr>
            <a:spLocks noGrp="1"/>
          </p:cNvSpPr>
          <p:nvPr>
            <p:ph type="dt" sz="quarter" idx="10"/>
          </p:nvPr>
        </p:nvSpPr>
        <p:spPr>
          <a:noFill/>
        </p:spPr>
        <p:txBody>
          <a:bodyPr/>
          <a:lstStyle/>
          <a:p>
            <a:fld id="{4385026D-D499-40A1-8EE2-CBF0397E2FDC}" type="datetime1">
              <a:rPr lang="en-US" smtClean="0">
                <a:latin typeface="Times New Roman" pitchFamily="18" charset="0"/>
              </a:rPr>
              <a:pPr/>
              <a:t>9/28/2020</a:t>
            </a:fld>
            <a:endParaRPr lang="en-US">
              <a:latin typeface="Times New Roman" pitchFamily="18" charset="0"/>
            </a:endParaRPr>
          </a:p>
        </p:txBody>
      </p:sp>
      <p:sp>
        <p:nvSpPr>
          <p:cNvPr id="44037" name="Slide Number Placeholder 4"/>
          <p:cNvSpPr>
            <a:spLocks noGrp="1"/>
          </p:cNvSpPr>
          <p:nvPr>
            <p:ph type="sldNum" sz="quarter" idx="12"/>
          </p:nvPr>
        </p:nvSpPr>
        <p:spPr>
          <a:noFill/>
        </p:spPr>
        <p:txBody>
          <a:bodyPr/>
          <a:lstStyle/>
          <a:p>
            <a:fld id="{988E62D0-943C-48DA-8DA5-8DDC6D5FEA19}" type="slidenum">
              <a:rPr lang="en-US" smtClean="0">
                <a:latin typeface="Times New Roman" pitchFamily="18" charset="0"/>
              </a:rPr>
              <a:pPr/>
              <a:t>35</a:t>
            </a:fld>
            <a:endParaRPr lang="en-US">
              <a:latin typeface="Times New Roman" pitchFamily="18" charset="0"/>
            </a:endParaRPr>
          </a:p>
        </p:txBody>
      </p:sp>
      <p:sp>
        <p:nvSpPr>
          <p:cNvPr id="4403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457200"/>
            <a:ext cx="6781800" cy="5527675"/>
          </a:xfrm>
        </p:spPr>
        <p:txBody>
          <a:bodyPr/>
          <a:lstStyle/>
          <a:p>
            <a:pPr algn="just">
              <a:lnSpc>
                <a:spcPct val="150000"/>
              </a:lnSpc>
              <a:defRPr/>
            </a:pPr>
            <a:r>
              <a:rPr lang="en-US" sz="2400" dirty="0">
                <a:effectLst/>
              </a:rPr>
              <a:t>Sufficient space between the tray and the basal seat. </a:t>
            </a:r>
          </a:p>
          <a:p>
            <a:pPr algn="just">
              <a:lnSpc>
                <a:spcPct val="150000"/>
              </a:lnSpc>
              <a:defRPr/>
            </a:pPr>
            <a:r>
              <a:rPr lang="en-US" sz="2400" dirty="0">
                <a:effectLst/>
              </a:rPr>
              <a:t>Adequate amount of clearance in flange area.</a:t>
            </a:r>
          </a:p>
          <a:p>
            <a:pPr algn="just">
              <a:lnSpc>
                <a:spcPct val="150000"/>
              </a:lnSpc>
              <a:defRPr/>
            </a:pPr>
            <a:endParaRPr lang="en-US" sz="2400" dirty="0">
              <a:effectLst/>
            </a:endParaRPr>
          </a:p>
          <a:p>
            <a:pPr algn="just">
              <a:lnSpc>
                <a:spcPct val="150000"/>
              </a:lnSpc>
              <a:defRPr/>
            </a:pPr>
            <a:r>
              <a:rPr lang="en-US" sz="2400" dirty="0">
                <a:effectLst/>
              </a:rPr>
              <a:t>TYPES OF TRAYS – </a:t>
            </a:r>
          </a:p>
          <a:p>
            <a:pPr algn="just">
              <a:lnSpc>
                <a:spcPct val="150000"/>
              </a:lnSpc>
              <a:defRPr/>
            </a:pPr>
            <a:endParaRPr lang="en-US" sz="2400" dirty="0">
              <a:effectLst/>
            </a:endParaRPr>
          </a:p>
          <a:p>
            <a:pPr marL="457200" indent="-457200" algn="just">
              <a:lnSpc>
                <a:spcPct val="150000"/>
              </a:lnSpc>
              <a:buFont typeface="+mj-lt"/>
              <a:buAutoNum type="arabicPeriod"/>
              <a:defRPr/>
            </a:pPr>
            <a:r>
              <a:rPr lang="en-US" sz="2400" dirty="0">
                <a:effectLst/>
              </a:rPr>
              <a:t>Stock Trays </a:t>
            </a:r>
          </a:p>
          <a:p>
            <a:pPr marL="457200" indent="-457200" algn="just">
              <a:lnSpc>
                <a:spcPct val="150000"/>
              </a:lnSpc>
              <a:buFont typeface="+mj-lt"/>
              <a:buAutoNum type="arabicPeriod"/>
              <a:defRPr/>
            </a:pPr>
            <a:r>
              <a:rPr lang="en-US" sz="2400" dirty="0">
                <a:effectLst/>
              </a:rPr>
              <a:t>Custom Trays </a:t>
            </a:r>
          </a:p>
        </p:txBody>
      </p:sp>
      <p:sp>
        <p:nvSpPr>
          <p:cNvPr id="45059" name="Date Placeholder 3"/>
          <p:cNvSpPr>
            <a:spLocks noGrp="1"/>
          </p:cNvSpPr>
          <p:nvPr>
            <p:ph type="dt" sz="quarter" idx="10"/>
          </p:nvPr>
        </p:nvSpPr>
        <p:spPr>
          <a:noFill/>
        </p:spPr>
        <p:txBody>
          <a:bodyPr/>
          <a:lstStyle/>
          <a:p>
            <a:fld id="{E850612F-5795-478F-903E-FB80B5B68158}" type="datetime1">
              <a:rPr lang="en-US" smtClean="0">
                <a:latin typeface="Times New Roman" pitchFamily="18" charset="0"/>
              </a:rPr>
              <a:pPr/>
              <a:t>9/28/2020</a:t>
            </a:fld>
            <a:endParaRPr lang="en-US">
              <a:latin typeface="Times New Roman" pitchFamily="18" charset="0"/>
            </a:endParaRPr>
          </a:p>
        </p:txBody>
      </p:sp>
      <p:sp>
        <p:nvSpPr>
          <p:cNvPr id="45060" name="Slide Number Placeholder 4"/>
          <p:cNvSpPr>
            <a:spLocks noGrp="1"/>
          </p:cNvSpPr>
          <p:nvPr>
            <p:ph type="sldNum" sz="quarter" idx="12"/>
          </p:nvPr>
        </p:nvSpPr>
        <p:spPr>
          <a:noFill/>
        </p:spPr>
        <p:txBody>
          <a:bodyPr/>
          <a:lstStyle/>
          <a:p>
            <a:fld id="{DC535EE9-EBF8-41E3-BD13-8E6CA7F7EE15}" type="slidenum">
              <a:rPr lang="en-US" smtClean="0">
                <a:latin typeface="Times New Roman" pitchFamily="18" charset="0"/>
              </a:rPr>
              <a:pPr/>
              <a:t>36</a:t>
            </a:fld>
            <a:endParaRPr lang="en-US">
              <a:latin typeface="Times New Roman" pitchFamily="18" charset="0"/>
            </a:endParaRPr>
          </a:p>
        </p:txBody>
      </p:sp>
      <p:pic>
        <p:nvPicPr>
          <p:cNvPr id="45061" name="Picture 5" descr="DSC01815.JPG"/>
          <p:cNvPicPr>
            <a:picLocks noChangeAspect="1"/>
          </p:cNvPicPr>
          <p:nvPr/>
        </p:nvPicPr>
        <p:blipFill>
          <a:blip r:embed="rId2">
            <a:lum contrast="20000"/>
          </a:blip>
          <a:srcRect l="36665" t="10001" r="34167" b="63333"/>
          <a:stretch>
            <a:fillRect/>
          </a:stretch>
        </p:blipFill>
        <p:spPr bwMode="auto">
          <a:xfrm>
            <a:off x="5943600" y="2438400"/>
            <a:ext cx="2667000" cy="1828800"/>
          </a:xfrm>
          <a:prstGeom prst="rect">
            <a:avLst/>
          </a:prstGeom>
          <a:noFill/>
          <a:ln w="19050">
            <a:solidFill>
              <a:schemeClr val="tx1"/>
            </a:solidFill>
            <a:miter lim="800000"/>
            <a:headEnd/>
            <a:tailEnd/>
          </a:ln>
        </p:spPr>
      </p:pic>
      <p:sp>
        <p:nvSpPr>
          <p:cNvPr id="4506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838200" y="0"/>
            <a:ext cx="7772400" cy="1143000"/>
          </a:xfrm>
        </p:spPr>
        <p:txBody>
          <a:bodyPr/>
          <a:lstStyle/>
          <a:p>
            <a:pPr algn="ctr"/>
            <a:r>
              <a:rPr lang="en-US" sz="3200"/>
              <a:t>STOCK TRAYS </a:t>
            </a:r>
          </a:p>
        </p:txBody>
      </p:sp>
      <p:pic>
        <p:nvPicPr>
          <p:cNvPr id="6" name="Content Placeholder 5" descr="DSC01792.JPG"/>
          <p:cNvPicPr>
            <a:picLocks noGrp="1" noChangeAspect="1"/>
          </p:cNvPicPr>
          <p:nvPr>
            <p:ph idx="1"/>
          </p:nvPr>
        </p:nvPicPr>
        <p:blipFill>
          <a:blip r:embed="rId2"/>
          <a:srcRect l="13889" t="3704" r="9722" b="24074"/>
          <a:stretch>
            <a:fillRect/>
          </a:stretch>
        </p:blipFill>
        <p:spPr>
          <a:xfrm>
            <a:off x="5105400" y="990600"/>
            <a:ext cx="2901950" cy="2057400"/>
          </a:xfrm>
          <a:ln w="19050" cap="sq">
            <a:solidFill>
              <a:schemeClr val="tx1"/>
            </a:solidFill>
          </a:ln>
          <a:effectLst>
            <a:outerShdw blurRad="50800" dist="38100" dir="2700000" algn="tl" rotWithShape="0">
              <a:srgbClr val="000000">
                <a:alpha val="43000"/>
              </a:srgbClr>
            </a:outerShdw>
          </a:effectLst>
        </p:spPr>
      </p:pic>
      <p:sp>
        <p:nvSpPr>
          <p:cNvPr id="46084" name="Date Placeholder 3"/>
          <p:cNvSpPr>
            <a:spLocks noGrp="1"/>
          </p:cNvSpPr>
          <p:nvPr>
            <p:ph type="dt" sz="quarter" idx="10"/>
          </p:nvPr>
        </p:nvSpPr>
        <p:spPr>
          <a:xfrm>
            <a:off x="1219200" y="6324600"/>
            <a:ext cx="1905000" cy="457200"/>
          </a:xfrm>
          <a:noFill/>
        </p:spPr>
        <p:txBody>
          <a:bodyPr/>
          <a:lstStyle/>
          <a:p>
            <a:fld id="{E33BEB64-B24F-4DCF-95BA-D3A3AE09D1E5}" type="datetime1">
              <a:rPr lang="en-US" smtClean="0">
                <a:latin typeface="Times New Roman" pitchFamily="18" charset="0"/>
              </a:rPr>
              <a:pPr/>
              <a:t>9/28/2020</a:t>
            </a:fld>
            <a:endParaRPr lang="en-US">
              <a:latin typeface="Times New Roman" pitchFamily="18" charset="0"/>
            </a:endParaRPr>
          </a:p>
        </p:txBody>
      </p:sp>
      <p:sp>
        <p:nvSpPr>
          <p:cNvPr id="46085" name="Slide Number Placeholder 4"/>
          <p:cNvSpPr>
            <a:spLocks noGrp="1"/>
          </p:cNvSpPr>
          <p:nvPr>
            <p:ph type="sldNum" sz="quarter" idx="12"/>
          </p:nvPr>
        </p:nvSpPr>
        <p:spPr>
          <a:noFill/>
        </p:spPr>
        <p:txBody>
          <a:bodyPr/>
          <a:lstStyle/>
          <a:p>
            <a:fld id="{9789D4D0-056B-4D58-9675-267E1A56E1B8}" type="slidenum">
              <a:rPr lang="en-US" smtClean="0">
                <a:latin typeface="Times New Roman" pitchFamily="18" charset="0"/>
              </a:rPr>
              <a:pPr/>
              <a:t>37</a:t>
            </a:fld>
            <a:endParaRPr lang="en-US">
              <a:latin typeface="Times New Roman" pitchFamily="18" charset="0"/>
            </a:endParaRPr>
          </a:p>
        </p:txBody>
      </p:sp>
      <p:pic>
        <p:nvPicPr>
          <p:cNvPr id="46086" name="Picture 6" descr="DSC01791.JPG"/>
          <p:cNvPicPr>
            <a:picLocks noChangeAspect="1"/>
          </p:cNvPicPr>
          <p:nvPr/>
        </p:nvPicPr>
        <p:blipFill>
          <a:blip r:embed="rId3"/>
          <a:srcRect l="22527" t="23383" r="24696" b="15521"/>
          <a:stretch>
            <a:fillRect/>
          </a:stretch>
        </p:blipFill>
        <p:spPr bwMode="auto">
          <a:xfrm>
            <a:off x="1828800" y="990600"/>
            <a:ext cx="2449513" cy="2127250"/>
          </a:xfrm>
          <a:prstGeom prst="rect">
            <a:avLst/>
          </a:prstGeom>
          <a:noFill/>
          <a:ln w="19050">
            <a:solidFill>
              <a:schemeClr val="tx1"/>
            </a:solidFill>
            <a:miter lim="800000"/>
            <a:headEnd/>
            <a:tailEnd/>
          </a:ln>
        </p:spPr>
      </p:pic>
      <p:sp>
        <p:nvSpPr>
          <p:cNvPr id="46087" name="TextBox 7"/>
          <p:cNvSpPr txBox="1">
            <a:spLocks noChangeArrowheads="1"/>
          </p:cNvSpPr>
          <p:nvPr/>
        </p:nvSpPr>
        <p:spPr bwMode="auto">
          <a:xfrm>
            <a:off x="1981200" y="3200400"/>
            <a:ext cx="2133600" cy="461963"/>
          </a:xfrm>
          <a:prstGeom prst="rect">
            <a:avLst/>
          </a:prstGeom>
          <a:noFill/>
          <a:ln w="9525">
            <a:noFill/>
            <a:miter lim="800000"/>
            <a:headEnd/>
            <a:tailEnd/>
          </a:ln>
        </p:spPr>
        <p:txBody>
          <a:bodyPr>
            <a:spAutoFit/>
          </a:bodyPr>
          <a:lstStyle/>
          <a:p>
            <a:r>
              <a:rPr lang="en-US"/>
              <a:t>Solid trays </a:t>
            </a:r>
          </a:p>
        </p:txBody>
      </p:sp>
      <p:sp>
        <p:nvSpPr>
          <p:cNvPr id="46088" name="TextBox 8"/>
          <p:cNvSpPr txBox="1">
            <a:spLocks noChangeArrowheads="1"/>
          </p:cNvSpPr>
          <p:nvPr/>
        </p:nvSpPr>
        <p:spPr bwMode="auto">
          <a:xfrm>
            <a:off x="5486400" y="3124200"/>
            <a:ext cx="2209800" cy="461963"/>
          </a:xfrm>
          <a:prstGeom prst="rect">
            <a:avLst/>
          </a:prstGeom>
          <a:noFill/>
          <a:ln w="9525">
            <a:noFill/>
            <a:miter lim="800000"/>
            <a:headEnd/>
            <a:tailEnd/>
          </a:ln>
        </p:spPr>
        <p:txBody>
          <a:bodyPr>
            <a:spAutoFit/>
          </a:bodyPr>
          <a:lstStyle/>
          <a:p>
            <a:r>
              <a:rPr lang="en-US"/>
              <a:t>Perforated trays</a:t>
            </a:r>
          </a:p>
        </p:txBody>
      </p:sp>
      <p:pic>
        <p:nvPicPr>
          <p:cNvPr id="46089" name="Picture 4" descr="D:\impressions in cd\alum solid trays_files\tray_stoksolid_files\tralum_stoksolid_hdr.jpg"/>
          <p:cNvPicPr>
            <a:picLocks noChangeAspect="1" noChangeArrowheads="1"/>
          </p:cNvPicPr>
          <p:nvPr/>
        </p:nvPicPr>
        <p:blipFill>
          <a:blip r:embed="rId4"/>
          <a:srcRect l="55873"/>
          <a:stretch>
            <a:fillRect/>
          </a:stretch>
        </p:blipFill>
        <p:spPr bwMode="auto">
          <a:xfrm>
            <a:off x="914400" y="3886200"/>
            <a:ext cx="2647950" cy="1714500"/>
          </a:xfrm>
          <a:prstGeom prst="rect">
            <a:avLst/>
          </a:prstGeom>
          <a:noFill/>
          <a:ln w="19050">
            <a:solidFill>
              <a:schemeClr val="tx1"/>
            </a:solidFill>
            <a:miter lim="800000"/>
            <a:headEnd/>
            <a:tailEnd/>
          </a:ln>
        </p:spPr>
      </p:pic>
      <p:sp>
        <p:nvSpPr>
          <p:cNvPr id="46090" name="TextBox 11"/>
          <p:cNvSpPr txBox="1">
            <a:spLocks noChangeArrowheads="1"/>
          </p:cNvSpPr>
          <p:nvPr/>
        </p:nvSpPr>
        <p:spPr bwMode="auto">
          <a:xfrm>
            <a:off x="609600" y="5791200"/>
            <a:ext cx="4038600" cy="461963"/>
          </a:xfrm>
          <a:prstGeom prst="rect">
            <a:avLst/>
          </a:prstGeom>
          <a:noFill/>
          <a:ln w="9525">
            <a:noFill/>
            <a:miter lim="800000"/>
            <a:headEnd/>
            <a:tailEnd/>
          </a:ln>
        </p:spPr>
        <p:txBody>
          <a:bodyPr>
            <a:spAutoFit/>
          </a:bodyPr>
          <a:lstStyle/>
          <a:p>
            <a:r>
              <a:rPr lang="en-US"/>
              <a:t>Aluminium STOK trays</a:t>
            </a:r>
          </a:p>
        </p:txBody>
      </p:sp>
      <p:sp>
        <p:nvSpPr>
          <p:cNvPr id="46091" name="TextBox 14"/>
          <p:cNvSpPr txBox="1">
            <a:spLocks noChangeArrowheads="1"/>
          </p:cNvSpPr>
          <p:nvPr/>
        </p:nvSpPr>
        <p:spPr bwMode="auto">
          <a:xfrm>
            <a:off x="4572000" y="5786438"/>
            <a:ext cx="4038600" cy="461962"/>
          </a:xfrm>
          <a:prstGeom prst="rect">
            <a:avLst/>
          </a:prstGeom>
          <a:noFill/>
          <a:ln w="9525">
            <a:noFill/>
            <a:miter lim="800000"/>
            <a:headEnd/>
            <a:tailEnd/>
          </a:ln>
        </p:spPr>
        <p:txBody>
          <a:bodyPr>
            <a:spAutoFit/>
          </a:bodyPr>
          <a:lstStyle/>
          <a:p>
            <a:r>
              <a:rPr lang="en-US"/>
              <a:t>McGowan – Winkler trays</a:t>
            </a:r>
          </a:p>
        </p:txBody>
      </p:sp>
      <p:pic>
        <p:nvPicPr>
          <p:cNvPr id="46092" name="Picture 10" descr="D:\impressions in cd\mcgowen winkler trays_files\tray_mcwink_dent_files\trmetal_mcwinkfull_hdr.jpg"/>
          <p:cNvPicPr>
            <a:picLocks noChangeAspect="1" noChangeArrowheads="1"/>
          </p:cNvPicPr>
          <p:nvPr/>
        </p:nvPicPr>
        <p:blipFill>
          <a:blip r:embed="rId5"/>
          <a:srcRect l="62386" r="3365"/>
          <a:stretch>
            <a:fillRect/>
          </a:stretch>
        </p:blipFill>
        <p:spPr bwMode="auto">
          <a:xfrm>
            <a:off x="4267200" y="3924300"/>
            <a:ext cx="2133600" cy="1714500"/>
          </a:xfrm>
          <a:prstGeom prst="rect">
            <a:avLst/>
          </a:prstGeom>
          <a:noFill/>
          <a:ln w="19050">
            <a:solidFill>
              <a:schemeClr val="tx1"/>
            </a:solidFill>
            <a:miter lim="800000"/>
            <a:headEnd/>
            <a:tailEnd/>
          </a:ln>
        </p:spPr>
      </p:pic>
      <p:pic>
        <p:nvPicPr>
          <p:cNvPr id="46093" name="Picture 12" descr="D:\impressions in cd\mcgowen winkler trays_files\tray_mcwink_dent_files\traybend.jpg"/>
          <p:cNvPicPr>
            <a:picLocks noChangeAspect="1" noChangeArrowheads="1"/>
          </p:cNvPicPr>
          <p:nvPr/>
        </p:nvPicPr>
        <p:blipFill>
          <a:blip r:embed="rId6"/>
          <a:srcRect t="7692"/>
          <a:stretch>
            <a:fillRect/>
          </a:stretch>
        </p:blipFill>
        <p:spPr bwMode="auto">
          <a:xfrm>
            <a:off x="6858000" y="3879850"/>
            <a:ext cx="1905000" cy="1758950"/>
          </a:xfrm>
          <a:prstGeom prst="rect">
            <a:avLst/>
          </a:prstGeom>
          <a:noFill/>
          <a:ln w="19050">
            <a:solidFill>
              <a:srgbClr val="FFC000"/>
            </a:solidFill>
            <a:miter lim="800000"/>
            <a:headEnd/>
            <a:tailEnd/>
          </a:ln>
        </p:spPr>
      </p:pic>
      <p:sp>
        <p:nvSpPr>
          <p:cNvPr id="46094" name="TextBox 13"/>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066800" y="0"/>
            <a:ext cx="7772400" cy="1143000"/>
          </a:xfrm>
        </p:spPr>
        <p:txBody>
          <a:bodyPr/>
          <a:lstStyle/>
          <a:p>
            <a:pPr algn="ctr"/>
            <a:r>
              <a:rPr lang="en-US" sz="3200"/>
              <a:t>Custom trays </a:t>
            </a:r>
          </a:p>
        </p:txBody>
      </p:sp>
      <p:sp>
        <p:nvSpPr>
          <p:cNvPr id="47107" name="Content Placeholder 2"/>
          <p:cNvSpPr>
            <a:spLocks noGrp="1"/>
          </p:cNvSpPr>
          <p:nvPr>
            <p:ph idx="1"/>
          </p:nvPr>
        </p:nvSpPr>
        <p:spPr>
          <a:xfrm>
            <a:off x="1447800" y="1066800"/>
            <a:ext cx="4164013" cy="3581400"/>
          </a:xfrm>
        </p:spPr>
        <p:txBody>
          <a:bodyPr/>
          <a:lstStyle/>
          <a:p>
            <a:pPr marL="514350" indent="-514350">
              <a:lnSpc>
                <a:spcPct val="200000"/>
              </a:lnSpc>
              <a:buFont typeface="Stencil" pitchFamily="82" charset="0"/>
              <a:buAutoNum type="arabicPeriod"/>
            </a:pPr>
            <a:r>
              <a:rPr lang="en-US" sz="2400">
                <a:effectLst/>
              </a:rPr>
              <a:t>Cold cure acrylic </a:t>
            </a:r>
          </a:p>
          <a:p>
            <a:pPr marL="514350" indent="-514350">
              <a:lnSpc>
                <a:spcPct val="200000"/>
              </a:lnSpc>
              <a:buFont typeface="Stencil" pitchFamily="82" charset="0"/>
              <a:buAutoNum type="arabicPeriod"/>
            </a:pPr>
            <a:r>
              <a:rPr lang="en-US" sz="2400">
                <a:effectLst/>
              </a:rPr>
              <a:t>Shellac </a:t>
            </a:r>
          </a:p>
          <a:p>
            <a:pPr marL="514350" indent="-514350">
              <a:lnSpc>
                <a:spcPct val="200000"/>
              </a:lnSpc>
              <a:buFont typeface="Stencil" pitchFamily="82" charset="0"/>
              <a:buAutoNum type="arabicPeriod"/>
            </a:pPr>
            <a:r>
              <a:rPr lang="en-US" sz="2400">
                <a:effectLst/>
              </a:rPr>
              <a:t>Tray compound </a:t>
            </a:r>
          </a:p>
        </p:txBody>
      </p:sp>
      <p:sp>
        <p:nvSpPr>
          <p:cNvPr id="47108" name="Date Placeholder 3"/>
          <p:cNvSpPr>
            <a:spLocks noGrp="1"/>
          </p:cNvSpPr>
          <p:nvPr>
            <p:ph type="dt" sz="quarter" idx="10"/>
          </p:nvPr>
        </p:nvSpPr>
        <p:spPr>
          <a:noFill/>
        </p:spPr>
        <p:txBody>
          <a:bodyPr/>
          <a:lstStyle/>
          <a:p>
            <a:fld id="{F605B182-1CFC-4A8F-91E1-2E48D5C098DD}" type="datetime1">
              <a:rPr lang="en-US" smtClean="0">
                <a:latin typeface="Times New Roman" pitchFamily="18" charset="0"/>
              </a:rPr>
              <a:pPr/>
              <a:t>9/28/2020</a:t>
            </a:fld>
            <a:endParaRPr lang="en-US">
              <a:latin typeface="Times New Roman" pitchFamily="18" charset="0"/>
            </a:endParaRPr>
          </a:p>
        </p:txBody>
      </p:sp>
      <p:sp>
        <p:nvSpPr>
          <p:cNvPr id="47109" name="Slide Number Placeholder 4"/>
          <p:cNvSpPr>
            <a:spLocks noGrp="1"/>
          </p:cNvSpPr>
          <p:nvPr>
            <p:ph type="sldNum" sz="quarter" idx="12"/>
          </p:nvPr>
        </p:nvSpPr>
        <p:spPr>
          <a:noFill/>
        </p:spPr>
        <p:txBody>
          <a:bodyPr/>
          <a:lstStyle/>
          <a:p>
            <a:fld id="{ABD191FE-877D-426F-8114-7389815E043F}" type="slidenum">
              <a:rPr lang="en-US" smtClean="0">
                <a:latin typeface="Times New Roman" pitchFamily="18" charset="0"/>
              </a:rPr>
              <a:pPr/>
              <a:t>38</a:t>
            </a:fld>
            <a:endParaRPr lang="en-US">
              <a:latin typeface="Times New Roman" pitchFamily="18" charset="0"/>
            </a:endParaRPr>
          </a:p>
        </p:txBody>
      </p:sp>
      <p:pic>
        <p:nvPicPr>
          <p:cNvPr id="47110" name="Picture 5" descr="DSC01778.JPG"/>
          <p:cNvPicPr>
            <a:picLocks noChangeAspect="1"/>
          </p:cNvPicPr>
          <p:nvPr/>
        </p:nvPicPr>
        <p:blipFill>
          <a:blip r:embed="rId2"/>
          <a:srcRect l="17308" t="11539" r="13461" b="3847"/>
          <a:stretch>
            <a:fillRect/>
          </a:stretch>
        </p:blipFill>
        <p:spPr bwMode="auto">
          <a:xfrm>
            <a:off x="3962400" y="4648200"/>
            <a:ext cx="2063750" cy="1892300"/>
          </a:xfrm>
          <a:prstGeom prst="rect">
            <a:avLst/>
          </a:prstGeom>
          <a:noFill/>
          <a:ln w="19050">
            <a:solidFill>
              <a:schemeClr val="tx1"/>
            </a:solidFill>
            <a:miter lim="800000"/>
            <a:headEnd/>
            <a:tailEnd/>
          </a:ln>
        </p:spPr>
      </p:pic>
      <p:pic>
        <p:nvPicPr>
          <p:cNvPr id="47111" name="Picture 6" descr="DSC01781.JPG"/>
          <p:cNvPicPr>
            <a:picLocks noChangeAspect="1"/>
          </p:cNvPicPr>
          <p:nvPr/>
        </p:nvPicPr>
        <p:blipFill>
          <a:blip r:embed="rId3"/>
          <a:srcRect l="17143" t="13243" r="14285" b="10567"/>
          <a:stretch>
            <a:fillRect/>
          </a:stretch>
        </p:blipFill>
        <p:spPr bwMode="auto">
          <a:xfrm>
            <a:off x="1219200" y="3733800"/>
            <a:ext cx="2225675" cy="1854200"/>
          </a:xfrm>
          <a:prstGeom prst="rect">
            <a:avLst/>
          </a:prstGeom>
          <a:noFill/>
          <a:ln w="19050">
            <a:solidFill>
              <a:schemeClr val="tx1"/>
            </a:solidFill>
            <a:miter lim="800000"/>
            <a:headEnd/>
            <a:tailEnd/>
          </a:ln>
        </p:spPr>
      </p:pic>
      <p:pic>
        <p:nvPicPr>
          <p:cNvPr id="47112" name="Picture 7" descr="DSC01783.JPG"/>
          <p:cNvPicPr>
            <a:picLocks noChangeAspect="1"/>
          </p:cNvPicPr>
          <p:nvPr/>
        </p:nvPicPr>
        <p:blipFill>
          <a:blip r:embed="rId4">
            <a:lum bright="-10000"/>
          </a:blip>
          <a:srcRect/>
          <a:stretch>
            <a:fillRect/>
          </a:stretch>
        </p:blipFill>
        <p:spPr bwMode="auto">
          <a:xfrm>
            <a:off x="6553200" y="3733800"/>
            <a:ext cx="2330450" cy="1747838"/>
          </a:xfrm>
          <a:prstGeom prst="rect">
            <a:avLst/>
          </a:prstGeom>
          <a:noFill/>
          <a:ln w="19050">
            <a:solidFill>
              <a:schemeClr val="tx1"/>
            </a:solidFill>
            <a:miter lim="800000"/>
            <a:headEnd/>
            <a:tailEnd/>
          </a:ln>
        </p:spPr>
      </p:pic>
      <p:pic>
        <p:nvPicPr>
          <p:cNvPr id="47113" name="Picture 8" descr="DSC01773.JPG"/>
          <p:cNvPicPr>
            <a:picLocks noChangeAspect="1"/>
          </p:cNvPicPr>
          <p:nvPr/>
        </p:nvPicPr>
        <p:blipFill>
          <a:blip r:embed="rId5"/>
          <a:srcRect/>
          <a:stretch>
            <a:fillRect/>
          </a:stretch>
        </p:blipFill>
        <p:spPr bwMode="auto">
          <a:xfrm>
            <a:off x="6400800" y="1143000"/>
            <a:ext cx="2438400" cy="1828800"/>
          </a:xfrm>
          <a:prstGeom prst="rect">
            <a:avLst/>
          </a:prstGeom>
          <a:noFill/>
          <a:ln w="19050">
            <a:solidFill>
              <a:schemeClr val="tx1"/>
            </a:solidFill>
            <a:miter lim="800000"/>
            <a:headEnd/>
            <a:tailEnd/>
          </a:ln>
        </p:spPr>
      </p:pic>
      <p:sp>
        <p:nvSpPr>
          <p:cNvPr id="47114" name="TextBox 9"/>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90600" y="0"/>
            <a:ext cx="7772400" cy="1143000"/>
          </a:xfrm>
        </p:spPr>
        <p:txBody>
          <a:bodyPr/>
          <a:lstStyle/>
          <a:p>
            <a:pPr algn="ctr"/>
            <a:r>
              <a:rPr lang="en-US" sz="3200"/>
              <a:t>Steps </a:t>
            </a:r>
          </a:p>
        </p:txBody>
      </p:sp>
      <p:sp>
        <p:nvSpPr>
          <p:cNvPr id="48131" name="Content Placeholder 2"/>
          <p:cNvSpPr>
            <a:spLocks noGrp="1"/>
          </p:cNvSpPr>
          <p:nvPr>
            <p:ph idx="1"/>
          </p:nvPr>
        </p:nvSpPr>
        <p:spPr>
          <a:xfrm>
            <a:off x="990600" y="1025525"/>
            <a:ext cx="7924800" cy="4994275"/>
          </a:xfrm>
        </p:spPr>
        <p:txBody>
          <a:bodyPr/>
          <a:lstStyle/>
          <a:p>
            <a:pPr algn="ctr">
              <a:lnSpc>
                <a:spcPct val="200000"/>
              </a:lnSpc>
              <a:buFont typeface="Wingdings" pitchFamily="2" charset="2"/>
              <a:buNone/>
            </a:pPr>
            <a:r>
              <a:rPr lang="en-US" sz="2400" b="1">
                <a:solidFill>
                  <a:srgbClr val="FFFF00"/>
                </a:solidFill>
                <a:effectLst/>
              </a:rPr>
              <a:t>   Conditioning of tissues</a:t>
            </a:r>
          </a:p>
          <a:p>
            <a:pPr>
              <a:lnSpc>
                <a:spcPct val="200000"/>
              </a:lnSpc>
            </a:pPr>
            <a:r>
              <a:rPr lang="en-US" sz="2400">
                <a:effectLst/>
              </a:rPr>
              <a:t>Treatment of any inflammation if present. </a:t>
            </a:r>
          </a:p>
          <a:p>
            <a:pPr>
              <a:lnSpc>
                <a:spcPct val="200000"/>
              </a:lnSpc>
            </a:pPr>
            <a:r>
              <a:rPr lang="en-US" sz="2400">
                <a:effectLst/>
              </a:rPr>
              <a:t>If patient is old denture wearer then, should stop wearing denture atleast 48 hrs before impression making.</a:t>
            </a:r>
          </a:p>
          <a:p>
            <a:pPr>
              <a:lnSpc>
                <a:spcPct val="200000"/>
              </a:lnSpc>
            </a:pPr>
            <a:r>
              <a:rPr lang="en-US" sz="2400">
                <a:effectLst/>
              </a:rPr>
              <a:t>Use of tissue conditioner if abused tissues are present. </a:t>
            </a:r>
          </a:p>
        </p:txBody>
      </p:sp>
      <p:sp>
        <p:nvSpPr>
          <p:cNvPr id="48132" name="Date Placeholder 3"/>
          <p:cNvSpPr>
            <a:spLocks noGrp="1"/>
          </p:cNvSpPr>
          <p:nvPr>
            <p:ph type="dt" sz="quarter" idx="10"/>
          </p:nvPr>
        </p:nvSpPr>
        <p:spPr>
          <a:xfrm>
            <a:off x="1143000" y="6400800"/>
            <a:ext cx="1905000" cy="457200"/>
          </a:xfrm>
          <a:noFill/>
        </p:spPr>
        <p:txBody>
          <a:bodyPr/>
          <a:lstStyle/>
          <a:p>
            <a:fld id="{89F4463F-5396-42E0-81FC-EE085E290E67}" type="datetime1">
              <a:rPr lang="en-US" smtClean="0">
                <a:latin typeface="Times New Roman" pitchFamily="18" charset="0"/>
              </a:rPr>
              <a:pPr/>
              <a:t>9/28/2020</a:t>
            </a:fld>
            <a:endParaRPr lang="en-US">
              <a:latin typeface="Times New Roman" pitchFamily="18" charset="0"/>
            </a:endParaRPr>
          </a:p>
        </p:txBody>
      </p:sp>
      <p:sp>
        <p:nvSpPr>
          <p:cNvPr id="48133" name="Slide Number Placeholder 4"/>
          <p:cNvSpPr>
            <a:spLocks noGrp="1"/>
          </p:cNvSpPr>
          <p:nvPr>
            <p:ph type="sldNum" sz="quarter" idx="12"/>
          </p:nvPr>
        </p:nvSpPr>
        <p:spPr>
          <a:noFill/>
        </p:spPr>
        <p:txBody>
          <a:bodyPr/>
          <a:lstStyle/>
          <a:p>
            <a:fld id="{96602D52-A006-4613-80E0-FBD139FAC252}" type="slidenum">
              <a:rPr lang="en-US" smtClean="0">
                <a:latin typeface="Times New Roman" pitchFamily="18" charset="0"/>
              </a:rPr>
              <a:pPr/>
              <a:t>39</a:t>
            </a:fld>
            <a:endParaRPr lang="en-US">
              <a:latin typeface="Times New Roman" pitchFamily="18" charset="0"/>
            </a:endParaRPr>
          </a:p>
        </p:txBody>
      </p:sp>
      <p:sp>
        <p:nvSpPr>
          <p:cNvPr id="48134"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838200" y="762000"/>
            <a:ext cx="7772400" cy="5527675"/>
          </a:xfrm>
        </p:spPr>
        <p:txBody>
          <a:bodyPr/>
          <a:lstStyle/>
          <a:p>
            <a:pPr algn="just">
              <a:lnSpc>
                <a:spcPct val="150000"/>
              </a:lnSpc>
            </a:pPr>
            <a:r>
              <a:rPr lang="en-US" sz="2400" dirty="0">
                <a:effectLst/>
              </a:rPr>
              <a:t>An impression is a negative registration of entire denture bearing, stabilizing and border seal areas present in an edentulous mouth.	         </a:t>
            </a:r>
            <a:r>
              <a:rPr lang="en-US" sz="2400" dirty="0">
                <a:solidFill>
                  <a:srgbClr val="FFFF00"/>
                </a:solidFill>
                <a:effectLst/>
              </a:rPr>
              <a:t>(</a:t>
            </a:r>
            <a:r>
              <a:rPr lang="en-US" sz="2400" b="1" dirty="0">
                <a:solidFill>
                  <a:srgbClr val="FFFF00"/>
                </a:solidFill>
                <a:effectLst/>
              </a:rPr>
              <a:t>LEVIN</a:t>
            </a:r>
            <a:r>
              <a:rPr lang="en-US" sz="2400" dirty="0">
                <a:solidFill>
                  <a:srgbClr val="FFFF00"/>
                </a:solidFill>
                <a:effectLst/>
              </a:rPr>
              <a:t>)</a:t>
            </a:r>
          </a:p>
          <a:p>
            <a:pPr algn="just">
              <a:lnSpc>
                <a:spcPct val="150000"/>
              </a:lnSpc>
            </a:pPr>
            <a:endParaRPr lang="en-US" sz="2400" dirty="0">
              <a:effectLst/>
            </a:endParaRPr>
          </a:p>
          <a:p>
            <a:pPr algn="just">
              <a:lnSpc>
                <a:spcPct val="150000"/>
              </a:lnSpc>
            </a:pPr>
            <a:r>
              <a:rPr lang="en-US" sz="2400" dirty="0">
                <a:effectLst/>
              </a:rPr>
              <a:t>An imprint or negative likeliness of teeth, of edentulous areas where teeth have been removed, or of both, made in plastic material that becomes relatively hard or set while in contact with these tissues.   					</a:t>
            </a:r>
            <a:r>
              <a:rPr lang="en-US" sz="2400" dirty="0">
                <a:solidFill>
                  <a:srgbClr val="FFFF00"/>
                </a:solidFill>
                <a:effectLst/>
              </a:rPr>
              <a:t>    (</a:t>
            </a:r>
            <a:r>
              <a:rPr lang="en-US" sz="2400" b="1" dirty="0">
                <a:solidFill>
                  <a:srgbClr val="FFFF00"/>
                </a:solidFill>
                <a:effectLst/>
              </a:rPr>
              <a:t>WINKLER</a:t>
            </a:r>
            <a:r>
              <a:rPr lang="en-US" sz="2400" dirty="0">
                <a:solidFill>
                  <a:srgbClr val="FFFF00"/>
                </a:solidFill>
                <a:effectLst/>
              </a:rPr>
              <a:t>)</a:t>
            </a:r>
          </a:p>
          <a:p>
            <a:pPr algn="just">
              <a:lnSpc>
                <a:spcPct val="150000"/>
              </a:lnSpc>
            </a:pPr>
            <a:endParaRPr lang="en-US" sz="2400" dirty="0">
              <a:effectLst/>
            </a:endParaRPr>
          </a:p>
        </p:txBody>
      </p:sp>
      <p:sp>
        <p:nvSpPr>
          <p:cNvPr id="6147" name="Date Placeholder 3"/>
          <p:cNvSpPr>
            <a:spLocks noGrp="1"/>
          </p:cNvSpPr>
          <p:nvPr>
            <p:ph type="dt" sz="quarter" idx="10"/>
          </p:nvPr>
        </p:nvSpPr>
        <p:spPr>
          <a:noFill/>
        </p:spPr>
        <p:txBody>
          <a:bodyPr/>
          <a:lstStyle/>
          <a:p>
            <a:fld id="{0AC84AD2-21E6-42E6-9037-D6754C3E802D}" type="datetime1">
              <a:rPr lang="en-US" smtClean="0">
                <a:latin typeface="Times New Roman" pitchFamily="18" charset="0"/>
              </a:rPr>
              <a:pPr/>
              <a:t>9/28/2020</a:t>
            </a:fld>
            <a:endParaRPr lang="en-US">
              <a:latin typeface="Times New Roman" pitchFamily="18" charset="0"/>
            </a:endParaRPr>
          </a:p>
        </p:txBody>
      </p:sp>
      <p:sp>
        <p:nvSpPr>
          <p:cNvPr id="6148" name="Slide Number Placeholder 4"/>
          <p:cNvSpPr>
            <a:spLocks noGrp="1"/>
          </p:cNvSpPr>
          <p:nvPr>
            <p:ph type="sldNum" sz="quarter" idx="12"/>
          </p:nvPr>
        </p:nvSpPr>
        <p:spPr>
          <a:noFill/>
        </p:spPr>
        <p:txBody>
          <a:bodyPr/>
          <a:lstStyle/>
          <a:p>
            <a:fld id="{22FC7ECC-47D0-4D6C-A3CC-BCF675327802}" type="slidenum">
              <a:rPr lang="en-US" smtClean="0">
                <a:latin typeface="Times New Roman" pitchFamily="18" charset="0"/>
              </a:rPr>
              <a:pPr/>
              <a:t>4</a:t>
            </a:fld>
            <a:endParaRPr lang="en-US">
              <a:latin typeface="Times New Roman" pitchFamily="18" charset="0"/>
            </a:endParaRPr>
          </a:p>
        </p:txBody>
      </p:sp>
      <p:sp>
        <p:nvSpPr>
          <p:cNvPr id="614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066800" y="228600"/>
            <a:ext cx="7772400" cy="1143000"/>
          </a:xfrm>
        </p:spPr>
        <p:txBody>
          <a:bodyPr/>
          <a:lstStyle/>
          <a:p>
            <a:pPr algn="ctr"/>
            <a:r>
              <a:rPr lang="en-US" sz="3200"/>
              <a:t>Preliminary impression </a:t>
            </a:r>
          </a:p>
        </p:txBody>
      </p:sp>
      <p:sp>
        <p:nvSpPr>
          <p:cNvPr id="49155" name="Content Placeholder 2"/>
          <p:cNvSpPr>
            <a:spLocks noGrp="1"/>
          </p:cNvSpPr>
          <p:nvPr>
            <p:ph idx="1"/>
          </p:nvPr>
        </p:nvSpPr>
        <p:spPr>
          <a:xfrm>
            <a:off x="685800" y="1219200"/>
            <a:ext cx="8256588" cy="4841875"/>
          </a:xfrm>
        </p:spPr>
        <p:txBody>
          <a:bodyPr/>
          <a:lstStyle/>
          <a:p>
            <a:pPr algn="just">
              <a:lnSpc>
                <a:spcPct val="150000"/>
              </a:lnSpc>
            </a:pPr>
            <a:r>
              <a:rPr lang="en-US" sz="2400">
                <a:effectLst/>
              </a:rPr>
              <a:t>Tray selection </a:t>
            </a:r>
          </a:p>
          <a:p>
            <a:pPr algn="just">
              <a:lnSpc>
                <a:spcPct val="150000"/>
              </a:lnSpc>
            </a:pPr>
            <a:r>
              <a:rPr lang="en-US" sz="2400">
                <a:effectLst/>
              </a:rPr>
              <a:t>Material for impression – Impression compound </a:t>
            </a:r>
          </a:p>
          <a:p>
            <a:pPr algn="just">
              <a:lnSpc>
                <a:spcPct val="150000"/>
              </a:lnSpc>
              <a:buFont typeface="Wingdings" pitchFamily="2" charset="2"/>
              <a:buNone/>
            </a:pPr>
            <a:r>
              <a:rPr lang="en-US" sz="2400">
                <a:effectLst/>
              </a:rPr>
              <a:t>					    Alginate </a:t>
            </a:r>
          </a:p>
        </p:txBody>
      </p:sp>
      <p:sp>
        <p:nvSpPr>
          <p:cNvPr id="49156" name="Date Placeholder 3"/>
          <p:cNvSpPr>
            <a:spLocks noGrp="1"/>
          </p:cNvSpPr>
          <p:nvPr>
            <p:ph type="dt" sz="quarter" idx="10"/>
          </p:nvPr>
        </p:nvSpPr>
        <p:spPr>
          <a:noFill/>
        </p:spPr>
        <p:txBody>
          <a:bodyPr/>
          <a:lstStyle/>
          <a:p>
            <a:fld id="{196BE176-C3C0-4F87-B96F-CA96153679F8}" type="datetime1">
              <a:rPr lang="en-US" smtClean="0">
                <a:latin typeface="Times New Roman" pitchFamily="18" charset="0"/>
              </a:rPr>
              <a:pPr/>
              <a:t>9/28/2020</a:t>
            </a:fld>
            <a:endParaRPr lang="en-US">
              <a:latin typeface="Times New Roman" pitchFamily="18" charset="0"/>
            </a:endParaRPr>
          </a:p>
        </p:txBody>
      </p:sp>
      <p:sp>
        <p:nvSpPr>
          <p:cNvPr id="49157" name="Slide Number Placeholder 4"/>
          <p:cNvSpPr>
            <a:spLocks noGrp="1"/>
          </p:cNvSpPr>
          <p:nvPr>
            <p:ph type="sldNum" sz="quarter" idx="12"/>
          </p:nvPr>
        </p:nvSpPr>
        <p:spPr>
          <a:noFill/>
        </p:spPr>
        <p:txBody>
          <a:bodyPr/>
          <a:lstStyle/>
          <a:p>
            <a:fld id="{82EB4195-4034-42C1-8186-6D939B21DA24}" type="slidenum">
              <a:rPr lang="en-US" smtClean="0">
                <a:latin typeface="Times New Roman" pitchFamily="18" charset="0"/>
              </a:rPr>
              <a:pPr/>
              <a:t>40</a:t>
            </a:fld>
            <a:endParaRPr lang="en-US">
              <a:latin typeface="Times New Roman" pitchFamily="18" charset="0"/>
            </a:endParaRPr>
          </a:p>
        </p:txBody>
      </p:sp>
      <p:pic>
        <p:nvPicPr>
          <p:cNvPr id="49158" name="Picture 5" descr="DSC01802.JPG"/>
          <p:cNvPicPr>
            <a:picLocks noChangeAspect="1"/>
          </p:cNvPicPr>
          <p:nvPr/>
        </p:nvPicPr>
        <p:blipFill>
          <a:blip r:embed="rId2"/>
          <a:srcRect l="11667" t="17778" r="12500" b="32222"/>
          <a:stretch>
            <a:fillRect/>
          </a:stretch>
        </p:blipFill>
        <p:spPr bwMode="auto">
          <a:xfrm>
            <a:off x="2895600" y="3657600"/>
            <a:ext cx="3951288" cy="1954213"/>
          </a:xfrm>
          <a:prstGeom prst="rect">
            <a:avLst/>
          </a:prstGeom>
          <a:noFill/>
          <a:ln w="19050">
            <a:solidFill>
              <a:schemeClr val="tx1"/>
            </a:solidFill>
            <a:miter lim="800000"/>
            <a:headEnd/>
            <a:tailEnd/>
          </a:ln>
        </p:spPr>
      </p:pic>
      <p:sp>
        <p:nvSpPr>
          <p:cNvPr id="49159"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762000" y="492125"/>
            <a:ext cx="7772400" cy="5603875"/>
          </a:xfrm>
        </p:spPr>
        <p:txBody>
          <a:bodyPr/>
          <a:lstStyle/>
          <a:p>
            <a:pPr algn="ctr">
              <a:buFont typeface="Wingdings" pitchFamily="2" charset="2"/>
              <a:buNone/>
            </a:pPr>
            <a:r>
              <a:rPr lang="en-US" sz="2400" b="1">
                <a:solidFill>
                  <a:srgbClr val="FFFF00"/>
                </a:solidFill>
                <a:effectLst/>
              </a:rPr>
              <a:t>Patient- Operator position</a:t>
            </a:r>
          </a:p>
          <a:p>
            <a:endParaRPr lang="en-US" sz="2400" b="1">
              <a:solidFill>
                <a:srgbClr val="FFFF00"/>
              </a:solidFill>
              <a:effectLst/>
            </a:endParaRPr>
          </a:p>
          <a:p>
            <a:pPr>
              <a:lnSpc>
                <a:spcPct val="150000"/>
              </a:lnSpc>
            </a:pPr>
            <a:r>
              <a:rPr lang="en-US" sz="2400">
                <a:effectLst/>
              </a:rPr>
              <a:t>Patients face at operators elbow level</a:t>
            </a:r>
          </a:p>
          <a:p>
            <a:pPr>
              <a:lnSpc>
                <a:spcPct val="150000"/>
              </a:lnSpc>
            </a:pPr>
            <a:r>
              <a:rPr lang="en-US" sz="2400">
                <a:effectLst/>
              </a:rPr>
              <a:t>For maxillary impression -  On right side and little 				      behind patient </a:t>
            </a:r>
            <a:r>
              <a:rPr lang="en-US" sz="2400" b="1">
                <a:effectLst/>
              </a:rPr>
              <a:t> </a:t>
            </a:r>
          </a:p>
          <a:p>
            <a:pPr>
              <a:lnSpc>
                <a:spcPct val="150000"/>
              </a:lnSpc>
            </a:pPr>
            <a:r>
              <a:rPr lang="en-US" sz="2400">
                <a:effectLst/>
              </a:rPr>
              <a:t>For mandibular impression -  On right side and 					       front of patient </a:t>
            </a:r>
            <a:r>
              <a:rPr lang="en-US" sz="2400" b="1">
                <a:effectLst/>
              </a:rPr>
              <a:t> </a:t>
            </a:r>
          </a:p>
          <a:p>
            <a:pPr>
              <a:lnSpc>
                <a:spcPct val="150000"/>
              </a:lnSpc>
            </a:pPr>
            <a:endParaRPr lang="en-US" sz="2400" b="1">
              <a:effectLst/>
            </a:endParaRPr>
          </a:p>
        </p:txBody>
      </p:sp>
      <p:sp>
        <p:nvSpPr>
          <p:cNvPr id="50179" name="Date Placeholder 3"/>
          <p:cNvSpPr>
            <a:spLocks noGrp="1"/>
          </p:cNvSpPr>
          <p:nvPr>
            <p:ph type="dt" sz="quarter" idx="10"/>
          </p:nvPr>
        </p:nvSpPr>
        <p:spPr>
          <a:xfrm>
            <a:off x="0" y="6248400"/>
            <a:ext cx="1905000" cy="457200"/>
          </a:xfrm>
          <a:noFill/>
        </p:spPr>
        <p:txBody>
          <a:bodyPr/>
          <a:lstStyle/>
          <a:p>
            <a:fld id="{E40940E4-8CC4-4A13-8E0C-DAE2B468FBC9}" type="datetime1">
              <a:rPr lang="en-US" smtClean="0">
                <a:latin typeface="Times New Roman" pitchFamily="18" charset="0"/>
              </a:rPr>
              <a:pPr/>
              <a:t>9/28/2020</a:t>
            </a:fld>
            <a:endParaRPr lang="en-US">
              <a:latin typeface="Times New Roman" pitchFamily="18" charset="0"/>
            </a:endParaRPr>
          </a:p>
        </p:txBody>
      </p:sp>
      <p:sp>
        <p:nvSpPr>
          <p:cNvPr id="50180" name="Slide Number Placeholder 4"/>
          <p:cNvSpPr>
            <a:spLocks noGrp="1"/>
          </p:cNvSpPr>
          <p:nvPr>
            <p:ph type="sldNum" sz="quarter" idx="12"/>
          </p:nvPr>
        </p:nvSpPr>
        <p:spPr>
          <a:noFill/>
        </p:spPr>
        <p:txBody>
          <a:bodyPr/>
          <a:lstStyle/>
          <a:p>
            <a:fld id="{6DEEB7B5-8D1A-4957-8C08-523DC82A19BF}" type="slidenum">
              <a:rPr lang="en-US" smtClean="0">
                <a:latin typeface="Times New Roman" pitchFamily="18" charset="0"/>
              </a:rPr>
              <a:pPr/>
              <a:t>41</a:t>
            </a:fld>
            <a:endParaRPr lang="en-US">
              <a:latin typeface="Times New Roman" pitchFamily="18" charset="0"/>
            </a:endParaRPr>
          </a:p>
        </p:txBody>
      </p:sp>
      <p:sp>
        <p:nvSpPr>
          <p:cNvPr id="50181"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50182" name="Picture 8" descr="DSC01879.JPG"/>
          <p:cNvPicPr>
            <a:picLocks noChangeAspect="1"/>
          </p:cNvPicPr>
          <p:nvPr/>
        </p:nvPicPr>
        <p:blipFill>
          <a:blip r:embed="rId2"/>
          <a:srcRect l="19193" t="12257" r="16640" b="6631"/>
          <a:stretch>
            <a:fillRect/>
          </a:stretch>
        </p:blipFill>
        <p:spPr bwMode="auto">
          <a:xfrm>
            <a:off x="1600200" y="4416425"/>
            <a:ext cx="2174875" cy="2060575"/>
          </a:xfrm>
          <a:prstGeom prst="rect">
            <a:avLst/>
          </a:prstGeom>
          <a:noFill/>
          <a:ln w="19050">
            <a:solidFill>
              <a:schemeClr val="tx1"/>
            </a:solidFill>
            <a:miter lim="800000"/>
            <a:headEnd/>
            <a:tailEnd/>
          </a:ln>
        </p:spPr>
      </p:pic>
      <p:pic>
        <p:nvPicPr>
          <p:cNvPr id="50183" name="Picture 7" descr="DSC01880.JPG"/>
          <p:cNvPicPr>
            <a:picLocks noChangeAspect="1"/>
          </p:cNvPicPr>
          <p:nvPr/>
        </p:nvPicPr>
        <p:blipFill>
          <a:blip r:embed="rId3"/>
          <a:srcRect l="24167" t="20000" r="23334" b="6667"/>
          <a:stretch>
            <a:fillRect/>
          </a:stretch>
        </p:blipFill>
        <p:spPr bwMode="auto">
          <a:xfrm>
            <a:off x="4953000" y="4419600"/>
            <a:ext cx="2133600" cy="2074863"/>
          </a:xfrm>
          <a:prstGeom prst="rect">
            <a:avLst/>
          </a:prstGeom>
          <a:noFill/>
          <a:ln w="19050">
            <a:solidFill>
              <a:schemeClr val="tx1"/>
            </a:solidFill>
            <a:miter lim="800000"/>
            <a:headEnd/>
            <a:tailEnd/>
          </a:ln>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p:spPr>
        <p:txBody>
          <a:bodyPr/>
          <a:lstStyle/>
          <a:p>
            <a:fld id="{F5B53B4A-5D01-40B2-8255-E48FB3E26C55}" type="datetime1">
              <a:rPr lang="en-US" smtClean="0">
                <a:latin typeface="Times New Roman" pitchFamily="18" charset="0"/>
              </a:rPr>
              <a:pPr/>
              <a:t>9/28/2020</a:t>
            </a:fld>
            <a:endParaRPr lang="en-US">
              <a:latin typeface="Times New Roman" pitchFamily="18" charset="0"/>
            </a:endParaRPr>
          </a:p>
        </p:txBody>
      </p:sp>
      <p:sp>
        <p:nvSpPr>
          <p:cNvPr id="51203" name="Slide Number Placeholder 4"/>
          <p:cNvSpPr>
            <a:spLocks noGrp="1"/>
          </p:cNvSpPr>
          <p:nvPr>
            <p:ph type="sldNum" sz="quarter" idx="12"/>
          </p:nvPr>
        </p:nvSpPr>
        <p:spPr>
          <a:noFill/>
        </p:spPr>
        <p:txBody>
          <a:bodyPr/>
          <a:lstStyle/>
          <a:p>
            <a:fld id="{8964FE87-AA02-4760-93F4-41942394DB99}" type="slidenum">
              <a:rPr lang="en-US" smtClean="0">
                <a:latin typeface="Times New Roman" pitchFamily="18" charset="0"/>
              </a:rPr>
              <a:pPr/>
              <a:t>42</a:t>
            </a:fld>
            <a:endParaRPr lang="en-US">
              <a:latin typeface="Times New Roman" pitchFamily="18" charset="0"/>
            </a:endParaRPr>
          </a:p>
        </p:txBody>
      </p:sp>
      <p:sp>
        <p:nvSpPr>
          <p:cNvPr id="10" name="Content Placeholder 9"/>
          <p:cNvSpPr>
            <a:spLocks noGrp="1"/>
          </p:cNvSpPr>
          <p:nvPr>
            <p:ph idx="1"/>
          </p:nvPr>
        </p:nvSpPr>
        <p:spPr>
          <a:xfrm>
            <a:off x="1169988" y="609600"/>
            <a:ext cx="7772400" cy="5451475"/>
          </a:xfrm>
        </p:spPr>
        <p:txBody>
          <a:bodyPr/>
          <a:lstStyle/>
          <a:p>
            <a:pPr>
              <a:lnSpc>
                <a:spcPct val="150000"/>
              </a:lnSpc>
              <a:buFont typeface="Wingdings" pitchFamily="2" charset="2"/>
              <a:buNone/>
              <a:defRPr/>
            </a:pPr>
            <a:r>
              <a:rPr lang="en-US" b="1" dirty="0">
                <a:solidFill>
                  <a:srgbClr val="FFFF00"/>
                </a:solidFill>
                <a:effectLst/>
              </a:rPr>
              <a:t>Making  Impression</a:t>
            </a:r>
          </a:p>
          <a:p>
            <a:pPr>
              <a:lnSpc>
                <a:spcPct val="150000"/>
              </a:lnSpc>
              <a:defRPr/>
            </a:pPr>
            <a:r>
              <a:rPr lang="en-US" dirty="0">
                <a:effectLst/>
              </a:rPr>
              <a:t>Maxillary </a:t>
            </a:r>
          </a:p>
          <a:p>
            <a:pPr marL="514350" indent="-514350">
              <a:lnSpc>
                <a:spcPct val="150000"/>
              </a:lnSpc>
              <a:buFont typeface="+mj-lt"/>
              <a:buAutoNum type="arabicPeriod"/>
              <a:defRPr/>
            </a:pPr>
            <a:r>
              <a:rPr lang="en-US" sz="2800" dirty="0">
                <a:effectLst/>
              </a:rPr>
              <a:t>Loading the tray </a:t>
            </a:r>
          </a:p>
          <a:p>
            <a:pPr>
              <a:lnSpc>
                <a:spcPct val="150000"/>
              </a:lnSpc>
              <a:defRPr/>
            </a:pPr>
            <a:endParaRPr lang="en-US" dirty="0">
              <a:effectLst/>
            </a:endParaRPr>
          </a:p>
        </p:txBody>
      </p:sp>
      <p:pic>
        <p:nvPicPr>
          <p:cNvPr id="51205" name="Picture 4" descr="DSCN2058"/>
          <p:cNvPicPr>
            <a:picLocks noChangeAspect="1" noChangeArrowheads="1"/>
          </p:cNvPicPr>
          <p:nvPr/>
        </p:nvPicPr>
        <p:blipFill>
          <a:blip r:embed="rId2"/>
          <a:srcRect l="5357" t="5769" r="7143" b="19231"/>
          <a:stretch>
            <a:fillRect/>
          </a:stretch>
        </p:blipFill>
        <p:spPr bwMode="auto">
          <a:xfrm>
            <a:off x="685800" y="2514600"/>
            <a:ext cx="3733800" cy="2971800"/>
          </a:xfrm>
          <a:prstGeom prst="rect">
            <a:avLst/>
          </a:prstGeom>
          <a:noFill/>
          <a:ln w="19050">
            <a:solidFill>
              <a:schemeClr val="tx1"/>
            </a:solidFill>
            <a:miter lim="800000"/>
            <a:headEnd/>
            <a:tailEnd/>
          </a:ln>
        </p:spPr>
      </p:pic>
      <p:pic>
        <p:nvPicPr>
          <p:cNvPr id="51206" name="Picture 6" descr="DSCN2059"/>
          <p:cNvPicPr>
            <a:picLocks noChangeAspect="1" noChangeArrowheads="1"/>
          </p:cNvPicPr>
          <p:nvPr/>
        </p:nvPicPr>
        <p:blipFill>
          <a:blip r:embed="rId3"/>
          <a:srcRect l="7692" t="5659" b="13208"/>
          <a:stretch>
            <a:fillRect/>
          </a:stretch>
        </p:blipFill>
        <p:spPr bwMode="auto">
          <a:xfrm>
            <a:off x="5257800" y="2590800"/>
            <a:ext cx="3581400" cy="2867025"/>
          </a:xfrm>
          <a:prstGeom prst="rect">
            <a:avLst/>
          </a:prstGeom>
          <a:noFill/>
          <a:ln w="19050">
            <a:solidFill>
              <a:schemeClr val="tx1"/>
            </a:solidFill>
            <a:miter lim="800000"/>
            <a:headEnd/>
            <a:tailEnd/>
          </a:ln>
        </p:spPr>
      </p:pic>
      <p:sp>
        <p:nvSpPr>
          <p:cNvPr id="51207"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838200" y="838200"/>
            <a:ext cx="7772400" cy="5257800"/>
          </a:xfrm>
        </p:spPr>
        <p:txBody>
          <a:bodyPr/>
          <a:lstStyle/>
          <a:p>
            <a:pPr algn="just" eaLnBrk="1" hangingPunct="1">
              <a:lnSpc>
                <a:spcPct val="150000"/>
              </a:lnSpc>
            </a:pPr>
            <a:r>
              <a:rPr lang="en-US" sz="2300">
                <a:effectLst/>
              </a:rPr>
              <a:t>Mouth opened, upper lip elevated and tray is carried upward anteriorly in position with labial frenum as guide. </a:t>
            </a:r>
          </a:p>
          <a:p>
            <a:pPr algn="just" eaLnBrk="1" hangingPunct="1">
              <a:lnSpc>
                <a:spcPct val="150000"/>
              </a:lnSpc>
            </a:pPr>
            <a:r>
              <a:rPr lang="en-US" sz="2300">
                <a:effectLst/>
              </a:rPr>
              <a:t>The handle of the tray should be divided into two equal halves in midline of face. </a:t>
            </a:r>
          </a:p>
          <a:p>
            <a:pPr algn="just" eaLnBrk="1" hangingPunct="1">
              <a:lnSpc>
                <a:spcPct val="150000"/>
              </a:lnSpc>
            </a:pPr>
            <a:r>
              <a:rPr lang="en-US" sz="2300">
                <a:effectLst/>
              </a:rPr>
              <a:t>Tray seated till in contact with PPS then pressed anteriorly. </a:t>
            </a:r>
          </a:p>
          <a:p>
            <a:pPr algn="just" eaLnBrk="1" hangingPunct="1">
              <a:lnSpc>
                <a:spcPct val="150000"/>
              </a:lnSpc>
            </a:pPr>
            <a:r>
              <a:rPr lang="en-US" sz="2300">
                <a:effectLst/>
              </a:rPr>
              <a:t>Moulding of borders started</a:t>
            </a:r>
          </a:p>
          <a:p>
            <a:pPr algn="just">
              <a:lnSpc>
                <a:spcPct val="150000"/>
              </a:lnSpc>
            </a:pPr>
            <a:endParaRPr lang="en-US" sz="2300">
              <a:effectLst/>
            </a:endParaRPr>
          </a:p>
        </p:txBody>
      </p:sp>
      <p:sp>
        <p:nvSpPr>
          <p:cNvPr id="52227" name="Date Placeholder 3"/>
          <p:cNvSpPr>
            <a:spLocks noGrp="1"/>
          </p:cNvSpPr>
          <p:nvPr>
            <p:ph type="dt" sz="quarter" idx="10"/>
          </p:nvPr>
        </p:nvSpPr>
        <p:spPr>
          <a:noFill/>
        </p:spPr>
        <p:txBody>
          <a:bodyPr/>
          <a:lstStyle/>
          <a:p>
            <a:fld id="{BDAD6034-F3CC-4955-8F88-35B83C7DE351}" type="datetime1">
              <a:rPr lang="en-US" smtClean="0">
                <a:latin typeface="Times New Roman" pitchFamily="18" charset="0"/>
              </a:rPr>
              <a:pPr/>
              <a:t>9/28/2020</a:t>
            </a:fld>
            <a:endParaRPr lang="en-US">
              <a:latin typeface="Times New Roman" pitchFamily="18" charset="0"/>
            </a:endParaRPr>
          </a:p>
        </p:txBody>
      </p:sp>
      <p:sp>
        <p:nvSpPr>
          <p:cNvPr id="52228" name="Slide Number Placeholder 4"/>
          <p:cNvSpPr>
            <a:spLocks noGrp="1"/>
          </p:cNvSpPr>
          <p:nvPr>
            <p:ph type="sldNum" sz="quarter" idx="12"/>
          </p:nvPr>
        </p:nvSpPr>
        <p:spPr>
          <a:noFill/>
        </p:spPr>
        <p:txBody>
          <a:bodyPr/>
          <a:lstStyle/>
          <a:p>
            <a:fld id="{FE959BE4-A8C3-4A17-AC6E-FADF4D96EF8E}" type="slidenum">
              <a:rPr lang="en-US" smtClean="0">
                <a:latin typeface="Times New Roman" pitchFamily="18" charset="0"/>
              </a:rPr>
              <a:pPr/>
              <a:t>43</a:t>
            </a:fld>
            <a:endParaRPr lang="en-US">
              <a:latin typeface="Times New Roman" pitchFamily="18" charset="0"/>
            </a:endParaRPr>
          </a:p>
        </p:txBody>
      </p:sp>
      <p:sp>
        <p:nvSpPr>
          <p:cNvPr id="5222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52230" name="Picture 5" descr="DSC01881.JPG"/>
          <p:cNvPicPr>
            <a:picLocks noChangeAspect="1"/>
          </p:cNvPicPr>
          <p:nvPr/>
        </p:nvPicPr>
        <p:blipFill>
          <a:blip r:embed="rId2"/>
          <a:srcRect/>
          <a:stretch>
            <a:fillRect/>
          </a:stretch>
        </p:blipFill>
        <p:spPr bwMode="auto">
          <a:xfrm>
            <a:off x="5943600" y="4343400"/>
            <a:ext cx="2641600" cy="1981200"/>
          </a:xfrm>
          <a:prstGeom prst="rect">
            <a:avLst/>
          </a:prstGeom>
          <a:noFill/>
          <a:ln w="19050">
            <a:solidFill>
              <a:schemeClr val="tx1"/>
            </a:solidFill>
            <a:miter lim="800000"/>
            <a:headEnd/>
            <a:tailEnd/>
          </a:ln>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838200" y="457200"/>
            <a:ext cx="5638800" cy="5791200"/>
          </a:xfrm>
        </p:spPr>
        <p:txBody>
          <a:bodyPr/>
          <a:lstStyle/>
          <a:p>
            <a:pPr algn="just" eaLnBrk="1" hangingPunct="1">
              <a:lnSpc>
                <a:spcPct val="200000"/>
              </a:lnSpc>
            </a:pPr>
            <a:r>
              <a:rPr lang="en-US" sz="2400">
                <a:effectLst/>
              </a:rPr>
              <a:t>Labial and buccal vestibules molded by asking patient to suckdown. </a:t>
            </a:r>
          </a:p>
          <a:p>
            <a:pPr algn="just" eaLnBrk="1" hangingPunct="1">
              <a:lnSpc>
                <a:spcPct val="200000"/>
              </a:lnSpc>
            </a:pPr>
            <a:r>
              <a:rPr lang="en-US" sz="2400">
                <a:effectLst/>
              </a:rPr>
              <a:t>Also the functional manipulation of lips and cheeks done. </a:t>
            </a:r>
          </a:p>
          <a:p>
            <a:pPr algn="just" eaLnBrk="1" hangingPunct="1">
              <a:lnSpc>
                <a:spcPct val="200000"/>
              </a:lnSpc>
            </a:pPr>
            <a:r>
              <a:rPr lang="en-US" sz="2400">
                <a:effectLst/>
              </a:rPr>
              <a:t>Patient asked to move mandible from side to side to record Coronoid process on slopes of buccal vestibules.</a:t>
            </a:r>
          </a:p>
          <a:p>
            <a:pPr algn="just">
              <a:lnSpc>
                <a:spcPct val="200000"/>
              </a:lnSpc>
            </a:pPr>
            <a:endParaRPr lang="en-US" sz="2400">
              <a:effectLst/>
            </a:endParaRPr>
          </a:p>
        </p:txBody>
      </p:sp>
      <p:sp>
        <p:nvSpPr>
          <p:cNvPr id="53251" name="Date Placeholder 3"/>
          <p:cNvSpPr>
            <a:spLocks noGrp="1"/>
          </p:cNvSpPr>
          <p:nvPr>
            <p:ph type="dt" sz="quarter" idx="10"/>
          </p:nvPr>
        </p:nvSpPr>
        <p:spPr>
          <a:xfrm>
            <a:off x="990600" y="6400800"/>
            <a:ext cx="1905000" cy="457200"/>
          </a:xfrm>
          <a:noFill/>
        </p:spPr>
        <p:txBody>
          <a:bodyPr/>
          <a:lstStyle/>
          <a:p>
            <a:fld id="{1067AC7C-CEC6-4991-A4AC-2A982BB7E910}" type="datetime1">
              <a:rPr lang="en-US" smtClean="0">
                <a:latin typeface="Times New Roman" pitchFamily="18" charset="0"/>
              </a:rPr>
              <a:pPr/>
              <a:t>9/28/2020</a:t>
            </a:fld>
            <a:endParaRPr lang="en-US">
              <a:latin typeface="Times New Roman" pitchFamily="18" charset="0"/>
            </a:endParaRPr>
          </a:p>
        </p:txBody>
      </p:sp>
      <p:sp>
        <p:nvSpPr>
          <p:cNvPr id="53252" name="Slide Number Placeholder 4"/>
          <p:cNvSpPr>
            <a:spLocks noGrp="1"/>
          </p:cNvSpPr>
          <p:nvPr>
            <p:ph type="sldNum" sz="quarter" idx="12"/>
          </p:nvPr>
        </p:nvSpPr>
        <p:spPr>
          <a:noFill/>
        </p:spPr>
        <p:txBody>
          <a:bodyPr/>
          <a:lstStyle/>
          <a:p>
            <a:fld id="{5DF31FF9-4336-467F-BA77-EA4E0D9B0EBF}" type="slidenum">
              <a:rPr lang="en-US" smtClean="0">
                <a:latin typeface="Times New Roman" pitchFamily="18" charset="0"/>
              </a:rPr>
              <a:pPr/>
              <a:t>44</a:t>
            </a:fld>
            <a:endParaRPr lang="en-US">
              <a:latin typeface="Times New Roman" pitchFamily="18" charset="0"/>
            </a:endParaRPr>
          </a:p>
        </p:txBody>
      </p:sp>
      <p:pic>
        <p:nvPicPr>
          <p:cNvPr id="53253" name="Content Placeholder 5" descr="DSC01818.JPG"/>
          <p:cNvPicPr>
            <a:picLocks noChangeAspect="1"/>
          </p:cNvPicPr>
          <p:nvPr/>
        </p:nvPicPr>
        <p:blipFill>
          <a:blip r:embed="rId2">
            <a:lum bright="10000"/>
          </a:blip>
          <a:srcRect l="4167" t="9259" r="68056" b="66667"/>
          <a:stretch>
            <a:fillRect/>
          </a:stretch>
        </p:blipFill>
        <p:spPr bwMode="auto">
          <a:xfrm>
            <a:off x="6705600" y="2362200"/>
            <a:ext cx="2227263" cy="2209800"/>
          </a:xfrm>
          <a:prstGeom prst="rect">
            <a:avLst/>
          </a:prstGeom>
          <a:noFill/>
          <a:ln w="19050">
            <a:solidFill>
              <a:schemeClr val="tx1"/>
            </a:solidFill>
            <a:miter lim="800000"/>
            <a:headEnd/>
            <a:tailEnd/>
          </a:ln>
        </p:spPr>
      </p:pic>
      <p:sp>
        <p:nvSpPr>
          <p:cNvPr id="53254"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p:spPr>
        <p:txBody>
          <a:bodyPr/>
          <a:lstStyle/>
          <a:p>
            <a:fld id="{A24194CC-2851-4208-9B56-91F30E01BD83}" type="datetime1">
              <a:rPr lang="en-US" smtClean="0">
                <a:latin typeface="Times New Roman" pitchFamily="18" charset="0"/>
              </a:rPr>
              <a:pPr/>
              <a:t>9/28/2020</a:t>
            </a:fld>
            <a:endParaRPr lang="en-US">
              <a:latin typeface="Times New Roman" pitchFamily="18" charset="0"/>
            </a:endParaRPr>
          </a:p>
        </p:txBody>
      </p:sp>
      <p:sp>
        <p:nvSpPr>
          <p:cNvPr id="54275" name="Slide Number Placeholder 4"/>
          <p:cNvSpPr>
            <a:spLocks noGrp="1"/>
          </p:cNvSpPr>
          <p:nvPr>
            <p:ph type="sldNum" sz="quarter" idx="12"/>
          </p:nvPr>
        </p:nvSpPr>
        <p:spPr>
          <a:noFill/>
        </p:spPr>
        <p:txBody>
          <a:bodyPr/>
          <a:lstStyle/>
          <a:p>
            <a:fld id="{3AD25B41-EF66-498E-8C9A-2566B77E532A}" type="slidenum">
              <a:rPr lang="en-US" smtClean="0">
                <a:latin typeface="Times New Roman" pitchFamily="18" charset="0"/>
              </a:rPr>
              <a:pPr/>
              <a:t>45</a:t>
            </a:fld>
            <a:endParaRPr lang="en-US">
              <a:latin typeface="Times New Roman" pitchFamily="18" charset="0"/>
            </a:endParaRPr>
          </a:p>
        </p:txBody>
      </p:sp>
      <p:pic>
        <p:nvPicPr>
          <p:cNvPr id="11" name="Content Placeholder 10" descr="ABCD0008.jpg"/>
          <p:cNvPicPr>
            <a:picLocks noGrp="1" noChangeAspect="1"/>
          </p:cNvPicPr>
          <p:nvPr>
            <p:ph idx="1"/>
          </p:nvPr>
        </p:nvPicPr>
        <p:blipFill>
          <a:blip r:embed="rId2"/>
          <a:stretch>
            <a:fillRect/>
          </a:stretch>
        </p:blipFill>
        <p:spPr>
          <a:xfrm>
            <a:off x="5105400" y="1905000"/>
            <a:ext cx="3027363" cy="2270125"/>
          </a:xfrm>
          <a:ln w="19050" cap="sq">
            <a:solidFill>
              <a:schemeClr val="tx1"/>
            </a:solidFill>
          </a:ln>
          <a:effectLst>
            <a:outerShdw blurRad="50800" dist="38100" dir="2700000" algn="tl" rotWithShape="0">
              <a:srgbClr val="000000">
                <a:alpha val="43000"/>
              </a:srgbClr>
            </a:outerShdw>
          </a:effectLst>
        </p:spPr>
      </p:pic>
      <p:pic>
        <p:nvPicPr>
          <p:cNvPr id="54277" name="Content Placeholder 5" descr="DSC01818.JPG"/>
          <p:cNvPicPr>
            <a:picLocks noChangeAspect="1"/>
          </p:cNvPicPr>
          <p:nvPr/>
        </p:nvPicPr>
        <p:blipFill>
          <a:blip r:embed="rId3"/>
          <a:srcRect l="36189" t="8571" r="41905" b="66032"/>
          <a:stretch>
            <a:fillRect/>
          </a:stretch>
        </p:blipFill>
        <p:spPr bwMode="auto">
          <a:xfrm>
            <a:off x="1447800" y="1828800"/>
            <a:ext cx="2895600" cy="2386013"/>
          </a:xfrm>
          <a:prstGeom prst="rect">
            <a:avLst/>
          </a:prstGeom>
          <a:noFill/>
          <a:ln w="19050">
            <a:solidFill>
              <a:schemeClr val="tx1"/>
            </a:solidFill>
            <a:miter lim="800000"/>
            <a:headEnd/>
            <a:tailEnd/>
          </a:ln>
        </p:spPr>
      </p:pic>
      <p:sp>
        <p:nvSpPr>
          <p:cNvPr id="54278"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54279" name="TextBox 7"/>
          <p:cNvSpPr txBox="1">
            <a:spLocks noChangeArrowheads="1"/>
          </p:cNvSpPr>
          <p:nvPr/>
        </p:nvSpPr>
        <p:spPr bwMode="auto">
          <a:xfrm>
            <a:off x="1447800" y="4724400"/>
            <a:ext cx="3200400" cy="461963"/>
          </a:xfrm>
          <a:prstGeom prst="rect">
            <a:avLst/>
          </a:prstGeom>
          <a:noFill/>
          <a:ln w="9525">
            <a:noFill/>
            <a:miter lim="800000"/>
            <a:headEnd/>
            <a:tailEnd/>
          </a:ln>
        </p:spPr>
        <p:txBody>
          <a:bodyPr>
            <a:spAutoFit/>
          </a:bodyPr>
          <a:lstStyle/>
          <a:p>
            <a:r>
              <a:rPr lang="en-US"/>
              <a:t>Washing the impression </a:t>
            </a:r>
          </a:p>
        </p:txBody>
      </p:sp>
      <p:sp>
        <p:nvSpPr>
          <p:cNvPr id="54280" name="TextBox 8"/>
          <p:cNvSpPr txBox="1">
            <a:spLocks noChangeArrowheads="1"/>
          </p:cNvSpPr>
          <p:nvPr/>
        </p:nvSpPr>
        <p:spPr bwMode="auto">
          <a:xfrm>
            <a:off x="5181600" y="4724400"/>
            <a:ext cx="2971800" cy="461963"/>
          </a:xfrm>
          <a:prstGeom prst="rect">
            <a:avLst/>
          </a:prstGeom>
          <a:noFill/>
          <a:ln w="9525">
            <a:noFill/>
            <a:miter lim="800000"/>
            <a:headEnd/>
            <a:tailEnd/>
          </a:ln>
        </p:spPr>
        <p:txBody>
          <a:bodyPr>
            <a:spAutoFit/>
          </a:bodyPr>
          <a:lstStyle/>
          <a:p>
            <a:r>
              <a:rPr lang="en-US"/>
              <a:t>Completed impression </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1066800" y="914400"/>
            <a:ext cx="7772400" cy="4114800"/>
          </a:xfrm>
        </p:spPr>
        <p:txBody>
          <a:bodyPr/>
          <a:lstStyle/>
          <a:p>
            <a:pPr>
              <a:buFont typeface="Wingdings" pitchFamily="2" charset="2"/>
              <a:buNone/>
            </a:pPr>
            <a:r>
              <a:rPr lang="en-US">
                <a:solidFill>
                  <a:srgbClr val="FFFF00"/>
                </a:solidFill>
                <a:effectLst/>
              </a:rPr>
              <a:t>Mandibular</a:t>
            </a:r>
            <a:r>
              <a:rPr lang="en-US">
                <a:effectLst/>
              </a:rPr>
              <a:t> </a:t>
            </a:r>
          </a:p>
        </p:txBody>
      </p:sp>
      <p:sp>
        <p:nvSpPr>
          <p:cNvPr id="55299" name="Date Placeholder 3"/>
          <p:cNvSpPr>
            <a:spLocks noGrp="1"/>
          </p:cNvSpPr>
          <p:nvPr>
            <p:ph type="dt" sz="quarter" idx="10"/>
          </p:nvPr>
        </p:nvSpPr>
        <p:spPr>
          <a:noFill/>
        </p:spPr>
        <p:txBody>
          <a:bodyPr/>
          <a:lstStyle/>
          <a:p>
            <a:fld id="{9BA36A81-9ECB-479B-A834-32D0044A536D}" type="datetime1">
              <a:rPr lang="en-US" smtClean="0">
                <a:latin typeface="Times New Roman" pitchFamily="18" charset="0"/>
              </a:rPr>
              <a:pPr/>
              <a:t>9/28/2020</a:t>
            </a:fld>
            <a:endParaRPr lang="en-US">
              <a:latin typeface="Times New Roman" pitchFamily="18" charset="0"/>
            </a:endParaRPr>
          </a:p>
        </p:txBody>
      </p:sp>
      <p:sp>
        <p:nvSpPr>
          <p:cNvPr id="55300" name="Slide Number Placeholder 4"/>
          <p:cNvSpPr>
            <a:spLocks noGrp="1"/>
          </p:cNvSpPr>
          <p:nvPr>
            <p:ph type="sldNum" sz="quarter" idx="12"/>
          </p:nvPr>
        </p:nvSpPr>
        <p:spPr>
          <a:noFill/>
        </p:spPr>
        <p:txBody>
          <a:bodyPr/>
          <a:lstStyle/>
          <a:p>
            <a:fld id="{3CBC70B5-2762-45DF-B2EF-CC24C85A8D6C}" type="slidenum">
              <a:rPr lang="en-US" smtClean="0">
                <a:latin typeface="Times New Roman" pitchFamily="18" charset="0"/>
              </a:rPr>
              <a:pPr/>
              <a:t>46</a:t>
            </a:fld>
            <a:endParaRPr lang="en-US">
              <a:latin typeface="Times New Roman" pitchFamily="18" charset="0"/>
            </a:endParaRPr>
          </a:p>
        </p:txBody>
      </p:sp>
      <p:pic>
        <p:nvPicPr>
          <p:cNvPr id="55301" name="Picture 5" descr="DSC01816.JPG"/>
          <p:cNvPicPr>
            <a:picLocks noChangeAspect="1"/>
          </p:cNvPicPr>
          <p:nvPr/>
        </p:nvPicPr>
        <p:blipFill>
          <a:blip r:embed="rId2"/>
          <a:srcRect l="10074" t="55225" r="70895" b="25043"/>
          <a:stretch>
            <a:fillRect/>
          </a:stretch>
        </p:blipFill>
        <p:spPr bwMode="auto">
          <a:xfrm>
            <a:off x="5257800" y="2362200"/>
            <a:ext cx="3330575" cy="2590800"/>
          </a:xfrm>
          <a:prstGeom prst="rect">
            <a:avLst/>
          </a:prstGeom>
          <a:noFill/>
          <a:ln w="19050">
            <a:solidFill>
              <a:schemeClr val="tx1"/>
            </a:solidFill>
            <a:miter lim="800000"/>
            <a:headEnd/>
            <a:tailEnd/>
          </a:ln>
        </p:spPr>
      </p:pic>
      <p:pic>
        <p:nvPicPr>
          <p:cNvPr id="55302" name="Picture 6" descr="DSC01816.JPG"/>
          <p:cNvPicPr>
            <a:picLocks noChangeAspect="1"/>
          </p:cNvPicPr>
          <p:nvPr/>
        </p:nvPicPr>
        <p:blipFill>
          <a:blip r:embed="rId2"/>
          <a:srcRect l="35822" t="13432" r="37312" b="67165"/>
          <a:stretch>
            <a:fillRect/>
          </a:stretch>
        </p:blipFill>
        <p:spPr bwMode="auto">
          <a:xfrm>
            <a:off x="685800" y="2362200"/>
            <a:ext cx="4191000" cy="2667000"/>
          </a:xfrm>
          <a:prstGeom prst="rect">
            <a:avLst/>
          </a:prstGeom>
          <a:noFill/>
          <a:ln w="19050">
            <a:solidFill>
              <a:schemeClr val="tx1"/>
            </a:solidFill>
            <a:miter lim="800000"/>
            <a:headEnd/>
            <a:tailEnd/>
          </a:ln>
        </p:spPr>
      </p:pic>
      <p:sp>
        <p:nvSpPr>
          <p:cNvPr id="55303"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55304" name="TextBox 7"/>
          <p:cNvSpPr txBox="1">
            <a:spLocks noChangeArrowheads="1"/>
          </p:cNvSpPr>
          <p:nvPr/>
        </p:nvSpPr>
        <p:spPr bwMode="auto">
          <a:xfrm>
            <a:off x="3200400" y="5638800"/>
            <a:ext cx="2895600" cy="461963"/>
          </a:xfrm>
          <a:prstGeom prst="rect">
            <a:avLst/>
          </a:prstGeom>
          <a:noFill/>
          <a:ln w="9525">
            <a:noFill/>
            <a:miter lim="800000"/>
            <a:headEnd/>
            <a:tailEnd/>
          </a:ln>
        </p:spPr>
        <p:txBody>
          <a:bodyPr>
            <a:spAutoFit/>
          </a:bodyPr>
          <a:lstStyle/>
          <a:p>
            <a:r>
              <a:rPr lang="en-US"/>
              <a:t>Loading Of Tray </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6" descr="ABCD0001.jpg"/>
          <p:cNvPicPr>
            <a:picLocks noGrp="1" noChangeAspect="1"/>
          </p:cNvPicPr>
          <p:nvPr>
            <p:ph idx="1"/>
          </p:nvPr>
        </p:nvPicPr>
        <p:blipFill>
          <a:blip r:embed="rId2">
            <a:lum bright="10000" contrast="30000"/>
          </a:blip>
          <a:srcRect/>
          <a:stretch>
            <a:fillRect/>
          </a:stretch>
        </p:blipFill>
        <p:spPr>
          <a:xfrm>
            <a:off x="5486400" y="3429000"/>
            <a:ext cx="2160588" cy="2270125"/>
          </a:xfrm>
          <a:ln w="19050">
            <a:solidFill>
              <a:schemeClr val="tx1"/>
            </a:solidFill>
          </a:ln>
        </p:spPr>
      </p:pic>
      <p:sp>
        <p:nvSpPr>
          <p:cNvPr id="56323" name="Date Placeholder 3"/>
          <p:cNvSpPr>
            <a:spLocks noGrp="1"/>
          </p:cNvSpPr>
          <p:nvPr>
            <p:ph type="dt" sz="quarter" idx="10"/>
          </p:nvPr>
        </p:nvSpPr>
        <p:spPr>
          <a:noFill/>
        </p:spPr>
        <p:txBody>
          <a:bodyPr/>
          <a:lstStyle/>
          <a:p>
            <a:fld id="{5337DAB9-EDC4-4D9A-A3E9-ED102E3C2602}" type="datetime1">
              <a:rPr lang="en-US" smtClean="0">
                <a:latin typeface="Times New Roman" pitchFamily="18" charset="0"/>
              </a:rPr>
              <a:pPr/>
              <a:t>9/28/2020</a:t>
            </a:fld>
            <a:endParaRPr lang="en-US">
              <a:latin typeface="Times New Roman" pitchFamily="18" charset="0"/>
            </a:endParaRPr>
          </a:p>
        </p:txBody>
      </p:sp>
      <p:sp>
        <p:nvSpPr>
          <p:cNvPr id="56324" name="Slide Number Placeholder 4"/>
          <p:cNvSpPr>
            <a:spLocks noGrp="1"/>
          </p:cNvSpPr>
          <p:nvPr>
            <p:ph type="sldNum" sz="quarter" idx="12"/>
          </p:nvPr>
        </p:nvSpPr>
        <p:spPr>
          <a:noFill/>
        </p:spPr>
        <p:txBody>
          <a:bodyPr/>
          <a:lstStyle/>
          <a:p>
            <a:fld id="{A817E23F-B537-4257-872C-C1DC89CFD224}" type="slidenum">
              <a:rPr lang="en-US" smtClean="0">
                <a:latin typeface="Times New Roman" pitchFamily="18" charset="0"/>
              </a:rPr>
              <a:pPr/>
              <a:t>47</a:t>
            </a:fld>
            <a:endParaRPr lang="en-US">
              <a:latin typeface="Times New Roman" pitchFamily="18" charset="0"/>
            </a:endParaRPr>
          </a:p>
        </p:txBody>
      </p:sp>
      <p:sp>
        <p:nvSpPr>
          <p:cNvPr id="56325"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56326" name="Picture 6" descr="DSC01883.JPG"/>
          <p:cNvPicPr>
            <a:picLocks noChangeAspect="1"/>
          </p:cNvPicPr>
          <p:nvPr/>
        </p:nvPicPr>
        <p:blipFill>
          <a:blip r:embed="rId3"/>
          <a:srcRect/>
          <a:stretch>
            <a:fillRect/>
          </a:stretch>
        </p:blipFill>
        <p:spPr bwMode="auto">
          <a:xfrm>
            <a:off x="1828800" y="1295400"/>
            <a:ext cx="2590800" cy="1943100"/>
          </a:xfrm>
          <a:prstGeom prst="rect">
            <a:avLst/>
          </a:prstGeom>
          <a:noFill/>
          <a:ln w="19050">
            <a:solidFill>
              <a:schemeClr val="tx1"/>
            </a:solidFill>
            <a:miter lim="800000"/>
            <a:headEnd/>
            <a:tailEnd/>
          </a:ln>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DC4E-ED42-43F2-827D-D61AC30B7930}"/>
              </a:ext>
            </a:extLst>
          </p:cNvPr>
          <p:cNvSpPr>
            <a:spLocks noGrp="1"/>
          </p:cNvSpPr>
          <p:nvPr>
            <p:ph type="ctrTitle" sz="quarter"/>
          </p:nvPr>
        </p:nvSpPr>
        <p:spPr/>
        <p:txBody>
          <a:bodyPr/>
          <a:lstStyle/>
          <a:p>
            <a:endParaRPr lang="en-IN" dirty="0"/>
          </a:p>
        </p:txBody>
      </p:sp>
      <p:sp>
        <p:nvSpPr>
          <p:cNvPr id="3" name="Subtitle 2">
            <a:extLst>
              <a:ext uri="{FF2B5EF4-FFF2-40B4-BE49-F238E27FC236}">
                <a16:creationId xmlns:a16="http://schemas.microsoft.com/office/drawing/2014/main" id="{CCF357DF-3100-44D9-B7BC-BEF09344CA7C}"/>
              </a:ext>
            </a:extLst>
          </p:cNvPr>
          <p:cNvSpPr>
            <a:spLocks noGrp="1"/>
          </p:cNvSpPr>
          <p:nvPr>
            <p:ph type="subTitle" sz="quarter" idx="1"/>
          </p:nvPr>
        </p:nvSpPr>
        <p:spPr/>
        <p:txBody>
          <a:bodyPr/>
          <a:lstStyle/>
          <a:p>
            <a:r>
              <a:rPr lang="en-US" dirty="0"/>
              <a:t>THANK YOU</a:t>
            </a:r>
            <a:endParaRPr lang="en-IN" dirty="0"/>
          </a:p>
        </p:txBody>
      </p:sp>
    </p:spTree>
    <p:extLst>
      <p:ext uri="{BB962C8B-B14F-4D97-AF65-F5344CB8AC3E}">
        <p14:creationId xmlns:p14="http://schemas.microsoft.com/office/powerpoint/2010/main" val="1271967547"/>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66800" y="457200"/>
            <a:ext cx="7772400" cy="1143000"/>
          </a:xfrm>
        </p:spPr>
        <p:txBody>
          <a:bodyPr/>
          <a:lstStyle/>
          <a:p>
            <a:pPr algn="ctr"/>
            <a:r>
              <a:rPr lang="en-US" sz="3200" dirty="0"/>
              <a:t>Basic REQUIREMENTS  </a:t>
            </a:r>
          </a:p>
        </p:txBody>
      </p:sp>
      <p:sp>
        <p:nvSpPr>
          <p:cNvPr id="3" name="Content Placeholder 2"/>
          <p:cNvSpPr>
            <a:spLocks noGrp="1"/>
          </p:cNvSpPr>
          <p:nvPr>
            <p:ph idx="1"/>
          </p:nvPr>
        </p:nvSpPr>
        <p:spPr>
          <a:xfrm>
            <a:off x="1169988" y="1524000"/>
            <a:ext cx="7772400" cy="4308475"/>
          </a:xfrm>
        </p:spPr>
        <p:txBody>
          <a:bodyPr/>
          <a:lstStyle/>
          <a:p>
            <a:pPr marL="457200" indent="-457200" algn="just">
              <a:lnSpc>
                <a:spcPct val="200000"/>
              </a:lnSpc>
              <a:buFont typeface="+mj-lt"/>
              <a:buAutoNum type="arabicPeriod"/>
              <a:defRPr/>
            </a:pPr>
            <a:r>
              <a:rPr lang="en-US" sz="2400" b="1" dirty="0">
                <a:effectLst/>
              </a:rPr>
              <a:t>Knowledge of the oral anatomy.</a:t>
            </a:r>
          </a:p>
          <a:p>
            <a:pPr marL="457200" indent="-457200" algn="just">
              <a:lnSpc>
                <a:spcPct val="200000"/>
              </a:lnSpc>
              <a:buFont typeface="+mj-lt"/>
              <a:buAutoNum type="arabicPeriod"/>
              <a:defRPr/>
            </a:pPr>
            <a:r>
              <a:rPr lang="en-US" sz="2400" b="1" dirty="0">
                <a:effectLst/>
              </a:rPr>
              <a:t>Knowledge and understanding of material.</a:t>
            </a:r>
          </a:p>
          <a:p>
            <a:pPr marL="457200" indent="-457200" algn="just">
              <a:lnSpc>
                <a:spcPct val="200000"/>
              </a:lnSpc>
              <a:buFont typeface="+mj-lt"/>
              <a:buAutoNum type="arabicPeriod"/>
              <a:defRPr/>
            </a:pPr>
            <a:r>
              <a:rPr lang="en-US" sz="2400" b="1" dirty="0">
                <a:effectLst/>
              </a:rPr>
              <a:t>Knowledge of a reliable and basic technique.</a:t>
            </a:r>
          </a:p>
          <a:p>
            <a:pPr marL="457200" indent="-457200" algn="just">
              <a:lnSpc>
                <a:spcPct val="200000"/>
              </a:lnSpc>
              <a:buFont typeface="+mj-lt"/>
              <a:buAutoNum type="arabicPeriod"/>
              <a:defRPr/>
            </a:pPr>
            <a:r>
              <a:rPr lang="en-US" sz="2400" b="1" dirty="0">
                <a:effectLst/>
              </a:rPr>
              <a:t>Skill</a:t>
            </a:r>
          </a:p>
          <a:p>
            <a:pPr marL="457200" indent="-457200" algn="just">
              <a:lnSpc>
                <a:spcPct val="200000"/>
              </a:lnSpc>
              <a:buFont typeface="+mj-lt"/>
              <a:buAutoNum type="arabicPeriod"/>
              <a:defRPr/>
            </a:pPr>
            <a:r>
              <a:rPr lang="en-US" sz="2400" b="1" dirty="0">
                <a:effectLst/>
              </a:rPr>
              <a:t>Patient management.</a:t>
            </a:r>
          </a:p>
          <a:p>
            <a:pPr marL="457200" indent="-457200" algn="just">
              <a:lnSpc>
                <a:spcPct val="200000"/>
              </a:lnSpc>
              <a:buFont typeface="+mj-lt"/>
              <a:buAutoNum type="arabicPeriod"/>
              <a:defRPr/>
            </a:pPr>
            <a:endParaRPr lang="en-US" sz="2400" dirty="0">
              <a:effectLst/>
            </a:endParaRPr>
          </a:p>
        </p:txBody>
      </p:sp>
      <p:sp>
        <p:nvSpPr>
          <p:cNvPr id="11268" name="Date Placeholder 3"/>
          <p:cNvSpPr>
            <a:spLocks noGrp="1"/>
          </p:cNvSpPr>
          <p:nvPr>
            <p:ph type="dt" sz="quarter" idx="10"/>
          </p:nvPr>
        </p:nvSpPr>
        <p:spPr>
          <a:noFill/>
        </p:spPr>
        <p:txBody>
          <a:bodyPr/>
          <a:lstStyle/>
          <a:p>
            <a:fld id="{7ED4AFE9-AC04-48F7-932E-A1EDB579D790}" type="datetime1">
              <a:rPr lang="en-US" smtClean="0">
                <a:latin typeface="Times New Roman" pitchFamily="18" charset="0"/>
              </a:rPr>
              <a:pPr/>
              <a:t>9/28/2020</a:t>
            </a:fld>
            <a:endParaRPr lang="en-US">
              <a:latin typeface="Times New Roman" pitchFamily="18" charset="0"/>
            </a:endParaRPr>
          </a:p>
        </p:txBody>
      </p:sp>
      <p:sp>
        <p:nvSpPr>
          <p:cNvPr id="11269" name="Slide Number Placeholder 4"/>
          <p:cNvSpPr>
            <a:spLocks noGrp="1"/>
          </p:cNvSpPr>
          <p:nvPr>
            <p:ph type="sldNum" sz="quarter" idx="12"/>
          </p:nvPr>
        </p:nvSpPr>
        <p:spPr>
          <a:noFill/>
        </p:spPr>
        <p:txBody>
          <a:bodyPr/>
          <a:lstStyle/>
          <a:p>
            <a:fld id="{21AE679C-AC04-4959-84AE-690A45B10256}" type="slidenum">
              <a:rPr lang="en-US" smtClean="0">
                <a:latin typeface="Times New Roman" pitchFamily="18" charset="0"/>
              </a:rPr>
              <a:pPr/>
              <a:t>5</a:t>
            </a:fld>
            <a:endParaRPr lang="en-US">
              <a:latin typeface="Times New Roman" pitchFamily="18" charset="0"/>
            </a:endParaRPr>
          </a:p>
        </p:txBody>
      </p:sp>
      <p:sp>
        <p:nvSpPr>
          <p:cNvPr id="11270" name="TextBox 5"/>
          <p:cNvSpPr txBox="1">
            <a:spLocks noChangeArrowheads="1"/>
          </p:cNvSpPr>
          <p:nvPr/>
        </p:nvSpPr>
        <p:spPr bwMode="auto">
          <a:xfrm>
            <a:off x="2971800" y="6324600"/>
            <a:ext cx="4038600" cy="338138"/>
          </a:xfrm>
          <a:prstGeom prst="rect">
            <a:avLst/>
          </a:prstGeom>
          <a:noFill/>
          <a:ln w="9525">
            <a:noFill/>
            <a:miter lim="800000"/>
            <a:headEnd/>
            <a:tailEnd/>
          </a:ln>
        </p:spPr>
        <p:txBody>
          <a:bodyPr>
            <a:spAutoFit/>
          </a:bodyPr>
          <a:lstStyle/>
          <a:p>
            <a:r>
              <a:rPr lang="en-US" sz="1600"/>
              <a:t>Bernard Levin. Complete denture impressions. </a:t>
            </a:r>
          </a:p>
        </p:txBody>
      </p:sp>
      <p:sp>
        <p:nvSpPr>
          <p:cNvPr id="11271"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219200" y="381000"/>
            <a:ext cx="8153400" cy="1143000"/>
          </a:xfrm>
        </p:spPr>
        <p:txBody>
          <a:bodyPr/>
          <a:lstStyle/>
          <a:p>
            <a:r>
              <a:rPr lang="en-US" sz="3200"/>
              <a:t>Objectives OF IMPRESSION making </a:t>
            </a:r>
          </a:p>
        </p:txBody>
      </p:sp>
      <p:sp>
        <p:nvSpPr>
          <p:cNvPr id="12291" name="Content Placeholder 2"/>
          <p:cNvSpPr>
            <a:spLocks noGrp="1"/>
          </p:cNvSpPr>
          <p:nvPr>
            <p:ph idx="1"/>
          </p:nvPr>
        </p:nvSpPr>
        <p:spPr>
          <a:xfrm>
            <a:off x="838200" y="1946275"/>
            <a:ext cx="7772400" cy="4114800"/>
          </a:xfrm>
        </p:spPr>
        <p:txBody>
          <a:bodyPr/>
          <a:lstStyle/>
          <a:p>
            <a:pPr marL="457200" indent="-457200" algn="ctr">
              <a:lnSpc>
                <a:spcPct val="80000"/>
              </a:lnSpc>
              <a:buFont typeface="Stencil" pitchFamily="82" charset="0"/>
              <a:buAutoNum type="arabicPeriod"/>
            </a:pPr>
            <a:r>
              <a:rPr lang="en-US" sz="2400">
                <a:effectLst/>
              </a:rPr>
              <a:t>Preservation of residual ridge</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Retention</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Stability</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Support</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Esthetics</a:t>
            </a:r>
          </a:p>
          <a:p>
            <a:pPr marL="457200" indent="-457200" algn="ctr">
              <a:buFont typeface="Stencil" pitchFamily="82" charset="0"/>
              <a:buAutoNum type="arabicPeriod"/>
            </a:pPr>
            <a:endParaRPr lang="en-US" sz="2400">
              <a:effectLst/>
            </a:endParaRPr>
          </a:p>
        </p:txBody>
      </p:sp>
      <p:sp>
        <p:nvSpPr>
          <p:cNvPr id="12292" name="Date Placeholder 3"/>
          <p:cNvSpPr>
            <a:spLocks noGrp="1"/>
          </p:cNvSpPr>
          <p:nvPr>
            <p:ph type="dt" sz="quarter" idx="10"/>
          </p:nvPr>
        </p:nvSpPr>
        <p:spPr>
          <a:noFill/>
        </p:spPr>
        <p:txBody>
          <a:bodyPr/>
          <a:lstStyle/>
          <a:p>
            <a:fld id="{F6A73AE8-331F-4B3D-8377-037F549D35C5}" type="datetime1">
              <a:rPr lang="en-US" smtClean="0">
                <a:latin typeface="Times New Roman" pitchFamily="18" charset="0"/>
              </a:rPr>
              <a:pPr/>
              <a:t>9/28/2020</a:t>
            </a:fld>
            <a:endParaRPr lang="en-US">
              <a:latin typeface="Times New Roman" pitchFamily="18" charset="0"/>
            </a:endParaRPr>
          </a:p>
        </p:txBody>
      </p:sp>
      <p:sp>
        <p:nvSpPr>
          <p:cNvPr id="12293" name="Slide Number Placeholder 4"/>
          <p:cNvSpPr>
            <a:spLocks noGrp="1"/>
          </p:cNvSpPr>
          <p:nvPr>
            <p:ph type="sldNum" sz="quarter" idx="12"/>
          </p:nvPr>
        </p:nvSpPr>
        <p:spPr>
          <a:noFill/>
        </p:spPr>
        <p:txBody>
          <a:bodyPr/>
          <a:lstStyle/>
          <a:p>
            <a:fld id="{1323F677-DBA8-43DE-A4D2-03D7E9FF2D32}" type="slidenum">
              <a:rPr lang="en-US" smtClean="0">
                <a:latin typeface="Times New Roman" pitchFamily="18" charset="0"/>
              </a:rPr>
              <a:pPr/>
              <a:t>6</a:t>
            </a:fld>
            <a:endParaRPr lang="en-US">
              <a:latin typeface="Times New Roman" pitchFamily="18" charset="0"/>
            </a:endParaRPr>
          </a:p>
        </p:txBody>
      </p:sp>
      <p:sp>
        <p:nvSpPr>
          <p:cNvPr id="12294" name="TextBox 5"/>
          <p:cNvSpPr txBox="1">
            <a:spLocks noChangeArrowheads="1"/>
          </p:cNvSpPr>
          <p:nvPr/>
        </p:nvSpPr>
        <p:spPr bwMode="auto">
          <a:xfrm>
            <a:off x="2514600" y="6324600"/>
            <a:ext cx="5105400" cy="338138"/>
          </a:xfrm>
          <a:prstGeom prst="rect">
            <a:avLst/>
          </a:prstGeom>
          <a:noFill/>
          <a:ln w="9525">
            <a:noFill/>
            <a:miter lim="800000"/>
            <a:headEnd/>
            <a:tailEnd/>
          </a:ln>
        </p:spPr>
        <p:txBody>
          <a:bodyPr>
            <a:spAutoFit/>
          </a:bodyPr>
          <a:lstStyle/>
          <a:p>
            <a:r>
              <a:rPr lang="en-US" sz="1600"/>
              <a:t>Boucher . Prosthodontic treatment for edentulous patients</a:t>
            </a:r>
          </a:p>
        </p:txBody>
      </p:sp>
      <p:sp>
        <p:nvSpPr>
          <p:cNvPr id="12295"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143000" y="457200"/>
            <a:ext cx="7772400" cy="1143000"/>
          </a:xfrm>
        </p:spPr>
        <p:txBody>
          <a:bodyPr/>
          <a:lstStyle/>
          <a:p>
            <a:pPr algn="ctr"/>
            <a:r>
              <a:rPr lang="en-US" sz="2800"/>
              <a:t>Preservation of residual ridge</a:t>
            </a:r>
            <a:br>
              <a:rPr lang="en-US" sz="2800"/>
            </a:br>
            <a:endParaRPr lang="en-US" sz="2800"/>
          </a:p>
        </p:txBody>
      </p:sp>
      <p:sp>
        <p:nvSpPr>
          <p:cNvPr id="13315" name="Content Placeholder 2"/>
          <p:cNvSpPr>
            <a:spLocks noGrp="1"/>
          </p:cNvSpPr>
          <p:nvPr>
            <p:ph idx="1"/>
          </p:nvPr>
        </p:nvSpPr>
        <p:spPr>
          <a:xfrm>
            <a:off x="1143000" y="1295400"/>
            <a:ext cx="7772400" cy="4918075"/>
          </a:xfrm>
        </p:spPr>
        <p:txBody>
          <a:bodyPr/>
          <a:lstStyle/>
          <a:p>
            <a:pPr algn="ctr">
              <a:lnSpc>
                <a:spcPct val="200000"/>
              </a:lnSpc>
              <a:buFont typeface="Wingdings" pitchFamily="2" charset="2"/>
              <a:buNone/>
            </a:pPr>
            <a:r>
              <a:rPr lang="en-US" sz="2400">
                <a:solidFill>
                  <a:srgbClr val="FFFF00"/>
                </a:solidFill>
                <a:effectLst/>
              </a:rPr>
              <a:t>“Our primary objective in restorative services should be the perpetual preservation of what remains of the masticatory apparatus rather than providing  meticulous restoration of what is missing” </a:t>
            </a:r>
            <a:endParaRPr lang="en-US" sz="2400">
              <a:effectLst/>
            </a:endParaRPr>
          </a:p>
          <a:p>
            <a:pPr algn="just">
              <a:lnSpc>
                <a:spcPct val="200000"/>
              </a:lnSpc>
            </a:pPr>
            <a:r>
              <a:rPr lang="en-US" sz="2400">
                <a:effectLst/>
              </a:rPr>
              <a:t>Achieved by covering maximum supporting areas and applying pressure within physiological limits. </a:t>
            </a:r>
          </a:p>
        </p:txBody>
      </p:sp>
      <p:sp>
        <p:nvSpPr>
          <p:cNvPr id="13316" name="Date Placeholder 3"/>
          <p:cNvSpPr>
            <a:spLocks noGrp="1"/>
          </p:cNvSpPr>
          <p:nvPr>
            <p:ph type="dt" sz="quarter" idx="10"/>
          </p:nvPr>
        </p:nvSpPr>
        <p:spPr>
          <a:xfrm>
            <a:off x="762000" y="6400800"/>
            <a:ext cx="1905000" cy="457200"/>
          </a:xfrm>
          <a:noFill/>
        </p:spPr>
        <p:txBody>
          <a:bodyPr/>
          <a:lstStyle/>
          <a:p>
            <a:fld id="{F232DCF1-3DEB-4F6E-B9AD-0FE58585F2B4}" type="datetime1">
              <a:rPr lang="en-US" smtClean="0">
                <a:latin typeface="Times New Roman" pitchFamily="18" charset="0"/>
              </a:rPr>
              <a:pPr/>
              <a:t>9/28/2020</a:t>
            </a:fld>
            <a:endParaRPr lang="en-US">
              <a:latin typeface="Times New Roman" pitchFamily="18" charset="0"/>
            </a:endParaRPr>
          </a:p>
        </p:txBody>
      </p:sp>
      <p:sp>
        <p:nvSpPr>
          <p:cNvPr id="13317" name="Slide Number Placeholder 4"/>
          <p:cNvSpPr>
            <a:spLocks noGrp="1"/>
          </p:cNvSpPr>
          <p:nvPr>
            <p:ph type="sldNum" sz="quarter" idx="12"/>
          </p:nvPr>
        </p:nvSpPr>
        <p:spPr>
          <a:noFill/>
        </p:spPr>
        <p:txBody>
          <a:bodyPr/>
          <a:lstStyle/>
          <a:p>
            <a:fld id="{744DFE83-B0BD-4102-A684-A52564FB0261}" type="slidenum">
              <a:rPr lang="en-US" smtClean="0">
                <a:latin typeface="Times New Roman" pitchFamily="18" charset="0"/>
              </a:rPr>
              <a:pPr/>
              <a:t>7</a:t>
            </a:fld>
            <a:endParaRPr lang="en-US">
              <a:latin typeface="Times New Roman" pitchFamily="18" charset="0"/>
            </a:endParaRPr>
          </a:p>
        </p:txBody>
      </p:sp>
      <p:sp>
        <p:nvSpPr>
          <p:cNvPr id="1331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200" y="304800"/>
            <a:ext cx="7772400" cy="1143000"/>
          </a:xfrm>
        </p:spPr>
        <p:txBody>
          <a:bodyPr/>
          <a:lstStyle/>
          <a:p>
            <a:pPr algn="ctr"/>
            <a:r>
              <a:rPr lang="en-US" sz="2800"/>
              <a:t>Retention </a:t>
            </a:r>
          </a:p>
        </p:txBody>
      </p:sp>
      <p:sp>
        <p:nvSpPr>
          <p:cNvPr id="14339" name="Content Placeholder 2"/>
          <p:cNvSpPr>
            <a:spLocks noGrp="1"/>
          </p:cNvSpPr>
          <p:nvPr>
            <p:ph idx="1"/>
          </p:nvPr>
        </p:nvSpPr>
        <p:spPr>
          <a:xfrm>
            <a:off x="838200" y="1600200"/>
            <a:ext cx="7772400" cy="4613275"/>
          </a:xfrm>
        </p:spPr>
        <p:txBody>
          <a:bodyPr/>
          <a:lstStyle/>
          <a:p>
            <a:pPr algn="just">
              <a:lnSpc>
                <a:spcPct val="150000"/>
              </a:lnSpc>
            </a:pPr>
            <a:r>
              <a:rPr lang="en-US" sz="2400">
                <a:effectLst/>
              </a:rPr>
              <a:t> Quality inherent in the dental prosthesis acting to resist the forces of dislodgement along the path of placement. </a:t>
            </a:r>
          </a:p>
          <a:p>
            <a:pPr algn="just">
              <a:lnSpc>
                <a:spcPct val="150000"/>
              </a:lnSpc>
            </a:pPr>
            <a:endParaRPr lang="en-US" sz="2400">
              <a:effectLst/>
            </a:endParaRPr>
          </a:p>
          <a:p>
            <a:pPr algn="just">
              <a:lnSpc>
                <a:spcPct val="150000"/>
              </a:lnSpc>
            </a:pPr>
            <a:r>
              <a:rPr lang="en-US" sz="2400">
                <a:effectLst/>
              </a:rPr>
              <a:t>Resists the forces of gravity, the adhesiveness of foods and forces associated with opening of jaws. </a:t>
            </a:r>
          </a:p>
          <a:p>
            <a:pPr algn="just">
              <a:lnSpc>
                <a:spcPct val="150000"/>
              </a:lnSpc>
            </a:pPr>
            <a:endParaRPr lang="en-US" sz="2400">
              <a:effectLst/>
            </a:endParaRPr>
          </a:p>
        </p:txBody>
      </p:sp>
      <p:sp>
        <p:nvSpPr>
          <p:cNvPr id="14340" name="Date Placeholder 3"/>
          <p:cNvSpPr>
            <a:spLocks noGrp="1"/>
          </p:cNvSpPr>
          <p:nvPr>
            <p:ph type="dt" sz="quarter" idx="10"/>
          </p:nvPr>
        </p:nvSpPr>
        <p:spPr>
          <a:noFill/>
        </p:spPr>
        <p:txBody>
          <a:bodyPr/>
          <a:lstStyle/>
          <a:p>
            <a:fld id="{C397A4C7-5D22-4DF0-8460-C59971D3B80E}" type="datetime1">
              <a:rPr lang="en-US" smtClean="0">
                <a:latin typeface="Times New Roman" pitchFamily="18" charset="0"/>
              </a:rPr>
              <a:pPr/>
              <a:t>9/28/2020</a:t>
            </a:fld>
            <a:endParaRPr lang="en-US">
              <a:latin typeface="Times New Roman" pitchFamily="18" charset="0"/>
            </a:endParaRPr>
          </a:p>
        </p:txBody>
      </p:sp>
      <p:sp>
        <p:nvSpPr>
          <p:cNvPr id="14341" name="Slide Number Placeholder 4"/>
          <p:cNvSpPr>
            <a:spLocks noGrp="1"/>
          </p:cNvSpPr>
          <p:nvPr>
            <p:ph type="sldNum" sz="quarter" idx="12"/>
          </p:nvPr>
        </p:nvSpPr>
        <p:spPr>
          <a:noFill/>
        </p:spPr>
        <p:txBody>
          <a:bodyPr/>
          <a:lstStyle/>
          <a:p>
            <a:fld id="{D531339E-81B5-4496-9751-F2383C0195A8}" type="slidenum">
              <a:rPr lang="en-US" smtClean="0">
                <a:latin typeface="Times New Roman" pitchFamily="18" charset="0"/>
              </a:rPr>
              <a:pPr/>
              <a:t>8</a:t>
            </a:fld>
            <a:endParaRPr lang="en-US">
              <a:latin typeface="Times New Roman" pitchFamily="18" charset="0"/>
            </a:endParaRPr>
          </a:p>
        </p:txBody>
      </p:sp>
      <p:sp>
        <p:nvSpPr>
          <p:cNvPr id="1434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838200" y="568325"/>
            <a:ext cx="7364413" cy="5603875"/>
          </a:xfrm>
        </p:spPr>
        <p:txBody>
          <a:bodyPr/>
          <a:lstStyle/>
          <a:p>
            <a:pPr algn="ctr">
              <a:lnSpc>
                <a:spcPct val="150000"/>
              </a:lnSpc>
              <a:buFontTx/>
              <a:buNone/>
            </a:pPr>
            <a:r>
              <a:rPr lang="en-US" sz="2400" b="1">
                <a:solidFill>
                  <a:srgbClr val="FFFF00"/>
                </a:solidFill>
                <a:effectLst/>
              </a:rPr>
              <a:t>FACTORS </a:t>
            </a:r>
          </a:p>
          <a:p>
            <a:pPr algn="just">
              <a:lnSpc>
                <a:spcPct val="150000"/>
              </a:lnSpc>
              <a:buFontTx/>
              <a:buNone/>
            </a:pPr>
            <a:endParaRPr lang="en-US" sz="2400" b="1">
              <a:solidFill>
                <a:srgbClr val="FFFF00"/>
              </a:solidFill>
              <a:effectLst/>
            </a:endParaRPr>
          </a:p>
          <a:p>
            <a:pPr algn="ctr">
              <a:lnSpc>
                <a:spcPct val="150000"/>
              </a:lnSpc>
              <a:buFontTx/>
              <a:buNone/>
            </a:pPr>
            <a:r>
              <a:rPr lang="en-US" sz="2400">
                <a:effectLst/>
              </a:rPr>
              <a:t> Adhesion  </a:t>
            </a:r>
          </a:p>
          <a:p>
            <a:pPr algn="ctr">
              <a:lnSpc>
                <a:spcPct val="150000"/>
              </a:lnSpc>
              <a:buFontTx/>
              <a:buNone/>
            </a:pPr>
            <a:r>
              <a:rPr lang="en-US" sz="2400">
                <a:effectLst/>
              </a:rPr>
              <a:t> Cohesion</a:t>
            </a:r>
          </a:p>
          <a:p>
            <a:pPr algn="ctr">
              <a:lnSpc>
                <a:spcPct val="150000"/>
              </a:lnSpc>
              <a:buFontTx/>
              <a:buNone/>
            </a:pPr>
            <a:r>
              <a:rPr lang="en-US" sz="2400">
                <a:effectLst/>
              </a:rPr>
              <a:t> Interfacial Surface Tension</a:t>
            </a:r>
          </a:p>
          <a:p>
            <a:pPr algn="ctr">
              <a:lnSpc>
                <a:spcPct val="150000"/>
              </a:lnSpc>
              <a:buFontTx/>
              <a:buNone/>
            </a:pPr>
            <a:r>
              <a:rPr lang="en-US" sz="2400">
                <a:effectLst/>
              </a:rPr>
              <a:t> Undercuts </a:t>
            </a:r>
          </a:p>
          <a:p>
            <a:pPr algn="ctr">
              <a:lnSpc>
                <a:spcPct val="150000"/>
              </a:lnSpc>
              <a:buFontTx/>
              <a:buNone/>
            </a:pPr>
            <a:r>
              <a:rPr lang="en-US" sz="2400">
                <a:effectLst/>
              </a:rPr>
              <a:t> Peripheral Seal And Atmospheric Pressure </a:t>
            </a:r>
          </a:p>
          <a:p>
            <a:pPr algn="ctr">
              <a:lnSpc>
                <a:spcPct val="150000"/>
              </a:lnSpc>
              <a:buFontTx/>
              <a:buNone/>
            </a:pPr>
            <a:r>
              <a:rPr lang="en-US" sz="2400">
                <a:effectLst/>
              </a:rPr>
              <a:t> Oral And Facial Musculature</a:t>
            </a:r>
          </a:p>
        </p:txBody>
      </p:sp>
      <p:sp>
        <p:nvSpPr>
          <p:cNvPr id="15363" name="Date Placeholder 3"/>
          <p:cNvSpPr>
            <a:spLocks noGrp="1"/>
          </p:cNvSpPr>
          <p:nvPr>
            <p:ph type="dt" sz="quarter" idx="10"/>
          </p:nvPr>
        </p:nvSpPr>
        <p:spPr>
          <a:noFill/>
        </p:spPr>
        <p:txBody>
          <a:bodyPr/>
          <a:lstStyle/>
          <a:p>
            <a:fld id="{3771FDC5-D0CC-49CF-A413-7ADEAC009D86}" type="datetime1">
              <a:rPr lang="en-US" smtClean="0">
                <a:latin typeface="Times New Roman" pitchFamily="18" charset="0"/>
              </a:rPr>
              <a:pPr/>
              <a:t>9/28/2020</a:t>
            </a:fld>
            <a:endParaRPr lang="en-US">
              <a:latin typeface="Times New Roman" pitchFamily="18" charset="0"/>
            </a:endParaRPr>
          </a:p>
        </p:txBody>
      </p:sp>
      <p:sp>
        <p:nvSpPr>
          <p:cNvPr id="15364" name="Slide Number Placeholder 4"/>
          <p:cNvSpPr>
            <a:spLocks noGrp="1"/>
          </p:cNvSpPr>
          <p:nvPr>
            <p:ph type="sldNum" sz="quarter" idx="12"/>
          </p:nvPr>
        </p:nvSpPr>
        <p:spPr>
          <a:noFill/>
        </p:spPr>
        <p:txBody>
          <a:bodyPr/>
          <a:lstStyle/>
          <a:p>
            <a:fld id="{E2E9C32A-9F82-4EC8-AE1B-C9FEB2741FFD}" type="slidenum">
              <a:rPr lang="en-US" smtClean="0">
                <a:latin typeface="Times New Roman" pitchFamily="18" charset="0"/>
              </a:rPr>
              <a:pPr/>
              <a:t>9</a:t>
            </a:fld>
            <a:endParaRPr lang="en-US">
              <a:latin typeface="Times New Roman" pitchFamily="18" charset="0"/>
            </a:endParaRPr>
          </a:p>
        </p:txBody>
      </p:sp>
      <p:sp>
        <p:nvSpPr>
          <p:cNvPr id="15365"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Custom 2">
      <a:majorFont>
        <a:latin typeface="Stenci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1455</TotalTime>
  <Words>1767</Words>
  <Application>Microsoft Office PowerPoint</Application>
  <PresentationFormat>On-screen Show (4:3)</PresentationFormat>
  <Paragraphs>383</Paragraphs>
  <Slides>48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Broadway</vt:lpstr>
      <vt:lpstr>Calibri</vt:lpstr>
      <vt:lpstr>Comic Sans MS</vt:lpstr>
      <vt:lpstr>Stencil</vt:lpstr>
      <vt:lpstr>Times New Roman</vt:lpstr>
      <vt:lpstr>Wingdings</vt:lpstr>
      <vt:lpstr>Azure</vt:lpstr>
      <vt:lpstr>OBJECTIVES OF IMPRESSION MAKING  IN  COMPLETE DENTURES </vt:lpstr>
      <vt:lpstr>Introduction </vt:lpstr>
      <vt:lpstr>Definitions </vt:lpstr>
      <vt:lpstr>PowerPoint Presentation</vt:lpstr>
      <vt:lpstr>Basic REQUIREMENTS  </vt:lpstr>
      <vt:lpstr>Objectives OF IMPRESSION making </vt:lpstr>
      <vt:lpstr>Preservation of residual ridge </vt:lpstr>
      <vt:lpstr>Retention </vt:lpstr>
      <vt:lpstr>PowerPoint Presentation</vt:lpstr>
      <vt:lpstr>STABILITY</vt:lpstr>
      <vt:lpstr>PowerPoint Presentation</vt:lpstr>
      <vt:lpstr>Support </vt:lpstr>
      <vt:lpstr>PowerPoint Presentation</vt:lpstr>
      <vt:lpstr>PowerPoint Presentation</vt:lpstr>
      <vt:lpstr>ESTHETICS </vt:lpstr>
      <vt:lpstr>Theories of impression making</vt:lpstr>
      <vt:lpstr>Definite pressure technique</vt:lpstr>
      <vt:lpstr>PowerPoint Presentation</vt:lpstr>
      <vt:lpstr>PowerPoint Presentation</vt:lpstr>
      <vt:lpstr>PowerPoint Presentation</vt:lpstr>
      <vt:lpstr>Minimal pressure technique </vt:lpstr>
      <vt:lpstr>PowerPoint Presentation</vt:lpstr>
      <vt:lpstr>PowerPoint Presentation</vt:lpstr>
      <vt:lpstr>shortcomings</vt:lpstr>
      <vt:lpstr>Selective pressure</vt:lpstr>
      <vt:lpstr>Maxillary landmarks </vt:lpstr>
      <vt:lpstr>Mandibular landmarks </vt:lpstr>
      <vt:lpstr>PowerPoint Presentation</vt:lpstr>
      <vt:lpstr>PowerPoint Presentation</vt:lpstr>
      <vt:lpstr>PowerPoint Presentation</vt:lpstr>
      <vt:lpstr>spacers</vt:lpstr>
      <vt:lpstr>Classification </vt:lpstr>
      <vt:lpstr>PowerPoint Presentation</vt:lpstr>
      <vt:lpstr>PowerPoint Presentation</vt:lpstr>
      <vt:lpstr>Trays </vt:lpstr>
      <vt:lpstr>PowerPoint Presentation</vt:lpstr>
      <vt:lpstr>STOCK TRAYS </vt:lpstr>
      <vt:lpstr>Custom trays </vt:lpstr>
      <vt:lpstr>Steps </vt:lpstr>
      <vt:lpstr>Preliminary impression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VAIO</cp:lastModifiedBy>
  <cp:revision>178</cp:revision>
  <dcterms:created xsi:type="dcterms:W3CDTF">1601-01-01T00:00:00Z</dcterms:created>
  <dcterms:modified xsi:type="dcterms:W3CDTF">2020-09-28T04:25:34Z</dcterms:modified>
</cp:coreProperties>
</file>