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312" r:id="rId4"/>
    <p:sldId id="276" r:id="rId5"/>
    <p:sldId id="314" r:id="rId6"/>
    <p:sldId id="328" r:id="rId7"/>
    <p:sldId id="259" r:id="rId8"/>
    <p:sldId id="284" r:id="rId9"/>
    <p:sldId id="269" r:id="rId10"/>
    <p:sldId id="266" r:id="rId11"/>
    <p:sldId id="296" r:id="rId12"/>
    <p:sldId id="267" r:id="rId13"/>
    <p:sldId id="297" r:id="rId14"/>
    <p:sldId id="298" r:id="rId15"/>
    <p:sldId id="331" r:id="rId16"/>
    <p:sldId id="324" r:id="rId17"/>
    <p:sldId id="332" r:id="rId18"/>
    <p:sldId id="325" r:id="rId19"/>
    <p:sldId id="326" r:id="rId20"/>
    <p:sldId id="327" r:id="rId21"/>
    <p:sldId id="285" r:id="rId22"/>
    <p:sldId id="329" r:id="rId23"/>
    <p:sldId id="270" r:id="rId24"/>
    <p:sldId id="268" r:id="rId25"/>
    <p:sldId id="295" r:id="rId26"/>
    <p:sldId id="273" r:id="rId27"/>
    <p:sldId id="287" r:id="rId28"/>
    <p:sldId id="280" r:id="rId29"/>
    <p:sldId id="275" r:id="rId30"/>
    <p:sldId id="313" r:id="rId31"/>
    <p:sldId id="277" r:id="rId32"/>
    <p:sldId id="33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tang" pitchFamily="18" charset="-12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tang" pitchFamily="18" charset="-12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tang" pitchFamily="18" charset="-12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tang" pitchFamily="18" charset="-12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tang" pitchFamily="18" charset="-12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CC"/>
    <a:srgbClr val="00FF00"/>
    <a:srgbClr val="FF9900"/>
    <a:srgbClr val="CC0099"/>
    <a:srgbClr val="FF0066"/>
    <a:srgbClr val="000000"/>
    <a:srgbClr val="FF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 autoAdjust="0"/>
    <p:restoredTop sz="94089" autoAdjust="0"/>
  </p:normalViewPr>
  <p:slideViewPr>
    <p:cSldViewPr>
      <p:cViewPr varScale="1">
        <p:scale>
          <a:sx n="62" d="100"/>
          <a:sy n="62" d="100"/>
        </p:scale>
        <p:origin x="13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800D4-4144-4ADE-82F5-8E823EE592EE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65D0CF1B-EFF9-4B1B-B049-8655D1D76E82}">
      <dgm:prSet phldrT="[Text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</a:rPr>
            <a:t>Analysis of Occlusion of Remaining Natural Teeth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F04AC0A4-1940-495E-B40D-564327816906}" type="parTrans" cxnId="{B27B9ACB-2BBD-4BDA-B2CD-60FAD4D267EC}">
      <dgm:prSet/>
      <dgm:spPr/>
      <dgm:t>
        <a:bodyPr/>
        <a:lstStyle/>
        <a:p>
          <a:endParaRPr lang="en-US"/>
        </a:p>
      </dgm:t>
    </dgm:pt>
    <dgm:pt modelId="{C5F83789-5AA2-4208-85F7-DE5AF48331FA}" type="sibTrans" cxnId="{B27B9ACB-2BBD-4BDA-B2CD-60FAD4D267EC}">
      <dgm:prSet/>
      <dgm:spPr/>
      <dgm:t>
        <a:bodyPr/>
        <a:lstStyle/>
        <a:p>
          <a:endParaRPr lang="en-US"/>
        </a:p>
      </dgm:t>
    </dgm:pt>
    <dgm:pt modelId="{60EE8155-4A9F-427F-9D2C-D42A5501BB27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</a:rPr>
            <a:t>Equilibration of Natural Teeth</a:t>
          </a:r>
        </a:p>
      </dgm:t>
    </dgm:pt>
    <dgm:pt modelId="{9361049B-82CD-4E98-94EC-4F1E161C99BB}" type="parTrans" cxnId="{BCFC5156-0123-43E0-B992-893C61B1C7EF}">
      <dgm:prSet/>
      <dgm:spPr/>
      <dgm:t>
        <a:bodyPr/>
        <a:lstStyle/>
        <a:p>
          <a:endParaRPr lang="en-US"/>
        </a:p>
      </dgm:t>
    </dgm:pt>
    <dgm:pt modelId="{804B8F83-B8BF-4C7E-89B4-5A9BE9D078FC}" type="sibTrans" cxnId="{BCFC5156-0123-43E0-B992-893C61B1C7EF}">
      <dgm:prSet/>
      <dgm:spPr/>
      <dgm:t>
        <a:bodyPr/>
        <a:lstStyle/>
        <a:p>
          <a:endParaRPr lang="en-US"/>
        </a:p>
      </dgm:t>
    </dgm:pt>
    <dgm:pt modelId="{3219FBAC-E790-4479-BFE3-24F9C1EBDFE5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</a:rPr>
            <a:t>Occlusion of Artificial teeth</a:t>
          </a:r>
        </a:p>
      </dgm:t>
    </dgm:pt>
    <dgm:pt modelId="{5228F711-4F45-4CF8-9DD5-96DA8E4AC524}" type="parTrans" cxnId="{7151511A-2A72-4363-996A-A763230E6E1B}">
      <dgm:prSet/>
      <dgm:spPr/>
      <dgm:t>
        <a:bodyPr/>
        <a:lstStyle/>
        <a:p>
          <a:endParaRPr lang="en-US"/>
        </a:p>
      </dgm:t>
    </dgm:pt>
    <dgm:pt modelId="{47CE511E-542D-42D3-A3CE-355354E03A19}" type="sibTrans" cxnId="{7151511A-2A72-4363-996A-A763230E6E1B}">
      <dgm:prSet/>
      <dgm:spPr/>
      <dgm:t>
        <a:bodyPr/>
        <a:lstStyle/>
        <a:p>
          <a:endParaRPr lang="en-US"/>
        </a:p>
      </dgm:t>
    </dgm:pt>
    <dgm:pt modelId="{71E44424-7F2B-4581-8893-6B12F4C0CB35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</a:rPr>
            <a:t>Co-ordination of the occlusal pattern.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2918E9FA-155F-4AA9-A39C-98774D87CAF5}" type="parTrans" cxnId="{1DB1A001-3647-48AF-ADFA-C2181E4034FC}">
      <dgm:prSet/>
      <dgm:spPr/>
      <dgm:t>
        <a:bodyPr/>
        <a:lstStyle/>
        <a:p>
          <a:endParaRPr lang="en-US"/>
        </a:p>
      </dgm:t>
    </dgm:pt>
    <dgm:pt modelId="{E38A477E-5833-429C-BA29-73FF924F9AED}" type="sibTrans" cxnId="{1DB1A001-3647-48AF-ADFA-C2181E4034FC}">
      <dgm:prSet/>
      <dgm:spPr/>
      <dgm:t>
        <a:bodyPr/>
        <a:lstStyle/>
        <a:p>
          <a:endParaRPr lang="en-US"/>
        </a:p>
      </dgm:t>
    </dgm:pt>
    <dgm:pt modelId="{73A7D68B-4791-4569-809D-3DDEF6EDFD87}" type="pres">
      <dgm:prSet presAssocID="{046800D4-4144-4ADE-82F5-8E823EE592EE}" presName="compositeShape" presStyleCnt="0">
        <dgm:presLayoutVars>
          <dgm:dir/>
          <dgm:resizeHandles/>
        </dgm:presLayoutVars>
      </dgm:prSet>
      <dgm:spPr/>
    </dgm:pt>
    <dgm:pt modelId="{BD95D45D-C617-43E9-B9A8-8C8E192E631A}" type="pres">
      <dgm:prSet presAssocID="{046800D4-4144-4ADE-82F5-8E823EE592EE}" presName="pyramid" presStyleLbl="node1" presStyleIdx="0" presStyleCnt="1"/>
      <dgm:spPr/>
    </dgm:pt>
    <dgm:pt modelId="{C6E2ED11-A8D1-477A-A2B8-E3ADA7544385}" type="pres">
      <dgm:prSet presAssocID="{046800D4-4144-4ADE-82F5-8E823EE592EE}" presName="theList" presStyleCnt="0"/>
      <dgm:spPr/>
    </dgm:pt>
    <dgm:pt modelId="{6A24EA36-C727-4AD2-9D23-4DF10FB204F2}" type="pres">
      <dgm:prSet presAssocID="{65D0CF1B-EFF9-4B1B-B049-8655D1D76E82}" presName="aNode" presStyleLbl="fgAcc1" presStyleIdx="0" presStyleCnt="4" custScaleX="178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0C78C-6153-41B0-BBBD-DCA1EA95E7A0}" type="pres">
      <dgm:prSet presAssocID="{65D0CF1B-EFF9-4B1B-B049-8655D1D76E82}" presName="aSpace" presStyleCnt="0"/>
      <dgm:spPr/>
    </dgm:pt>
    <dgm:pt modelId="{AC915F63-75B8-4356-A40B-E2215FBCBF3C}" type="pres">
      <dgm:prSet presAssocID="{60EE8155-4A9F-427F-9D2C-D42A5501BB27}" presName="aNode" presStyleLbl="fgAcc1" presStyleIdx="1" presStyleCnt="4" custScaleX="178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E303A-8B70-4D99-A67A-DB052BB2AA95}" type="pres">
      <dgm:prSet presAssocID="{60EE8155-4A9F-427F-9D2C-D42A5501BB27}" presName="aSpace" presStyleCnt="0"/>
      <dgm:spPr/>
    </dgm:pt>
    <dgm:pt modelId="{BFA1F59E-8909-47F0-90EC-2031C477AA43}" type="pres">
      <dgm:prSet presAssocID="{3219FBAC-E790-4479-BFE3-24F9C1EBDFE5}" presName="aNode" presStyleLbl="fgAcc1" presStyleIdx="2" presStyleCnt="4" custScaleX="178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A6EF5-A627-4CEF-B7C6-59643F90A943}" type="pres">
      <dgm:prSet presAssocID="{3219FBAC-E790-4479-BFE3-24F9C1EBDFE5}" presName="aSpace" presStyleCnt="0"/>
      <dgm:spPr/>
    </dgm:pt>
    <dgm:pt modelId="{05130E66-BF59-4D6A-92FB-51384404AF25}" type="pres">
      <dgm:prSet presAssocID="{71E44424-7F2B-4581-8893-6B12F4C0CB35}" presName="aNode" presStyleLbl="fgAcc1" presStyleIdx="3" presStyleCnt="4" custScaleX="178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F5493-C4BA-4A6D-B414-1A4D7D9F0D59}" type="pres">
      <dgm:prSet presAssocID="{71E44424-7F2B-4581-8893-6B12F4C0CB35}" presName="aSpace" presStyleCnt="0"/>
      <dgm:spPr/>
    </dgm:pt>
  </dgm:ptLst>
  <dgm:cxnLst>
    <dgm:cxn modelId="{1DB1A001-3647-48AF-ADFA-C2181E4034FC}" srcId="{046800D4-4144-4ADE-82F5-8E823EE592EE}" destId="{71E44424-7F2B-4581-8893-6B12F4C0CB35}" srcOrd="3" destOrd="0" parTransId="{2918E9FA-155F-4AA9-A39C-98774D87CAF5}" sibTransId="{E38A477E-5833-429C-BA29-73FF924F9AED}"/>
    <dgm:cxn modelId="{B27B9ACB-2BBD-4BDA-B2CD-60FAD4D267EC}" srcId="{046800D4-4144-4ADE-82F5-8E823EE592EE}" destId="{65D0CF1B-EFF9-4B1B-B049-8655D1D76E82}" srcOrd="0" destOrd="0" parTransId="{F04AC0A4-1940-495E-B40D-564327816906}" sibTransId="{C5F83789-5AA2-4208-85F7-DE5AF48331FA}"/>
    <dgm:cxn modelId="{70F7EDE6-7FBF-46BD-8D61-0C87F5C500D6}" type="presOf" srcId="{65D0CF1B-EFF9-4B1B-B049-8655D1D76E82}" destId="{6A24EA36-C727-4AD2-9D23-4DF10FB204F2}" srcOrd="0" destOrd="0" presId="urn:microsoft.com/office/officeart/2005/8/layout/pyramid2"/>
    <dgm:cxn modelId="{068F61FD-37A0-4536-A256-1C1ED7F33A8D}" type="presOf" srcId="{71E44424-7F2B-4581-8893-6B12F4C0CB35}" destId="{05130E66-BF59-4D6A-92FB-51384404AF25}" srcOrd="0" destOrd="0" presId="urn:microsoft.com/office/officeart/2005/8/layout/pyramid2"/>
    <dgm:cxn modelId="{9FA75EEA-97D1-4F1D-A7C7-9D47CC5621AA}" type="presOf" srcId="{60EE8155-4A9F-427F-9D2C-D42A5501BB27}" destId="{AC915F63-75B8-4356-A40B-E2215FBCBF3C}" srcOrd="0" destOrd="0" presId="urn:microsoft.com/office/officeart/2005/8/layout/pyramid2"/>
    <dgm:cxn modelId="{4484779B-C9DB-497D-965A-D9B563BD1885}" type="presOf" srcId="{3219FBAC-E790-4479-BFE3-24F9C1EBDFE5}" destId="{BFA1F59E-8909-47F0-90EC-2031C477AA43}" srcOrd="0" destOrd="0" presId="urn:microsoft.com/office/officeart/2005/8/layout/pyramid2"/>
    <dgm:cxn modelId="{7151511A-2A72-4363-996A-A763230E6E1B}" srcId="{046800D4-4144-4ADE-82F5-8E823EE592EE}" destId="{3219FBAC-E790-4479-BFE3-24F9C1EBDFE5}" srcOrd="2" destOrd="0" parTransId="{5228F711-4F45-4CF8-9DD5-96DA8E4AC524}" sibTransId="{47CE511E-542D-42D3-A3CE-355354E03A19}"/>
    <dgm:cxn modelId="{F0E6A6C1-12E1-41CB-B392-83E9D0860D63}" type="presOf" srcId="{046800D4-4144-4ADE-82F5-8E823EE592EE}" destId="{73A7D68B-4791-4569-809D-3DDEF6EDFD87}" srcOrd="0" destOrd="0" presId="urn:microsoft.com/office/officeart/2005/8/layout/pyramid2"/>
    <dgm:cxn modelId="{BCFC5156-0123-43E0-B992-893C61B1C7EF}" srcId="{046800D4-4144-4ADE-82F5-8E823EE592EE}" destId="{60EE8155-4A9F-427F-9D2C-D42A5501BB27}" srcOrd="1" destOrd="0" parTransId="{9361049B-82CD-4E98-94EC-4F1E161C99BB}" sibTransId="{804B8F83-B8BF-4C7E-89B4-5A9BE9D078FC}"/>
    <dgm:cxn modelId="{CBEAED99-79A7-48C6-AD5C-7FC7DD386540}" type="presParOf" srcId="{73A7D68B-4791-4569-809D-3DDEF6EDFD87}" destId="{BD95D45D-C617-43E9-B9A8-8C8E192E631A}" srcOrd="0" destOrd="0" presId="urn:microsoft.com/office/officeart/2005/8/layout/pyramid2"/>
    <dgm:cxn modelId="{864C70D9-03DB-4ED0-91A7-8B05514EC5F6}" type="presParOf" srcId="{73A7D68B-4791-4569-809D-3DDEF6EDFD87}" destId="{C6E2ED11-A8D1-477A-A2B8-E3ADA7544385}" srcOrd="1" destOrd="0" presId="urn:microsoft.com/office/officeart/2005/8/layout/pyramid2"/>
    <dgm:cxn modelId="{31C19882-C734-4076-878C-149F685AC49D}" type="presParOf" srcId="{C6E2ED11-A8D1-477A-A2B8-E3ADA7544385}" destId="{6A24EA36-C727-4AD2-9D23-4DF10FB204F2}" srcOrd="0" destOrd="0" presId="urn:microsoft.com/office/officeart/2005/8/layout/pyramid2"/>
    <dgm:cxn modelId="{3BC4B15C-10BD-4EEE-BE63-24F6938B2E1C}" type="presParOf" srcId="{C6E2ED11-A8D1-477A-A2B8-E3ADA7544385}" destId="{4360C78C-6153-41B0-BBBD-DCA1EA95E7A0}" srcOrd="1" destOrd="0" presId="urn:microsoft.com/office/officeart/2005/8/layout/pyramid2"/>
    <dgm:cxn modelId="{C35668A5-9FD2-4C2B-82EA-E379F82517D6}" type="presParOf" srcId="{C6E2ED11-A8D1-477A-A2B8-E3ADA7544385}" destId="{AC915F63-75B8-4356-A40B-E2215FBCBF3C}" srcOrd="2" destOrd="0" presId="urn:microsoft.com/office/officeart/2005/8/layout/pyramid2"/>
    <dgm:cxn modelId="{D16946D1-18A1-4884-A9BA-727BF83D738C}" type="presParOf" srcId="{C6E2ED11-A8D1-477A-A2B8-E3ADA7544385}" destId="{F89E303A-8B70-4D99-A67A-DB052BB2AA95}" srcOrd="3" destOrd="0" presId="urn:microsoft.com/office/officeart/2005/8/layout/pyramid2"/>
    <dgm:cxn modelId="{60CFFC73-E430-406C-BC98-915E995E4F6F}" type="presParOf" srcId="{C6E2ED11-A8D1-477A-A2B8-E3ADA7544385}" destId="{BFA1F59E-8909-47F0-90EC-2031C477AA43}" srcOrd="4" destOrd="0" presId="urn:microsoft.com/office/officeart/2005/8/layout/pyramid2"/>
    <dgm:cxn modelId="{A0D5C94F-D187-4F65-8C74-898E2980A045}" type="presParOf" srcId="{C6E2ED11-A8D1-477A-A2B8-E3ADA7544385}" destId="{A7CA6EF5-A627-4CEF-B7C6-59643F90A943}" srcOrd="5" destOrd="0" presId="urn:microsoft.com/office/officeart/2005/8/layout/pyramid2"/>
    <dgm:cxn modelId="{16F32FF9-50AC-49D9-AC05-22EFFE985762}" type="presParOf" srcId="{C6E2ED11-A8D1-477A-A2B8-E3ADA7544385}" destId="{05130E66-BF59-4D6A-92FB-51384404AF25}" srcOrd="6" destOrd="0" presId="urn:microsoft.com/office/officeart/2005/8/layout/pyramid2"/>
    <dgm:cxn modelId="{43FF5909-73B3-42ED-A0C2-87478200ED21}" type="presParOf" srcId="{C6E2ED11-A8D1-477A-A2B8-E3ADA7544385}" destId="{361F5493-C4BA-4A6D-B414-1A4D7D9F0D5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5D45D-C617-43E9-B9A8-8C8E192E631A}">
      <dsp:nvSpPr>
        <dsp:cNvPr id="0" name=""/>
        <dsp:cNvSpPr/>
      </dsp:nvSpPr>
      <dsp:spPr>
        <a:xfrm>
          <a:off x="671513" y="0"/>
          <a:ext cx="4572000" cy="4572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24EA36-C727-4AD2-9D23-4DF10FB204F2}">
      <dsp:nvSpPr>
        <dsp:cNvPr id="0" name=""/>
        <dsp:cNvSpPr/>
      </dsp:nvSpPr>
      <dsp:spPr>
        <a:xfrm>
          <a:off x="1785940" y="457646"/>
          <a:ext cx="5314945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Analysis of Occlusion of Remaining Natural Teeth</a:t>
          </a:r>
          <a:endParaRPr lang="en-US" sz="2400" b="1" kern="1200" dirty="0">
            <a:solidFill>
              <a:sysClr val="windowText" lastClr="000000"/>
            </a:solidFill>
          </a:endParaRPr>
        </a:p>
      </dsp:txBody>
      <dsp:txXfrm>
        <a:off x="1825608" y="497314"/>
        <a:ext cx="5235609" cy="733265"/>
      </dsp:txXfrm>
    </dsp:sp>
    <dsp:sp modelId="{AC915F63-75B8-4356-A40B-E2215FBCBF3C}">
      <dsp:nvSpPr>
        <dsp:cNvPr id="0" name=""/>
        <dsp:cNvSpPr/>
      </dsp:nvSpPr>
      <dsp:spPr>
        <a:xfrm>
          <a:off x="1785940" y="1371823"/>
          <a:ext cx="5314945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Equilibration of Natural Teeth</a:t>
          </a:r>
        </a:p>
      </dsp:txBody>
      <dsp:txXfrm>
        <a:off x="1825608" y="1411491"/>
        <a:ext cx="5235609" cy="733265"/>
      </dsp:txXfrm>
    </dsp:sp>
    <dsp:sp modelId="{BFA1F59E-8909-47F0-90EC-2031C477AA43}">
      <dsp:nvSpPr>
        <dsp:cNvPr id="0" name=""/>
        <dsp:cNvSpPr/>
      </dsp:nvSpPr>
      <dsp:spPr>
        <a:xfrm>
          <a:off x="1785940" y="2286000"/>
          <a:ext cx="5314945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Occlusion of Artificial teeth</a:t>
          </a:r>
        </a:p>
      </dsp:txBody>
      <dsp:txXfrm>
        <a:off x="1825608" y="2325668"/>
        <a:ext cx="5235609" cy="733265"/>
      </dsp:txXfrm>
    </dsp:sp>
    <dsp:sp modelId="{05130E66-BF59-4D6A-92FB-51384404AF25}">
      <dsp:nvSpPr>
        <dsp:cNvPr id="0" name=""/>
        <dsp:cNvSpPr/>
      </dsp:nvSpPr>
      <dsp:spPr>
        <a:xfrm>
          <a:off x="1785940" y="3200176"/>
          <a:ext cx="5314945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Co-ordination of the occlusal pattern.</a:t>
          </a:r>
          <a:endParaRPr lang="en-US" sz="2400" b="1" kern="1200" dirty="0">
            <a:solidFill>
              <a:sysClr val="windowText" lastClr="000000"/>
            </a:solidFill>
          </a:endParaRPr>
        </a:p>
      </dsp:txBody>
      <dsp:txXfrm>
        <a:off x="1825608" y="3239844"/>
        <a:ext cx="5235609" cy="73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OCCLUSION IN RPD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AC53DB-2B58-4BB2-A2E1-B232FACA0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OCCLUSION IN RPD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D2299F-1551-4FB8-9EFE-478264734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67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OCCLUSION IN RPD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D2299F-1551-4FB8-9EFE-478264734D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4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OCCLUSION IN RPD 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708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OCCLUSION IN RPD 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94BCD-0FED-42AF-8A2E-965A7EB9A91E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43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OCCLUSION IN RPD 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70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OCCLUSION IN RPD </a:t>
            </a: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85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CEF3DF-C19E-42D6-81B8-8FA81A3FF4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6A3629-DB9C-4F18-97C2-6CBDB94286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BFF8E6-64B7-40FA-9D3B-A65D505D6C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59D1-93A1-43A0-AA86-0A8138426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F59A7-F916-42DC-B351-7C6A79AB2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BB5214-F186-43E7-A982-26A98F7950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1952A9-0D6F-47DC-AA29-002A548F71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2C9AA4-E33D-4686-849C-8B91CE284E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C5C4ED-BC6D-40E4-B9F3-0FF3F53738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A5900C-0342-4B04-82AA-B2284CD2C7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A1F7C041-C0C7-4F09-9F98-E629426468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059BD6F-93DA-46CD-990D-6739D7723D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www.morgancreekdentalclinic.com/images/gallery/003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533400" cy="365125"/>
          </a:xfrm>
        </p:spPr>
        <p:txBody>
          <a:bodyPr/>
          <a:lstStyle/>
          <a:p>
            <a:pPr>
              <a:defRPr/>
            </a:pPr>
            <a:fld id="{2FCEF3DF-C19E-42D6-81B8-8FA81A3FF4BA}" type="slidenum">
              <a:rPr lang="en-US" altLang="en-US" smtClean="0"/>
              <a:pPr>
                <a:defRPr/>
              </a:pPr>
              <a:t>1</a:t>
            </a:fld>
            <a:r>
              <a:rPr lang="en-US" altLang="en-US" dirty="0" smtClean="0"/>
              <a:t>/35</a:t>
            </a:r>
            <a:endParaRPr lang="en-US" alt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685800" y="1066798"/>
            <a:ext cx="7848600" cy="25908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Occlusion</a:t>
            </a:r>
            <a:br>
              <a:rPr lang="en-US" sz="3200" b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b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In </a:t>
            </a:r>
            <a:br>
              <a:rPr lang="en-US" sz="3200" b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b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Removable </a:t>
            </a:r>
            <a:r>
              <a:rPr lang="en-US" sz="3200" b="0" dirty="0">
                <a:ln>
                  <a:solidFill>
                    <a:schemeClr val="tx1"/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Partial Denture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400800" y="5292804"/>
            <a:ext cx="2438400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charset="0"/>
              </a:rPr>
              <a:t>Dr. Mansi </a:t>
            </a:r>
            <a:r>
              <a:rPr lang="en-US" sz="2000" dirty="0" err="1" smtClean="0">
                <a:latin typeface="Arial" charset="0"/>
              </a:rPr>
              <a:t>Oswal</a:t>
            </a:r>
            <a:endParaRPr lang="en-US" sz="2000" dirty="0">
              <a:latin typeface="Arial" charset="0"/>
            </a:endParaRP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304800" y="4800600"/>
            <a:ext cx="5410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066800"/>
            <a:ext cx="9067800" cy="518160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Wingdings 2" pitchFamily="18" charset="2"/>
              <a:buNone/>
            </a:pPr>
            <a:r>
              <a:rPr lang="en-US" sz="2800" b="1" u="sng" dirty="0" smtClean="0"/>
              <a:t>Five methods </a:t>
            </a:r>
            <a:r>
              <a:rPr lang="en-US" sz="2800" b="1" dirty="0" smtClean="0"/>
              <a:t> - </a:t>
            </a:r>
          </a:p>
          <a:p>
            <a:pPr marL="571500" indent="-571500" eaLnBrk="1" hangingPunct="1">
              <a:buClr>
                <a:srgbClr val="FFFF00"/>
              </a:buClr>
              <a:buSzTx/>
              <a:buFont typeface="+mj-lt"/>
              <a:buAutoNum type="arabicPeriod"/>
            </a:pPr>
            <a:r>
              <a:rPr lang="en-US" sz="2800" u="sng" dirty="0" smtClean="0">
                <a:solidFill>
                  <a:srgbClr val="FFFF00"/>
                </a:solidFill>
              </a:rPr>
              <a:t>Direct opposition of casts :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endParaRPr lang="en-US" sz="2800" u="sng" dirty="0" smtClean="0"/>
          </a:p>
          <a:p>
            <a:pPr marL="571500" indent="-571500" algn="ctr">
              <a:lnSpc>
                <a:spcPct val="150000"/>
              </a:lnSpc>
              <a:buSzTx/>
              <a:buNone/>
            </a:pPr>
            <a:r>
              <a:rPr lang="en-US" sz="2400" dirty="0" smtClean="0"/>
              <a:t>When only a few teeth are to be replaced on short denture bases and there is no evidence of occlusal abnormalities</a:t>
            </a:r>
          </a:p>
          <a:p>
            <a:pPr marL="571500" indent="-571500" algn="ctr" eaLnBrk="1" hangingPunct="1">
              <a:buSzTx/>
              <a:buFont typeface="Wingdings" pitchFamily="2" charset="2"/>
              <a:buAutoNum type="arabicPeriod"/>
            </a:pPr>
            <a:endParaRPr lang="en-US" sz="2000" dirty="0" smtClean="0"/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endParaRPr lang="en-US" sz="2400" dirty="0" smtClean="0"/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endParaRPr lang="en-US" sz="2400" dirty="0" smtClean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66FF33"/>
                </a:solidFill>
                <a:effectLst/>
              </a:rPr>
              <a:t>ESTABLISHING OCCLUSAL RELATIONSHIP</a:t>
            </a:r>
          </a:p>
        </p:txBody>
      </p:sp>
      <p:pic>
        <p:nvPicPr>
          <p:cNvPr id="26628" name="Picture 12" descr="ABCD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3962399"/>
            <a:ext cx="3200400" cy="2399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7620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10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362200" y="6353175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McCracken – Removable Partial Prosthodontics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762000" cy="365125"/>
          </a:xfrm>
        </p:spPr>
        <p:txBody>
          <a:bodyPr/>
          <a:lstStyle/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6200" y="457200"/>
            <a:ext cx="9144000" cy="4525963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buClr>
                <a:srgbClr val="FFFF00"/>
              </a:buClr>
              <a:buSzTx/>
              <a:buFont typeface="Wingdings 2" pitchFamily="18" charset="2"/>
              <a:buAutoNum type="arabicPeriod" startAt="2"/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Inter occlusal records with posterior teeth remaining</a:t>
            </a:r>
            <a:r>
              <a:rPr lang="en-US" u="sng" dirty="0" smtClean="0"/>
              <a:t>.</a:t>
            </a:r>
          </a:p>
          <a:p>
            <a:pPr marL="571500" indent="-571500" eaLnBrk="1" hangingPunct="1">
              <a:lnSpc>
                <a:spcPct val="150000"/>
              </a:lnSpc>
              <a:buSzTx/>
              <a:buNone/>
              <a:defRPr/>
            </a:pPr>
            <a:r>
              <a:rPr lang="en-US" sz="2400" dirty="0" smtClean="0"/>
              <a:t>When </a:t>
            </a:r>
            <a:r>
              <a:rPr lang="en-US" sz="2400" dirty="0" smtClean="0"/>
              <a:t>sufficient natural teeth remain to support the removable partial denture but the relation of opposing natural teeth does not permit the occluding of cast by hand.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7651" name="Picture 8" descr="http://www.nature.com/bdj/journal/v204/n2/thumbs/bdj.2008.3-f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680" y="3352800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62200" y="6353175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McCracken – Removable Partial Prosthodontics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SCN2054"/>
          <p:cNvPicPr>
            <a:picLocks noChangeAspect="1" noChangeArrowheads="1"/>
          </p:cNvPicPr>
          <p:nvPr/>
        </p:nvPicPr>
        <p:blipFill>
          <a:blip r:embed="rId3" cstate="print"/>
          <a:srcRect l="20930"/>
          <a:stretch>
            <a:fillRect/>
          </a:stretch>
        </p:blipFill>
        <p:spPr bwMode="auto">
          <a:xfrm>
            <a:off x="6515100" y="4352544"/>
            <a:ext cx="2469896" cy="174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3657600"/>
          </a:xfrm>
        </p:spPr>
        <p:txBody>
          <a:bodyPr>
            <a:normAutofit/>
          </a:bodyPr>
          <a:lstStyle/>
          <a:p>
            <a:pPr marL="571500" indent="-571500" algn="just" eaLnBrk="1" hangingPunct="1">
              <a:lnSpc>
                <a:spcPct val="150000"/>
              </a:lnSpc>
              <a:buClr>
                <a:srgbClr val="FFFF00"/>
              </a:buClr>
              <a:buSzTx/>
              <a:buFont typeface="Wingdings" pitchFamily="2" charset="2"/>
              <a:buAutoNum type="arabicPeriod" startAt="3"/>
            </a:pPr>
            <a:r>
              <a:rPr lang="en-US" u="sng" dirty="0" smtClean="0">
                <a:solidFill>
                  <a:srgbClr val="FFFF00"/>
                </a:solidFill>
              </a:rPr>
              <a:t>Occlusal relation using occlusal rims on record base.</a:t>
            </a:r>
          </a:p>
          <a:p>
            <a:pPr marL="672084" lvl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When one or more distal extension areas are present. </a:t>
            </a:r>
          </a:p>
          <a:p>
            <a:pPr marL="672084" lvl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When a tooth supported edentulous space is large .</a:t>
            </a:r>
          </a:p>
          <a:p>
            <a:pPr marL="672084" lvl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When opposing teeth do not meet.</a:t>
            </a:r>
            <a:r>
              <a:rPr lang="en-US" sz="2000" dirty="0" smtClean="0">
                <a:latin typeface="Times New Roman" pitchFamily="18" charset="0"/>
              </a:rPr>
              <a:t> </a:t>
            </a:r>
          </a:p>
          <a:p>
            <a:pPr marL="571500" indent="-571500" algn="just" eaLnBrk="1" hangingPunct="1">
              <a:lnSpc>
                <a:spcPct val="150000"/>
              </a:lnSpc>
              <a:buSzTx/>
              <a:buFont typeface="Wingdings" pitchFamily="2" charset="2"/>
              <a:buAutoNum type="arabicPeriod" startAt="3"/>
            </a:pPr>
            <a:endParaRPr lang="en-US" dirty="0" smtClean="0"/>
          </a:p>
          <a:p>
            <a:pPr marL="571500" indent="-571500" algn="just" eaLnBrk="1" hangingPunct="1">
              <a:lnSpc>
                <a:spcPct val="150000"/>
              </a:lnSpc>
              <a:buSzTx/>
              <a:buFont typeface="Wingdings" pitchFamily="2" charset="2"/>
              <a:buAutoNum type="arabicPeriod" startAt="3"/>
            </a:pPr>
            <a:endParaRPr lang="en-US" dirty="0" smtClean="0"/>
          </a:p>
        </p:txBody>
      </p:sp>
      <p:pic>
        <p:nvPicPr>
          <p:cNvPr id="28676" name="Picture 4" descr="DSCN05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t="4618" b="23809"/>
          <a:stretch>
            <a:fillRect/>
          </a:stretch>
        </p:blipFill>
        <p:spPr>
          <a:xfrm>
            <a:off x="152400" y="4267200"/>
            <a:ext cx="2749296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685800" cy="457200"/>
          </a:xfrm>
        </p:spPr>
        <p:txBody>
          <a:bodyPr/>
          <a:lstStyle/>
          <a:p>
            <a:pPr>
              <a:defRPr/>
            </a:pPr>
            <a:fld id="{584F59A7-F916-42DC-B351-7C6A79AB22FF}" type="slidenum">
              <a:rPr lang="en-US" altLang="en-US" smtClean="0"/>
              <a:pPr>
                <a:defRPr/>
              </a:pPr>
              <a:t>12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pic>
        <p:nvPicPr>
          <p:cNvPr id="7" name="Picture 7" descr="DSCN20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6046" y="4343400"/>
            <a:ext cx="26543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362200" y="6353175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McCracken – Removable Partial Prosthodontics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685800" cy="365125"/>
          </a:xfrm>
        </p:spPr>
        <p:txBody>
          <a:bodyPr/>
          <a:lstStyle/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13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228600" y="457200"/>
            <a:ext cx="8915400" cy="5105400"/>
          </a:xfrm>
        </p:spPr>
        <p:txBody>
          <a:bodyPr/>
          <a:lstStyle/>
          <a:p>
            <a:pPr marL="571500" indent="-571500" algn="just" eaLnBrk="1" hangingPunct="1">
              <a:lnSpc>
                <a:spcPct val="150000"/>
              </a:lnSpc>
              <a:buSzTx/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4. </a:t>
            </a:r>
            <a:r>
              <a:rPr lang="en-US" sz="2800" u="sng" dirty="0" smtClean="0">
                <a:solidFill>
                  <a:srgbClr val="FFFF00"/>
                </a:solidFill>
              </a:rPr>
              <a:t>Jaw relation records made entirely on occlusal rims.</a:t>
            </a:r>
          </a:p>
          <a:p>
            <a:pPr marL="672084" lvl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200" dirty="0" smtClean="0"/>
              <a:t>When an opposing maxillary complete denture with a mandibular removable partial denture.</a:t>
            </a:r>
          </a:p>
          <a:p>
            <a:pPr marL="672084" lvl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200" dirty="0" smtClean="0"/>
              <a:t>Few remaining teeth do not occlude and will not influence eccentric jaw movements. </a:t>
            </a:r>
          </a:p>
          <a:p>
            <a:pPr marL="571500" indent="-571500" algn="just" eaLnBrk="1" hangingPunct="1">
              <a:lnSpc>
                <a:spcPct val="150000"/>
              </a:lnSpc>
              <a:buSzTx/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571500" indent="-571500" algn="just" eaLnBrk="1" hangingPunct="1">
              <a:lnSpc>
                <a:spcPct val="150000"/>
              </a:lnSpc>
              <a:buSzTx/>
              <a:buFont typeface="Wingdings" pitchFamily="2" charset="2"/>
              <a:buAutoNum type="arabicPeriod" startAt="3"/>
              <a:defRPr/>
            </a:pPr>
            <a:endParaRPr lang="en-US" sz="2800" dirty="0" smtClean="0"/>
          </a:p>
          <a:p>
            <a:pPr marL="571500" indent="-571500" algn="just" eaLnBrk="1" hangingPunct="1">
              <a:lnSpc>
                <a:spcPct val="150000"/>
              </a:lnSpc>
              <a:buSzTx/>
              <a:buFont typeface="Wingdings" pitchFamily="2" charset="2"/>
              <a:buAutoNum type="arabicPeriod" startAt="3"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</p:txBody>
      </p:sp>
      <p:pic>
        <p:nvPicPr>
          <p:cNvPr id="6" name="Picture 7" descr="DSCN2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733800"/>
            <a:ext cx="3581400" cy="238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362200" y="6353175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McCracken – Removable Partial Prosthodontics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304800"/>
            <a:ext cx="9067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5</a:t>
            </a:r>
            <a:r>
              <a:rPr lang="en-US" sz="2800" u="sng" dirty="0">
                <a:solidFill>
                  <a:srgbClr val="FFFF00"/>
                </a:solidFill>
                <a:latin typeface="+mn-lt"/>
              </a:rPr>
              <a:t>. Establishing occlusion by recording of occlusal </a:t>
            </a:r>
            <a:r>
              <a:rPr lang="en-US" sz="2800" u="sng" dirty="0" smtClean="0">
                <a:solidFill>
                  <a:srgbClr val="FFFF00"/>
                </a:solidFill>
                <a:latin typeface="+mn-lt"/>
              </a:rPr>
              <a:t>pathway</a:t>
            </a:r>
          </a:p>
          <a:p>
            <a:pPr marL="571500" indent="-571500" algn="just">
              <a:lnSpc>
                <a:spcPct val="150000"/>
              </a:lnSpc>
              <a:defRPr/>
            </a:pPr>
            <a:endParaRPr lang="en-US" sz="2800" u="sng" dirty="0" smtClean="0">
              <a:latin typeface="+mn-lt"/>
            </a:endParaRPr>
          </a:p>
          <a:p>
            <a:pPr marL="571500" indent="-571500">
              <a:lnSpc>
                <a:spcPct val="150000"/>
              </a:lnSpc>
              <a:defRPr/>
            </a:pPr>
            <a:r>
              <a:rPr lang="en-US" sz="2400" dirty="0" smtClean="0">
                <a:latin typeface="+mn-lt"/>
              </a:rPr>
              <a:t>According to Thompson </a:t>
            </a:r>
            <a:r>
              <a:rPr lang="en-US" sz="2400" i="1" dirty="0" smtClean="0">
                <a:solidFill>
                  <a:srgbClr val="66FF33"/>
                </a:solidFill>
                <a:latin typeface="+mn-lt"/>
              </a:rPr>
              <a:t>“Observing the occlusion with the teeth in static relation and then moving the mandible into various eccentric positions is not sufficient. A dynamic concept is necessary to produce an occlusion that is in  functional harmony with facial skeleton , the musculature , and the  TMJ ”</a:t>
            </a:r>
          </a:p>
          <a:p>
            <a:pPr marL="1028700" lvl="1" indent="-571500">
              <a:lnSpc>
                <a:spcPct val="150000"/>
              </a:lnSpc>
              <a:defRPr/>
            </a:pPr>
            <a:endParaRPr lang="en-US" sz="2400" u="sng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685800" cy="365125"/>
          </a:xfrm>
        </p:spPr>
        <p:txBody>
          <a:bodyPr/>
          <a:lstStyle/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14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95600" y="6581775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McCracken – Removable Partial Prosthodontics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19600"/>
            <a:ext cx="2722178" cy="205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457200"/>
            <a:ext cx="7543800" cy="57943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-10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OCCLUSAL SCHEMES </a:t>
            </a:r>
            <a:endParaRPr kumimoji="0" lang="en-US" sz="2800" b="1" i="0" u="sng" strike="noStrike" kern="1200" cap="none" spc="-10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8200" y="1066800"/>
            <a:ext cx="4800600" cy="44116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Balanced occlusion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Mutually protected occlusion 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Canine protected occlusion 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Lingualized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occlusion 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Monoplane occlusion </a:t>
            </a:r>
          </a:p>
          <a:p>
            <a:pPr marL="571500" marR="0" lvl="0" indent="-571500" algn="l" defTabSz="914400" rtl="0" eaLnBrk="1" fontAlgn="auto" latinLnBrk="0" hangingPunct="1">
              <a:lnSpc>
                <a:spcPct val="135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35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0" y="4419600"/>
            <a:ext cx="2571750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394200"/>
            <a:ext cx="2667000" cy="177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352800" y="4419600"/>
          <a:ext cx="2612486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Image" r:id="rId6" imgW="5752381" imgH="3580952" progId="">
                  <p:embed/>
                </p:oleObj>
              </mc:Choice>
              <mc:Fallback>
                <p:oleObj name="Image" r:id="rId6" imgW="5752381" imgH="35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19600"/>
                        <a:ext cx="2612486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6320135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David Henderson; Occlusion in removal partial Prosthodontics. J Prosthet Dent 91:1-5; 2004</a:t>
            </a:r>
          </a:p>
        </p:txBody>
      </p:sp>
      <p:pic>
        <p:nvPicPr>
          <p:cNvPr id="8" name="Picture 3" descr="D:\Manish Stuff\Manish album pics\CPD gopal\IMG_8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 t="10049" r="22162" b="28746"/>
          <a:stretch>
            <a:fillRect/>
          </a:stretch>
        </p:blipFill>
        <p:spPr bwMode="auto">
          <a:xfrm>
            <a:off x="5989983" y="1295400"/>
            <a:ext cx="2842591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6858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16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8600" y="488454"/>
            <a:ext cx="8686800" cy="118794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-10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DESIRABLE OCCLUSAL CONTACT RELATIONSHIP FOR REMOVABLE PARTIAL DENTURES</a:t>
            </a:r>
            <a:r>
              <a:rPr kumimoji="0" lang="en-US" sz="2800" b="0" i="0" u="sng" strike="noStrike" kern="1200" cap="none" spc="-10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charset="0"/>
                <a:ea typeface="+mj-ea"/>
                <a:cs typeface="+mj-cs"/>
              </a:rPr>
              <a:t/>
            </a:r>
            <a:br>
              <a:rPr kumimoji="0" lang="en-US" sz="2800" b="0" i="0" u="sng" strike="noStrike" kern="1200" cap="none" spc="-10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charset="0"/>
                <a:ea typeface="+mj-ea"/>
                <a:cs typeface="+mj-cs"/>
              </a:rPr>
            </a:br>
            <a:r>
              <a:rPr kumimoji="0" lang="en-US" sz="2800" b="0" i="0" u="sng" strike="noStrike" kern="1200" cap="none" spc="-10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sng" strike="noStrike" kern="1200" cap="none" spc="-10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568946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rabicPeriod"/>
              <a:tabLst>
                <a:tab pos="395288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Simultaneously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bilateral contacts </a:t>
            </a:r>
            <a:r>
              <a:rPr lang="en-US" sz="2400" dirty="0" smtClean="0">
                <a:latin typeface="+mn-lt"/>
              </a:rPr>
              <a:t>of </a:t>
            </a:r>
            <a:r>
              <a:rPr lang="en-US" sz="2400" dirty="0">
                <a:latin typeface="+mn-lt"/>
              </a:rPr>
              <a:t>posterior </a:t>
            </a:r>
            <a:r>
              <a:rPr lang="en-US" sz="2400" dirty="0" smtClean="0">
                <a:latin typeface="+mn-lt"/>
              </a:rPr>
              <a:t>teeth </a:t>
            </a:r>
            <a:r>
              <a:rPr lang="en-US" sz="2400" dirty="0">
                <a:latin typeface="+mn-lt"/>
              </a:rPr>
              <a:t>in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centric occlusion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rabicPeriod"/>
              <a:tabLst>
                <a:tab pos="395288" algn="l"/>
              </a:tabLst>
            </a:pPr>
            <a:r>
              <a:rPr lang="en-US" sz="2400" dirty="0">
                <a:latin typeface="+mn-lt"/>
              </a:rPr>
              <a:t>Occlusion for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tooth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supported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removable partial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denture </a:t>
            </a:r>
            <a:r>
              <a:rPr lang="en-US" sz="2400" dirty="0" smtClean="0">
                <a:latin typeface="+mn-lt"/>
              </a:rPr>
              <a:t>is  </a:t>
            </a:r>
            <a:r>
              <a:rPr lang="en-US" sz="2400" dirty="0">
                <a:latin typeface="+mn-lt"/>
              </a:rPr>
              <a:t>arranged similar </a:t>
            </a:r>
            <a:r>
              <a:rPr lang="en-US" sz="2400" dirty="0" smtClean="0">
                <a:latin typeface="+mn-lt"/>
              </a:rPr>
              <a:t>to occlusion </a:t>
            </a:r>
            <a:r>
              <a:rPr lang="en-US" sz="2400" dirty="0">
                <a:latin typeface="+mn-lt"/>
              </a:rPr>
              <a:t>seen </a:t>
            </a: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natural dentition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tabLst>
                <a:tab pos="395288" algn="l"/>
              </a:tabLst>
            </a:pPr>
            <a:endParaRPr lang="en-US" sz="2400" dirty="0">
              <a:latin typeface="+mn-lt"/>
            </a:endParaRPr>
          </a:p>
        </p:txBody>
      </p:sp>
      <p:pic>
        <p:nvPicPr>
          <p:cNvPr id="8" name="Picture 8" descr="DSCN2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67200"/>
            <a:ext cx="3124200" cy="2107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9" descr="DSCN2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3124200" cy="2107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609600" y="63963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David Henderson; Occlusion in removal partial Prosthodontics. J Prosthet Dent 91:1-5; 2004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3. Maxillary complete denture opposing RPD: </a:t>
            </a:r>
            <a:r>
              <a:rPr lang="en-US" sz="2800" spc="0" dirty="0" smtClean="0">
                <a:solidFill>
                  <a:srgbClr val="FFFF00"/>
                </a:solidFill>
              </a:rPr>
              <a:t>Bilateral balanced occlusion in eccentric position</a:t>
            </a:r>
            <a:endParaRPr lang="en-US" sz="2800" dirty="0"/>
          </a:p>
        </p:txBody>
      </p:sp>
      <p:pic>
        <p:nvPicPr>
          <p:cNvPr id="86018" name="Picture 2" descr="D:\Manish Stuff\Manish album pics\CPD gopal\IMG_87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6246" y="2819399"/>
            <a:ext cx="3637492" cy="2728119"/>
          </a:xfrm>
          <a:prstGeom prst="rect">
            <a:avLst/>
          </a:prstGeom>
          <a:noFill/>
        </p:spPr>
      </p:pic>
      <p:pic>
        <p:nvPicPr>
          <p:cNvPr id="86019" name="Picture 3" descr="D:\Manish Stuff\Manish album pics\CPD gopal\IMG_8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800" y="2684065"/>
            <a:ext cx="3817938" cy="286345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7620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18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52400"/>
            <a:ext cx="9144000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lvl="0" indent="-609600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lang="en-US" sz="2400" dirty="0" smtClean="0">
                <a:latin typeface="+mn-lt"/>
              </a:rPr>
              <a:t>Mandibular distal extension denture</a:t>
            </a:r>
            <a:r>
              <a:rPr lang="en-US" sz="2400" dirty="0" smtClean="0"/>
              <a:t>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side contact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609600" lvl="0" indent="-609600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lang="en-US" sz="2400" dirty="0" smtClean="0">
                <a:latin typeface="+mn-lt"/>
              </a:rPr>
              <a:t>Maxillary bilateral distal extension RPD</a:t>
            </a:r>
            <a:r>
              <a:rPr lang="en-US" sz="2400" dirty="0" smtClean="0"/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Simultaneous working and balancing contact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DSCN2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1" y="3780770"/>
            <a:ext cx="3276600" cy="2539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DSCN2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60" y="3729335"/>
            <a:ext cx="3325761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09600" y="63963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David Henderson; Occlusion in removal partial Prosthodontics. J Prosthet Dent 91:1-5; 2004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6858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19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437614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dirty="0">
                <a:latin typeface="Bookman Old Style" pitchFamily="18" charset="0"/>
              </a:rPr>
              <a:t>6. </a:t>
            </a:r>
            <a:r>
              <a:rPr lang="en-US" sz="2400" dirty="0" smtClean="0">
                <a:latin typeface="+mn-lt"/>
              </a:rPr>
              <a:t>Maxillary or Mandibular unilateral distal extension removable partial dentures :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Only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working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contacts 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7</a:t>
            </a:r>
            <a:r>
              <a:rPr lang="en-US" sz="2400" dirty="0">
                <a:latin typeface="+mn-lt"/>
              </a:rPr>
              <a:t>. In the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Kennedy Class IV</a:t>
            </a:r>
            <a:r>
              <a:rPr lang="en-US" sz="2400" dirty="0">
                <a:latin typeface="+mn-lt"/>
              </a:rPr>
              <a:t> removable partial denture configuration contact of opposing anterior teeth in the planned intercuspal position </a:t>
            </a:r>
            <a:r>
              <a:rPr lang="en-US" sz="2400" dirty="0" smtClean="0">
                <a:latin typeface="+mn-lt"/>
              </a:rPr>
              <a:t>should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prevent a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continuous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eruption of the opposing natural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incisors</a:t>
            </a:r>
            <a:r>
              <a:rPr lang="en-US" sz="2400" dirty="0" smtClean="0">
                <a:latin typeface="+mn-lt"/>
              </a:rPr>
              <a:t>. 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 descr="DSCN2045"/>
          <p:cNvPicPr>
            <a:picLocks noChangeAspect="1" noChangeArrowheads="1"/>
          </p:cNvPicPr>
          <p:nvPr/>
        </p:nvPicPr>
        <p:blipFill>
          <a:blip r:embed="rId2" cstate="print"/>
          <a:srcRect l="9524"/>
          <a:stretch>
            <a:fillRect/>
          </a:stretch>
        </p:blipFill>
        <p:spPr bwMode="auto">
          <a:xfrm>
            <a:off x="2895600" y="4114800"/>
            <a:ext cx="28956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SCN2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3048000" cy="223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09600" y="63963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David Henderson; Occlusion in removal partial Prosthodontics. J Prosthet Dent 91:1-5; 2004</a:t>
            </a:r>
          </a:p>
        </p:txBody>
      </p:sp>
      <p:pic>
        <p:nvPicPr>
          <p:cNvPr id="9" name="Picture 3" descr="D:\Manish Stuff\Manish album pics\Arjun Full Mouth\IMG_1222.JPG"/>
          <p:cNvPicPr>
            <a:picLocks noChangeAspect="1" noChangeArrowheads="1"/>
          </p:cNvPicPr>
          <p:nvPr/>
        </p:nvPicPr>
        <p:blipFill>
          <a:blip r:embed="rId4" cstate="print"/>
          <a:srcRect r="20368" b="15347"/>
          <a:stretch>
            <a:fillRect/>
          </a:stretch>
        </p:blipFill>
        <p:spPr bwMode="auto">
          <a:xfrm>
            <a:off x="304800" y="4267200"/>
            <a:ext cx="2427288" cy="19351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 rot="5400000">
            <a:off x="4201680" y="4340754"/>
            <a:ext cx="601606" cy="318166"/>
          </a:xfrm>
          <a:prstGeom prst="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66FF33"/>
                </a:solidFill>
                <a:effectLst/>
              </a:rPr>
              <a:t>INTRODUCTION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067800" cy="4648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US" sz="2200" dirty="0" smtClean="0"/>
              <a:t>For proper functioning of the masticatory apparatus, each and every component of stomatognathic system should work in coordination.</a:t>
            </a:r>
          </a:p>
          <a:p>
            <a:pPr algn="just" eaLnBrk="1" hangingPunct="1">
              <a:lnSpc>
                <a:spcPct val="250000"/>
              </a:lnSpc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5334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 smtClean="0"/>
              <a:t>/35</a:t>
            </a:r>
            <a:endParaRPr lang="en-US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800" y="4724400"/>
            <a:ext cx="3052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848600" y="2209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14400" y="3810000"/>
            <a:ext cx="1905000" cy="17526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TMJ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52800" y="2286000"/>
            <a:ext cx="2209800" cy="203981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Neuromusc</a:t>
            </a:r>
            <a:r>
              <a:rPr lang="en-US" sz="2000" b="1" dirty="0" smtClean="0">
                <a:solidFill>
                  <a:schemeClr val="tx1"/>
                </a:solidFill>
              </a:rPr>
              <a:t>--</a:t>
            </a:r>
            <a:r>
              <a:rPr lang="en-US" sz="2000" b="1" dirty="0" err="1" smtClean="0">
                <a:solidFill>
                  <a:schemeClr val="tx1"/>
                </a:solidFill>
              </a:rPr>
              <a:t>ular</a:t>
            </a:r>
            <a:r>
              <a:rPr lang="en-US" sz="2000" b="1" dirty="0" smtClean="0">
                <a:solidFill>
                  <a:schemeClr val="tx1"/>
                </a:solidFill>
              </a:rPr>
              <a:t> structures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96000" y="3505200"/>
            <a:ext cx="2078182" cy="18703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Teeth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429000" y="5181600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19600" y="5638800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886200" y="5486400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53000" y="5638800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2238189">
            <a:off x="2528135" y="5323280"/>
            <a:ext cx="601606" cy="318166"/>
          </a:xfrm>
          <a:prstGeom prst="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8106060">
            <a:off x="5891962" y="5195129"/>
            <a:ext cx="601606" cy="318166"/>
          </a:xfrm>
          <a:prstGeom prst="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6858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20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411480" lvl="0" indent="-342900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8. </a:t>
            </a:r>
            <a:r>
              <a:rPr lang="en-US" sz="2400" dirty="0" smtClean="0">
                <a:latin typeface="+mn-lt"/>
              </a:rPr>
              <a:t>Opposing CD or bilateral distal extension maxillary RPD </a:t>
            </a:r>
            <a:r>
              <a:rPr lang="en-US" sz="2400" dirty="0" smtClean="0"/>
              <a:t>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Balanced contact in a protrusive relationship and excursive position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Artificial posterior teeth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not be arranged further distally than the beginning of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upward incline of the mandibular residual ridge or over the retromolar pad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6" name="Picture 4" descr="DSCN2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4" y="4191000"/>
            <a:ext cx="3133725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DSCN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3200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609600" y="63963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David Henderson; Occlusion in removal partial Prosthodontics. J Prosthet Dent 91:1-5; 2004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</p:spPr>
        <p:txBody>
          <a:bodyPr>
            <a:normAutofit/>
          </a:bodyPr>
          <a:lstStyle/>
          <a:p>
            <a:pPr marL="571500" indent="-5715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u="sng" dirty="0" smtClean="0">
                <a:solidFill>
                  <a:srgbClr val="66FF33"/>
                </a:solidFill>
                <a:latin typeface="+mj-lt"/>
              </a:rPr>
              <a:t>INTEROCCLUSAL RELATION RECORD 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/>
              <a:t>Made in either the centric relation or maximum intercuspation position at the correct vertical dimension of occlusion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/>
              <a:t>Allow accurate and positive alignment of the casts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/>
              <a:t>Dimensionally stable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/>
              <a:t>Made with a soft material to minimize the displacement of tissues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/>
              <a:t>Easily used by both the clinician and the technician 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6858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21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725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William McCracken; Functional occlusion in removable partial denture construction. J Prosthet Dent 8:955; 1958  </a:t>
            </a:r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24400"/>
            <a:ext cx="2366962" cy="171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00200" y="152400"/>
            <a:ext cx="6172200" cy="762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 eaLnBrk="0" hangingPunct="0">
              <a:defRPr/>
            </a:pPr>
            <a:r>
              <a:rPr lang="en-US" sz="2800" b="1" u="sng" dirty="0" smtClean="0">
                <a:solidFill>
                  <a:srgbClr val="66FF33"/>
                </a:solidFill>
                <a:latin typeface="+mj-lt"/>
                <a:ea typeface="+mj-ea"/>
                <a:cs typeface="+mj-cs"/>
              </a:rPr>
              <a:t>CHOICE OF AN ARTICULATOR</a:t>
            </a:r>
            <a:endParaRPr lang="en-US" sz="2800" dirty="0">
              <a:solidFill>
                <a:srgbClr val="FFFF00"/>
              </a:solidFill>
              <a:latin typeface="Stencil" pitchFamily="82" charset="0"/>
              <a:ea typeface="+mj-ea"/>
              <a:cs typeface="+mj-cs"/>
            </a:endParaRPr>
          </a:p>
        </p:txBody>
      </p:sp>
      <p:pic>
        <p:nvPicPr>
          <p:cNvPr id="25603" name="Picture 10" descr="DSCN2803"/>
          <p:cNvPicPr>
            <a:picLocks noChangeAspect="1" noChangeArrowheads="1"/>
          </p:cNvPicPr>
          <p:nvPr/>
        </p:nvPicPr>
        <p:blipFill>
          <a:blip r:embed="rId2" cstate="print"/>
          <a:srcRect l="10254" r="15820"/>
          <a:stretch>
            <a:fillRect/>
          </a:stretch>
        </p:blipFill>
        <p:spPr bwMode="auto">
          <a:xfrm>
            <a:off x="3388510" y="4724400"/>
            <a:ext cx="1993198" cy="1686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7" descr="ABCD0007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4883" t="3255" r="4781"/>
          <a:stretch>
            <a:fillRect/>
          </a:stretch>
        </p:blipFill>
        <p:spPr bwMode="auto">
          <a:xfrm>
            <a:off x="906191" y="4736108"/>
            <a:ext cx="2218009" cy="1664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12" descr="ABCD0003"/>
          <p:cNvPicPr>
            <a:picLocks noChangeAspect="1" noChangeArrowheads="1"/>
          </p:cNvPicPr>
          <p:nvPr/>
        </p:nvPicPr>
        <p:blipFill>
          <a:blip r:embed="rId4" cstate="print">
            <a:lum bright="6000" contrast="-6000"/>
          </a:blip>
          <a:srcRect l="24364" t="27074" r="26805" b="25627"/>
          <a:stretch>
            <a:fillRect/>
          </a:stretch>
        </p:blipFill>
        <p:spPr bwMode="auto">
          <a:xfrm>
            <a:off x="5638800" y="4761947"/>
            <a:ext cx="2286000" cy="171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6858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22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6858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u="sng" dirty="0" smtClean="0">
                <a:solidFill>
                  <a:srgbClr val="FFFF00"/>
                </a:solidFill>
                <a:latin typeface="+mn-lt"/>
              </a:rPr>
              <a:t>Used to 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Relate casts in static positions to the condyles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To simulate paths of mandibular movements.</a:t>
            </a:r>
          </a:p>
          <a:p>
            <a:pPr>
              <a:lnSpc>
                <a:spcPct val="200000"/>
              </a:lnSpc>
            </a:pPr>
            <a:r>
              <a:rPr lang="en-US" sz="2400" u="sng" dirty="0" smtClean="0">
                <a:solidFill>
                  <a:srgbClr val="FFFF00"/>
                </a:solidFill>
                <a:latin typeface="+mn-lt"/>
              </a:rPr>
              <a:t>Choice depends on 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Complexity of the treatment.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Requirements dictated by patient’s current condition.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63963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John Ivanhoe, Kevin Plummer; Removable partial denture occlusion. DCNA 48:667; 2004</a:t>
            </a:r>
            <a:endParaRPr lang="en-U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8305800" cy="5105400"/>
          </a:xfrm>
        </p:spPr>
        <p:txBody>
          <a:bodyPr/>
          <a:lstStyle/>
          <a:p>
            <a:pPr marL="571500" indent="-571500" algn="just" eaLnBrk="1" hangingPunct="1">
              <a:lnSpc>
                <a:spcPct val="200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sz="2400" dirty="0" smtClean="0"/>
              <a:t>If natural posterior teeth in one arch are able to provide occlusion with tooth supported RPD.</a:t>
            </a:r>
          </a:p>
          <a:p>
            <a:pPr marL="571500" indent="-571500" algn="just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-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centric occlusion</a:t>
            </a:r>
          </a:p>
          <a:p>
            <a:pPr marL="571500" indent="-571500" algn="just">
              <a:lnSpc>
                <a:spcPct val="200000"/>
              </a:lnSpc>
              <a:buClr>
                <a:schemeClr val="bg1"/>
              </a:buClr>
              <a:buNone/>
              <a:defRPr/>
            </a:pPr>
            <a:r>
              <a:rPr lang="en-US" sz="2400" dirty="0" smtClean="0"/>
              <a:t>2. In cases where few  posterior teeth and one or more extension bases are present. </a:t>
            </a:r>
          </a:p>
          <a:p>
            <a:pPr marL="571500" indent="-571500" algn="just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-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centric occlusion </a:t>
            </a:r>
          </a:p>
          <a:p>
            <a:pPr marL="571500" indent="-571500" algn="just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71500" indent="-571500" algn="just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66FF33"/>
                </a:solidFill>
                <a:effectLst/>
              </a:rPr>
              <a:t>CENTRIC RELATION OR CENTRIC </a:t>
            </a:r>
            <a:r>
              <a:rPr lang="en-US" sz="2800" b="1" u="sng" dirty="0" smtClean="0">
                <a:solidFill>
                  <a:srgbClr val="66FF33"/>
                </a:solidFill>
                <a:effectLst/>
              </a:rPr>
              <a:t>OCCLUSION?</a:t>
            </a:r>
            <a:endParaRPr lang="en-US" sz="2800" b="1" u="sng" dirty="0">
              <a:solidFill>
                <a:srgbClr val="66FF33"/>
              </a:solidFill>
              <a:effectLst/>
            </a:endParaRPr>
          </a:p>
        </p:txBody>
      </p:sp>
      <p:pic>
        <p:nvPicPr>
          <p:cNvPr id="33798" name="Picture 7" descr="ABCD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213" t="18434" r="19386" b="17043"/>
          <a:stretch>
            <a:fillRect/>
          </a:stretch>
        </p:blipFill>
        <p:spPr>
          <a:xfrm>
            <a:off x="5791200" y="1905000"/>
            <a:ext cx="2590800" cy="1783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6858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23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pic>
        <p:nvPicPr>
          <p:cNvPr id="8" name="Picture 8" descr="ABCD03"/>
          <p:cNvPicPr>
            <a:picLocks noChangeAspect="1" noChangeArrowheads="1"/>
          </p:cNvPicPr>
          <p:nvPr/>
        </p:nvPicPr>
        <p:blipFill>
          <a:blip r:embed="rId4" cstate="print"/>
          <a:srcRect l="24525" t="19672" r="11118" b="23100"/>
          <a:stretch>
            <a:fillRect/>
          </a:stretch>
        </p:blipFill>
        <p:spPr bwMode="auto">
          <a:xfrm>
            <a:off x="5676900" y="4343400"/>
            <a:ext cx="26289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04800" y="63963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Albert Colman; Occlusal requirements for removal partial dentures. J Prosthet Dent 17:155; 1967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ABCD00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4392512"/>
            <a:ext cx="2590801" cy="175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8915400" cy="5105400"/>
          </a:xfrm>
        </p:spPr>
        <p:txBody>
          <a:bodyPr>
            <a:normAutofit fontScale="92500" lnSpcReduction="20000"/>
          </a:bodyPr>
          <a:lstStyle/>
          <a:p>
            <a:pPr marL="571500" indent="-571500" algn="just" eaLnBrk="1" hangingPunct="1">
              <a:lnSpc>
                <a:spcPct val="200000"/>
              </a:lnSpc>
              <a:buSzTx/>
              <a:buFont typeface="Wingdings" pitchFamily="2" charset="2"/>
              <a:buAutoNum type="arabicPeriod" startAt="3"/>
              <a:defRPr/>
            </a:pPr>
            <a:r>
              <a:rPr lang="en-US" sz="2600" dirty="0" smtClean="0"/>
              <a:t> In case only anterior teeth remains: 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centric relation</a:t>
            </a:r>
          </a:p>
          <a:p>
            <a:pPr marL="571500" indent="-571500" algn="just" eaLnBrk="1" hangingPunct="1">
              <a:lnSpc>
                <a:spcPct val="200000"/>
              </a:lnSpc>
              <a:buSzTx/>
              <a:buFont typeface="Wingdings" pitchFamily="2" charset="2"/>
              <a:buAutoNum type="arabicPeriod" startAt="3"/>
              <a:defRPr/>
            </a:pPr>
            <a:r>
              <a:rPr lang="en-US" sz="2600" dirty="0" smtClean="0"/>
              <a:t>In cases where complete denture is present opposite to tooth supported or extension base RPD –  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Bilateral balanced occlusion and centric relation.</a:t>
            </a:r>
          </a:p>
          <a:p>
            <a:pPr marL="571500" indent="-571500" algn="just" eaLnBrk="1" hangingPunct="1">
              <a:lnSpc>
                <a:spcPct val="200000"/>
              </a:lnSpc>
              <a:buSzTx/>
              <a:buFont typeface="Wingdings" pitchFamily="2" charset="2"/>
              <a:buAutoNum type="arabicPeriod" startAt="3"/>
              <a:defRPr/>
            </a:pPr>
            <a:r>
              <a:rPr lang="en-US" sz="2600" dirty="0" smtClean="0"/>
              <a:t>In anterior extension RPD –  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Centric  occlusion</a:t>
            </a:r>
            <a:r>
              <a:rPr lang="en-US" sz="2600" dirty="0" smtClean="0">
                <a:solidFill>
                  <a:schemeClr val="accent2"/>
                </a:solidFill>
              </a:rPr>
              <a:t>. </a:t>
            </a:r>
          </a:p>
          <a:p>
            <a:pPr marL="571500" indent="-571500" algn="just" eaLnBrk="1" hangingPunct="1">
              <a:lnSpc>
                <a:spcPct val="200000"/>
              </a:lnSpc>
              <a:buSzTx/>
              <a:buFont typeface="Wingdings" pitchFamily="2" charset="2"/>
              <a:buAutoNum type="arabicPeriod" startAt="3"/>
              <a:defRPr/>
            </a:pPr>
            <a:endParaRPr lang="en-US" sz="2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71500" indent="-571500" algn="just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accent2"/>
                </a:solidFill>
              </a:rPr>
              <a:t>        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685800" cy="457200"/>
          </a:xfrm>
        </p:spPr>
        <p:txBody>
          <a:bodyPr/>
          <a:lstStyle/>
          <a:p>
            <a:pPr>
              <a:defRPr/>
            </a:pPr>
            <a:fld id="{584F59A7-F916-42DC-B351-7C6A79AB22FF}" type="slidenum">
              <a:rPr lang="en-US" altLang="en-US" smtClean="0"/>
              <a:pPr>
                <a:defRPr/>
              </a:pPr>
              <a:t>24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pic>
        <p:nvPicPr>
          <p:cNvPr id="8" name="Picture 23" descr="ABCD0003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23145" t="29485" r="28027" b="28197"/>
          <a:stretch>
            <a:fillRect/>
          </a:stretch>
        </p:blipFill>
        <p:spPr bwMode="auto">
          <a:xfrm>
            <a:off x="1600200" y="4348231"/>
            <a:ext cx="2687542" cy="1747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304800" y="63963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Albert Colman; Occlusal requirements for removal partial dentures. J Prosthet Dent 17:155; 1967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15200" cy="655638"/>
          </a:xfrm>
        </p:spPr>
        <p:txBody>
          <a:bodyPr/>
          <a:lstStyle/>
          <a:p>
            <a:pPr algn="ctr"/>
            <a:r>
              <a:rPr lang="en-US" sz="3200" u="sng" dirty="0">
                <a:solidFill>
                  <a:srgbClr val="66FF33"/>
                </a:solidFill>
              </a:rPr>
              <a:t>ARTIFICIAL TEETH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371600"/>
            <a:ext cx="32004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Monoplane form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Semi-anatomic form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Anatomic form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ABCD00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contrast="12000"/>
          </a:blip>
          <a:srcRect l="30350" t="38302" r="7324" b="39050"/>
          <a:stretch>
            <a:fillRect/>
          </a:stretch>
        </p:blipFill>
        <p:spPr>
          <a:xfrm>
            <a:off x="457200" y="5334000"/>
            <a:ext cx="4267200" cy="13335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12" name="Picture 10" descr="ABCD0008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9766" t="35796" r="9663" b="25343"/>
          <a:stretch>
            <a:fillRect/>
          </a:stretch>
        </p:blipFill>
        <p:spPr bwMode="auto">
          <a:xfrm>
            <a:off x="4953000" y="5334000"/>
            <a:ext cx="3733800" cy="13509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48200" y="1371600"/>
            <a:ext cx="4191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        </a:t>
            </a:r>
            <a:r>
              <a:rPr lang="en-US" sz="2400" u="sng" dirty="0">
                <a:latin typeface="+mn-lt"/>
              </a:rPr>
              <a:t>MATERIALS</a:t>
            </a:r>
          </a:p>
          <a:p>
            <a:pPr>
              <a:spcBef>
                <a:spcPct val="50000"/>
              </a:spcBef>
            </a:pPr>
            <a:endParaRPr lang="en-US" sz="2400" u="sng" dirty="0">
              <a:latin typeface="+mn-lt"/>
            </a:endParaRPr>
          </a:p>
          <a:p>
            <a:pPr>
              <a:buClr>
                <a:schemeClr val="tx2"/>
              </a:buClr>
              <a:buSzPct val="155000"/>
              <a:buFontTx/>
              <a:buChar char="•"/>
            </a:pPr>
            <a:r>
              <a:rPr lang="en-US" sz="2400" dirty="0">
                <a:latin typeface="+mn-lt"/>
              </a:rPr>
              <a:t>  Acrylic teeth</a:t>
            </a:r>
          </a:p>
          <a:p>
            <a:pPr>
              <a:buClr>
                <a:schemeClr val="tx2"/>
              </a:buClr>
              <a:buSzPct val="155000"/>
              <a:buFontTx/>
              <a:buChar char="•"/>
            </a:pPr>
            <a:endParaRPr lang="en-US" sz="2400" dirty="0">
              <a:latin typeface="+mn-lt"/>
            </a:endParaRPr>
          </a:p>
          <a:p>
            <a:pPr>
              <a:buClr>
                <a:schemeClr val="tx2"/>
              </a:buClr>
              <a:buSzPct val="155000"/>
              <a:buFontTx/>
              <a:buChar char="•"/>
            </a:pPr>
            <a:r>
              <a:rPr lang="en-US" sz="2400" dirty="0">
                <a:latin typeface="+mn-lt"/>
              </a:rPr>
              <a:t>  Porcelain teeth </a:t>
            </a:r>
          </a:p>
          <a:p>
            <a:pPr>
              <a:buClr>
                <a:schemeClr val="tx2"/>
              </a:buClr>
              <a:buSzPct val="155000"/>
              <a:buFontTx/>
              <a:buChar char="•"/>
            </a:pPr>
            <a:endParaRPr lang="en-US" sz="2400" dirty="0">
              <a:latin typeface="+mn-lt"/>
            </a:endParaRPr>
          </a:p>
          <a:p>
            <a:pPr>
              <a:buClr>
                <a:schemeClr val="tx2"/>
              </a:buClr>
              <a:buSzPct val="155000"/>
              <a:buFontTx/>
              <a:buChar char="•"/>
            </a:pPr>
            <a:r>
              <a:rPr lang="en-US" sz="2400" dirty="0">
                <a:latin typeface="+mn-lt"/>
              </a:rPr>
              <a:t>  Cast gold occlusal surface </a:t>
            </a:r>
          </a:p>
          <a:p>
            <a:pPr>
              <a:buClr>
                <a:schemeClr val="tx2"/>
              </a:buClr>
              <a:buSzPct val="155000"/>
              <a:buFontTx/>
              <a:buChar char="•"/>
            </a:pPr>
            <a:endParaRPr lang="en-US" sz="2400" dirty="0">
              <a:latin typeface="+mn-lt"/>
            </a:endParaRPr>
          </a:p>
          <a:p>
            <a:pPr>
              <a:buClr>
                <a:schemeClr val="tx2"/>
              </a:buClr>
              <a:buSzPct val="155000"/>
              <a:buFontTx/>
              <a:buChar char="•"/>
            </a:pPr>
            <a:r>
              <a:rPr lang="en-US" sz="2400" dirty="0">
                <a:latin typeface="+mn-lt"/>
              </a:rPr>
              <a:t>  Cast ceramic surface</a:t>
            </a:r>
            <a:r>
              <a:rPr lang="en-US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66FF33"/>
                </a:solidFill>
                <a:effectLst/>
              </a:rPr>
              <a:t>DETERMINING OCCLUSAL SCHEME </a:t>
            </a:r>
          </a:p>
        </p:txBody>
      </p:sp>
      <p:pic>
        <p:nvPicPr>
          <p:cNvPr id="51203" name="Picture 23" descr="ABCD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rcRect l="19531" t="29297" r="24316" b="25130"/>
          <a:stretch>
            <a:fillRect/>
          </a:stretch>
        </p:blipFill>
        <p:spPr>
          <a:xfrm>
            <a:off x="2835729" y="4419600"/>
            <a:ext cx="3184071" cy="193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6858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26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381000" y="990600"/>
            <a:ext cx="861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ctr">
              <a:lnSpc>
                <a:spcPct val="200000"/>
              </a:lnSpc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3200" u="sng" dirty="0" smtClean="0">
                <a:solidFill>
                  <a:srgbClr val="66FF33"/>
                </a:solidFill>
                <a:latin typeface="+mj-lt"/>
              </a:rPr>
              <a:t>KENNEDY’S CLASS I</a:t>
            </a:r>
          </a:p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Balanced articulation </a:t>
            </a:r>
            <a:r>
              <a:rPr lang="en-US" sz="2800" dirty="0" smtClean="0">
                <a:latin typeface="+mn-lt"/>
              </a:rPr>
              <a:t>is recommended for patients </a:t>
            </a:r>
          </a:p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+mn-lt"/>
              </a:rPr>
              <a:t>for 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increased denture stability.     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3963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John Ivanhoe, Kevin Plummer; Removable partial denture occlusion. DCNA 48:667; 2004</a:t>
            </a:r>
            <a:endParaRPr lang="en-U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685800" cy="365125"/>
          </a:xfrm>
        </p:spPr>
        <p:txBody>
          <a:bodyPr/>
          <a:lstStyle/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27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381000"/>
            <a:ext cx="9372600" cy="5410200"/>
          </a:xfrm>
        </p:spPr>
        <p:txBody>
          <a:bodyPr>
            <a:normAutofit/>
          </a:bodyPr>
          <a:lstStyle/>
          <a:p>
            <a:pPr marL="571500" indent="-571500" algn="ctr" eaLnBrk="1" hangingPunct="1">
              <a:buFont typeface="Wingdings 2" pitchFamily="18" charset="2"/>
              <a:buNone/>
              <a:defRPr/>
            </a:pPr>
            <a:r>
              <a:rPr lang="en-US" sz="3200" b="1" u="sng" dirty="0" smtClean="0">
                <a:solidFill>
                  <a:srgbClr val="66FF33"/>
                </a:solidFill>
                <a:latin typeface="+mj-lt"/>
              </a:rPr>
              <a:t>KENNEDY CLASS II</a:t>
            </a:r>
          </a:p>
          <a:p>
            <a:pPr marL="525780" indent="-457200">
              <a:lnSpc>
                <a:spcPct val="200000"/>
              </a:lnSpc>
              <a:buAutoNum type="alphaLcPeriod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Canine-protected</a:t>
            </a:r>
            <a:r>
              <a:rPr lang="en-US" sz="2400" dirty="0" smtClean="0"/>
              <a:t> articulation reduces the destructive lateral forces. </a:t>
            </a:r>
          </a:p>
          <a:p>
            <a:pPr marL="525780" indent="-457200">
              <a:lnSpc>
                <a:spcPct val="200000"/>
              </a:lnSpc>
              <a:buAutoNum type="alphaLcPeriod"/>
            </a:pPr>
            <a:r>
              <a:rPr lang="en-US" sz="2400" dirty="0" smtClean="0"/>
              <a:t>Except when opposing a complete denture,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balanced articulation should be avoided to prevent nonworking contacts </a:t>
            </a:r>
            <a:r>
              <a:rPr lang="en-US" sz="2400" dirty="0" smtClean="0"/>
              <a:t>on natural teeth.</a:t>
            </a:r>
            <a:endParaRPr lang="en-US" sz="2400" u="sng" dirty="0" smtClean="0">
              <a:latin typeface="Times New Roman" pitchFamily="18" charset="0"/>
            </a:endParaRPr>
          </a:p>
        </p:txBody>
      </p:sp>
      <p:pic>
        <p:nvPicPr>
          <p:cNvPr id="52227" name="Picture 26" descr="edited1"/>
          <p:cNvPicPr>
            <a:picLocks noChangeAspect="1" noChangeArrowheads="1"/>
          </p:cNvPicPr>
          <p:nvPr/>
        </p:nvPicPr>
        <p:blipFill>
          <a:blip r:embed="rId2" cstate="print"/>
          <a:srcRect r="17143"/>
          <a:stretch>
            <a:fillRect/>
          </a:stretch>
        </p:blipFill>
        <p:spPr bwMode="auto">
          <a:xfrm>
            <a:off x="3200400" y="3962400"/>
            <a:ext cx="2667000" cy="1952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33400" y="63963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John Ivanhoe, Kevin Plummer; Removable partial denture occlusion. DCNA 48:667; 2004</a:t>
            </a:r>
            <a:endParaRPr lang="en-US" dirty="0" smtClean="0"/>
          </a:p>
        </p:txBody>
      </p:sp>
      <p:pic>
        <p:nvPicPr>
          <p:cNvPr id="87042" name="Picture 2" descr="D:\Manish Stuff\Manish album pics\Arjun Full Mouth\IMG_1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2539981" cy="1904915"/>
          </a:xfrm>
          <a:prstGeom prst="rect">
            <a:avLst/>
          </a:prstGeom>
          <a:noFill/>
        </p:spPr>
      </p:pic>
      <p:pic>
        <p:nvPicPr>
          <p:cNvPr id="87043" name="Picture 3" descr="D:\Manish Stuff\Manish album pics\Arjun Full Mouth\IMG_1222.JPG"/>
          <p:cNvPicPr>
            <a:picLocks noChangeAspect="1" noChangeArrowheads="1"/>
          </p:cNvPicPr>
          <p:nvPr/>
        </p:nvPicPr>
        <p:blipFill>
          <a:blip r:embed="rId4" cstate="print"/>
          <a:srcRect r="20368" b="15347"/>
          <a:stretch>
            <a:fillRect/>
          </a:stretch>
        </p:blipFill>
        <p:spPr bwMode="auto">
          <a:xfrm>
            <a:off x="6172200" y="3962400"/>
            <a:ext cx="2427288" cy="19351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4572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3600" b="1" u="sng" dirty="0" smtClean="0">
                <a:solidFill>
                  <a:srgbClr val="66FF33"/>
                </a:solidFill>
                <a:latin typeface="+mj-lt"/>
              </a:rPr>
              <a:t>KENNEDY CLASS III</a:t>
            </a:r>
            <a:endParaRPr lang="en-US" sz="3200" u="sng" dirty="0" smtClean="0">
              <a:solidFill>
                <a:srgbClr val="66FF33"/>
              </a:solidFill>
              <a:latin typeface="+mj-lt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sz="2400" dirty="0">
              <a:latin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en-US" sz="2400" dirty="0" err="1">
                <a:latin typeface="+mn-lt"/>
              </a:rPr>
              <a:t>Occlusal</a:t>
            </a:r>
            <a:r>
              <a:rPr lang="en-US" sz="2400" dirty="0">
                <a:latin typeface="+mn-lt"/>
              </a:rPr>
              <a:t> morphology of artificial teeth is same as opposing teeth.</a:t>
            </a:r>
          </a:p>
          <a:p>
            <a:pPr marL="571500" indent="-571500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AutoNum type="arabicPeriod" startAt="2"/>
              <a:defRPr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Existing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occlusal scheme </a:t>
            </a:r>
            <a:r>
              <a:rPr lang="en-US" sz="2400" dirty="0" smtClean="0">
                <a:latin typeface="+mn-lt"/>
              </a:rPr>
              <a:t>is followed.</a:t>
            </a:r>
          </a:p>
          <a:p>
            <a:pPr marL="571500" indent="-571500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AutoNum type="arabicPeriod" startAt="2"/>
              <a:defRPr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group function</a:t>
            </a:r>
            <a:r>
              <a:rPr lang="en-US" sz="2400" dirty="0" smtClean="0">
                <a:latin typeface="+mn-lt"/>
              </a:rPr>
              <a:t> articulation is recommended if the natural canine is missing or periodontally compromised.</a:t>
            </a:r>
          </a:p>
          <a:p>
            <a:pPr marL="571500" indent="-571500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AutoNum type="arabicPeriod" startAt="2"/>
              <a:defRPr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Balanced occlusion</a:t>
            </a:r>
            <a:r>
              <a:rPr lang="en-US" sz="2400" dirty="0" smtClean="0">
                <a:latin typeface="+mn-lt"/>
              </a:rPr>
              <a:t> when opposing a complete denture. </a:t>
            </a:r>
            <a:endParaRPr lang="en-US" sz="2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685800" cy="365125"/>
          </a:xfrm>
        </p:spPr>
        <p:txBody>
          <a:bodyPr/>
          <a:lstStyle/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28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pic>
        <p:nvPicPr>
          <p:cNvPr id="53251" name="Picture 5" descr="ABCD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6452" t="19463" r="21768" b="19687"/>
          <a:stretch>
            <a:fillRect/>
          </a:stretch>
        </p:blipFill>
        <p:spPr>
          <a:xfrm>
            <a:off x="3200400" y="4438748"/>
            <a:ext cx="2538412" cy="190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33400" y="63963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John Ivanhoe, Kevin Plummer; Removable partial denture occlusion. DCNA 48:667; 2004</a:t>
            </a:r>
            <a:endParaRPr lang="en-U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17537"/>
            <a:ext cx="8534400" cy="5097463"/>
          </a:xfrm>
        </p:spPr>
        <p:txBody>
          <a:bodyPr/>
          <a:lstStyle/>
          <a:p>
            <a:pPr marL="571500" indent="-571500" algn="ctr" eaLnBrk="1" hangingPunct="1">
              <a:buFont typeface="Wingdings 2" pitchFamily="18" charset="2"/>
              <a:buNone/>
              <a:defRPr/>
            </a:pPr>
            <a:r>
              <a:rPr lang="en-US" sz="3200" b="1" u="sng" dirty="0" smtClean="0">
                <a:solidFill>
                  <a:srgbClr val="66FF33"/>
                </a:solidFill>
                <a:latin typeface="+mj-lt"/>
              </a:rPr>
              <a:t>KENNEDY CLASS IV</a:t>
            </a:r>
          </a:p>
          <a:p>
            <a:pPr marL="571500" indent="-571500" algn="ctr" eaLnBrk="1" hangingPunct="1">
              <a:buFont typeface="Wingdings 2" pitchFamily="18" charset="2"/>
              <a:buNone/>
              <a:defRPr/>
            </a:pPr>
            <a:endParaRPr lang="en-US" sz="3200" b="1" u="sng" dirty="0" smtClean="0">
              <a:solidFill>
                <a:srgbClr val="66FF33"/>
              </a:solidFill>
              <a:latin typeface="+mj-lt"/>
            </a:endParaRPr>
          </a:p>
          <a:p>
            <a:pPr marL="571500" indent="-571500" algn="just" eaLnBrk="1" hangingPunct="1">
              <a:lnSpc>
                <a:spcPct val="150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sz="2400" dirty="0" smtClean="0"/>
              <a:t>During excursive movements an anterior artificial tooth should either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disocclude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or have a passive contact</a:t>
            </a:r>
            <a:r>
              <a:rPr lang="en-US" sz="2400" dirty="0" smtClean="0"/>
              <a:t>.</a:t>
            </a:r>
          </a:p>
          <a:p>
            <a:pPr marL="571500" indent="-57150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571500" indent="-571500" algn="just" eaLnBrk="1" hangingPunct="1">
              <a:lnSpc>
                <a:spcPct val="150000"/>
              </a:lnSpc>
              <a:buSzTx/>
              <a:buFont typeface="Wingdings" pitchFamily="2" charset="2"/>
              <a:buAutoNum type="arabicPeriod" startAt="2"/>
              <a:defRPr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Balanced occlusion </a:t>
            </a:r>
            <a:r>
              <a:rPr lang="en-US" sz="2400" dirty="0" smtClean="0"/>
              <a:t>when opposing complete denture. </a:t>
            </a:r>
          </a:p>
        </p:txBody>
      </p:sp>
      <p:pic>
        <p:nvPicPr>
          <p:cNvPr id="54275" name="Picture 16" descr="ABCD00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4332872"/>
            <a:ext cx="3276601" cy="2220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762000" cy="457200"/>
          </a:xfrm>
        </p:spPr>
        <p:txBody>
          <a:bodyPr/>
          <a:lstStyle/>
          <a:p>
            <a:pPr>
              <a:defRPr/>
            </a:pPr>
            <a:fld id="{6CEB59D1-93A1-43A0-AA86-0A813842674E}" type="slidenum">
              <a:rPr lang="en-US" altLang="en-US" smtClean="0"/>
              <a:pPr>
                <a:defRPr/>
              </a:pPr>
              <a:t>29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63963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John Ivanhoe, Kevin Plummer; Removable partial denture occlusion. DCNA 48:667; 2004</a:t>
            </a:r>
            <a:endParaRPr lang="en-U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685800" cy="365125"/>
          </a:xfrm>
        </p:spPr>
        <p:txBody>
          <a:bodyPr/>
          <a:lstStyle/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 smtClean="0"/>
              <a:t>/35</a:t>
            </a:r>
            <a:endParaRPr lang="en-US" alt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763000" cy="5105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When treating a patient with a removable partial denture, the natural and artificial teeth, both </a:t>
            </a:r>
            <a:r>
              <a:rPr lang="en-US" sz="2400" dirty="0" smtClean="0">
                <a:solidFill>
                  <a:srgbClr val="FFFF00"/>
                </a:solidFill>
              </a:rPr>
              <a:t>functionally and esthetically, </a:t>
            </a:r>
            <a:r>
              <a:rPr lang="en-US" sz="2400" dirty="0" smtClean="0"/>
              <a:t>must coexist in a harmonious relationship. 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 algn="just">
              <a:lnSpc>
                <a:spcPct val="200000"/>
              </a:lnSpc>
            </a:pPr>
            <a:r>
              <a:rPr lang="en-US" sz="2400" dirty="0" smtClean="0"/>
              <a:t>Hence restoration of occlusion is a very critical and important step in partially edentulous conditions. 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762000" cy="365125"/>
          </a:xfrm>
        </p:spPr>
        <p:txBody>
          <a:bodyPr/>
          <a:lstStyle/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30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839200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Natural posterior teeth present – </a:t>
            </a:r>
            <a:r>
              <a:rPr lang="en-US" sz="2400" dirty="0" smtClean="0">
                <a:solidFill>
                  <a:srgbClr val="FFFF00"/>
                </a:solidFill>
              </a:rPr>
              <a:t>Existing occlusal scheme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Opposing complete denture – </a:t>
            </a:r>
            <a:r>
              <a:rPr lang="en-US" sz="2400" dirty="0" smtClean="0">
                <a:solidFill>
                  <a:srgbClr val="FFFF00"/>
                </a:solidFill>
              </a:rPr>
              <a:t>Bilateral balance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Unilateral distal extension – </a:t>
            </a:r>
            <a:r>
              <a:rPr lang="en-US" sz="2400" dirty="0" smtClean="0">
                <a:solidFill>
                  <a:srgbClr val="FFFF00"/>
                </a:solidFill>
              </a:rPr>
              <a:t>Working side contact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Bilateral distal extension – </a:t>
            </a:r>
            <a:r>
              <a:rPr lang="en-US" sz="2400" dirty="0" smtClean="0">
                <a:solidFill>
                  <a:srgbClr val="FFFF00"/>
                </a:solidFill>
              </a:rPr>
              <a:t>Balancing and Working contact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68229" y="457200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66FF33"/>
                </a:solidFill>
                <a:latin typeface="+mj-lt"/>
              </a:rPr>
              <a:t>To Summarize…</a:t>
            </a:r>
            <a:endParaRPr lang="en-US" sz="3200" u="sng" dirty="0">
              <a:solidFill>
                <a:srgbClr val="66FF33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2954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66FF33"/>
                </a:solidFill>
                <a:effectLst/>
              </a:rPr>
              <a:t>CONCLUSION</a:t>
            </a:r>
            <a:r>
              <a:rPr lang="en-US" sz="3200" b="1" u="sng" dirty="0">
                <a:solidFill>
                  <a:schemeClr val="accent1"/>
                </a:solidFill>
                <a:effectLst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4648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No single occlusal morphology, scheme or material will successfully treat all patients.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Skills in diagnosis and treatment planning are of utmost importance in treating patients, for whom the clinician’s goal is not only an esthetic and functional restoration but also a lasting harmonious state.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066800" cy="457200"/>
          </a:xfrm>
        </p:spPr>
        <p:txBody>
          <a:bodyPr/>
          <a:lstStyle/>
          <a:p>
            <a:pPr>
              <a:defRPr/>
            </a:pPr>
            <a:fld id="{6CEB59D1-93A1-43A0-AA86-0A813842674E}" type="slidenum">
              <a:rPr lang="en-US" altLang="en-US" smtClean="0"/>
              <a:pPr>
                <a:defRPr/>
              </a:pPr>
              <a:t>31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F82A-5C10-409D-BA6C-DBE59529DB2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3" name="Picture 3" descr="C:\Users\sweta\Pictures\good_bye_and_thank_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534400" cy="5326063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u="sng" dirty="0" smtClean="0">
                <a:solidFill>
                  <a:srgbClr val="66FF33"/>
                </a:solidFill>
                <a:latin typeface="+mj-lt"/>
              </a:rPr>
              <a:t>OCCLUSION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34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1" dirty="0" smtClean="0">
                <a:solidFill>
                  <a:srgbClr val="FFFF00"/>
                </a:solidFill>
              </a:rPr>
              <a:t>‘</a:t>
            </a:r>
            <a:r>
              <a:rPr lang="en-US" sz="2800" b="1" i="1" dirty="0" err="1" smtClean="0">
                <a:solidFill>
                  <a:srgbClr val="FFFF00"/>
                </a:solidFill>
              </a:rPr>
              <a:t>Occludere</a:t>
            </a:r>
            <a:r>
              <a:rPr lang="en-US" sz="2800" b="1" i="1" dirty="0" smtClean="0">
                <a:solidFill>
                  <a:srgbClr val="FFFF00"/>
                </a:solidFill>
              </a:rPr>
              <a:t>’  </a:t>
            </a:r>
            <a:r>
              <a:rPr lang="en-US" sz="2800" dirty="0" smtClean="0"/>
              <a:t>(Latin) – To close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3400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  </a:t>
            </a:r>
            <a:r>
              <a:rPr lang="en-US" sz="2800" u="sng" dirty="0" smtClean="0"/>
              <a:t>Definition</a:t>
            </a:r>
            <a:r>
              <a:rPr lang="en-US" sz="2800" dirty="0" smtClean="0"/>
              <a:t> : ‘The </a:t>
            </a:r>
            <a:r>
              <a:rPr lang="en-US" sz="2800" dirty="0"/>
              <a:t>static relationship between the incising or masticating surfaces of the maxillary or mandibular teeth or tooth </a:t>
            </a:r>
            <a:r>
              <a:rPr lang="en-US" sz="2800" dirty="0" smtClean="0"/>
              <a:t>analogue’.</a:t>
            </a:r>
            <a:endParaRPr lang="en-US" sz="2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Batang" pitchFamily="18" charset="-127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-(</a:t>
            </a:r>
            <a:r>
              <a:rPr lang="en-US" sz="2200" dirty="0">
                <a:latin typeface="Times New Roman" pitchFamily="18" charset="0"/>
              </a:rPr>
              <a:t>GPT-8)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7620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6050760"/>
          </a:xfrm>
        </p:spPr>
        <p:txBody>
          <a:bodyPr>
            <a:normAutofit/>
          </a:bodyPr>
          <a:lstStyle/>
          <a:p>
            <a:pPr indent="396875">
              <a:lnSpc>
                <a:spcPct val="150000"/>
              </a:lnSpc>
              <a:spcBef>
                <a:spcPct val="50000"/>
              </a:spcBef>
              <a:defRPr/>
            </a:pPr>
            <a:endParaRPr lang="en-US" sz="2400" dirty="0" smtClean="0"/>
          </a:p>
          <a:p>
            <a:pPr indent="396875">
              <a:lnSpc>
                <a:spcPct val="200000"/>
              </a:lnSpc>
              <a:spcBef>
                <a:spcPct val="50000"/>
              </a:spcBef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“ In removable partial dentures occlusal stresses  are directly transmitted to abutment teeth and surrounding structures which may be more damaging then stresses found in complete denture.”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7620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63963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John Ivanhoe, Kevin Plummer; Removable partial denture occlusion. DCNA 48:667; 2004</a:t>
            </a:r>
            <a:endParaRPr lang="en-U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6248400"/>
            <a:ext cx="8686800" cy="39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Albert Colman; Occlusal requirements for removal partial dentures. J Prosthet Dent 17:155; 1967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rgbClr val="66FF33"/>
                </a:solidFill>
              </a:rPr>
              <a:t>STAGES OF INCORPORATION OF OCCLUSION IN PARTIAL DENTURES</a:t>
            </a:r>
            <a:endParaRPr lang="en-US" sz="3200" b="1" u="sng" dirty="0">
              <a:solidFill>
                <a:srgbClr val="66FF3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6096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685800" cy="4413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r>
              <a:rPr lang="en-US" altLang="en-US" dirty="0" smtClean="0">
                <a:solidFill>
                  <a:schemeClr val="tx1"/>
                </a:solidFill>
              </a:rPr>
              <a:t> /35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1295400"/>
          </a:xfrm>
        </p:spPr>
        <p:txBody>
          <a:bodyPr/>
          <a:lstStyle/>
          <a:p>
            <a:pPr algn="ctr"/>
            <a:r>
              <a:rPr lang="en-US" sz="2800" b="1" u="sng" dirty="0">
                <a:solidFill>
                  <a:srgbClr val="66FF33"/>
                </a:solidFill>
              </a:rPr>
              <a:t>DIAGNOSIS AND TREATMENT PLANNING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990600"/>
            <a:ext cx="7239000" cy="419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and Dental History </a:t>
            </a:r>
          </a:p>
          <a:p>
            <a:pPr marL="411480" indent="-342900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+mn-lt"/>
              </a:rPr>
              <a:t>Complete Clinical Examination</a:t>
            </a:r>
          </a:p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Radiographs</a:t>
            </a:r>
            <a:r>
              <a:rPr lang="en-US" sz="2400" dirty="0" smtClean="0">
                <a:latin typeface="+mn-lt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Diagnostic Casts</a:t>
            </a:r>
          </a:p>
          <a:p>
            <a:pPr marL="982980" lvl="1" indent="-457200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en-US" sz="2400" u="sng" dirty="0" smtClean="0">
                <a:solidFill>
                  <a:srgbClr val="FFFF00"/>
                </a:solidFill>
                <a:latin typeface="+mn-lt"/>
              </a:rPr>
              <a:t>Provides the information regarding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:</a:t>
            </a:r>
          </a:p>
          <a:p>
            <a:pPr marL="982980" lvl="1" indent="-45720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FFFF00"/>
                </a:solidFill>
                <a:latin typeface="+mn-lt"/>
              </a:rPr>
              <a:t>Condition of existing teeth </a:t>
            </a:r>
          </a:p>
          <a:p>
            <a:pPr marL="982980" lvl="1" indent="-45720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FFFF00"/>
                </a:solidFill>
                <a:latin typeface="+mn-lt"/>
              </a:rPr>
              <a:t>Existing occlusal status.</a:t>
            </a:r>
          </a:p>
          <a:p>
            <a:pPr marL="982980" lvl="1" indent="-45720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FFFF00"/>
                </a:solidFill>
                <a:latin typeface="+mn-lt"/>
              </a:rPr>
              <a:t>Correction of occlusal dysfunction</a:t>
            </a:r>
          </a:p>
          <a:p>
            <a:pPr marL="411480" marR="0" lvl="0" indent="-3429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http://www.dental.ufl.edu/Offices/Jacksonville/images/implant_cases/featured0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438400" cy="1892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DSCN4916.JPG"/>
          <p:cNvPicPr/>
          <p:nvPr/>
        </p:nvPicPr>
        <p:blipFill>
          <a:blip r:embed="rId3" cstate="print"/>
          <a:srcRect l="2325" t="6201" r="2325" b="34885"/>
          <a:stretch>
            <a:fillRect/>
          </a:stretch>
        </p:blipFill>
        <p:spPr bwMode="auto">
          <a:xfrm>
            <a:off x="5943600" y="3048000"/>
            <a:ext cx="2482850" cy="1178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http://tbn1.google.com/images?q=tbn:Gd5RyzJN8dyKhM:http://www.dentistry4tomorrow.com/martinpics/martin1.jpg"/>
          <p:cNvPicPr/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943600" y="4495800"/>
            <a:ext cx="24955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685800" y="639633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John Ivanhoe, Kevin Plummer; Removable partial denture occlusion. DCNA 48:667; 2004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5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u="sng" dirty="0" smtClean="0">
                <a:solidFill>
                  <a:srgbClr val="66FF33"/>
                </a:solidFill>
                <a:effectLst/>
              </a:rPr>
              <a:t>MOUNTED DIAGNOSTIC CASTS </a:t>
            </a:r>
            <a:endParaRPr lang="en-US" sz="3200" u="sng" dirty="0">
              <a:solidFill>
                <a:srgbClr val="66FF33"/>
              </a:solidFill>
              <a:effectLst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48600" cy="47545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Stencil" pitchFamily="82" charset="0"/>
              <a:buAutoNum type="arabicPeriod"/>
            </a:pPr>
            <a:r>
              <a:rPr lang="en-US" sz="2400" dirty="0" smtClean="0"/>
              <a:t>Type of occlusion </a:t>
            </a:r>
          </a:p>
          <a:p>
            <a:pPr marL="514350" indent="-514350">
              <a:lnSpc>
                <a:spcPct val="150000"/>
              </a:lnSpc>
              <a:buFont typeface="Stencil" pitchFamily="82" charset="0"/>
              <a:buAutoNum type="arabicPeriod"/>
            </a:pPr>
            <a:r>
              <a:rPr lang="en-US" sz="2400" dirty="0" smtClean="0"/>
              <a:t>Centric relation and maximum intercuspation </a:t>
            </a:r>
          </a:p>
          <a:p>
            <a:pPr marL="514350" indent="-514350">
              <a:lnSpc>
                <a:spcPct val="150000"/>
              </a:lnSpc>
              <a:buFont typeface="Stencil" pitchFamily="82" charset="0"/>
              <a:buAutoNum type="arabicPeriod" startAt="3"/>
            </a:pPr>
            <a:r>
              <a:rPr lang="en-US" sz="2400" dirty="0" smtClean="0"/>
              <a:t>Plane of occlusion </a:t>
            </a:r>
          </a:p>
          <a:p>
            <a:pPr marL="514350" indent="-514350">
              <a:lnSpc>
                <a:spcPct val="200000"/>
              </a:lnSpc>
              <a:buFont typeface="Stencil" pitchFamily="82" charset="0"/>
              <a:buAutoNum type="arabicPeriod" startAt="3"/>
            </a:pPr>
            <a:r>
              <a:rPr lang="en-US" sz="2400" dirty="0" smtClean="0"/>
              <a:t>Compensating curves</a:t>
            </a:r>
          </a:p>
          <a:p>
            <a:pPr marL="514350" indent="-514350">
              <a:lnSpc>
                <a:spcPct val="200000"/>
              </a:lnSpc>
              <a:buFont typeface="Stencil" pitchFamily="82" charset="0"/>
              <a:buAutoNum type="arabicPeriod" startAt="3"/>
            </a:pPr>
            <a:r>
              <a:rPr lang="en-US" sz="2400" dirty="0" smtClean="0"/>
              <a:t>Inter-ridge distance</a:t>
            </a:r>
          </a:p>
          <a:p>
            <a:pPr marL="514350" indent="-514350">
              <a:lnSpc>
                <a:spcPct val="200000"/>
              </a:lnSpc>
              <a:buFont typeface="Stencil" pitchFamily="82" charset="0"/>
              <a:buAutoNum type="arabicPeriod" startAt="3"/>
            </a:pPr>
            <a:endParaRPr lang="en-US" sz="2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685800" cy="365125"/>
          </a:xfrm>
        </p:spPr>
        <p:txBody>
          <a:bodyPr/>
          <a:lstStyle/>
          <a:p>
            <a:pPr>
              <a:defRPr/>
            </a:pPr>
            <a:fld id="{F0727BE3-20FF-4F0C-980F-BA720CDE9BCA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470" y="4800600"/>
            <a:ext cx="262393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http://www.nature.com/bdj/journal/v201/n1/thumbs/4813766-f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800600"/>
            <a:ext cx="26289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Arrow Connector 7"/>
          <p:cNvCxnSpPr/>
          <p:nvPr/>
        </p:nvCxnSpPr>
        <p:spPr>
          <a:xfrm rot="5400000">
            <a:off x="5522912" y="5446713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90600" y="64725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John Ivanhoe, Kevin Plummer; Removable partial denture occlusion. DCNA 48:667; 2004</a:t>
            </a:r>
            <a:endParaRPr lang="en-U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6553200" cy="5029200"/>
          </a:xfrm>
        </p:spPr>
        <p:txBody>
          <a:bodyPr>
            <a:normAutofit fontScale="92500" lnSpcReduction="20000"/>
          </a:bodyPr>
          <a:lstStyle/>
          <a:p>
            <a:pPr marL="457200" indent="-457200"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2400" dirty="0" smtClean="0"/>
              <a:t>If alteration is required;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200000"/>
              </a:lnSpc>
            </a:pPr>
            <a:r>
              <a:rPr lang="en-US" sz="2800" dirty="0" smtClean="0"/>
              <a:t>   Selective occlusal adjustment</a:t>
            </a:r>
          </a:p>
          <a:p>
            <a:pPr marL="457200" indent="-457200" eaLnBrk="1" hangingPunct="1">
              <a:lnSpc>
                <a:spcPct val="200000"/>
              </a:lnSpc>
            </a:pPr>
            <a:r>
              <a:rPr lang="en-US" sz="2800" dirty="0" smtClean="0"/>
              <a:t>   A fixed partial denture</a:t>
            </a:r>
          </a:p>
          <a:p>
            <a:pPr marL="457200" indent="-457200" eaLnBrk="1" hangingPunct="1">
              <a:lnSpc>
                <a:spcPct val="200000"/>
              </a:lnSpc>
            </a:pPr>
            <a:r>
              <a:rPr lang="en-US" sz="2800" dirty="0" smtClean="0"/>
              <a:t>   Intentional </a:t>
            </a:r>
            <a:r>
              <a:rPr lang="en-US" sz="2800" dirty="0" smtClean="0"/>
              <a:t>D</a:t>
            </a:r>
            <a:r>
              <a:rPr lang="en-US" sz="2800" dirty="0" smtClean="0"/>
              <a:t>e-vitalization</a:t>
            </a:r>
            <a:endParaRPr lang="en-US" sz="2800" dirty="0" smtClean="0"/>
          </a:p>
          <a:p>
            <a:pPr marL="457200" indent="-457200" eaLnBrk="1" hangingPunct="1">
              <a:lnSpc>
                <a:spcPct val="200000"/>
              </a:lnSpc>
            </a:pPr>
            <a:r>
              <a:rPr lang="en-US" sz="2800" dirty="0" smtClean="0"/>
              <a:t>   Clinical crown lengthening              </a:t>
            </a:r>
          </a:p>
          <a:p>
            <a:pPr marL="457200" indent="-457200" eaLnBrk="1" hangingPunct="1">
              <a:lnSpc>
                <a:spcPct val="200000"/>
              </a:lnSpc>
            </a:pPr>
            <a:r>
              <a:rPr lang="en-US" sz="2800" dirty="0" smtClean="0"/>
              <a:t>   Extraction </a:t>
            </a:r>
            <a:endParaRPr lang="en-US" sz="2400" dirty="0" smtClean="0"/>
          </a:p>
        </p:txBody>
      </p:sp>
      <p:pic>
        <p:nvPicPr>
          <p:cNvPr id="24579" name="Picture 4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1219200"/>
            <a:ext cx="1996313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2133600" cy="457200"/>
          </a:xfrm>
        </p:spPr>
        <p:txBody>
          <a:bodyPr/>
          <a:lstStyle/>
          <a:p>
            <a:pPr>
              <a:defRPr/>
            </a:pPr>
            <a:fld id="{6CEB59D1-93A1-43A0-AA86-0A813842674E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 smtClean="0"/>
              <a:t> /35</a:t>
            </a:r>
            <a:endParaRPr lang="en-US" altLang="en-US" dirty="0"/>
          </a:p>
        </p:txBody>
      </p:sp>
      <p:pic>
        <p:nvPicPr>
          <p:cNvPr id="24581" name="Picture 6" descr="http://upload.wikimedia.org/wikipedia/en/thumb/c/cb/Crownlen.jpg/280px-Crown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2057400" cy="169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1919113" y="304800"/>
            <a:ext cx="4253087" cy="75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3200" b="1" u="sng" dirty="0" smtClean="0">
                <a:solidFill>
                  <a:srgbClr val="66FF33"/>
                </a:solidFill>
                <a:latin typeface="+mj-lt"/>
              </a:rPr>
              <a:t>PLANE OF OCCLUSION</a:t>
            </a:r>
            <a:endParaRPr lang="en-US" sz="3200" b="1" u="sng" dirty="0">
              <a:solidFill>
                <a:srgbClr val="66FF33"/>
              </a:solidFill>
              <a:latin typeface="+mj-lt"/>
            </a:endParaRPr>
          </a:p>
        </p:txBody>
      </p:sp>
      <p:pic>
        <p:nvPicPr>
          <p:cNvPr id="24582" name="Picture 8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971800"/>
            <a:ext cx="2045728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609600" y="64725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en-US" sz="1200" dirty="0" smtClean="0"/>
              <a:t>David Henderson; Occlusion in removal partial Prosthodontics. J Prosthet Dent 91:1-5; 2004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3099</TotalTime>
  <Words>1438</Words>
  <Application>Microsoft Office PowerPoint</Application>
  <PresentationFormat>On-screen Show (4:3)</PresentationFormat>
  <Paragraphs>219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Arial Black</vt:lpstr>
      <vt:lpstr>Batang</vt:lpstr>
      <vt:lpstr>Bookman Old Style</vt:lpstr>
      <vt:lpstr>Consolas</vt:lpstr>
      <vt:lpstr>Corbel</vt:lpstr>
      <vt:lpstr>Stencil</vt:lpstr>
      <vt:lpstr>Times New Roman</vt:lpstr>
      <vt:lpstr>Wingdings</vt:lpstr>
      <vt:lpstr>Wingdings 2</vt:lpstr>
      <vt:lpstr>Wingdings 3</vt:lpstr>
      <vt:lpstr>Metro</vt:lpstr>
      <vt:lpstr>Image</vt:lpstr>
      <vt:lpstr>  Occlusion  In  Removable Partial Denture</vt:lpstr>
      <vt:lpstr>INTRODUCTION</vt:lpstr>
      <vt:lpstr>PowerPoint Presentation</vt:lpstr>
      <vt:lpstr>PowerPoint Presentation</vt:lpstr>
      <vt:lpstr>PowerPoint Presentation</vt:lpstr>
      <vt:lpstr>STAGES OF INCORPORATION OF OCCLUSION IN PARTIAL DENTURES</vt:lpstr>
      <vt:lpstr>DIAGNOSIS AND TREATMENT PLANNING</vt:lpstr>
      <vt:lpstr>MOUNTED DIAGNOSTIC CASTS </vt:lpstr>
      <vt:lpstr>PowerPoint Presentation</vt:lpstr>
      <vt:lpstr>ESTABLISHING OCCLUSAL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Maxillary complete denture opposing RPD: Bilateral balanced occlusion in eccentric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CENTRIC RELATION OR CENTRIC OCCLUSION?</vt:lpstr>
      <vt:lpstr> </vt:lpstr>
      <vt:lpstr>ARTIFICIAL TEETH </vt:lpstr>
      <vt:lpstr>DETERMINING OCCLUSAL SCHEME 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dental5</cp:lastModifiedBy>
  <cp:revision>178</cp:revision>
  <dcterms:created xsi:type="dcterms:W3CDTF">1601-01-01T00:00:00Z</dcterms:created>
  <dcterms:modified xsi:type="dcterms:W3CDTF">2020-03-09T04:48:46Z</dcterms:modified>
</cp:coreProperties>
</file>