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73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74" r:id="rId27"/>
    <p:sldId id="281" r:id="rId28"/>
    <p:sldId id="282" r:id="rId29"/>
    <p:sldId id="283" r:id="rId30"/>
    <p:sldId id="383" r:id="rId31"/>
    <p:sldId id="284" r:id="rId32"/>
    <p:sldId id="285" r:id="rId33"/>
    <p:sldId id="286" r:id="rId34"/>
    <p:sldId id="287" r:id="rId35"/>
    <p:sldId id="384" r:id="rId36"/>
    <p:sldId id="289" r:id="rId37"/>
    <p:sldId id="290" r:id="rId38"/>
    <p:sldId id="292" r:id="rId39"/>
    <p:sldId id="293" r:id="rId40"/>
    <p:sldId id="294" r:id="rId41"/>
    <p:sldId id="295" r:id="rId42"/>
    <p:sldId id="382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24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79" r:id="rId66"/>
    <p:sldId id="335" r:id="rId67"/>
    <p:sldId id="337" r:id="rId68"/>
    <p:sldId id="338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80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75" r:id="rId90"/>
    <p:sldId id="376" r:id="rId91"/>
    <p:sldId id="377" r:id="rId92"/>
    <p:sldId id="381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3712" autoAdjust="0"/>
  </p:normalViewPr>
  <p:slideViewPr>
    <p:cSldViewPr snapToGrid="0" snapToObjects="1">
      <p:cViewPr varScale="1">
        <p:scale>
          <a:sx n="62" d="100"/>
          <a:sy n="62" d="100"/>
        </p:scale>
        <p:origin x="197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F3250-E438-D547-9F5F-CF9F2F6B9E17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400D3-3716-B248-A1AC-D752A50C6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2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67B25-0D90-7E4B-8597-C09DB38E8C33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676DE-A58D-2345-B84D-4DBCAA0279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f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3177"/>
            <a:ext cx="7772400" cy="2330824"/>
          </a:xfrm>
        </p:spPr>
        <p:txBody>
          <a:bodyPr>
            <a:norm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Restoration of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endodontically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treated teeth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4380140"/>
            <a:ext cx="3810000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" y="4175761"/>
            <a:ext cx="3667648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Classification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114300" y="1417638"/>
            <a:ext cx="9029700" cy="5440362"/>
          </a:xfrm>
        </p:spPr>
        <p:txBody>
          <a:bodyPr vert="horz"/>
          <a:lstStyle/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Shape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—parallel, tapered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Stiffness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—rigid, non-rigid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—smooth, serrated, threaded</a:t>
            </a:r>
          </a:p>
          <a:p>
            <a:r>
              <a:rPr lang="en-US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—aesthetic, non-aesthetic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Pressure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on root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—active, passive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Fabrication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—prefabricated, custom-made (cast posts).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0"/>
            <a:ext cx="3009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RETENTION OF POST TO CORE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Extremely </a:t>
            </a:r>
            <a:r>
              <a:rPr lang="en-US" dirty="0"/>
              <a:t>critical for restoration survival.</a:t>
            </a:r>
          </a:p>
          <a:p>
            <a:r>
              <a:rPr lang="en-US" dirty="0" smtClean="0"/>
              <a:t>Important </a:t>
            </a:r>
            <a:r>
              <a:rPr lang="en-US" dirty="0"/>
              <a:t>criteria with prefabricated posts, not </a:t>
            </a:r>
            <a:r>
              <a:rPr lang="en-US" dirty="0" smtClean="0"/>
              <a:t>a problem </a:t>
            </a:r>
            <a:r>
              <a:rPr lang="en-US" dirty="0"/>
              <a:t>with cast post and core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May </a:t>
            </a:r>
            <a:r>
              <a:rPr lang="en-US" dirty="0"/>
              <a:t>be </a:t>
            </a:r>
            <a:r>
              <a:rPr lang="en-US" dirty="0">
                <a:solidFill>
                  <a:srgbClr val="FF0000"/>
                </a:solidFill>
              </a:rPr>
              <a:t>adhesive and/or mechanical.</a:t>
            </a:r>
          </a:p>
          <a:p>
            <a:r>
              <a:rPr lang="en-US" dirty="0" smtClean="0"/>
              <a:t>Posts </a:t>
            </a:r>
            <a:r>
              <a:rPr lang="en-US" dirty="0"/>
              <a:t>with mechanical interlocking feature in the </a:t>
            </a:r>
            <a:r>
              <a:rPr lang="en-US" dirty="0" smtClean="0"/>
              <a:t>heads and </a:t>
            </a:r>
            <a:r>
              <a:rPr lang="en-US" dirty="0"/>
              <a:t>roughened texture provide better retention.</a:t>
            </a:r>
          </a:p>
          <a:p>
            <a:r>
              <a:rPr lang="en-US" dirty="0" smtClean="0"/>
              <a:t>Fiber and </a:t>
            </a:r>
            <a:r>
              <a:rPr lang="en-US" dirty="0"/>
              <a:t>zirconia posts chemically bond to </a:t>
            </a:r>
            <a:r>
              <a:rPr lang="en-US" dirty="0" smtClean="0"/>
              <a:t>composite core </a:t>
            </a:r>
            <a:r>
              <a:rPr lang="en-US" dirty="0"/>
              <a:t>materials.</a:t>
            </a:r>
          </a:p>
        </p:txBody>
      </p:sp>
    </p:spTree>
    <p:extLst>
      <p:ext uri="{BB962C8B-B14F-4D97-AF65-F5344CB8AC3E}">
        <p14:creationId xmlns:p14="http://schemas.microsoft.com/office/powerpoint/2010/main" val="3216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CROWN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57613"/>
            <a:ext cx="8229600" cy="3016624"/>
          </a:xfrm>
        </p:spPr>
        <p:txBody>
          <a:bodyPr vert="horz"/>
          <a:lstStyle/>
          <a:p>
            <a:r>
              <a:rPr lang="en-US" dirty="0"/>
              <a:t> This is a one-piece post crown. It is also called </a:t>
            </a:r>
            <a:r>
              <a:rPr lang="en-US" dirty="0" smtClean="0"/>
              <a:t>as ‘ </a:t>
            </a:r>
            <a:r>
              <a:rPr lang="en-US" dirty="0">
                <a:solidFill>
                  <a:srgbClr val="FF0000"/>
                </a:solidFill>
              </a:rPr>
              <a:t>Richmond crown</a:t>
            </a:r>
            <a:r>
              <a:rPr lang="en-US" dirty="0"/>
              <a:t>’ </a:t>
            </a:r>
            <a:endParaRPr lang="en-US" dirty="0" smtClean="0"/>
          </a:p>
          <a:p>
            <a:r>
              <a:rPr lang="en-US" dirty="0" smtClean="0"/>
              <a:t>Indicated </a:t>
            </a:r>
            <a:r>
              <a:rPr lang="en-US" dirty="0"/>
              <a:t>in </a:t>
            </a:r>
            <a:r>
              <a:rPr lang="en-US" dirty="0" smtClean="0"/>
              <a:t>patients with </a:t>
            </a:r>
            <a:r>
              <a:rPr lang="en-US" dirty="0"/>
              <a:t>deep </a:t>
            </a:r>
            <a:r>
              <a:rPr lang="en-US" dirty="0" err="1"/>
              <a:t>incisal</a:t>
            </a:r>
            <a:r>
              <a:rPr lang="en-US" dirty="0"/>
              <a:t> overbite where it is </a:t>
            </a:r>
            <a:r>
              <a:rPr lang="en-US" dirty="0" smtClean="0"/>
              <a:t>difficult </a:t>
            </a:r>
            <a:r>
              <a:rPr lang="en-US" dirty="0"/>
              <a:t>to </a:t>
            </a:r>
            <a:r>
              <a:rPr lang="en-US" dirty="0" smtClean="0"/>
              <a:t>provide space </a:t>
            </a:r>
            <a:r>
              <a:rPr lang="en-US" dirty="0"/>
              <a:t>for a core and crown separately.</a:t>
            </a:r>
          </a:p>
        </p:txBody>
      </p:sp>
    </p:spTree>
    <p:extLst>
      <p:ext uri="{BB962C8B-B14F-4D97-AF65-F5344CB8AC3E}">
        <p14:creationId xmlns:p14="http://schemas.microsoft.com/office/powerpoint/2010/main" val="283703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503766"/>
            <a:ext cx="6007100" cy="356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2100" y="4739101"/>
            <a:ext cx="60070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aseline="30000" dirty="0" smtClean="0"/>
              <a:t>Fractured </a:t>
            </a:r>
            <a:r>
              <a:rPr lang="en-US" sz="4400" baseline="30000" dirty="0"/>
              <a:t>maxillary central incisor (tooth no: 11) with lack of </a:t>
            </a:r>
            <a:r>
              <a:rPr lang="en-US" sz="4400" baseline="30000" dirty="0" err="1"/>
              <a:t>occlusal</a:t>
            </a:r>
            <a:r>
              <a:rPr lang="en-US" sz="4400" baseline="30000" dirty="0"/>
              <a:t> clearance.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0953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66" y="220133"/>
            <a:ext cx="6994935" cy="4436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2906" y="5144474"/>
            <a:ext cx="4204443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/>
              <a:t>Coronal tooth preparation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669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66" y="584199"/>
            <a:ext cx="7847511" cy="451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4978" y="5491834"/>
            <a:ext cx="4329894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/>
              <a:t>Preparation of canal space.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196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668866"/>
            <a:ext cx="600710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7020" y="5086370"/>
            <a:ext cx="5980713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aseline="30000" dirty="0"/>
              <a:t>Post crown fabricated by indirect method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608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719667"/>
            <a:ext cx="6007100" cy="3644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3533" y="4949968"/>
            <a:ext cx="3601707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/>
              <a:t>Cemented post crown</a:t>
            </a:r>
            <a:r>
              <a:rPr lang="en-US" baseline="300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4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697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Parallel and Tapered Posts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16000"/>
            <a:ext cx="9143999" cy="3219077"/>
          </a:xfrm>
        </p:spPr>
        <p:txBody>
          <a:bodyPr vert="horz">
            <a:normAutofit fontScale="92500"/>
          </a:bodyPr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Parallel-sided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posts direct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forces 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apically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tapered posts direct the forces laterally by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producing 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wedging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effect. Hence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forces are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better directed by parallel posts. They are also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more retentive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than tapered posts.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Tapered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posts are more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conservative 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tooth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06" y="3938142"/>
            <a:ext cx="3909359" cy="26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 RIGID POSTS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00200"/>
            <a:ext cx="9144000" cy="5257800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Made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glass, quartz or carbon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embedded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resin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matrix, also called ‘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-reinforced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composite’ posts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(FRC).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have to be adhesively bonded to the root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canal space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reinforce weak teeth with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flared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canals.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Require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less preparation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—preserve integrity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strength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dentine.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root fracture.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Indicated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teeth with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more than 25%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remaining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tooth structure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44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Rigid and Non-rigid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417638"/>
            <a:ext cx="9144000" cy="5440362"/>
          </a:xfrm>
        </p:spPr>
        <p:txBody>
          <a:bodyPr vert="horz"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If a post has higher rigidity than anchoring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material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dentine), stress is transmitted adjacent to the bottom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post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which can cause root fracture. On the other hand,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Flexible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 can distort and open crown margins.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Hence,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 should be resilient enough to cushion an impact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strong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enough to resist permanent deformation.</a:t>
            </a:r>
          </a:p>
        </p:txBody>
      </p:sp>
    </p:spTree>
    <p:extLst>
      <p:ext uri="{BB962C8B-B14F-4D97-AF65-F5344CB8AC3E}">
        <p14:creationId xmlns:p14="http://schemas.microsoft.com/office/powerpoint/2010/main" val="2232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RIGID POSTS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417638"/>
            <a:ext cx="9144000" cy="5440362"/>
          </a:xfrm>
        </p:spPr>
        <p:txBody>
          <a:bodyPr vert="horz"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 made of crown and bridge alloys (cast posts)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stainless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steel, titanium, zirconia (prefabricated posts).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Zirconia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has greatest stiffness followed by steel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titanium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alloy.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chance of root fracture than non-rigid.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Indicated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 teeth with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less than 3–4 mm 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vertical height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less than 25% tooth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remains.</a:t>
            </a:r>
          </a:p>
        </p:txBody>
      </p:sp>
    </p:spTree>
    <p:extLst>
      <p:ext uri="{BB962C8B-B14F-4D97-AF65-F5344CB8AC3E}">
        <p14:creationId xmlns:p14="http://schemas.microsoft.com/office/powerpoint/2010/main" val="27546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Smooth, Serrated, Threaded Posts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" y="1341120"/>
            <a:ext cx="9144000" cy="5257800"/>
          </a:xfrm>
        </p:spPr>
        <p:txBody>
          <a:bodyPr vert="horz"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Smooth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posts provide least retention, but are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passive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no force transmitted to tooth).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Serrated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posts provide better retention and are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also passive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Threaded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posts provide best retention, but are active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hence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root fractures may occur.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4461510"/>
            <a:ext cx="3032760" cy="22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Aesthetic and Non-aesthetic Posts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234440"/>
            <a:ext cx="9144000" cy="5257800"/>
          </a:xfrm>
        </p:spPr>
        <p:txBody>
          <a:bodyPr vert="horz"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Metal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posts are non-aesthetic, as they may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reflect through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 all-ceramic crown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Zirconia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posts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-reinforced composite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posts are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called aesthetic posts. They are indicated for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with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all-ceramic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restorations.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glass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also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 used to reinforce the root surface in case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excessively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large canal space.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90" y="4953000"/>
            <a:ext cx="30099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60" y="5038725"/>
            <a:ext cx="32575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47" y="361576"/>
            <a:ext cx="5446806" cy="2853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9" y="3741060"/>
            <a:ext cx="5315074" cy="27942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2800" y="342410"/>
            <a:ext cx="2912533" cy="302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>
                <a:latin typeface="Times New Roman" pitchFamily="18" charset="0"/>
                <a:cs typeface="Times New Roman" pitchFamily="18" charset="0"/>
              </a:rPr>
              <a:t>Prefabricated metal (unaesthetic) post on 11 and </a:t>
            </a:r>
            <a:r>
              <a:rPr lang="en-US" sz="4400" baseline="30000" dirty="0" err="1">
                <a:latin typeface="Times New Roman" pitchFamily="18" charset="0"/>
                <a:cs typeface="Times New Roman" pitchFamily="18" charset="0"/>
              </a:rPr>
              <a:t>fibre</a:t>
            </a:r>
            <a:r>
              <a:rPr lang="en-US" sz="4400" baseline="30000" dirty="0">
                <a:latin typeface="Times New Roman" pitchFamily="18" charset="0"/>
                <a:cs typeface="Times New Roman" pitchFamily="18" charset="0"/>
              </a:rPr>
              <a:t> post (aesthetic) on 12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92800" y="4096683"/>
            <a:ext cx="278127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Metal seen through following core build-up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Active and Passive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00200"/>
            <a:ext cx="9144000" cy="5257800"/>
          </a:xfrm>
        </p:spPr>
        <p:txBody>
          <a:bodyPr vert="horz"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All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threaded posts are active as they exert pressure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on the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root.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Smooth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and serrated posts are passive.</a:t>
            </a:r>
          </a:p>
        </p:txBody>
      </p:sp>
    </p:spTree>
    <p:extLst>
      <p:ext uri="{BB962C8B-B14F-4D97-AF65-F5344CB8AC3E}">
        <p14:creationId xmlns:p14="http://schemas.microsoft.com/office/powerpoint/2010/main" val="36472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Custom-made and Prefabricated Posts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00200"/>
            <a:ext cx="9144000" cy="5257800"/>
          </a:xfrm>
        </p:spPr>
        <p:txBody>
          <a:bodyPr vert="horz"/>
          <a:lstStyle/>
          <a:p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only custom-made post is the ‘cast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also called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as ‘one-piece’ post, as the post and core are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not separable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use of this post 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declining.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4117447"/>
            <a:ext cx="2786063" cy="20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Principles of Restoration of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Endodontically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Treated Teeth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139700" y="1993900"/>
            <a:ext cx="9004300" cy="4190999"/>
          </a:xfrm>
        </p:spPr>
        <p:txBody>
          <a:bodyPr vert="horz"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good coronal seal.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Protect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/conserve remaining tooth structure.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Satisfy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functional and aesthetic needs.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Reduction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stresses with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favourable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distribution within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remaining tooth structure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6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Cast post and core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844040"/>
            <a:ext cx="9144000" cy="5257800"/>
          </a:xfrm>
        </p:spPr>
        <p:txBody>
          <a:bodyPr vert="horz"/>
          <a:lstStyle/>
          <a:p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one-piece foundation restoration for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endodontically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tooth that comprises a post within the root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canal 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core replacing missing coronal structure to form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tooth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preparation (GPT8)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u="sng" dirty="0">
                <a:latin typeface="Times New Roman" pitchFamily="18" charset="0"/>
                <a:cs typeface="Times New Roman" pitchFamily="18" charset="0"/>
              </a:rPr>
              <a:t>Advantages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- Conservative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tooth structure.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- High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strength.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31690" r="30516" b="35916"/>
          <a:stretch/>
        </p:blipFill>
        <p:spPr>
          <a:xfrm>
            <a:off x="5981478" y="4389120"/>
            <a:ext cx="2994991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03" y="1"/>
            <a:ext cx="2875577" cy="19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9144000" cy="6858000"/>
          </a:xfrm>
        </p:spPr>
        <p:txBody>
          <a:bodyPr vert="horz">
            <a:noAutofit/>
          </a:bodyPr>
          <a:lstStyle/>
          <a:p>
            <a:pPr marL="0" indent="0">
              <a:buNone/>
            </a:pP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Disadvantages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—requires two appointments.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Wedging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effect—because they can only be made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tapering and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high rigidity.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Porosity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—problem and casting procedure.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Fit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—may not be very accurate because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indirect method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Unaesthetic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—as it can be made only of crown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bridge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alloys. Hence, it cannot be used with all-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ceramic restorations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—lab costs will be incurred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80" y="3997871"/>
            <a:ext cx="2148840" cy="28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PREFABRICATED POST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417638"/>
            <a:ext cx="9144000" cy="5440362"/>
          </a:xfrm>
        </p:spPr>
        <p:txBody>
          <a:bodyPr vert="horz"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ersatile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Available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different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configurations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can be selected as per the given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clinical situation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vailable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different diameters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corresponding 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size of the drill. Hence,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accurate</a:t>
            </a:r>
          </a:p>
        </p:txBody>
      </p:sp>
    </p:spTree>
    <p:extLst>
      <p:ext uri="{BB962C8B-B14F-4D97-AF65-F5344CB8AC3E}">
        <p14:creationId xmlns:p14="http://schemas.microsoft.com/office/powerpoint/2010/main" val="8953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SELECTION OF POST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417638"/>
            <a:ext cx="9144000" cy="5440362"/>
          </a:xfrm>
        </p:spPr>
        <p:txBody>
          <a:bodyPr vert="horz"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Length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Diameter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Shape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Surface configuration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88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30400"/>
            <a:ext cx="8229600" cy="4525963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/>
              <a:t> </a:t>
            </a:r>
            <a:r>
              <a:rPr lang="en-US" dirty="0" smtClean="0"/>
              <a:t>Important </a:t>
            </a:r>
            <a:r>
              <a:rPr lang="en-US" dirty="0"/>
              <a:t>for </a:t>
            </a:r>
            <a:r>
              <a:rPr lang="en-US" dirty="0" smtClean="0">
                <a:solidFill>
                  <a:srgbClr val="FF0000"/>
                </a:solidFill>
              </a:rPr>
              <a:t>retention</a:t>
            </a:r>
          </a:p>
          <a:p>
            <a:r>
              <a:rPr lang="en-US" dirty="0"/>
              <a:t> </a:t>
            </a:r>
            <a:r>
              <a:rPr lang="en-US" dirty="0" smtClean="0"/>
              <a:t>Should </a:t>
            </a:r>
            <a:r>
              <a:rPr lang="en-US" dirty="0"/>
              <a:t>be as long as possible without </a:t>
            </a:r>
            <a:r>
              <a:rPr lang="en-US" dirty="0" smtClean="0"/>
              <a:t>compromising the </a:t>
            </a:r>
            <a:r>
              <a:rPr lang="en-US" dirty="0"/>
              <a:t>apical seal and strength or integrity of remaining </a:t>
            </a:r>
            <a:r>
              <a:rPr lang="en-US" dirty="0" smtClean="0"/>
              <a:t>root structure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Equal </a:t>
            </a:r>
            <a:r>
              <a:rPr lang="en-US" dirty="0"/>
              <a:t>to half the remaining length of the tooth.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Equal </a:t>
            </a:r>
            <a:r>
              <a:rPr lang="en-US" dirty="0"/>
              <a:t>to two-third the root length of the root.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Half </a:t>
            </a:r>
            <a:r>
              <a:rPr lang="en-US" dirty="0"/>
              <a:t>the length of root contained in bone.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Have </a:t>
            </a:r>
            <a:r>
              <a:rPr lang="en-US" dirty="0"/>
              <a:t>minimum of 4 mm of </a:t>
            </a:r>
            <a:r>
              <a:rPr lang="en-US" dirty="0" err="1"/>
              <a:t>gutta</a:t>
            </a:r>
            <a:r>
              <a:rPr lang="en-US" dirty="0"/>
              <a:t> </a:t>
            </a:r>
            <a:r>
              <a:rPr lang="en-US" dirty="0" err="1"/>
              <a:t>percha</a:t>
            </a:r>
            <a:r>
              <a:rPr lang="en-US" dirty="0"/>
              <a:t> apically </a:t>
            </a:r>
            <a:r>
              <a:rPr lang="en-US" dirty="0" smtClean="0"/>
              <a:t>to provide </a:t>
            </a:r>
            <a:r>
              <a:rPr lang="en-US" dirty="0"/>
              <a:t>adequate seal.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268" t="28019" r="71460"/>
          <a:stretch>
            <a:fillRect/>
          </a:stretch>
        </p:blipFill>
        <p:spPr bwMode="auto">
          <a:xfrm>
            <a:off x="7010400" y="0"/>
            <a:ext cx="2133600" cy="253694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4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DIAMETER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70000"/>
            <a:ext cx="3337859" cy="4856163"/>
          </a:xfrm>
        </p:spPr>
        <p:txBody>
          <a:bodyPr vert="horz"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Resistance to fracture is directly related to the </a:t>
            </a:r>
            <a:r>
              <a:rPr lang="en-US" dirty="0" smtClean="0"/>
              <a:t>remaining root </a:t>
            </a:r>
            <a:r>
              <a:rPr lang="en-US" dirty="0"/>
              <a:t>structure. Hence, the diameter of post</a:t>
            </a:r>
            <a:r>
              <a:rPr lang="en-US" dirty="0" smtClean="0"/>
              <a:t>:</a:t>
            </a:r>
          </a:p>
          <a:p>
            <a:r>
              <a:rPr lang="en-US" dirty="0" smtClean="0"/>
              <a:t>Should </a:t>
            </a:r>
            <a:r>
              <a:rPr lang="en-US" dirty="0"/>
              <a:t>not </a:t>
            </a:r>
            <a:r>
              <a:rPr lang="en-US" dirty="0">
                <a:solidFill>
                  <a:srgbClr val="FF0000"/>
                </a:solidFill>
              </a:rPr>
              <a:t>exceed one-third the </a:t>
            </a:r>
            <a:r>
              <a:rPr lang="en-US" dirty="0" err="1">
                <a:solidFill>
                  <a:srgbClr val="FF0000"/>
                </a:solidFill>
              </a:rPr>
              <a:t>mesiodistal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root diameter.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052" y="1676400"/>
            <a:ext cx="3187148" cy="39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3801035" cy="4525963"/>
          </a:xfrm>
        </p:spPr>
        <p:txBody>
          <a:bodyPr vert="horz">
            <a:normAutofit fontScale="92500"/>
          </a:bodyPr>
          <a:lstStyle/>
          <a:p>
            <a:r>
              <a:rPr lang="en-US" dirty="0"/>
              <a:t>At least 1 mm of dentine should surround the preparation </a:t>
            </a:r>
          </a:p>
          <a:p>
            <a:r>
              <a:rPr lang="en-US" dirty="0"/>
              <a:t>Minimal preparation of root canal limited to removal of undercuts has also been advocated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271" y="1600200"/>
            <a:ext cx="29337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7638"/>
            <a:ext cx="8229600" cy="4708525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Parallel</a:t>
            </a:r>
            <a:r>
              <a:rPr lang="en-US" dirty="0"/>
              <a:t>-sided posts are preferred as they have </a:t>
            </a:r>
            <a:r>
              <a:rPr lang="en-US" dirty="0" smtClean="0"/>
              <a:t>better retention </a:t>
            </a:r>
            <a:r>
              <a:rPr lang="en-US" dirty="0"/>
              <a:t>and </a:t>
            </a:r>
            <a:r>
              <a:rPr lang="en-US" dirty="0" smtClean="0"/>
              <a:t>more </a:t>
            </a:r>
            <a:r>
              <a:rPr lang="en-US" dirty="0" err="1"/>
              <a:t>favourable</a:t>
            </a:r>
            <a:r>
              <a:rPr lang="en-US" dirty="0"/>
              <a:t> stress distribution.</a:t>
            </a:r>
          </a:p>
          <a:p>
            <a:r>
              <a:rPr lang="en-US" dirty="0" smtClean="0"/>
              <a:t>Tapered </a:t>
            </a:r>
            <a:r>
              <a:rPr lang="en-US" dirty="0"/>
              <a:t>posts are indicated for the </a:t>
            </a:r>
            <a:r>
              <a:rPr lang="en-US" dirty="0" smtClean="0"/>
              <a:t>significantly tapered canal system.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2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Parallel</a:t>
            </a:r>
            <a:r>
              <a:rPr lang="en-US" dirty="0"/>
              <a:t>-sided </a:t>
            </a:r>
            <a:r>
              <a:rPr lang="en-US" dirty="0">
                <a:solidFill>
                  <a:srgbClr val="FF0000"/>
                </a:solidFill>
              </a:rPr>
              <a:t>serrated posts </a:t>
            </a:r>
            <a:r>
              <a:rPr lang="en-US" dirty="0"/>
              <a:t>are generally indicated.</a:t>
            </a:r>
          </a:p>
          <a:p>
            <a:r>
              <a:rPr lang="en-US" dirty="0" smtClean="0"/>
              <a:t>If </a:t>
            </a:r>
            <a:r>
              <a:rPr lang="en-US" dirty="0"/>
              <a:t>root length is less, </a:t>
            </a:r>
            <a:r>
              <a:rPr lang="en-US" dirty="0">
                <a:solidFill>
                  <a:srgbClr val="FF0000"/>
                </a:solidFill>
              </a:rPr>
              <a:t>threaded posts </a:t>
            </a:r>
            <a:r>
              <a:rPr lang="en-US" dirty="0"/>
              <a:t>offer </a:t>
            </a:r>
            <a:r>
              <a:rPr lang="en-US" dirty="0" smtClean="0"/>
              <a:t>better retention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7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r>
              <a:rPr lang="en-US" dirty="0" smtClean="0"/>
              <a:t>Posts </a:t>
            </a:r>
            <a:r>
              <a:rPr lang="en-US" dirty="0"/>
              <a:t>should be placed in roots that are round </a:t>
            </a:r>
            <a:r>
              <a:rPr lang="en-US" dirty="0" smtClean="0"/>
              <a:t>straight and </a:t>
            </a:r>
            <a:r>
              <a:rPr lang="en-US" dirty="0"/>
              <a:t>long.</a:t>
            </a:r>
          </a:p>
          <a:p>
            <a:r>
              <a:rPr lang="en-US" dirty="0" smtClean="0"/>
              <a:t>In </a:t>
            </a:r>
            <a:r>
              <a:rPr lang="en-US" dirty="0"/>
              <a:t>the anterior teeth, roots are seen mostly with </a:t>
            </a:r>
            <a:r>
              <a:rPr lang="en-US" dirty="0" smtClean="0"/>
              <a:t>circular cross</a:t>
            </a:r>
            <a:r>
              <a:rPr lang="en-US" dirty="0"/>
              <a:t>-section.</a:t>
            </a:r>
          </a:p>
          <a:p>
            <a:r>
              <a:rPr lang="en-US" dirty="0" smtClean="0"/>
              <a:t>Root </a:t>
            </a:r>
            <a:r>
              <a:rPr lang="en-US" dirty="0"/>
              <a:t>anatomy of </a:t>
            </a:r>
            <a:r>
              <a:rPr lang="en-US" dirty="0" err="1"/>
              <a:t>multirooted</a:t>
            </a:r>
            <a:r>
              <a:rPr lang="en-US" dirty="0"/>
              <a:t> teeth is most suitable </a:t>
            </a:r>
            <a:r>
              <a:rPr lang="en-US" dirty="0" smtClean="0"/>
              <a:t>in the </a:t>
            </a:r>
            <a:r>
              <a:rPr lang="en-US" dirty="0">
                <a:solidFill>
                  <a:srgbClr val="FF0000"/>
                </a:solidFill>
              </a:rPr>
              <a:t>palatal roots </a:t>
            </a:r>
            <a:r>
              <a:rPr lang="en-US" dirty="0"/>
              <a:t>of maxillary molars, palatal roots </a:t>
            </a:r>
            <a:r>
              <a:rPr lang="en-US" dirty="0" smtClean="0"/>
              <a:t>of maxillary </a:t>
            </a:r>
            <a:r>
              <a:rPr lang="en-US" dirty="0"/>
              <a:t>premolars, and </a:t>
            </a:r>
            <a:r>
              <a:rPr lang="en-US" dirty="0">
                <a:solidFill>
                  <a:srgbClr val="FF0000"/>
                </a:solidFill>
              </a:rPr>
              <a:t>distal roots </a:t>
            </a:r>
            <a:r>
              <a:rPr lang="en-US" dirty="0"/>
              <a:t>of </a:t>
            </a:r>
            <a:r>
              <a:rPr lang="en-US" dirty="0" smtClean="0"/>
              <a:t>mandibular molars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12720" y="259398"/>
            <a:ext cx="82753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Treatment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options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417638"/>
            <a:ext cx="9144000" cy="5440362"/>
          </a:xfrm>
        </p:spPr>
        <p:txBody>
          <a:bodyPr vert="horz">
            <a:normAutofit/>
          </a:bodyPr>
          <a:lstStyle/>
          <a:p>
            <a:r>
              <a:rPr lang="en-US" u="sng" dirty="0">
                <a:latin typeface="Times New Roman" pitchFamily="18" charset="0"/>
                <a:cs typeface="Times New Roman" pitchFamily="18" charset="0"/>
              </a:rPr>
              <a:t>Anterior teeth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Intact coronal tooth structure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except for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prepared access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opening—access opening is restored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composite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resin if no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discolouration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is present.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Less than 25% coronal tooth structure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damaged—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complete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coverage crown is required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More than 25% coronal tooth structure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damaged—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post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core with crown is required.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57" y="137160"/>
            <a:ext cx="2946243" cy="169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107225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381000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3151241"/>
            <a:ext cx="3490913" cy="23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1671" y="2515815"/>
            <a:ext cx="8229600" cy="1143000"/>
          </a:xfrm>
        </p:spPr>
        <p:txBody>
          <a:bodyPr/>
          <a:lstStyle/>
          <a:p>
            <a:r>
              <a:rPr lang="en-US" dirty="0" smtClean="0"/>
              <a:t>TOOTH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Preparation of Coronal Tooth Structure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2650565" cy="4525963"/>
          </a:xfrm>
        </p:spPr>
        <p:txBody>
          <a:bodyPr vert="horz"/>
          <a:lstStyle/>
          <a:p>
            <a:r>
              <a:rPr lang="en-US" dirty="0"/>
              <a:t> Coronal tooth structure is prepared according to the </a:t>
            </a:r>
            <a:r>
              <a:rPr lang="en-US" dirty="0" smtClean="0"/>
              <a:t>type of </a:t>
            </a:r>
            <a:r>
              <a:rPr lang="en-US" dirty="0" err="1"/>
              <a:t>extracoronal</a:t>
            </a:r>
            <a:r>
              <a:rPr lang="en-US" dirty="0"/>
              <a:t> restoration </a:t>
            </a:r>
            <a:r>
              <a:rPr lang="en-US" dirty="0" smtClean="0"/>
              <a:t>planned.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84" y="4244947"/>
            <a:ext cx="3220570" cy="2140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21" y="1168400"/>
            <a:ext cx="1833033" cy="28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4040094" cy="4525963"/>
          </a:xfrm>
        </p:spPr>
        <p:txBody>
          <a:bodyPr vert="horz">
            <a:normAutofit fontScale="92500" lnSpcReduction="20000"/>
          </a:bodyPr>
          <a:lstStyle/>
          <a:p>
            <a:r>
              <a:rPr lang="en-US" dirty="0"/>
              <a:t> All </a:t>
            </a:r>
            <a:r>
              <a:rPr lang="en-US" dirty="0" smtClean="0"/>
              <a:t>existing caries</a:t>
            </a:r>
            <a:r>
              <a:rPr lang="en-US" dirty="0"/>
              <a:t>, restorations, cements, bases and unsupported </a:t>
            </a:r>
            <a:r>
              <a:rPr lang="en-US" dirty="0" smtClean="0"/>
              <a:t>tooth structures </a:t>
            </a:r>
            <a:r>
              <a:rPr lang="en-US" dirty="0"/>
              <a:t>are </a:t>
            </a:r>
            <a:r>
              <a:rPr lang="en-US" dirty="0" smtClean="0"/>
              <a:t>removed</a:t>
            </a:r>
            <a:endParaRPr lang="en-US" dirty="0"/>
          </a:p>
          <a:p>
            <a:r>
              <a:rPr lang="en-US" dirty="0"/>
              <a:t> Preserve as </a:t>
            </a:r>
            <a:r>
              <a:rPr lang="en-US" dirty="0" smtClean="0"/>
              <a:t>much of </a:t>
            </a:r>
            <a:r>
              <a:rPr lang="en-US" dirty="0"/>
              <a:t>intact coronal tooth structure as possible to </a:t>
            </a:r>
            <a:r>
              <a:rPr lang="en-US" dirty="0" smtClean="0"/>
              <a:t>externally brace </a:t>
            </a:r>
            <a:r>
              <a:rPr lang="en-US" dirty="0"/>
              <a:t>the tooth.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526" y="1955799"/>
            <a:ext cx="4010067" cy="25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FERRULE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4055035" cy="4525963"/>
          </a:xfrm>
        </p:spPr>
        <p:txBody>
          <a:bodyPr vert="horz">
            <a:normAutofit lnSpcReduction="10000"/>
          </a:bodyPr>
          <a:lstStyle/>
          <a:p>
            <a:r>
              <a:rPr lang="en-US" dirty="0"/>
              <a:t> Minimum of 1.5 mm of sound tooth structure 360° </a:t>
            </a:r>
            <a:r>
              <a:rPr lang="en-US" dirty="0" smtClean="0"/>
              <a:t>around the </a:t>
            </a:r>
            <a:r>
              <a:rPr lang="en-US" dirty="0"/>
              <a:t>tooth should be present, apical to the core. It </a:t>
            </a:r>
            <a:r>
              <a:rPr lang="en-US" dirty="0" smtClean="0"/>
              <a:t>improves structural </a:t>
            </a:r>
            <a:r>
              <a:rPr lang="en-US" dirty="0"/>
              <a:t>integrity of the tooth and prevents fracture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1719730"/>
            <a:ext cx="36957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7" y="846138"/>
            <a:ext cx="3327612" cy="2495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42942"/>
            <a:ext cx="3041806" cy="29020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25" y="3727603"/>
            <a:ext cx="4097984" cy="281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of Post Space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596094" cy="4525963"/>
          </a:xfrm>
        </p:spPr>
        <p:txBody>
          <a:bodyPr vert="horz">
            <a:normAutofit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Peeso</a:t>
            </a:r>
            <a:r>
              <a:rPr lang="en-US" dirty="0">
                <a:solidFill>
                  <a:srgbClr val="FF0000"/>
                </a:solidFill>
              </a:rPr>
              <a:t> reamers and Gates Glidden drills </a:t>
            </a:r>
            <a:r>
              <a:rPr lang="en-US" dirty="0"/>
              <a:t>are used to </a:t>
            </a:r>
            <a:r>
              <a:rPr lang="en-US" dirty="0" smtClean="0"/>
              <a:t>remove the </a:t>
            </a:r>
            <a:r>
              <a:rPr lang="en-US" dirty="0"/>
              <a:t>gutta-percha as they are safe-sided instruments </a:t>
            </a:r>
            <a:r>
              <a:rPr lang="en-US" dirty="0" smtClean="0"/>
              <a:t>as they </a:t>
            </a:r>
            <a:r>
              <a:rPr lang="en-US" dirty="0"/>
              <a:t>are not end-cutting. They come </a:t>
            </a:r>
            <a:r>
              <a:rPr lang="en-US" dirty="0" smtClean="0"/>
              <a:t>in </a:t>
            </a:r>
            <a:r>
              <a:rPr lang="en-US" dirty="0"/>
              <a:t>different </a:t>
            </a:r>
            <a:r>
              <a:rPr lang="en-US" dirty="0" smtClean="0"/>
              <a:t>sizes according </a:t>
            </a:r>
            <a:r>
              <a:rPr lang="en-US" dirty="0"/>
              <a:t>to diameter</a:t>
            </a:r>
          </a:p>
        </p:txBody>
      </p:sp>
    </p:spTree>
    <p:extLst>
      <p:ext uri="{BB962C8B-B14F-4D97-AF65-F5344CB8AC3E}">
        <p14:creationId xmlns:p14="http://schemas.microsoft.com/office/powerpoint/2010/main" val="3324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97" y="175560"/>
            <a:ext cx="6492688" cy="3326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7" y="3703320"/>
            <a:ext cx="6134100" cy="31546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08939" y="4030133"/>
            <a:ext cx="4435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</a:t>
            </a:r>
          </a:p>
          <a:p>
            <a:r>
              <a:rPr lang="en-US" sz="3200" b="1" dirty="0" smtClean="0"/>
              <a:t>A</a:t>
            </a:r>
          </a:p>
          <a:p>
            <a:r>
              <a:rPr lang="en-US" sz="3200" b="1" dirty="0" smtClean="0"/>
              <a:t>T</a:t>
            </a:r>
          </a:p>
          <a:p>
            <a:r>
              <a:rPr lang="en-US" sz="3200" b="1" dirty="0" smtClean="0"/>
              <a:t>E</a:t>
            </a:r>
          </a:p>
          <a:p>
            <a:r>
              <a:rPr lang="en-US" sz="3200" b="1" dirty="0"/>
              <a:t>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8400" y="643467"/>
            <a:ext cx="4621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</a:t>
            </a:r>
          </a:p>
          <a:p>
            <a:r>
              <a:rPr lang="en-US" sz="3200" b="1" dirty="0" smtClean="0"/>
              <a:t>E</a:t>
            </a:r>
          </a:p>
          <a:p>
            <a:r>
              <a:rPr lang="en-US" sz="3200" b="1" dirty="0" smtClean="0"/>
              <a:t>E</a:t>
            </a:r>
          </a:p>
          <a:p>
            <a:r>
              <a:rPr lang="en-US" sz="3200" b="1" dirty="0" smtClean="0"/>
              <a:t>S</a:t>
            </a:r>
          </a:p>
          <a:p>
            <a:r>
              <a:rPr lang="en-US" sz="32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700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3561976" cy="4525963"/>
          </a:xfrm>
        </p:spPr>
        <p:txBody>
          <a:bodyPr vert="horz"/>
          <a:lstStyle/>
          <a:p>
            <a:r>
              <a:rPr lang="en-US" dirty="0"/>
              <a:t> Appropriate length and diameter of the post </a:t>
            </a:r>
            <a:r>
              <a:rPr lang="en-US" dirty="0" smtClean="0"/>
              <a:t>are determined </a:t>
            </a:r>
            <a:r>
              <a:rPr lang="en-US" dirty="0"/>
              <a:t>using a radiograph as a guide and </a:t>
            </a:r>
            <a:r>
              <a:rPr lang="en-US" dirty="0" smtClean="0"/>
              <a:t>following the </a:t>
            </a:r>
            <a:r>
              <a:rPr lang="en-US" dirty="0"/>
              <a:t>guidelines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141" y="1791922"/>
            <a:ext cx="3322918" cy="4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4010212" cy="4876800"/>
          </a:xfrm>
        </p:spPr>
        <p:txBody>
          <a:bodyPr vert="horz">
            <a:normAutofit/>
          </a:bodyPr>
          <a:lstStyle/>
          <a:p>
            <a:pPr>
              <a:buNone/>
            </a:pP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An endodontic stopper </a:t>
            </a:r>
            <a:r>
              <a:rPr lang="en-US" dirty="0"/>
              <a:t>is placed in the shank of reamer or drill to </a:t>
            </a:r>
            <a:r>
              <a:rPr lang="en-US" dirty="0" smtClean="0"/>
              <a:t>ensure appropriate </a:t>
            </a:r>
            <a:r>
              <a:rPr lang="en-US" dirty="0"/>
              <a:t>length.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053" y="1600200"/>
            <a:ext cx="3311712" cy="43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Treatment options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62100"/>
            <a:ext cx="9144000" cy="5295900"/>
          </a:xfrm>
        </p:spPr>
        <p:txBody>
          <a:bodyPr vert="horz"/>
          <a:lstStyle/>
          <a:p>
            <a:r>
              <a:rPr lang="en-US" u="sng" dirty="0">
                <a:latin typeface="Times New Roman" pitchFamily="18" charset="0"/>
                <a:cs typeface="Times New Roman" pitchFamily="18" charset="0"/>
              </a:rPr>
              <a:t>Posterior teeth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Less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than 50% coronal tooth structure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damaged— core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crown required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More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than 50% coronal tooth structure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damaged— post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core and crown is required.</a:t>
            </a:r>
          </a:p>
        </p:txBody>
      </p:sp>
    </p:spTree>
    <p:extLst>
      <p:ext uri="{BB962C8B-B14F-4D97-AF65-F5344CB8AC3E}">
        <p14:creationId xmlns:p14="http://schemas.microsoft.com/office/powerpoint/2010/main" val="28220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/>
              <a:t> The procedure is begun with the </a:t>
            </a:r>
            <a:r>
              <a:rPr lang="en-US" dirty="0" smtClean="0"/>
              <a:t>smallest </a:t>
            </a:r>
            <a:r>
              <a:rPr lang="en-US" dirty="0" err="1"/>
              <a:t>Peeso</a:t>
            </a:r>
            <a:r>
              <a:rPr lang="en-US" dirty="0"/>
              <a:t> or </a:t>
            </a:r>
            <a:r>
              <a:rPr lang="en-US" dirty="0" smtClean="0"/>
              <a:t>Gates that </a:t>
            </a:r>
            <a:r>
              <a:rPr lang="en-US" dirty="0"/>
              <a:t>will </a:t>
            </a:r>
            <a:r>
              <a:rPr lang="en-US" dirty="0" smtClean="0"/>
              <a:t>fit </a:t>
            </a:r>
            <a:r>
              <a:rPr lang="en-US" dirty="0"/>
              <a:t>into the canal. </a:t>
            </a:r>
            <a:endParaRPr lang="en-US" dirty="0" smtClean="0"/>
          </a:p>
          <a:p>
            <a:r>
              <a:rPr lang="en-US" dirty="0" smtClean="0"/>
              <a:t>Once </a:t>
            </a:r>
            <a:r>
              <a:rPr lang="en-US" dirty="0"/>
              <a:t>the root </a:t>
            </a:r>
            <a:r>
              <a:rPr lang="en-US" dirty="0" smtClean="0"/>
              <a:t>filling </a:t>
            </a:r>
            <a:r>
              <a:rPr lang="en-US" dirty="0"/>
              <a:t>is removed</a:t>
            </a:r>
            <a:r>
              <a:rPr lang="en-US" dirty="0" smtClean="0"/>
              <a:t>, successively </a:t>
            </a:r>
            <a:r>
              <a:rPr lang="en-US" dirty="0"/>
              <a:t>larger </a:t>
            </a:r>
            <a:r>
              <a:rPr lang="en-US" dirty="0" err="1"/>
              <a:t>Peeso</a:t>
            </a:r>
            <a:r>
              <a:rPr lang="en-US" dirty="0"/>
              <a:t> or Gates is used to enlarge </a:t>
            </a:r>
            <a:r>
              <a:rPr lang="en-US" dirty="0" smtClean="0"/>
              <a:t>the canal </a:t>
            </a:r>
            <a:r>
              <a:rPr lang="en-US" dirty="0"/>
              <a:t>to desired dimensions.</a:t>
            </a:r>
          </a:p>
        </p:txBody>
      </p:sp>
    </p:spTree>
    <p:extLst>
      <p:ext uri="{BB962C8B-B14F-4D97-AF65-F5344CB8AC3E}">
        <p14:creationId xmlns:p14="http://schemas.microsoft.com/office/powerpoint/2010/main" val="36490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612" y="274638"/>
            <a:ext cx="8229600" cy="3046506"/>
          </a:xfrm>
        </p:spPr>
        <p:txBody>
          <a:bodyPr vert="horz"/>
          <a:lstStyle/>
          <a:p>
            <a:r>
              <a:rPr lang="en-US" dirty="0" smtClean="0"/>
              <a:t>Some prefabricated post systems  </a:t>
            </a:r>
            <a:r>
              <a:rPr lang="en-US" dirty="0"/>
              <a:t>are provided with </a:t>
            </a:r>
            <a:r>
              <a:rPr lang="en-US" dirty="0" smtClean="0"/>
              <a:t>specific </a:t>
            </a:r>
            <a:r>
              <a:rPr lang="en-US" dirty="0"/>
              <a:t>drills </a:t>
            </a:r>
            <a:r>
              <a:rPr lang="en-US" dirty="0" smtClean="0"/>
              <a:t>corresponding to </a:t>
            </a:r>
            <a:r>
              <a:rPr lang="en-US" dirty="0"/>
              <a:t>the diameter of the posts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drills </a:t>
            </a:r>
            <a:r>
              <a:rPr lang="en-US" dirty="0" smtClean="0"/>
              <a:t>are used </a:t>
            </a:r>
            <a:r>
              <a:rPr lang="en-US" dirty="0"/>
              <a:t>to enlarge the canals to the required diameter, </a:t>
            </a:r>
            <a:r>
              <a:rPr lang="en-US" dirty="0" smtClean="0"/>
              <a:t>when available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18" y="3203388"/>
            <a:ext cx="6667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 dirty="0" err="1" smtClean="0"/>
              <a:t>Rosensteil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49769" b="-10248"/>
          <a:stretch>
            <a:fillRect/>
          </a:stretch>
        </p:blipFill>
        <p:spPr bwMode="auto">
          <a:xfrm>
            <a:off x="1701800" y="858838"/>
            <a:ext cx="5778500" cy="550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Custom-made Posts (Cast Posts)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/>
              <a:t> Custom-made posts are categorized as—rigid, metal</a:t>
            </a:r>
            <a:r>
              <a:rPr lang="en-US" dirty="0" smtClean="0"/>
              <a:t>, tapered</a:t>
            </a:r>
            <a:r>
              <a:rPr lang="en-US" dirty="0"/>
              <a:t>, smooth, in the </a:t>
            </a:r>
            <a:r>
              <a:rPr lang="en-US" dirty="0" smtClean="0"/>
              <a:t>classification </a:t>
            </a:r>
            <a:r>
              <a:rPr lang="en-US" dirty="0"/>
              <a:t>for posts </a:t>
            </a:r>
          </a:p>
          <a:p>
            <a:r>
              <a:rPr lang="en-US" dirty="0" smtClean="0"/>
              <a:t>They </a:t>
            </a:r>
            <a:r>
              <a:rPr lang="en-US" dirty="0"/>
              <a:t>can be fabricated:</a:t>
            </a:r>
          </a:p>
          <a:p>
            <a:pPr marL="0" indent="0">
              <a:buNone/>
            </a:pPr>
            <a:r>
              <a:rPr lang="en-US" dirty="0"/>
              <a:t>1. Directly</a:t>
            </a:r>
          </a:p>
          <a:p>
            <a:pPr marL="0" indent="0">
              <a:buNone/>
            </a:pPr>
            <a:r>
              <a:rPr lang="en-US" dirty="0"/>
              <a:t>2. Indirectly</a:t>
            </a:r>
          </a:p>
        </p:txBody>
      </p:sp>
    </p:spTree>
    <p:extLst>
      <p:ext uri="{BB962C8B-B14F-4D97-AF65-F5344CB8AC3E}">
        <p14:creationId xmlns:p14="http://schemas.microsoft.com/office/powerpoint/2010/main" val="35621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Method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35100"/>
            <a:ext cx="8229600" cy="4525963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 pattern of the post and core is fabricated directly in </a:t>
            </a:r>
            <a:r>
              <a:rPr lang="en-US" dirty="0" smtClean="0"/>
              <a:t>the patient’s </a:t>
            </a:r>
            <a:r>
              <a:rPr lang="en-US" dirty="0"/>
              <a:t>mouth and then cast in the laboratory.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Disadvantages</a:t>
            </a:r>
          </a:p>
          <a:p>
            <a:r>
              <a:rPr lang="en-US" dirty="0" smtClean="0"/>
              <a:t>Consumes </a:t>
            </a:r>
            <a:r>
              <a:rPr lang="en-US" dirty="0"/>
              <a:t>a lot of clinical time.</a:t>
            </a:r>
          </a:p>
          <a:p>
            <a:r>
              <a:rPr lang="en-US" dirty="0" smtClean="0"/>
              <a:t>Any </a:t>
            </a:r>
            <a:r>
              <a:rPr lang="en-US" dirty="0"/>
              <a:t>problem in casting, procedure has to be </a:t>
            </a:r>
            <a:r>
              <a:rPr lang="en-US" dirty="0" smtClean="0"/>
              <a:t>repeated </a:t>
            </a:r>
            <a:r>
              <a:rPr lang="en-US" dirty="0" err="1" smtClean="0"/>
              <a:t>intraorally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40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3741271" cy="5851525"/>
          </a:xfrm>
        </p:spPr>
        <p:txBody>
          <a:bodyPr vert="horz">
            <a:normAutofit fontScale="92500" lnSpcReduction="20000"/>
          </a:bodyPr>
          <a:lstStyle/>
          <a:p>
            <a:r>
              <a:rPr lang="en-US" dirty="0"/>
              <a:t> A 14-gauge plastic </a:t>
            </a:r>
            <a:r>
              <a:rPr lang="en-US" dirty="0" err="1"/>
              <a:t>sprue</a:t>
            </a:r>
            <a:r>
              <a:rPr lang="en-US" dirty="0"/>
              <a:t> (a plastic tooth pick or </a:t>
            </a:r>
            <a:r>
              <a:rPr lang="en-US" dirty="0" smtClean="0"/>
              <a:t>stainless steel </a:t>
            </a:r>
            <a:r>
              <a:rPr lang="en-US" dirty="0"/>
              <a:t>wire can also be used) is trimmed to check the </a:t>
            </a:r>
            <a:r>
              <a:rPr lang="en-US" dirty="0" smtClean="0"/>
              <a:t>fit in </a:t>
            </a:r>
            <a:r>
              <a:rPr lang="en-US" dirty="0"/>
              <a:t>canal. </a:t>
            </a:r>
            <a:endParaRPr lang="en-US" dirty="0" smtClean="0"/>
          </a:p>
          <a:p>
            <a:r>
              <a:rPr lang="en-US" dirty="0" smtClean="0"/>
              <a:t>Grooves </a:t>
            </a:r>
            <a:r>
              <a:rPr lang="en-US" dirty="0"/>
              <a:t>are cut on the surface for retention </a:t>
            </a:r>
            <a:r>
              <a:rPr lang="en-US" dirty="0" smtClean="0"/>
              <a:t>of the </a:t>
            </a:r>
            <a:r>
              <a:rPr lang="en-US" dirty="0"/>
              <a:t>pattern material.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mark or notch is made facially </a:t>
            </a:r>
            <a:r>
              <a:rPr lang="en-US" dirty="0" smtClean="0"/>
              <a:t>to allow </a:t>
            </a:r>
            <a:r>
              <a:rPr lang="en-US" dirty="0"/>
              <a:t>re-orientation subsequently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111" y="759759"/>
            <a:ext cx="27686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3815976" cy="5851525"/>
          </a:xfrm>
        </p:spPr>
        <p:txBody>
          <a:bodyPr vert="horz">
            <a:normAutofit/>
          </a:bodyPr>
          <a:lstStyle/>
          <a:p>
            <a:r>
              <a:rPr lang="en-US" dirty="0"/>
              <a:t> Canal and surrounding areas are lubricated </a:t>
            </a:r>
            <a:r>
              <a:rPr lang="en-US" dirty="0" smtClean="0"/>
              <a:t>with petroleum </a:t>
            </a:r>
            <a:r>
              <a:rPr lang="en-US" dirty="0"/>
              <a:t>jelly. </a:t>
            </a:r>
            <a:endParaRPr lang="en-US" dirty="0" smtClean="0"/>
          </a:p>
          <a:p>
            <a:r>
              <a:rPr lang="en-US" dirty="0" err="1" smtClean="0"/>
              <a:t>Autopolymerizing</a:t>
            </a:r>
            <a:r>
              <a:rPr lang="en-US" dirty="0" smtClean="0"/>
              <a:t> </a:t>
            </a:r>
            <a:r>
              <a:rPr lang="en-US" dirty="0"/>
              <a:t>acrylic resin is </a:t>
            </a:r>
            <a:r>
              <a:rPr lang="en-US" dirty="0" smtClean="0"/>
              <a:t>mixed to </a:t>
            </a:r>
            <a:r>
              <a:rPr lang="en-US" dirty="0"/>
              <a:t>a running consistency, coated on </a:t>
            </a:r>
            <a:r>
              <a:rPr lang="en-US" dirty="0" err="1"/>
              <a:t>sprue</a:t>
            </a:r>
            <a:r>
              <a:rPr lang="en-US" dirty="0"/>
              <a:t> and inserted </a:t>
            </a:r>
            <a:r>
              <a:rPr lang="en-US" dirty="0" smtClean="0"/>
              <a:t>in the </a:t>
            </a:r>
            <a:r>
              <a:rPr lang="en-US" dirty="0"/>
              <a:t>canal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76" y="779182"/>
            <a:ext cx="27051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3681506" cy="4525963"/>
          </a:xfrm>
        </p:spPr>
        <p:txBody>
          <a:bodyPr vert="horz"/>
          <a:lstStyle/>
          <a:p>
            <a:r>
              <a:rPr lang="en-US" dirty="0"/>
              <a:t> After the resin in the post portion sets, the core is </a:t>
            </a:r>
            <a:r>
              <a:rPr lang="en-US" dirty="0" smtClean="0"/>
              <a:t>built up </a:t>
            </a:r>
            <a:r>
              <a:rPr lang="en-US" dirty="0"/>
              <a:t>with the same material and </a:t>
            </a:r>
            <a:r>
              <a:rPr lang="en-US" dirty="0" err="1"/>
              <a:t>moulded</a:t>
            </a:r>
            <a:r>
              <a:rPr lang="en-US" dirty="0"/>
              <a:t> with </a:t>
            </a:r>
            <a:r>
              <a:rPr lang="en-US" dirty="0" smtClean="0"/>
              <a:t>fingers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492" y="3259148"/>
            <a:ext cx="1957388" cy="3407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34" y="388620"/>
            <a:ext cx="3451958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3905624" cy="4525963"/>
          </a:xfrm>
        </p:spPr>
        <p:txBody>
          <a:bodyPr vert="horz"/>
          <a:lstStyle/>
          <a:p>
            <a:r>
              <a:rPr lang="en-US" dirty="0"/>
              <a:t> After setting, it is prepared to the </a:t>
            </a:r>
            <a:r>
              <a:rPr lang="en-US" dirty="0" smtClean="0"/>
              <a:t>appropriate shape </a:t>
            </a:r>
            <a:r>
              <a:rPr lang="en-US" dirty="0"/>
              <a:t>of core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430" y="1028700"/>
            <a:ext cx="3365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4099859" cy="4525963"/>
          </a:xfrm>
        </p:spPr>
        <p:txBody>
          <a:bodyPr vert="horz"/>
          <a:lstStyle/>
          <a:p>
            <a:r>
              <a:rPr lang="en-US" dirty="0"/>
              <a:t> The pattern is then </a:t>
            </a:r>
            <a:r>
              <a:rPr lang="en-US" dirty="0" err="1"/>
              <a:t>sprued</a:t>
            </a:r>
            <a:r>
              <a:rPr lang="en-US" dirty="0" smtClean="0"/>
              <a:t>, invested </a:t>
            </a:r>
            <a:r>
              <a:rPr lang="en-US" dirty="0"/>
              <a:t>and cast in designated crown and bridge alloy.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024" y="1600200"/>
            <a:ext cx="31369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00200"/>
            <a:ext cx="4273176" cy="4525963"/>
          </a:xfrm>
        </p:spPr>
        <p:txBody>
          <a:bodyPr vert="horz"/>
          <a:lstStyle/>
          <a:p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It is that part of the prosthesis usually made of metal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that is fitted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into a prepared canal of a natural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tooth.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basic purpose of a post is to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retain a 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394" y="1600200"/>
            <a:ext cx="34798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95494"/>
            <a:ext cx="3711388" cy="3091329"/>
          </a:xfrm>
        </p:spPr>
        <p:txBody>
          <a:bodyPr vert="horz"/>
          <a:lstStyle/>
          <a:p>
            <a:r>
              <a:rPr lang="en-US" dirty="0"/>
              <a:t> The cast post and core is then cemented using </a:t>
            </a:r>
            <a:r>
              <a:rPr lang="en-US" dirty="0" smtClean="0"/>
              <a:t>conventional Definitive </a:t>
            </a:r>
            <a:r>
              <a:rPr lang="en-US" dirty="0"/>
              <a:t>cements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42" y="33576"/>
            <a:ext cx="2418504" cy="276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870" y="3167529"/>
            <a:ext cx="2070847" cy="3294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2134" y="530368"/>
            <a:ext cx="419946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The luting cement is coated in the canal space using </a:t>
            </a:r>
            <a:r>
              <a:rPr lang="en-US" sz="4000" baseline="30000" dirty="0" err="1"/>
              <a:t>lentulo</a:t>
            </a:r>
            <a:r>
              <a:rPr lang="en-US" sz="4000" baseline="30000" dirty="0"/>
              <a:t> spiral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8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Method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horz">
            <a:normAutofit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impression is made of the canal </a:t>
            </a:r>
            <a:r>
              <a:rPr lang="en-US" dirty="0" smtClean="0"/>
              <a:t>space using </a:t>
            </a:r>
            <a:r>
              <a:rPr lang="en-US" dirty="0"/>
              <a:t>a putty and light body wash, and the pattern </a:t>
            </a:r>
            <a:r>
              <a:rPr lang="en-US" dirty="0" smtClean="0"/>
              <a:t>is fabricated </a:t>
            </a:r>
            <a:r>
              <a:rPr lang="en-US" dirty="0">
                <a:solidFill>
                  <a:srgbClr val="FF0000"/>
                </a:solidFill>
              </a:rPr>
              <a:t>indirectly on a model and </a:t>
            </a:r>
            <a:r>
              <a:rPr lang="en-US" dirty="0" smtClean="0">
                <a:solidFill>
                  <a:srgbClr val="FF0000"/>
                </a:solidFill>
              </a:rPr>
              <a:t>cast</a:t>
            </a:r>
          </a:p>
          <a:p>
            <a:r>
              <a:rPr lang="en-US" dirty="0"/>
              <a:t>I</a:t>
            </a:r>
            <a:r>
              <a:rPr lang="en-US" dirty="0" smtClean="0"/>
              <a:t>ndicated </a:t>
            </a:r>
            <a:r>
              <a:rPr lang="en-US" dirty="0"/>
              <a:t>for multiple posts and posts in </a:t>
            </a:r>
            <a:r>
              <a:rPr lang="en-US" dirty="0" err="1" smtClean="0"/>
              <a:t>multirooted</a:t>
            </a:r>
            <a:r>
              <a:rPr lang="en-US" dirty="0"/>
              <a:t> </a:t>
            </a:r>
            <a:r>
              <a:rPr lang="en-US" dirty="0" smtClean="0"/>
              <a:t>teeth</a:t>
            </a:r>
          </a:p>
          <a:p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Adv:</a:t>
            </a:r>
            <a:r>
              <a:rPr lang="en-US" dirty="0" err="1" smtClean="0"/>
              <a:t>There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smtClean="0"/>
              <a:t>less usage </a:t>
            </a:r>
            <a:r>
              <a:rPr lang="en-US" dirty="0"/>
              <a:t>of </a:t>
            </a:r>
            <a:r>
              <a:rPr lang="en-US" dirty="0" err="1"/>
              <a:t>chairside</a:t>
            </a:r>
            <a:r>
              <a:rPr lang="en-US" dirty="0"/>
              <a:t> time and as a cast is available</a:t>
            </a:r>
            <a:r>
              <a:rPr lang="en-US" dirty="0" smtClean="0"/>
              <a:t>, any </a:t>
            </a:r>
            <a:r>
              <a:rPr lang="en-US" dirty="0"/>
              <a:t>problems in casting can be easily repeated</a:t>
            </a:r>
          </a:p>
        </p:txBody>
      </p:sp>
    </p:spTree>
    <p:extLst>
      <p:ext uri="{BB962C8B-B14F-4D97-AF65-F5344CB8AC3E}">
        <p14:creationId xmlns:p14="http://schemas.microsoft.com/office/powerpoint/2010/main" val="9669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592667"/>
            <a:ext cx="6667500" cy="441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8533" y="5339433"/>
            <a:ext cx="651086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Putty impression is made of prepared tooth along with the entire arch.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597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34" y="321733"/>
            <a:ext cx="6667500" cy="440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1234" y="5080428"/>
            <a:ext cx="6667500" cy="173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Light body material injected into post space and placed on the putty impression after creating adequate space – a second impression is made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59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317500"/>
            <a:ext cx="6667500" cy="4381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1900" y="4857635"/>
            <a:ext cx="6667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Following removal of final impression – cast can be poured where the post can be fabricated.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185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815"/>
            <a:ext cx="8229600" cy="1143000"/>
          </a:xfrm>
        </p:spPr>
        <p:txBody>
          <a:bodyPr/>
          <a:lstStyle/>
          <a:p>
            <a:r>
              <a:rPr lang="en-US" dirty="0" smtClean="0"/>
              <a:t>PREFABRICATED POSTS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Rigid-metal-tapered-threaded (</a:t>
            </a:r>
            <a:r>
              <a:rPr lang="en-US" dirty="0" err="1"/>
              <a:t>Dentatus</a:t>
            </a:r>
            <a:r>
              <a:rPr lang="en-US" dirty="0"/>
              <a:t> post)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2005106"/>
            <a:ext cx="6667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Rigid-metal-parallel-threaded (Flexi-Post)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2636371"/>
            <a:ext cx="6667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Rigid-metal-parallel-serrated (</a:t>
            </a:r>
            <a:r>
              <a:rPr lang="en-US" dirty="0" err="1"/>
              <a:t>ParaPost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64000" y="0"/>
            <a:ext cx="99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26303"/>
          </a:xfrm>
        </p:spPr>
        <p:txBody>
          <a:bodyPr>
            <a:normAutofit fontScale="90000"/>
          </a:bodyPr>
          <a:lstStyle/>
          <a:p>
            <a:r>
              <a:rPr lang="en-US" dirty="0"/>
              <a:t>Non-rigid carbon (</a:t>
            </a:r>
            <a:r>
              <a:rPr lang="en-US" dirty="0" err="1"/>
              <a:t>Mirafit</a:t>
            </a:r>
            <a:r>
              <a:rPr lang="en-US" dirty="0"/>
              <a:t> posteriors)—quartz coated</a:t>
            </a:r>
            <a:br>
              <a:rPr lang="en-US" dirty="0"/>
            </a:br>
            <a:r>
              <a:rPr lang="en-US" dirty="0"/>
              <a:t>(right) for </a:t>
            </a:r>
            <a:r>
              <a:rPr lang="en-US" dirty="0" err="1"/>
              <a:t>anteriors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42" y="2462450"/>
            <a:ext cx="5133041" cy="35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Rationale for the Use of Post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" y="1600200"/>
            <a:ext cx="4787900" cy="4525963"/>
          </a:xfrm>
        </p:spPr>
        <p:txBody>
          <a:bodyPr vert="horz"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Decreased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moisture content.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Subsequent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brittleness of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pulpless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teeth.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both internal and external tooth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structure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Unrestored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teeth less resistant to stress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undesirable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abutment.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94" y="2194580"/>
            <a:ext cx="4149164" cy="28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Non-rigid-glass </a:t>
            </a:r>
            <a:r>
              <a:rPr lang="en-US" dirty="0" err="1"/>
              <a:t>fibre</a:t>
            </a:r>
            <a:r>
              <a:rPr lang="en-US" dirty="0"/>
              <a:t> reinforced-tapered-smooth post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64000" y="952500"/>
            <a:ext cx="1016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7480"/>
          </a:xfrm>
        </p:spPr>
        <p:txBody>
          <a:bodyPr>
            <a:normAutofit fontScale="90000"/>
          </a:bodyPr>
          <a:lstStyle/>
          <a:p>
            <a:r>
              <a:rPr lang="en-US" dirty="0"/>
              <a:t>Non-rigid-glass </a:t>
            </a:r>
            <a:r>
              <a:rPr lang="en-US" dirty="0" err="1"/>
              <a:t>fibre</a:t>
            </a:r>
            <a:r>
              <a:rPr lang="en-US" dirty="0"/>
              <a:t> reinforced-parallel-serrated post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Parapost</a:t>
            </a:r>
            <a:r>
              <a:rPr lang="en-US" dirty="0"/>
              <a:t> </a:t>
            </a:r>
            <a:r>
              <a:rPr lang="en-US" dirty="0" err="1"/>
              <a:t>fibrelux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73500" y="495300"/>
            <a:ext cx="13843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29" y="2530755"/>
            <a:ext cx="8229600" cy="1143000"/>
          </a:xfrm>
        </p:spPr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Threaded post (metal-tapered-threaded post—</a:t>
            </a:r>
            <a:r>
              <a:rPr lang="en-US" dirty="0" err="1"/>
              <a:t>Dentatus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17779"/>
            <a:ext cx="3681756" cy="36018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2899930"/>
            <a:ext cx="2387600" cy="2554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Assorted kit of threaded posts in varying </a:t>
            </a:r>
            <a:endParaRPr lang="en-US" sz="4000" baseline="30000" dirty="0" smtClean="0"/>
          </a:p>
          <a:p>
            <a:r>
              <a:rPr lang="en-US" sz="4000" baseline="30000" dirty="0" smtClean="0"/>
              <a:t>sizes </a:t>
            </a:r>
            <a:r>
              <a:rPr lang="en-US" sz="4000" baseline="30000" dirty="0"/>
              <a:t>and lengths with drivers.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705600" y="2369599"/>
            <a:ext cx="1981200" cy="337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Available in sizes 1–6 (according to diameter) and length – short, medium, long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834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503766"/>
            <a:ext cx="6667500" cy="429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8533" y="5111635"/>
            <a:ext cx="638386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aseline="30000" dirty="0"/>
              <a:t>A radiograph is used to determine the length and diameter as per the guidelines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37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6934"/>
            <a:ext cx="8229600" cy="4839230"/>
          </a:xfrm>
        </p:spPr>
        <p:txBody>
          <a:bodyPr vert="horz">
            <a:normAutofit/>
          </a:bodyPr>
          <a:lstStyle/>
          <a:p>
            <a:r>
              <a:rPr lang="en-US" dirty="0"/>
              <a:t>According to the size, the canal is prepared with </a:t>
            </a:r>
            <a:r>
              <a:rPr lang="en-US" dirty="0" err="1"/>
              <a:t>Peeso</a:t>
            </a:r>
            <a:r>
              <a:rPr lang="en-US" dirty="0"/>
              <a:t> reamers or Gates drills, with a rubber stopper to achieve appropriate length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 final size of drilling </a:t>
            </a:r>
            <a:r>
              <a:rPr lang="en-US" dirty="0" smtClean="0"/>
              <a:t>is:</a:t>
            </a:r>
          </a:p>
          <a:p>
            <a:r>
              <a:rPr lang="en-US" dirty="0" smtClean="0"/>
              <a:t> </a:t>
            </a:r>
            <a:r>
              <a:rPr lang="en-US" dirty="0"/>
              <a:t>one more than post size while using </a:t>
            </a:r>
            <a:r>
              <a:rPr lang="en-US" dirty="0" err="1"/>
              <a:t>Peeso</a:t>
            </a:r>
            <a:r>
              <a:rPr lang="en-US" dirty="0"/>
              <a:t> </a:t>
            </a:r>
            <a:r>
              <a:rPr lang="en-US" dirty="0" smtClean="0"/>
              <a:t>reamer and</a:t>
            </a:r>
          </a:p>
          <a:p>
            <a:r>
              <a:rPr lang="en-US" dirty="0" smtClean="0"/>
              <a:t> </a:t>
            </a:r>
            <a:r>
              <a:rPr lang="en-US" dirty="0"/>
              <a:t>two more than the post size while using </a:t>
            </a:r>
            <a:r>
              <a:rPr lang="en-US" dirty="0" smtClean="0"/>
              <a:t>Gates </a:t>
            </a:r>
          </a:p>
          <a:p>
            <a:pPr>
              <a:buNone/>
            </a:pPr>
            <a:r>
              <a:rPr lang="en-US" dirty="0" err="1" smtClean="0"/>
              <a:t>glidden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08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736600"/>
            <a:ext cx="7790329" cy="2224741"/>
          </a:xfrm>
        </p:spPr>
        <p:txBody>
          <a:bodyPr vert="horz"/>
          <a:lstStyle/>
          <a:p>
            <a:r>
              <a:rPr lang="en-US" dirty="0"/>
              <a:t>If post size selected is 4, the final </a:t>
            </a:r>
            <a:r>
              <a:rPr lang="en-US" dirty="0" err="1"/>
              <a:t>Peeso</a:t>
            </a:r>
            <a:r>
              <a:rPr lang="en-US" dirty="0"/>
              <a:t> used </a:t>
            </a:r>
            <a:r>
              <a:rPr lang="en-US" dirty="0" smtClean="0"/>
              <a:t>for drilling should be size </a:t>
            </a:r>
            <a:r>
              <a:rPr lang="en-US" dirty="0"/>
              <a:t>5, and Gates should be size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5" y="3560482"/>
            <a:ext cx="74113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7" y="757766"/>
            <a:ext cx="6667500" cy="388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2567" y="5254903"/>
            <a:ext cx="66675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aseline="30000" dirty="0"/>
              <a:t>The </a:t>
            </a:r>
            <a:r>
              <a:rPr lang="en-US" sz="4000" baseline="30000" dirty="0" smtClean="0"/>
              <a:t>selected post </a:t>
            </a:r>
            <a:r>
              <a:rPr lang="en-US" sz="4000" baseline="30000" dirty="0"/>
              <a:t>held with a driver is screwed into the canal</a:t>
            </a:r>
            <a:r>
              <a:rPr lang="en-US" baseline="300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2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7" y="486833"/>
            <a:ext cx="7952138" cy="4271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82260" y="5099719"/>
            <a:ext cx="2393802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aseline="30000" dirty="0"/>
              <a:t>Final placement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078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67" y="376767"/>
            <a:ext cx="7406054" cy="4584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1900" y="5506118"/>
            <a:ext cx="6889219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aseline="30000" dirty="0"/>
              <a:t>A core is then built up with appropriate material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55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Rationale for the Use of Post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" y="1600200"/>
            <a:ext cx="4438276" cy="4525963"/>
          </a:xfrm>
        </p:spPr>
        <p:txBody>
          <a:bodyPr vert="horz">
            <a:normAutofit fontScale="850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Increase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resistance to horizontal and vertical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forces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Coverage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entire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surface of the tooth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restoration reduces the incidence of vertical fracture.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Internal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reinforcement using the residual root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anchorage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will resist horizontal fractures.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1689100"/>
            <a:ext cx="4226859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post (metal-parallel-serrated post-</a:t>
            </a:r>
            <a:r>
              <a:rPr lang="en-US" dirty="0" err="1"/>
              <a:t>Parapost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12" y="1867647"/>
            <a:ext cx="6667500" cy="32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9068" y="5341035"/>
            <a:ext cx="6976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They are available in various sizes and drills to match the post </a:t>
            </a:r>
            <a:r>
              <a:rPr lang="en-US" sz="4000" baseline="30000" dirty="0" smtClean="0"/>
              <a:t>diameters. </a:t>
            </a:r>
            <a:r>
              <a:rPr lang="en-US" sz="4000" baseline="30000" dirty="0"/>
              <a:t>The desired length can be cut from the apical end.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60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90" y="305062"/>
            <a:ext cx="6990977" cy="4047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3023" y="4808435"/>
            <a:ext cx="76543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aseline="30000" dirty="0"/>
              <a:t>As before, the </a:t>
            </a:r>
            <a:r>
              <a:rPr lang="en-US" sz="3600" baseline="30000" dirty="0" err="1"/>
              <a:t>Peeso</a:t>
            </a:r>
            <a:r>
              <a:rPr lang="en-US" sz="3600" baseline="30000" dirty="0"/>
              <a:t> reamers or Gates drills are used to remove the gutta-percha with a rubber stopper for length.   The drills provided in the kit are used to enlarge the</a:t>
            </a:r>
          </a:p>
          <a:p>
            <a:r>
              <a:rPr lang="en-US" sz="3600" baseline="30000" dirty="0"/>
              <a:t>canal to the selected diameter of post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29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33" y="368300"/>
            <a:ext cx="5930900" cy="4530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53633" y="5518035"/>
            <a:ext cx="59309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The post corresponding to the final drill is selected and tried in the canal space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994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397933"/>
            <a:ext cx="5303567" cy="4563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5300" y="5467235"/>
            <a:ext cx="530356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aseline="30000" dirty="0"/>
              <a:t>If length is </a:t>
            </a:r>
            <a:r>
              <a:rPr lang="en-US" sz="4000" baseline="30000" dirty="0" smtClean="0"/>
              <a:t>too long</a:t>
            </a:r>
            <a:r>
              <a:rPr lang="en-US" sz="4000" baseline="30000" dirty="0"/>
              <a:t>, it is cut from the apical end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27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9" y="388471"/>
            <a:ext cx="1319731" cy="3861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622" y="388471"/>
            <a:ext cx="4772959" cy="3804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8056" y="4804584"/>
            <a:ext cx="2420611" cy="173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Cement mixed and placed in canal with a </a:t>
            </a:r>
            <a:r>
              <a:rPr lang="en-US" sz="4000" baseline="30000" dirty="0" err="1"/>
              <a:t>lentulo</a:t>
            </a:r>
            <a:r>
              <a:rPr lang="en-US" sz="4000" baseline="30000" dirty="0"/>
              <a:t> spiral.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4971208" y="4804584"/>
            <a:ext cx="3647152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aseline="30000" dirty="0"/>
              <a:t>Post coated with cement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57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605367"/>
            <a:ext cx="6007100" cy="4076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6703" y="5067566"/>
            <a:ext cx="3453203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/>
              <a:t>Post inserted in canal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980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1" y="503767"/>
            <a:ext cx="6667500" cy="4279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8422" y="5380608"/>
            <a:ext cx="5540145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/>
              <a:t>Core </a:t>
            </a:r>
            <a:r>
              <a:rPr lang="en-US" sz="4400" baseline="30000" dirty="0" smtClean="0"/>
              <a:t>built up </a:t>
            </a:r>
            <a:r>
              <a:rPr lang="en-US" sz="4400" baseline="30000" dirty="0"/>
              <a:t>with composite resin.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812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755"/>
            <a:ext cx="8229600" cy="1637833"/>
          </a:xfrm>
        </p:spPr>
        <p:txBody>
          <a:bodyPr>
            <a:normAutofit fontScale="90000"/>
          </a:bodyPr>
          <a:lstStyle/>
          <a:p>
            <a:r>
              <a:rPr lang="en-US" dirty="0"/>
              <a:t>Aesthetic Post (Non-rigid, Glass, Tapered, Serrated –</a:t>
            </a:r>
            <a:br>
              <a:rPr lang="en-US" dirty="0"/>
            </a:br>
            <a:r>
              <a:rPr lang="en-US" dirty="0" err="1"/>
              <a:t>ParaPost</a:t>
            </a:r>
            <a:r>
              <a:rPr lang="en-US" dirty="0"/>
              <a:t> </a:t>
            </a:r>
            <a:r>
              <a:rPr lang="en-US" dirty="0" err="1"/>
              <a:t>Taperlux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50" y="1882588"/>
            <a:ext cx="1039859" cy="4397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5067" y="2961101"/>
            <a:ext cx="4572000" cy="25750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aseline="30000" dirty="0"/>
              <a:t>U</a:t>
            </a:r>
            <a:r>
              <a:rPr lang="en-US" sz="4400" baseline="30000" dirty="0" smtClean="0"/>
              <a:t>sed </a:t>
            </a:r>
            <a:r>
              <a:rPr lang="en-US" sz="4400" baseline="30000" dirty="0"/>
              <a:t>with all-ceramic crowns. </a:t>
            </a:r>
            <a:endParaRPr lang="en-US" sz="4400" baseline="30000" dirty="0" smtClean="0"/>
          </a:p>
          <a:p>
            <a:r>
              <a:rPr lang="en-US" sz="4400" baseline="30000" dirty="0" smtClean="0"/>
              <a:t>They </a:t>
            </a:r>
            <a:r>
              <a:rPr lang="en-US" sz="4400" baseline="30000" dirty="0"/>
              <a:t>are bonded to the tooth using adhesive </a:t>
            </a:r>
            <a:r>
              <a:rPr lang="en-US" sz="4400" baseline="30000" dirty="0" smtClean="0"/>
              <a:t>cements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191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65" y="388096"/>
            <a:ext cx="3628950" cy="59280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6040" y="3152001"/>
            <a:ext cx="3663330" cy="995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/>
              <a:t>Gutta-percha </a:t>
            </a:r>
            <a:r>
              <a:rPr lang="en-US" sz="4400" baseline="30000" dirty="0" smtClean="0"/>
              <a:t>removed</a:t>
            </a:r>
          </a:p>
          <a:p>
            <a:r>
              <a:rPr lang="en-US" sz="4400" baseline="30000" dirty="0" smtClean="0"/>
              <a:t> </a:t>
            </a:r>
            <a:r>
              <a:rPr lang="en-US" sz="4400" baseline="30000" dirty="0"/>
              <a:t>with Gates drill.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034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262466"/>
            <a:ext cx="5524068" cy="5884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02039" y="2260600"/>
            <a:ext cx="2686362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/>
              <a:t>Canal enlarged to appropriate </a:t>
            </a:r>
            <a:endParaRPr lang="en-US" sz="4400" baseline="30000" dirty="0" smtClean="0"/>
          </a:p>
          <a:p>
            <a:r>
              <a:rPr lang="en-US" sz="4400" baseline="30000" dirty="0" smtClean="0"/>
              <a:t>size </a:t>
            </a:r>
            <a:r>
              <a:rPr lang="en-US" sz="4400" baseline="30000" dirty="0"/>
              <a:t>with corresponding drills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791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IDEAL REQUIREMENTS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" y="1600200"/>
            <a:ext cx="9017000" cy="5257800"/>
          </a:xfrm>
        </p:spPr>
        <p:txBody>
          <a:bodyPr vert="horz">
            <a:normAutofit fontScale="9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Maximal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retentiveness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of the core, with minimal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removal 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dentine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properties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compatible to dentine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core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material.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Even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distribution of functional forces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along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root surface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Aesthetic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compatibility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with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definitive restoration 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surrounding tissue.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Minimal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stress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during placement and cementation.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Resistance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to displacement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yet easy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retrievability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Ease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 use, safety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reliability.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Reasonable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34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68300"/>
            <a:ext cx="5448300" cy="6108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8643" y="3429000"/>
            <a:ext cx="2157911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/>
              <a:t>Post tried-in.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59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270933"/>
            <a:ext cx="5096933" cy="6149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53786" y="2793369"/>
            <a:ext cx="2749947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/>
              <a:t>Canal space </a:t>
            </a:r>
            <a:r>
              <a:rPr lang="en-US" sz="4400" baseline="30000" dirty="0" smtClean="0"/>
              <a:t>etched</a:t>
            </a:r>
          </a:p>
          <a:p>
            <a:r>
              <a:rPr lang="en-US" sz="4400" baseline="30000" dirty="0" smtClean="0"/>
              <a:t> </a:t>
            </a:r>
            <a:r>
              <a:rPr lang="en-US" sz="4400" baseline="30000" dirty="0"/>
              <a:t>with phosphoric acid</a:t>
            </a:r>
            <a:r>
              <a:rPr lang="en-US" baseline="300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34" y="419100"/>
            <a:ext cx="56642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8791" y="3152001"/>
            <a:ext cx="26465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/>
              <a:t>Bonding agent </a:t>
            </a:r>
            <a:endParaRPr lang="en-US" sz="4400" baseline="30000" dirty="0" smtClean="0"/>
          </a:p>
          <a:p>
            <a:r>
              <a:rPr lang="en-US" sz="4400" baseline="30000" dirty="0" smtClean="0"/>
              <a:t>is </a:t>
            </a:r>
            <a:r>
              <a:rPr lang="en-US" sz="4400" baseline="30000" dirty="0"/>
              <a:t>applied, but not cured.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986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7" y="872066"/>
            <a:ext cx="3340100" cy="477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8267" y="2402302"/>
            <a:ext cx="3691466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/>
              <a:t>Dual-cure resin cement is mixed and placed in canal</a:t>
            </a:r>
            <a:r>
              <a:rPr lang="en-US" sz="4400" baseline="30000" dirty="0" smtClean="0"/>
              <a:t>.</a:t>
            </a:r>
          </a:p>
          <a:p>
            <a:r>
              <a:rPr lang="en-US" sz="4400" baseline="30000" dirty="0" smtClean="0"/>
              <a:t>The </a:t>
            </a:r>
            <a:r>
              <a:rPr lang="en-US" sz="4400" baseline="30000" dirty="0"/>
              <a:t>post is also coated with </a:t>
            </a:r>
            <a:r>
              <a:rPr lang="en-US" sz="4400" baseline="30000" dirty="0" smtClean="0"/>
              <a:t>the cement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373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537633"/>
            <a:ext cx="6007100" cy="4279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5305" y="5305568"/>
            <a:ext cx="5823896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aseline="30000" dirty="0"/>
              <a:t>The post is inserted in canal and light-cured.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57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7" y="508000"/>
            <a:ext cx="5334000" cy="421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6468" y="5211272"/>
            <a:ext cx="5334000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aseline="30000" dirty="0"/>
              <a:t>A core is built-up with composite resin.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015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99" y="372533"/>
            <a:ext cx="6548967" cy="45967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5878" y="5448340"/>
            <a:ext cx="5392651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aseline="30000" dirty="0" smtClean="0"/>
              <a:t>Provisional </a:t>
            </a:r>
            <a:r>
              <a:rPr lang="en-US" sz="4400" baseline="30000" dirty="0"/>
              <a:t>restoration fabricated.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80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Cementation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58788"/>
            <a:ext cx="8229600" cy="2986741"/>
          </a:xfrm>
        </p:spPr>
        <p:txBody>
          <a:bodyPr vert="horz"/>
          <a:lstStyle/>
          <a:p>
            <a:pPr marL="0" indent="0">
              <a:buNone/>
            </a:pPr>
            <a:r>
              <a:rPr lang="en-US" dirty="0" smtClean="0"/>
              <a:t>Retention </a:t>
            </a:r>
            <a:r>
              <a:rPr lang="en-US" dirty="0"/>
              <a:t>of post to the root canal depends on:</a:t>
            </a:r>
          </a:p>
          <a:p>
            <a:r>
              <a:rPr lang="en-US" dirty="0" smtClean="0"/>
              <a:t>Post</a:t>
            </a:r>
            <a:r>
              <a:rPr lang="en-US" dirty="0"/>
              <a:t>—material, length and surface texture</a:t>
            </a:r>
          </a:p>
          <a:p>
            <a:r>
              <a:rPr lang="en-US" dirty="0" smtClean="0"/>
              <a:t>Amount </a:t>
            </a:r>
            <a:r>
              <a:rPr lang="en-US" dirty="0"/>
              <a:t>of remaining tooth structure</a:t>
            </a:r>
          </a:p>
          <a:p>
            <a:r>
              <a:rPr lang="en-US" dirty="0" smtClean="0"/>
              <a:t>Cement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04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Cements Used</a:t>
            </a:r>
            <a:br>
              <a:rPr lang="en-US" dirty="0"/>
            </a:b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39788" y="2227730"/>
            <a:ext cx="5160683" cy="2314388"/>
          </a:xfrm>
        </p:spPr>
        <p:txBody>
          <a:bodyPr vert="horz"/>
          <a:lstStyle/>
          <a:p>
            <a:r>
              <a:rPr lang="en-US" dirty="0" smtClean="0"/>
              <a:t>Zinc </a:t>
            </a:r>
            <a:r>
              <a:rPr lang="en-US" dirty="0"/>
              <a:t>phosphate cement </a:t>
            </a:r>
          </a:p>
          <a:p>
            <a:r>
              <a:rPr lang="en-US" dirty="0" smtClean="0"/>
              <a:t>Glass </a:t>
            </a:r>
            <a:r>
              <a:rPr lang="en-US" dirty="0" err="1"/>
              <a:t>ionomer</a:t>
            </a:r>
            <a:r>
              <a:rPr lang="en-US" dirty="0"/>
              <a:t> cement </a:t>
            </a:r>
          </a:p>
          <a:p>
            <a:r>
              <a:rPr lang="en-US" dirty="0" smtClean="0"/>
              <a:t>Resin 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7" y="2088775"/>
            <a:ext cx="8756061" cy="25728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ZINC PHOSPHATE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1653540"/>
            <a:ext cx="5600700" cy="477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460" y="381000"/>
            <a:ext cx="560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CLASSIFICATION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35808"/>
            <a:ext cx="3032760" cy="22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IONOMERS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5" y="1850464"/>
            <a:ext cx="8706136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RESIN CEMENTS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5" y="1786964"/>
            <a:ext cx="8617341" cy="38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of cement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The </a:t>
            </a:r>
            <a:r>
              <a:rPr lang="en-US" dirty="0"/>
              <a:t>type of cement used has little effect on retention or fracture resistance in teeth with adequate tooth structure. </a:t>
            </a:r>
          </a:p>
          <a:p>
            <a:r>
              <a:rPr lang="en-US" dirty="0" smtClean="0"/>
              <a:t>Resin </a:t>
            </a:r>
            <a:r>
              <a:rPr lang="en-US" dirty="0"/>
              <a:t>cements improve the performance of posts with improved retention. </a:t>
            </a:r>
          </a:p>
          <a:p>
            <a:r>
              <a:rPr lang="en-US" dirty="0" smtClean="0"/>
              <a:t>Resin </a:t>
            </a:r>
            <a:r>
              <a:rPr lang="en-US" dirty="0"/>
              <a:t>cements indicated for FRC posts.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1671" y="2515815"/>
            <a:ext cx="8229600" cy="1143000"/>
          </a:xfrm>
        </p:spPr>
        <p:txBody>
          <a:bodyPr/>
          <a:lstStyle/>
          <a:p>
            <a:r>
              <a:rPr lang="en-US" dirty="0" smtClean="0"/>
              <a:t>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REQUIREMENTS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Easy </a:t>
            </a:r>
            <a:r>
              <a:rPr lang="en-US" dirty="0"/>
              <a:t>to use</a:t>
            </a:r>
          </a:p>
          <a:p>
            <a:r>
              <a:rPr lang="en-US" dirty="0" smtClean="0"/>
              <a:t>High </a:t>
            </a:r>
            <a:r>
              <a:rPr lang="en-US" dirty="0"/>
              <a:t>compressive strength</a:t>
            </a:r>
          </a:p>
          <a:p>
            <a:r>
              <a:rPr lang="en-US" dirty="0" smtClean="0"/>
              <a:t>Easy </a:t>
            </a:r>
            <a:r>
              <a:rPr lang="en-US" dirty="0"/>
              <a:t>to manipulate</a:t>
            </a:r>
          </a:p>
          <a:p>
            <a:r>
              <a:rPr lang="en-US" dirty="0" smtClean="0"/>
              <a:t>Short </a:t>
            </a:r>
            <a:r>
              <a:rPr lang="en-US" dirty="0"/>
              <a:t>setting time</a:t>
            </a:r>
          </a:p>
          <a:p>
            <a:r>
              <a:rPr lang="en-US" dirty="0" smtClean="0"/>
              <a:t>Good </a:t>
            </a:r>
            <a:r>
              <a:rPr lang="en-US" dirty="0"/>
              <a:t>dimensional stability</a:t>
            </a:r>
          </a:p>
          <a:p>
            <a:r>
              <a:rPr lang="en-US" dirty="0" smtClean="0"/>
              <a:t>Less </a:t>
            </a:r>
            <a:r>
              <a:rPr lang="en-US" dirty="0" err="1"/>
              <a:t>microleakage</a:t>
            </a:r>
            <a:endParaRPr lang="en-US" dirty="0"/>
          </a:p>
          <a:p>
            <a:r>
              <a:rPr lang="en-US" dirty="0" smtClean="0"/>
              <a:t>Ability </a:t>
            </a:r>
            <a:r>
              <a:rPr lang="en-US" dirty="0"/>
              <a:t>to bond to tooth and post.</a:t>
            </a:r>
          </a:p>
        </p:txBody>
      </p:sp>
    </p:spTree>
    <p:extLst>
      <p:ext uri="{BB962C8B-B14F-4D97-AF65-F5344CB8AC3E}">
        <p14:creationId xmlns:p14="http://schemas.microsoft.com/office/powerpoint/2010/main" val="38386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58142" y="1660245"/>
            <a:ext cx="4279153" cy="4525963"/>
          </a:xfrm>
        </p:spPr>
        <p:txBody>
          <a:bodyPr vert="horz"/>
          <a:lstStyle/>
          <a:p>
            <a:r>
              <a:rPr lang="en-US" dirty="0"/>
              <a:t> </a:t>
            </a:r>
            <a:r>
              <a:rPr lang="en-US" dirty="0" smtClean="0"/>
              <a:t>Cast </a:t>
            </a:r>
            <a:r>
              <a:rPr lang="en-US" dirty="0"/>
              <a:t>core</a:t>
            </a:r>
          </a:p>
          <a:p>
            <a:r>
              <a:rPr lang="en-US" dirty="0" smtClean="0"/>
              <a:t>Amalgam</a:t>
            </a:r>
            <a:endParaRPr lang="en-US" dirty="0"/>
          </a:p>
          <a:p>
            <a:r>
              <a:rPr lang="en-US" dirty="0" smtClean="0"/>
              <a:t>Glass </a:t>
            </a:r>
            <a:r>
              <a:rPr lang="en-US" dirty="0" err="1"/>
              <a:t>ionomers</a:t>
            </a:r>
            <a:endParaRPr lang="en-US" dirty="0"/>
          </a:p>
          <a:p>
            <a:r>
              <a:rPr lang="en-US" dirty="0" smtClean="0"/>
              <a:t>Composite </a:t>
            </a:r>
            <a:r>
              <a:rPr lang="en-US" dirty="0"/>
              <a:t>resin.</a:t>
            </a:r>
          </a:p>
        </p:txBody>
      </p:sp>
    </p:spTree>
    <p:extLst>
      <p:ext uri="{BB962C8B-B14F-4D97-AF65-F5344CB8AC3E}">
        <p14:creationId xmlns:p14="http://schemas.microsoft.com/office/powerpoint/2010/main" val="32671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 CORES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/>
              <a:t> Used with cast post and as it is cast along with post </a:t>
            </a:r>
            <a:r>
              <a:rPr lang="en-US" dirty="0" smtClean="0"/>
              <a:t>there is </a:t>
            </a:r>
            <a:r>
              <a:rPr lang="en-US" dirty="0"/>
              <a:t>no chance of core separating from post.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59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AMALGAM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35" y="1791446"/>
            <a:ext cx="8468287" cy="30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IONOMERS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Low </a:t>
            </a:r>
            <a:r>
              <a:rPr lang="en-US" dirty="0"/>
              <a:t>strength, brittle but </a:t>
            </a:r>
            <a:r>
              <a:rPr lang="en-US" dirty="0" err="1"/>
              <a:t>anticariogenic</a:t>
            </a:r>
            <a:r>
              <a:rPr lang="en-US" dirty="0"/>
              <a:t>.</a:t>
            </a:r>
          </a:p>
          <a:p>
            <a:r>
              <a:rPr lang="en-US" dirty="0" smtClean="0"/>
              <a:t>Used </a:t>
            </a:r>
            <a:r>
              <a:rPr lang="en-US" dirty="0"/>
              <a:t>for small build-ups especially in posterior </a:t>
            </a:r>
            <a:r>
              <a:rPr lang="en-US" dirty="0" smtClean="0"/>
              <a:t>teeth where significant </a:t>
            </a:r>
            <a:r>
              <a:rPr lang="en-US" dirty="0"/>
              <a:t>sound dentine remains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 Resin-</a:t>
            </a:r>
            <a:r>
              <a:rPr lang="en-US" dirty="0" smtClean="0"/>
              <a:t>modified </a:t>
            </a:r>
            <a:r>
              <a:rPr lang="en-US" dirty="0"/>
              <a:t>GIC better, used for moderate </a:t>
            </a:r>
            <a:r>
              <a:rPr lang="en-US" dirty="0" smtClean="0"/>
              <a:t>build ups</a:t>
            </a:r>
            <a:r>
              <a:rPr lang="en-US" dirty="0"/>
              <a:t>, but not with all-ceramic crowns.</a:t>
            </a:r>
          </a:p>
        </p:txBody>
      </p:sp>
    </p:spTree>
    <p:extLst>
      <p:ext uri="{BB962C8B-B14F-4D97-AF65-F5344CB8AC3E}">
        <p14:creationId xmlns:p14="http://schemas.microsoft.com/office/powerpoint/2010/main" val="1827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RESINS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Adhesive </a:t>
            </a:r>
            <a:r>
              <a:rPr lang="en-US" dirty="0"/>
              <a:t>bonding, ease of manipulation, rapid set</a:t>
            </a:r>
            <a:r>
              <a:rPr lang="en-US" dirty="0" smtClean="0"/>
              <a:t>, translucent </a:t>
            </a:r>
            <a:r>
              <a:rPr lang="en-US" dirty="0"/>
              <a:t>or opaque, good compressive strength.</a:t>
            </a:r>
          </a:p>
          <a:p>
            <a:r>
              <a:rPr lang="en-US" dirty="0" smtClean="0"/>
              <a:t>Better </a:t>
            </a:r>
            <a:r>
              <a:rPr lang="en-US" dirty="0"/>
              <a:t>protection for teeth with metal posts </a:t>
            </a:r>
            <a:r>
              <a:rPr lang="en-US" dirty="0" smtClean="0"/>
              <a:t>from fracture </a:t>
            </a:r>
            <a:r>
              <a:rPr lang="en-US" dirty="0"/>
              <a:t>compared to amalgam and GIC.</a:t>
            </a:r>
          </a:p>
        </p:txBody>
      </p:sp>
    </p:spTree>
    <p:extLst>
      <p:ext uri="{BB962C8B-B14F-4D97-AF65-F5344CB8AC3E}">
        <p14:creationId xmlns:p14="http://schemas.microsoft.com/office/powerpoint/2010/main" val="42578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24513</TotalTime>
  <Words>2556</Words>
  <Application>Microsoft Office PowerPoint</Application>
  <PresentationFormat>On-screen Show (4:3)</PresentationFormat>
  <Paragraphs>286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Times New Roman</vt:lpstr>
      <vt:lpstr>Wingdings</vt:lpstr>
      <vt:lpstr>Black</vt:lpstr>
      <vt:lpstr> Restoration of endodontically treated teeth</vt:lpstr>
      <vt:lpstr>Principles of Restoration of Endodontically Treated Teeth</vt:lpstr>
      <vt:lpstr>Treatment  options</vt:lpstr>
      <vt:lpstr>Treatment options</vt:lpstr>
      <vt:lpstr>POST</vt:lpstr>
      <vt:lpstr>Rationale for the Use of Post</vt:lpstr>
      <vt:lpstr>Rationale for the Use of Post</vt:lpstr>
      <vt:lpstr>IDEAL REQUIREMENTS</vt:lpstr>
      <vt:lpstr>PowerPoint Presentation</vt:lpstr>
      <vt:lpstr>Classification</vt:lpstr>
      <vt:lpstr>Parallel and Tapered Posts</vt:lpstr>
      <vt:lpstr>NON RIGID POSTS</vt:lpstr>
      <vt:lpstr>Rigid and Non-rigid</vt:lpstr>
      <vt:lpstr>RIGID POSTS</vt:lpstr>
      <vt:lpstr>Smooth, Serrated, Threaded Posts</vt:lpstr>
      <vt:lpstr>Aesthetic and Non-aesthetic Posts</vt:lpstr>
      <vt:lpstr>PowerPoint Presentation</vt:lpstr>
      <vt:lpstr>Active and Passive</vt:lpstr>
      <vt:lpstr>Custom-made and Prefabricated Posts</vt:lpstr>
      <vt:lpstr>Cast post and core</vt:lpstr>
      <vt:lpstr>PowerPoint Presentation</vt:lpstr>
      <vt:lpstr>PREFABRICATED POST</vt:lpstr>
      <vt:lpstr>SELECTION OF POST</vt:lpstr>
      <vt:lpstr>LENGTH</vt:lpstr>
      <vt:lpstr>DIAMETER</vt:lpstr>
      <vt:lpstr>PowerPoint Presentation</vt:lpstr>
      <vt:lpstr>SHAPE</vt:lpstr>
      <vt:lpstr>Surface Configuration</vt:lpstr>
      <vt:lpstr>LOCATION</vt:lpstr>
      <vt:lpstr>PowerPoint Presentation</vt:lpstr>
      <vt:lpstr>TOOTH PREPARATION</vt:lpstr>
      <vt:lpstr>Preparation of Coronal Tooth Structure</vt:lpstr>
      <vt:lpstr>PowerPoint Presentation</vt:lpstr>
      <vt:lpstr>FERRULE</vt:lpstr>
      <vt:lpstr>PowerPoint Presentation</vt:lpstr>
      <vt:lpstr>Preparation of Post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Rosensteil…</vt:lpstr>
      <vt:lpstr>Custom-made Posts (Cast Posts)</vt:lpstr>
      <vt:lpstr>Direct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Indirect Method</vt:lpstr>
      <vt:lpstr>PowerPoint Presentation</vt:lpstr>
      <vt:lpstr>PowerPoint Presentation</vt:lpstr>
      <vt:lpstr>PowerPoint Presentation</vt:lpstr>
      <vt:lpstr>PREFABRICATED POSTS</vt:lpstr>
      <vt:lpstr>Rigid-metal-tapered-threaded (Dentatus post)</vt:lpstr>
      <vt:lpstr>Rigid-metal-parallel-threaded (Flexi-Post)</vt:lpstr>
      <vt:lpstr>Rigid-metal-parallel-serrated (ParaPost)</vt:lpstr>
      <vt:lpstr>Non-rigid carbon (Mirafit posteriors)—quartz coated (right) for anteriors</vt:lpstr>
      <vt:lpstr>Non-rigid-glass fibre reinforced-tapered-smooth post</vt:lpstr>
      <vt:lpstr>Non-rigid-glass fibre reinforced-parallel-serrated post (Parapost fibrelux)</vt:lpstr>
      <vt:lpstr>PROCEDURE</vt:lpstr>
      <vt:lpstr>Threaded post (metal-tapered-threaded post—Dentatus)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Parallel post (metal-parallel-serrated post-Parapost)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Aesthetic Post (Non-rigid, Glass, Tapered, Serrated – ParaPost Taperlux)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Cementation</vt:lpstr>
      <vt:lpstr>Cements Used </vt:lpstr>
      <vt:lpstr>ZINC PHOSPHATE</vt:lpstr>
      <vt:lpstr>GLASS IONOMERS</vt:lpstr>
      <vt:lpstr>RESIN CEMENTS</vt:lpstr>
      <vt:lpstr>Selection of cement</vt:lpstr>
      <vt:lpstr>CORES</vt:lpstr>
      <vt:lpstr>IDEAL REQUIREMENTS</vt:lpstr>
      <vt:lpstr>MATERIALS</vt:lpstr>
      <vt:lpstr>CAST CORES</vt:lpstr>
      <vt:lpstr>AMALGAM</vt:lpstr>
      <vt:lpstr>GLASS IONOMERS</vt:lpstr>
      <vt:lpstr>COMPOSITE RESINS</vt:lpstr>
      <vt:lpstr>RETENTION OF POST TO CORE</vt:lpstr>
      <vt:lpstr>POST CROWN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drvranga@gmail.com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failures in fixed partial dentures</dc:title>
  <dc:creator>Rangarajan Vedantham</dc:creator>
  <cp:lastModifiedBy>dental5</cp:lastModifiedBy>
  <cp:revision>211</cp:revision>
  <dcterms:created xsi:type="dcterms:W3CDTF">2013-09-22T10:52:44Z</dcterms:created>
  <dcterms:modified xsi:type="dcterms:W3CDTF">2019-12-17T08:01:12Z</dcterms:modified>
</cp:coreProperties>
</file>