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86"/>
  </p:notesMasterIdLst>
  <p:sldIdLst>
    <p:sldId id="369" r:id="rId2"/>
    <p:sldId id="258" r:id="rId3"/>
    <p:sldId id="295" r:id="rId4"/>
    <p:sldId id="308" r:id="rId5"/>
    <p:sldId id="309" r:id="rId6"/>
    <p:sldId id="310" r:id="rId7"/>
    <p:sldId id="300" r:id="rId8"/>
    <p:sldId id="301" r:id="rId9"/>
    <p:sldId id="298" r:id="rId10"/>
    <p:sldId id="302" r:id="rId11"/>
    <p:sldId id="357" r:id="rId12"/>
    <p:sldId id="358" r:id="rId13"/>
    <p:sldId id="303" r:id="rId14"/>
    <p:sldId id="359" r:id="rId15"/>
    <p:sldId id="360" r:id="rId16"/>
    <p:sldId id="361" r:id="rId17"/>
    <p:sldId id="362" r:id="rId18"/>
    <p:sldId id="363" r:id="rId19"/>
    <p:sldId id="364" r:id="rId20"/>
    <p:sldId id="365" r:id="rId21"/>
    <p:sldId id="366" r:id="rId22"/>
    <p:sldId id="367" r:id="rId23"/>
    <p:sldId id="368" r:id="rId24"/>
    <p:sldId id="283" r:id="rId25"/>
    <p:sldId id="284" r:id="rId26"/>
    <p:sldId id="285" r:id="rId27"/>
    <p:sldId id="273" r:id="rId28"/>
    <p:sldId id="275" r:id="rId29"/>
    <p:sldId id="304" r:id="rId30"/>
    <p:sldId id="306" r:id="rId31"/>
    <p:sldId id="351" r:id="rId32"/>
    <p:sldId id="305" r:id="rId33"/>
    <p:sldId id="274" r:id="rId34"/>
    <p:sldId id="277" r:id="rId35"/>
    <p:sldId id="311" r:id="rId36"/>
    <p:sldId id="348" r:id="rId37"/>
    <p:sldId id="312" r:id="rId38"/>
    <p:sldId id="313" r:id="rId39"/>
    <p:sldId id="314" r:id="rId40"/>
    <p:sldId id="315" r:id="rId41"/>
    <p:sldId id="349" r:id="rId42"/>
    <p:sldId id="280" r:id="rId43"/>
    <p:sldId id="282" r:id="rId44"/>
    <p:sldId id="287" r:id="rId45"/>
    <p:sldId id="352" r:id="rId46"/>
    <p:sldId id="353" r:id="rId47"/>
    <p:sldId id="354" r:id="rId48"/>
    <p:sldId id="342" r:id="rId49"/>
    <p:sldId id="343" r:id="rId50"/>
    <p:sldId id="344" r:id="rId51"/>
    <p:sldId id="345" r:id="rId52"/>
    <p:sldId id="346" r:id="rId53"/>
    <p:sldId id="347" r:id="rId54"/>
    <p:sldId id="288" r:id="rId55"/>
    <p:sldId id="322" r:id="rId56"/>
    <p:sldId id="323" r:id="rId57"/>
    <p:sldId id="324" r:id="rId58"/>
    <p:sldId id="325" r:id="rId59"/>
    <p:sldId id="326" r:id="rId60"/>
    <p:sldId id="327" r:id="rId61"/>
    <p:sldId id="328" r:id="rId62"/>
    <p:sldId id="329" r:id="rId63"/>
    <p:sldId id="330" r:id="rId64"/>
    <p:sldId id="355" r:id="rId65"/>
    <p:sldId id="331" r:id="rId66"/>
    <p:sldId id="332" r:id="rId67"/>
    <p:sldId id="356" r:id="rId68"/>
    <p:sldId id="333" r:id="rId69"/>
    <p:sldId id="334" r:id="rId70"/>
    <p:sldId id="335" r:id="rId71"/>
    <p:sldId id="336" r:id="rId72"/>
    <p:sldId id="337" r:id="rId73"/>
    <p:sldId id="338" r:id="rId74"/>
    <p:sldId id="339" r:id="rId75"/>
    <p:sldId id="294" r:id="rId76"/>
    <p:sldId id="292" r:id="rId77"/>
    <p:sldId id="317" r:id="rId78"/>
    <p:sldId id="318" r:id="rId79"/>
    <p:sldId id="319" r:id="rId80"/>
    <p:sldId id="320" r:id="rId81"/>
    <p:sldId id="316" r:id="rId82"/>
    <p:sldId id="293" r:id="rId83"/>
    <p:sldId id="307" r:id="rId84"/>
    <p:sldId id="299"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6673" autoAdjust="0"/>
  </p:normalViewPr>
  <p:slideViewPr>
    <p:cSldViewPr>
      <p:cViewPr varScale="1">
        <p:scale>
          <a:sx n="50" d="100"/>
          <a:sy n="50" d="100"/>
        </p:scale>
        <p:origin x="1950" y="54"/>
      </p:cViewPr>
      <p:guideLst>
        <p:guide orient="horz" pos="2160"/>
        <p:guide pos="2880"/>
      </p:guideLst>
    </p:cSldViewPr>
  </p:slideViewPr>
  <p:outlineViewPr>
    <p:cViewPr>
      <p:scale>
        <a:sx n="33" d="100"/>
        <a:sy n="33" d="100"/>
      </p:scale>
      <p:origin x="0" y="71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647B8-B355-43B5-8431-0265CE80F8CA}" type="doc">
      <dgm:prSet loTypeId="urn:microsoft.com/office/officeart/2005/8/layout/vList5" loCatId="list" qsTypeId="urn:microsoft.com/office/officeart/2005/8/quickstyle/simple1#1" qsCatId="simple" csTypeId="urn:microsoft.com/office/officeart/2005/8/colors/colorful1#1" csCatId="colorful" phldr="1"/>
      <dgm:spPr/>
      <dgm:t>
        <a:bodyPr/>
        <a:lstStyle/>
        <a:p>
          <a:endParaRPr lang="en-US"/>
        </a:p>
      </dgm:t>
    </dgm:pt>
    <dgm:pt modelId="{B45DCD66-0BF2-4D80-8B45-E0798584A49A}">
      <dgm:prSet phldrT="[Text]"/>
      <dgm:spPr/>
      <dgm:t>
        <a:bodyPr/>
        <a:lstStyle/>
        <a:p>
          <a:r>
            <a:rPr lang="en-US" dirty="0" smtClean="0"/>
            <a:t>Physiologic rest position</a:t>
          </a:r>
          <a:endParaRPr lang="en-US" dirty="0"/>
        </a:p>
      </dgm:t>
    </dgm:pt>
    <dgm:pt modelId="{72DC6B48-9D52-4144-9A7C-6B3A06907998}" type="parTrans" cxnId="{D4E155CE-9D50-4AE9-B8D7-921C53D2FF5E}">
      <dgm:prSet/>
      <dgm:spPr/>
      <dgm:t>
        <a:bodyPr/>
        <a:lstStyle/>
        <a:p>
          <a:endParaRPr lang="en-US"/>
        </a:p>
      </dgm:t>
    </dgm:pt>
    <dgm:pt modelId="{A48FC772-DAD0-47B9-B0FF-01F33FFC3F5A}" type="sibTrans" cxnId="{D4E155CE-9D50-4AE9-B8D7-921C53D2FF5E}">
      <dgm:prSet/>
      <dgm:spPr/>
      <dgm:t>
        <a:bodyPr/>
        <a:lstStyle/>
        <a:p>
          <a:endParaRPr lang="en-US"/>
        </a:p>
      </dgm:t>
    </dgm:pt>
    <dgm:pt modelId="{63848C67-2C01-4C5D-8741-B33995D3BAFD}">
      <dgm:prSet phldrT="[Text]"/>
      <dgm:spPr/>
      <dgm:t>
        <a:bodyPr/>
        <a:lstStyle/>
        <a:p>
          <a:r>
            <a:rPr lang="en-US" dirty="0" smtClean="0"/>
            <a:t>Postural position of the mandible when an individual is resting comfortably in an upright position and the associated muscles are in a state of minimal </a:t>
          </a:r>
          <a:r>
            <a:rPr lang="en-US" dirty="0" err="1" smtClean="0"/>
            <a:t>contractural</a:t>
          </a:r>
          <a:r>
            <a:rPr lang="en-US" dirty="0" smtClean="0"/>
            <a:t> activity (GPT).</a:t>
          </a:r>
          <a:r>
            <a:rPr lang="en-US" dirty="0" smtClean="0">
              <a:solidFill>
                <a:schemeClr val="bg1"/>
              </a:solidFill>
            </a:rPr>
            <a:t>.</a:t>
          </a:r>
          <a:endParaRPr lang="en-US" dirty="0"/>
        </a:p>
      </dgm:t>
    </dgm:pt>
    <dgm:pt modelId="{0069142F-6975-4059-A35A-1F7AFF53C0C8}" type="parTrans" cxnId="{FDBD9731-2A5F-4DDC-B920-33FFD3F6FF6D}">
      <dgm:prSet/>
      <dgm:spPr/>
      <dgm:t>
        <a:bodyPr/>
        <a:lstStyle/>
        <a:p>
          <a:endParaRPr lang="en-US"/>
        </a:p>
      </dgm:t>
    </dgm:pt>
    <dgm:pt modelId="{68EFF694-D646-404B-A998-FA8B9B416E73}" type="sibTrans" cxnId="{FDBD9731-2A5F-4DDC-B920-33FFD3F6FF6D}">
      <dgm:prSet/>
      <dgm:spPr/>
      <dgm:t>
        <a:bodyPr/>
        <a:lstStyle/>
        <a:p>
          <a:endParaRPr lang="en-US"/>
        </a:p>
      </dgm:t>
    </dgm:pt>
    <dgm:pt modelId="{3F02E196-3C09-435E-AFCD-F51620E3ABA1}">
      <dgm:prSet phldrT="[Text]"/>
      <dgm:spPr/>
      <dgm:t>
        <a:bodyPr/>
        <a:lstStyle/>
        <a:p>
          <a:r>
            <a:rPr lang="en-US" dirty="0" smtClean="0"/>
            <a:t>Occlusal vertical dimension</a:t>
          </a:r>
          <a:endParaRPr lang="en-US" dirty="0"/>
        </a:p>
      </dgm:t>
    </dgm:pt>
    <dgm:pt modelId="{9E184C14-536C-4679-BB22-3A37DDBA371B}" type="parTrans" cxnId="{C1C82079-663B-43B1-B521-AF7A674EF6A9}">
      <dgm:prSet/>
      <dgm:spPr/>
      <dgm:t>
        <a:bodyPr/>
        <a:lstStyle/>
        <a:p>
          <a:endParaRPr lang="en-US"/>
        </a:p>
      </dgm:t>
    </dgm:pt>
    <dgm:pt modelId="{49555AD1-658C-4E32-B9F6-5E85D5880C73}" type="sibTrans" cxnId="{C1C82079-663B-43B1-B521-AF7A674EF6A9}">
      <dgm:prSet/>
      <dgm:spPr/>
      <dgm:t>
        <a:bodyPr/>
        <a:lstStyle/>
        <a:p>
          <a:endParaRPr lang="en-US"/>
        </a:p>
      </dgm:t>
    </dgm:pt>
    <dgm:pt modelId="{87708E0D-DD13-43BF-B8FB-5269DCC8EDE3}">
      <dgm:prSet phldrT="[Text]"/>
      <dgm:spPr/>
      <dgm:t>
        <a:bodyPr/>
        <a:lstStyle/>
        <a:p>
          <a:r>
            <a:rPr lang="en-US" dirty="0" smtClean="0"/>
            <a:t>The distance measured between two points when the occluding members are in  contact (GPT).</a:t>
          </a:r>
          <a:endParaRPr lang="en-US" dirty="0"/>
        </a:p>
      </dgm:t>
    </dgm:pt>
    <dgm:pt modelId="{A5D20E72-51ED-4C92-B769-BAB6F515FF77}" type="parTrans" cxnId="{B8302C2B-B9DF-4F33-B090-B20709F3587C}">
      <dgm:prSet/>
      <dgm:spPr/>
      <dgm:t>
        <a:bodyPr/>
        <a:lstStyle/>
        <a:p>
          <a:endParaRPr lang="en-US"/>
        </a:p>
      </dgm:t>
    </dgm:pt>
    <dgm:pt modelId="{26E523B9-DBF8-4F70-A670-ADAE4466E3E8}" type="sibTrans" cxnId="{B8302C2B-B9DF-4F33-B090-B20709F3587C}">
      <dgm:prSet/>
      <dgm:spPr/>
      <dgm:t>
        <a:bodyPr/>
        <a:lstStyle/>
        <a:p>
          <a:endParaRPr lang="en-US"/>
        </a:p>
      </dgm:t>
    </dgm:pt>
    <dgm:pt modelId="{D1BC875F-7559-4A1D-ACE0-C7B8E7AE16FF}">
      <dgm:prSet phldrT="[Text]"/>
      <dgm:spPr/>
      <dgm:t>
        <a:bodyPr/>
        <a:lstStyle/>
        <a:p>
          <a:r>
            <a:rPr lang="en-US" dirty="0" smtClean="0"/>
            <a:t>Inter occlusal space</a:t>
          </a:r>
          <a:endParaRPr lang="en-US" dirty="0"/>
        </a:p>
      </dgm:t>
    </dgm:pt>
    <dgm:pt modelId="{E725B742-C2AC-48F9-A85B-C93060BF9263}" type="parTrans" cxnId="{5534471B-B567-4BB5-902D-1348694E9706}">
      <dgm:prSet/>
      <dgm:spPr/>
      <dgm:t>
        <a:bodyPr/>
        <a:lstStyle/>
        <a:p>
          <a:endParaRPr lang="en-US"/>
        </a:p>
      </dgm:t>
    </dgm:pt>
    <dgm:pt modelId="{DC24C0F7-FC59-4FF3-8B78-C1A2CC872213}" type="sibTrans" cxnId="{5534471B-B567-4BB5-902D-1348694E9706}">
      <dgm:prSet/>
      <dgm:spPr/>
      <dgm:t>
        <a:bodyPr/>
        <a:lstStyle/>
        <a:p>
          <a:endParaRPr lang="en-US"/>
        </a:p>
      </dgm:t>
    </dgm:pt>
    <dgm:pt modelId="{856A421D-BDA0-48C0-82C6-31E858583E83}">
      <dgm:prSet phldrT="[Text]"/>
      <dgm:spPr/>
      <dgm:t>
        <a:bodyPr/>
        <a:lstStyle/>
        <a:p>
          <a:r>
            <a:rPr lang="en-US" dirty="0" smtClean="0"/>
            <a:t>The distance between the vertical dimension of rest &amp; the vertical dimension while in occlusion.</a:t>
          </a:r>
          <a:endParaRPr lang="en-US" dirty="0"/>
        </a:p>
      </dgm:t>
    </dgm:pt>
    <dgm:pt modelId="{774758B8-A234-41E0-9ECE-8BE38D70093A}" type="parTrans" cxnId="{E8DF9B3C-7C23-4028-A17E-A76525EA146D}">
      <dgm:prSet/>
      <dgm:spPr/>
      <dgm:t>
        <a:bodyPr/>
        <a:lstStyle/>
        <a:p>
          <a:endParaRPr lang="en-US"/>
        </a:p>
      </dgm:t>
    </dgm:pt>
    <dgm:pt modelId="{17A14001-8108-45A1-9A8E-DDDB36C9C7AF}" type="sibTrans" cxnId="{E8DF9B3C-7C23-4028-A17E-A76525EA146D}">
      <dgm:prSet/>
      <dgm:spPr/>
      <dgm:t>
        <a:bodyPr/>
        <a:lstStyle/>
        <a:p>
          <a:endParaRPr lang="en-US"/>
        </a:p>
      </dgm:t>
    </dgm:pt>
    <dgm:pt modelId="{B7935B26-64F5-4944-A4F1-3690DFE4C446}">
      <dgm:prSet phldrT="[Text]" phldr="1"/>
      <dgm:spPr/>
      <dgm:t>
        <a:bodyPr/>
        <a:lstStyle/>
        <a:p>
          <a:endParaRPr lang="en-US"/>
        </a:p>
      </dgm:t>
    </dgm:pt>
    <dgm:pt modelId="{DD7B0607-8219-4B72-89FF-CC0031F33292}" type="parTrans" cxnId="{B292796B-DACB-44EC-A2B0-5A790BF4ECC2}">
      <dgm:prSet/>
      <dgm:spPr/>
      <dgm:t>
        <a:bodyPr/>
        <a:lstStyle/>
        <a:p>
          <a:endParaRPr lang="en-US"/>
        </a:p>
      </dgm:t>
    </dgm:pt>
    <dgm:pt modelId="{36F2713E-983D-4389-9C83-723274E63118}" type="sibTrans" cxnId="{B292796B-DACB-44EC-A2B0-5A790BF4ECC2}">
      <dgm:prSet/>
      <dgm:spPr/>
      <dgm:t>
        <a:bodyPr/>
        <a:lstStyle/>
        <a:p>
          <a:endParaRPr lang="en-US"/>
        </a:p>
      </dgm:t>
    </dgm:pt>
    <dgm:pt modelId="{570AC29C-E59B-4F57-BCE3-DD885ED06910}">
      <dgm:prSet/>
      <dgm:spPr/>
      <dgm:t>
        <a:bodyPr/>
        <a:lstStyle/>
        <a:p>
          <a:endParaRPr lang="en-US" dirty="0"/>
        </a:p>
      </dgm:t>
    </dgm:pt>
    <dgm:pt modelId="{5900C462-8F98-4992-9B81-CA02A090675F}" type="parTrans" cxnId="{8FBF98E6-3CC3-436C-B0EA-4E85B252EE6A}">
      <dgm:prSet/>
      <dgm:spPr/>
      <dgm:t>
        <a:bodyPr/>
        <a:lstStyle/>
        <a:p>
          <a:endParaRPr lang="en-US"/>
        </a:p>
      </dgm:t>
    </dgm:pt>
    <dgm:pt modelId="{D3C48417-5ECB-4203-AE97-C75A3720A238}" type="sibTrans" cxnId="{8FBF98E6-3CC3-436C-B0EA-4E85B252EE6A}">
      <dgm:prSet/>
      <dgm:spPr/>
      <dgm:t>
        <a:bodyPr/>
        <a:lstStyle/>
        <a:p>
          <a:endParaRPr lang="en-US"/>
        </a:p>
      </dgm:t>
    </dgm:pt>
    <dgm:pt modelId="{CE5761BF-AD80-40DA-87F5-1B29B44F734C}" type="pres">
      <dgm:prSet presAssocID="{2AC647B8-B355-43B5-8431-0265CE80F8CA}" presName="Name0" presStyleCnt="0">
        <dgm:presLayoutVars>
          <dgm:dir/>
          <dgm:animLvl val="lvl"/>
          <dgm:resizeHandles val="exact"/>
        </dgm:presLayoutVars>
      </dgm:prSet>
      <dgm:spPr/>
      <dgm:t>
        <a:bodyPr/>
        <a:lstStyle/>
        <a:p>
          <a:endParaRPr lang="en-US"/>
        </a:p>
      </dgm:t>
    </dgm:pt>
    <dgm:pt modelId="{6B93F6AA-E5D9-43F9-94A3-295E3106A63A}" type="pres">
      <dgm:prSet presAssocID="{B45DCD66-0BF2-4D80-8B45-E0798584A49A}" presName="linNode" presStyleCnt="0"/>
      <dgm:spPr/>
    </dgm:pt>
    <dgm:pt modelId="{D95A6965-14EE-4F3A-A1AC-C64AC4CF31AB}" type="pres">
      <dgm:prSet presAssocID="{B45DCD66-0BF2-4D80-8B45-E0798584A49A}" presName="parentText" presStyleLbl="node1" presStyleIdx="0" presStyleCnt="3">
        <dgm:presLayoutVars>
          <dgm:chMax val="1"/>
          <dgm:bulletEnabled val="1"/>
        </dgm:presLayoutVars>
      </dgm:prSet>
      <dgm:spPr/>
      <dgm:t>
        <a:bodyPr/>
        <a:lstStyle/>
        <a:p>
          <a:endParaRPr lang="en-US"/>
        </a:p>
      </dgm:t>
    </dgm:pt>
    <dgm:pt modelId="{650163E5-43FA-4DD5-B5D4-21F2A0F812C7}" type="pres">
      <dgm:prSet presAssocID="{B45DCD66-0BF2-4D80-8B45-E0798584A49A}" presName="descendantText" presStyleLbl="alignAccFollowNode1" presStyleIdx="0" presStyleCnt="3">
        <dgm:presLayoutVars>
          <dgm:bulletEnabled val="1"/>
        </dgm:presLayoutVars>
      </dgm:prSet>
      <dgm:spPr/>
      <dgm:t>
        <a:bodyPr/>
        <a:lstStyle/>
        <a:p>
          <a:endParaRPr lang="en-US"/>
        </a:p>
      </dgm:t>
    </dgm:pt>
    <dgm:pt modelId="{8A4F78A6-B7B0-4FA6-BF28-8E2D401A7F8C}" type="pres">
      <dgm:prSet presAssocID="{A48FC772-DAD0-47B9-B0FF-01F33FFC3F5A}" presName="sp" presStyleCnt="0"/>
      <dgm:spPr/>
    </dgm:pt>
    <dgm:pt modelId="{3118FFEC-2B40-436D-8293-9940EF224C5A}" type="pres">
      <dgm:prSet presAssocID="{3F02E196-3C09-435E-AFCD-F51620E3ABA1}" presName="linNode" presStyleCnt="0"/>
      <dgm:spPr/>
    </dgm:pt>
    <dgm:pt modelId="{0CA8FB8E-23FE-4785-919A-86E2C4AF0552}" type="pres">
      <dgm:prSet presAssocID="{3F02E196-3C09-435E-AFCD-F51620E3ABA1}" presName="parentText" presStyleLbl="node1" presStyleIdx="1" presStyleCnt="3">
        <dgm:presLayoutVars>
          <dgm:chMax val="1"/>
          <dgm:bulletEnabled val="1"/>
        </dgm:presLayoutVars>
      </dgm:prSet>
      <dgm:spPr/>
      <dgm:t>
        <a:bodyPr/>
        <a:lstStyle/>
        <a:p>
          <a:endParaRPr lang="en-US"/>
        </a:p>
      </dgm:t>
    </dgm:pt>
    <dgm:pt modelId="{05497251-0947-4F4A-87D7-A2A34A73A06C}" type="pres">
      <dgm:prSet presAssocID="{3F02E196-3C09-435E-AFCD-F51620E3ABA1}" presName="descendantText" presStyleLbl="alignAccFollowNode1" presStyleIdx="1" presStyleCnt="3">
        <dgm:presLayoutVars>
          <dgm:bulletEnabled val="1"/>
        </dgm:presLayoutVars>
      </dgm:prSet>
      <dgm:spPr/>
      <dgm:t>
        <a:bodyPr/>
        <a:lstStyle/>
        <a:p>
          <a:endParaRPr lang="en-US"/>
        </a:p>
      </dgm:t>
    </dgm:pt>
    <dgm:pt modelId="{CBAC8711-4C51-4329-9AF2-3436D961691A}" type="pres">
      <dgm:prSet presAssocID="{49555AD1-658C-4E32-B9F6-5E85D5880C73}" presName="sp" presStyleCnt="0"/>
      <dgm:spPr/>
    </dgm:pt>
    <dgm:pt modelId="{516A6D5B-61F0-4877-940A-69FD2B4EE0A4}" type="pres">
      <dgm:prSet presAssocID="{D1BC875F-7559-4A1D-ACE0-C7B8E7AE16FF}" presName="linNode" presStyleCnt="0"/>
      <dgm:spPr/>
    </dgm:pt>
    <dgm:pt modelId="{01DEA692-E4DC-443B-95C8-9316C989FF9C}" type="pres">
      <dgm:prSet presAssocID="{D1BC875F-7559-4A1D-ACE0-C7B8E7AE16FF}" presName="parentText" presStyleLbl="node1" presStyleIdx="2" presStyleCnt="3">
        <dgm:presLayoutVars>
          <dgm:chMax val="1"/>
          <dgm:bulletEnabled val="1"/>
        </dgm:presLayoutVars>
      </dgm:prSet>
      <dgm:spPr/>
      <dgm:t>
        <a:bodyPr/>
        <a:lstStyle/>
        <a:p>
          <a:endParaRPr lang="en-US"/>
        </a:p>
      </dgm:t>
    </dgm:pt>
    <dgm:pt modelId="{ABE5B41A-10EA-4A2C-BFCB-D0660C826612}" type="pres">
      <dgm:prSet presAssocID="{D1BC875F-7559-4A1D-ACE0-C7B8E7AE16FF}" presName="descendantText" presStyleLbl="alignAccFollowNode1" presStyleIdx="2" presStyleCnt="3">
        <dgm:presLayoutVars>
          <dgm:bulletEnabled val="1"/>
        </dgm:presLayoutVars>
      </dgm:prSet>
      <dgm:spPr/>
      <dgm:t>
        <a:bodyPr/>
        <a:lstStyle/>
        <a:p>
          <a:endParaRPr lang="en-US"/>
        </a:p>
      </dgm:t>
    </dgm:pt>
  </dgm:ptLst>
  <dgm:cxnLst>
    <dgm:cxn modelId="{C1C82079-663B-43B1-B521-AF7A674EF6A9}" srcId="{2AC647B8-B355-43B5-8431-0265CE80F8CA}" destId="{3F02E196-3C09-435E-AFCD-F51620E3ABA1}" srcOrd="1" destOrd="0" parTransId="{9E184C14-536C-4679-BB22-3A37DDBA371B}" sibTransId="{49555AD1-658C-4E32-B9F6-5E85D5880C73}"/>
    <dgm:cxn modelId="{E87FC644-C4B1-4EF4-A29E-DA58E99CDF1E}" type="presOf" srcId="{570AC29C-E59B-4F57-BCE3-DD885ED06910}" destId="{ABE5B41A-10EA-4A2C-BFCB-D0660C826612}" srcOrd="0" destOrd="1" presId="urn:microsoft.com/office/officeart/2005/8/layout/vList5"/>
    <dgm:cxn modelId="{3B21CFC6-ADDE-4508-B7C4-D1EF391D1C2B}" type="presOf" srcId="{B45DCD66-0BF2-4D80-8B45-E0798584A49A}" destId="{D95A6965-14EE-4F3A-A1AC-C64AC4CF31AB}" srcOrd="0" destOrd="0" presId="urn:microsoft.com/office/officeart/2005/8/layout/vList5"/>
    <dgm:cxn modelId="{B8302C2B-B9DF-4F33-B090-B20709F3587C}" srcId="{3F02E196-3C09-435E-AFCD-F51620E3ABA1}" destId="{87708E0D-DD13-43BF-B8FB-5269DCC8EDE3}" srcOrd="0" destOrd="0" parTransId="{A5D20E72-51ED-4C92-B769-BAB6F515FF77}" sibTransId="{26E523B9-DBF8-4F70-A670-ADAE4466E3E8}"/>
    <dgm:cxn modelId="{A12EB93F-D673-46C2-B610-05B19902C8AC}" type="presOf" srcId="{2AC647B8-B355-43B5-8431-0265CE80F8CA}" destId="{CE5761BF-AD80-40DA-87F5-1B29B44F734C}" srcOrd="0" destOrd="0" presId="urn:microsoft.com/office/officeart/2005/8/layout/vList5"/>
    <dgm:cxn modelId="{91DA4967-A023-4D1F-AC44-1EFF1E021852}" type="presOf" srcId="{87708E0D-DD13-43BF-B8FB-5269DCC8EDE3}" destId="{05497251-0947-4F4A-87D7-A2A34A73A06C}" srcOrd="0" destOrd="0" presId="urn:microsoft.com/office/officeart/2005/8/layout/vList5"/>
    <dgm:cxn modelId="{B292796B-DACB-44EC-A2B0-5A790BF4ECC2}" srcId="{D1BC875F-7559-4A1D-ACE0-C7B8E7AE16FF}" destId="{B7935B26-64F5-4944-A4F1-3690DFE4C446}" srcOrd="2" destOrd="0" parTransId="{DD7B0607-8219-4B72-89FF-CC0031F33292}" sibTransId="{36F2713E-983D-4389-9C83-723274E63118}"/>
    <dgm:cxn modelId="{D4E155CE-9D50-4AE9-B8D7-921C53D2FF5E}" srcId="{2AC647B8-B355-43B5-8431-0265CE80F8CA}" destId="{B45DCD66-0BF2-4D80-8B45-E0798584A49A}" srcOrd="0" destOrd="0" parTransId="{72DC6B48-9D52-4144-9A7C-6B3A06907998}" sibTransId="{A48FC772-DAD0-47B9-B0FF-01F33FFC3F5A}"/>
    <dgm:cxn modelId="{5534471B-B567-4BB5-902D-1348694E9706}" srcId="{2AC647B8-B355-43B5-8431-0265CE80F8CA}" destId="{D1BC875F-7559-4A1D-ACE0-C7B8E7AE16FF}" srcOrd="2" destOrd="0" parTransId="{E725B742-C2AC-48F9-A85B-C93060BF9263}" sibTransId="{DC24C0F7-FC59-4FF3-8B78-C1A2CC872213}"/>
    <dgm:cxn modelId="{13BFFE56-1B53-4261-87AB-0FB8FF4A1353}" type="presOf" srcId="{3F02E196-3C09-435E-AFCD-F51620E3ABA1}" destId="{0CA8FB8E-23FE-4785-919A-86E2C4AF0552}" srcOrd="0" destOrd="0" presId="urn:microsoft.com/office/officeart/2005/8/layout/vList5"/>
    <dgm:cxn modelId="{8FBF98E6-3CC3-436C-B0EA-4E85B252EE6A}" srcId="{D1BC875F-7559-4A1D-ACE0-C7B8E7AE16FF}" destId="{570AC29C-E59B-4F57-BCE3-DD885ED06910}" srcOrd="1" destOrd="0" parTransId="{5900C462-8F98-4992-9B81-CA02A090675F}" sibTransId="{D3C48417-5ECB-4203-AE97-C75A3720A238}"/>
    <dgm:cxn modelId="{856BB4C8-A44F-4477-B776-C4DEFA0B55E5}" type="presOf" srcId="{D1BC875F-7559-4A1D-ACE0-C7B8E7AE16FF}" destId="{01DEA692-E4DC-443B-95C8-9316C989FF9C}" srcOrd="0" destOrd="0" presId="urn:microsoft.com/office/officeart/2005/8/layout/vList5"/>
    <dgm:cxn modelId="{FDBD9731-2A5F-4DDC-B920-33FFD3F6FF6D}" srcId="{B45DCD66-0BF2-4D80-8B45-E0798584A49A}" destId="{63848C67-2C01-4C5D-8741-B33995D3BAFD}" srcOrd="0" destOrd="0" parTransId="{0069142F-6975-4059-A35A-1F7AFF53C0C8}" sibTransId="{68EFF694-D646-404B-A998-FA8B9B416E73}"/>
    <dgm:cxn modelId="{6B4DB4CE-C33F-40AD-B3A5-AB5DFDE4FFA2}" type="presOf" srcId="{856A421D-BDA0-48C0-82C6-31E858583E83}" destId="{ABE5B41A-10EA-4A2C-BFCB-D0660C826612}" srcOrd="0" destOrd="0" presId="urn:microsoft.com/office/officeart/2005/8/layout/vList5"/>
    <dgm:cxn modelId="{5CABA13C-D88E-45F2-A28B-157C05F1EBA6}" type="presOf" srcId="{63848C67-2C01-4C5D-8741-B33995D3BAFD}" destId="{650163E5-43FA-4DD5-B5D4-21F2A0F812C7}" srcOrd="0" destOrd="0" presId="urn:microsoft.com/office/officeart/2005/8/layout/vList5"/>
    <dgm:cxn modelId="{E8DF9B3C-7C23-4028-A17E-A76525EA146D}" srcId="{D1BC875F-7559-4A1D-ACE0-C7B8E7AE16FF}" destId="{856A421D-BDA0-48C0-82C6-31E858583E83}" srcOrd="0" destOrd="0" parTransId="{774758B8-A234-41E0-9ECE-8BE38D70093A}" sibTransId="{17A14001-8108-45A1-9A8E-DDDB36C9C7AF}"/>
    <dgm:cxn modelId="{1A1533B0-8B39-43FE-93D0-42535B582722}" type="presOf" srcId="{B7935B26-64F5-4944-A4F1-3690DFE4C446}" destId="{ABE5B41A-10EA-4A2C-BFCB-D0660C826612}" srcOrd="0" destOrd="2" presId="urn:microsoft.com/office/officeart/2005/8/layout/vList5"/>
    <dgm:cxn modelId="{90216692-5B6A-4167-A039-84896F83837D}" type="presParOf" srcId="{CE5761BF-AD80-40DA-87F5-1B29B44F734C}" destId="{6B93F6AA-E5D9-43F9-94A3-295E3106A63A}" srcOrd="0" destOrd="0" presId="urn:microsoft.com/office/officeart/2005/8/layout/vList5"/>
    <dgm:cxn modelId="{39FF81DF-65C7-448D-8014-B7D566E21F02}" type="presParOf" srcId="{6B93F6AA-E5D9-43F9-94A3-295E3106A63A}" destId="{D95A6965-14EE-4F3A-A1AC-C64AC4CF31AB}" srcOrd="0" destOrd="0" presId="urn:microsoft.com/office/officeart/2005/8/layout/vList5"/>
    <dgm:cxn modelId="{1349CE4A-0F29-4764-B114-EE781A105A3E}" type="presParOf" srcId="{6B93F6AA-E5D9-43F9-94A3-295E3106A63A}" destId="{650163E5-43FA-4DD5-B5D4-21F2A0F812C7}" srcOrd="1" destOrd="0" presId="urn:microsoft.com/office/officeart/2005/8/layout/vList5"/>
    <dgm:cxn modelId="{E17EA760-3CCE-4259-A413-1DE7BB4D3B3F}" type="presParOf" srcId="{CE5761BF-AD80-40DA-87F5-1B29B44F734C}" destId="{8A4F78A6-B7B0-4FA6-BF28-8E2D401A7F8C}" srcOrd="1" destOrd="0" presId="urn:microsoft.com/office/officeart/2005/8/layout/vList5"/>
    <dgm:cxn modelId="{0990F428-9218-42CA-ACA9-6D7580EF8E64}" type="presParOf" srcId="{CE5761BF-AD80-40DA-87F5-1B29B44F734C}" destId="{3118FFEC-2B40-436D-8293-9940EF224C5A}" srcOrd="2" destOrd="0" presId="urn:microsoft.com/office/officeart/2005/8/layout/vList5"/>
    <dgm:cxn modelId="{DC901A0F-0FE7-4728-837E-FAD051F9A405}" type="presParOf" srcId="{3118FFEC-2B40-436D-8293-9940EF224C5A}" destId="{0CA8FB8E-23FE-4785-919A-86E2C4AF0552}" srcOrd="0" destOrd="0" presId="urn:microsoft.com/office/officeart/2005/8/layout/vList5"/>
    <dgm:cxn modelId="{FD547350-2345-47FF-847F-52820CA22AEC}" type="presParOf" srcId="{3118FFEC-2B40-436D-8293-9940EF224C5A}" destId="{05497251-0947-4F4A-87D7-A2A34A73A06C}" srcOrd="1" destOrd="0" presId="urn:microsoft.com/office/officeart/2005/8/layout/vList5"/>
    <dgm:cxn modelId="{8A4AD840-413E-42B1-902E-AE458F2F69C2}" type="presParOf" srcId="{CE5761BF-AD80-40DA-87F5-1B29B44F734C}" destId="{CBAC8711-4C51-4329-9AF2-3436D961691A}" srcOrd="3" destOrd="0" presId="urn:microsoft.com/office/officeart/2005/8/layout/vList5"/>
    <dgm:cxn modelId="{F626219C-57AF-42EF-A4B8-732B9F7566E4}" type="presParOf" srcId="{CE5761BF-AD80-40DA-87F5-1B29B44F734C}" destId="{516A6D5B-61F0-4877-940A-69FD2B4EE0A4}" srcOrd="4" destOrd="0" presId="urn:microsoft.com/office/officeart/2005/8/layout/vList5"/>
    <dgm:cxn modelId="{7E6EC3E3-A1D6-49EF-AD0C-C48601176C41}" type="presParOf" srcId="{516A6D5B-61F0-4877-940A-69FD2B4EE0A4}" destId="{01DEA692-E4DC-443B-95C8-9316C989FF9C}" srcOrd="0" destOrd="0" presId="urn:microsoft.com/office/officeart/2005/8/layout/vList5"/>
    <dgm:cxn modelId="{18281048-F6DB-46A2-80BD-9B8200891CD2}" type="presParOf" srcId="{516A6D5B-61F0-4877-940A-69FD2B4EE0A4}" destId="{ABE5B41A-10EA-4A2C-BFCB-D0660C8266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63E5-43FA-4DD5-B5D4-21F2A0F812C7}">
      <dsp:nvSpPr>
        <dsp:cNvPr id="0" name=""/>
        <dsp:cNvSpPr/>
      </dsp:nvSpPr>
      <dsp:spPr>
        <a:xfrm rot="5400000">
          <a:off x="5081920" y="-1745271"/>
          <a:ext cx="1650206" cy="5559552"/>
        </a:xfrm>
        <a:prstGeom prst="round2Same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Postural position of the mandible when an individual is resting comfortably in an upright position and the associated muscles are in a state of minimal </a:t>
          </a:r>
          <a:r>
            <a:rPr lang="en-US" sz="1700" kern="1200" dirty="0" err="1" smtClean="0"/>
            <a:t>contractural</a:t>
          </a:r>
          <a:r>
            <a:rPr lang="en-US" sz="1700" kern="1200" dirty="0" smtClean="0"/>
            <a:t> activity (GPT).</a:t>
          </a:r>
          <a:r>
            <a:rPr lang="en-US" sz="1700" kern="1200" dirty="0" smtClean="0">
              <a:solidFill>
                <a:schemeClr val="bg1"/>
              </a:solidFill>
            </a:rPr>
            <a:t>.</a:t>
          </a:r>
          <a:endParaRPr lang="en-US" sz="1700" kern="1200" dirty="0"/>
        </a:p>
      </dsp:txBody>
      <dsp:txXfrm rot="-5400000">
        <a:off x="3127247" y="289958"/>
        <a:ext cx="5478996" cy="1489094"/>
      </dsp:txXfrm>
    </dsp:sp>
    <dsp:sp modelId="{D95A6965-14EE-4F3A-A1AC-C64AC4CF31AB}">
      <dsp:nvSpPr>
        <dsp:cNvPr id="0" name=""/>
        <dsp:cNvSpPr/>
      </dsp:nvSpPr>
      <dsp:spPr>
        <a:xfrm>
          <a:off x="0" y="3125"/>
          <a:ext cx="3127248" cy="2062757"/>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Physiologic rest position</a:t>
          </a:r>
          <a:endParaRPr lang="en-US" sz="3200" kern="1200" dirty="0"/>
        </a:p>
      </dsp:txBody>
      <dsp:txXfrm>
        <a:off x="100695" y="103820"/>
        <a:ext cx="2925858" cy="1861367"/>
      </dsp:txXfrm>
    </dsp:sp>
    <dsp:sp modelId="{05497251-0947-4F4A-87D7-A2A34A73A06C}">
      <dsp:nvSpPr>
        <dsp:cNvPr id="0" name=""/>
        <dsp:cNvSpPr/>
      </dsp:nvSpPr>
      <dsp:spPr>
        <a:xfrm rot="5400000">
          <a:off x="5081920" y="420623"/>
          <a:ext cx="1650206" cy="5559552"/>
        </a:xfrm>
        <a:prstGeom prst="round2Same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The distance measured between two points when the occluding members are in  contact (GPT).</a:t>
          </a:r>
          <a:endParaRPr lang="en-US" sz="1700" kern="1200" dirty="0"/>
        </a:p>
      </dsp:txBody>
      <dsp:txXfrm rot="-5400000">
        <a:off x="3127247" y="2455852"/>
        <a:ext cx="5478996" cy="1489094"/>
      </dsp:txXfrm>
    </dsp:sp>
    <dsp:sp modelId="{0CA8FB8E-23FE-4785-919A-86E2C4AF0552}">
      <dsp:nvSpPr>
        <dsp:cNvPr id="0" name=""/>
        <dsp:cNvSpPr/>
      </dsp:nvSpPr>
      <dsp:spPr>
        <a:xfrm>
          <a:off x="0" y="2169021"/>
          <a:ext cx="3127248" cy="2062757"/>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Occlusal vertical dimension</a:t>
          </a:r>
          <a:endParaRPr lang="en-US" sz="3200" kern="1200" dirty="0"/>
        </a:p>
      </dsp:txBody>
      <dsp:txXfrm>
        <a:off x="100695" y="2269716"/>
        <a:ext cx="2925858" cy="1861367"/>
      </dsp:txXfrm>
    </dsp:sp>
    <dsp:sp modelId="{ABE5B41A-10EA-4A2C-BFCB-D0660C826612}">
      <dsp:nvSpPr>
        <dsp:cNvPr id="0" name=""/>
        <dsp:cNvSpPr/>
      </dsp:nvSpPr>
      <dsp:spPr>
        <a:xfrm rot="5400000">
          <a:off x="5081920" y="2586519"/>
          <a:ext cx="1650206" cy="5559552"/>
        </a:xfrm>
        <a:prstGeom prst="round2Same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The distance between the vertical dimension of rest &amp; the vertical dimension while in occlusion.</a:t>
          </a: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a:p>
      </dsp:txBody>
      <dsp:txXfrm rot="-5400000">
        <a:off x="3127247" y="4621748"/>
        <a:ext cx="5478996" cy="1489094"/>
      </dsp:txXfrm>
    </dsp:sp>
    <dsp:sp modelId="{01DEA692-E4DC-443B-95C8-9316C989FF9C}">
      <dsp:nvSpPr>
        <dsp:cNvPr id="0" name=""/>
        <dsp:cNvSpPr/>
      </dsp:nvSpPr>
      <dsp:spPr>
        <a:xfrm>
          <a:off x="0" y="4334916"/>
          <a:ext cx="3127248" cy="2062757"/>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Inter occlusal space</a:t>
          </a:r>
          <a:endParaRPr lang="en-US" sz="3200" kern="1200" dirty="0"/>
        </a:p>
      </dsp:txBody>
      <dsp:txXfrm>
        <a:off x="100695" y="4435611"/>
        <a:ext cx="2925858" cy="18613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CBA7A-A0E4-4ED8-A17B-53DBCA62BA26}" type="datetimeFigureOut">
              <a:rPr lang="en-US" smtClean="0"/>
              <a:pPr/>
              <a:t>11/23/2018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5ACB8-648D-4732-8A43-A74E990F4754}" type="slidenum">
              <a:rPr lang="en-US" smtClean="0"/>
              <a:pPr/>
              <a:t>‹#›</a:t>
            </a:fld>
            <a:endParaRPr lang="en-US"/>
          </a:p>
        </p:txBody>
      </p:sp>
    </p:spTree>
    <p:extLst>
      <p:ext uri="{BB962C8B-B14F-4D97-AF65-F5344CB8AC3E}">
        <p14:creationId xmlns:p14="http://schemas.microsoft.com/office/powerpoint/2010/main" val="214949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6BE63-B81A-429A-9F13-838BC074CCC5}" type="slidenum">
              <a:rPr lang="en-US"/>
              <a:pPr/>
              <a:t>44</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764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939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3EC50-D965-4272-80D6-6EF942AB0C1A}" type="slidenum">
              <a:rPr lang="en-US"/>
              <a:pPr/>
              <a:t>82</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43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 </a:t>
            </a:r>
            <a:r>
              <a:rPr lang="en-US" sz="1200" dirty="0" err="1" smtClean="0">
                <a:solidFill>
                  <a:srgbClr val="FF0000"/>
                </a:solidFill>
                <a:latin typeface="Arial" pitchFamily="34" charset="0"/>
                <a:cs typeface="Arial" pitchFamily="34" charset="0"/>
              </a:rPr>
              <a:t>maxillomandibular</a:t>
            </a:r>
            <a:r>
              <a:rPr lang="en-US" sz="1200" dirty="0" smtClean="0">
                <a:solidFill>
                  <a:srgbClr val="FF0000"/>
                </a:solidFill>
                <a:latin typeface="Arial" pitchFamily="34" charset="0"/>
                <a:cs typeface="Arial" pitchFamily="34" charset="0"/>
              </a:rPr>
              <a:t> relationship</a:t>
            </a:r>
            <a:r>
              <a:rPr lang="en-US" sz="1200" dirty="0" smtClean="0">
                <a:latin typeface="Arial" pitchFamily="34" charset="0"/>
                <a:cs typeface="Arial" pitchFamily="34" charset="0"/>
              </a:rPr>
              <a:t> in which the condyles articulate with the thinnest avascular portion of their respective discs with the </a:t>
            </a:r>
            <a:r>
              <a:rPr lang="en-US" sz="1200" dirty="0" smtClean="0">
                <a:solidFill>
                  <a:srgbClr val="FF0000"/>
                </a:solidFill>
                <a:latin typeface="Arial" pitchFamily="34" charset="0"/>
                <a:cs typeface="Arial" pitchFamily="34" charset="0"/>
              </a:rPr>
              <a:t>complex in the anterior superior position</a:t>
            </a:r>
            <a:r>
              <a:rPr lang="en-US" sz="1200" dirty="0" smtClean="0">
                <a:latin typeface="Arial" pitchFamily="34" charset="0"/>
                <a:cs typeface="Arial" pitchFamily="34" charset="0"/>
              </a:rPr>
              <a:t> against the slopes of the articular eminences. This position </a:t>
            </a:r>
            <a:r>
              <a:rPr lang="en-US" sz="1200" dirty="0" smtClean="0">
                <a:solidFill>
                  <a:srgbClr val="FF0000"/>
                </a:solidFill>
                <a:latin typeface="Arial" pitchFamily="34" charset="0"/>
                <a:cs typeface="Arial" pitchFamily="34" charset="0"/>
              </a:rPr>
              <a:t>is independent of tooth contact</a:t>
            </a:r>
            <a:r>
              <a:rPr lang="en-US" sz="1200" dirty="0" smtClean="0">
                <a:latin typeface="Arial" pitchFamily="34" charset="0"/>
                <a:cs typeface="Arial" pitchFamily="34" charset="0"/>
              </a:rPr>
              <a:t>. This position is clinically discernible when the mandible is directed superior and anteriorly. </a:t>
            </a:r>
            <a:r>
              <a:rPr lang="en-US" sz="1200" smtClean="0">
                <a:latin typeface="Arial" pitchFamily="34" charset="0"/>
                <a:cs typeface="Arial" pitchFamily="34" charset="0"/>
              </a:rPr>
              <a:t>It is restricted to a purely rotary movement about the transverse horizontal axis”</a:t>
            </a:r>
          </a:p>
          <a:p>
            <a:endParaRPr lang="en-US"/>
          </a:p>
        </p:txBody>
      </p:sp>
      <p:sp>
        <p:nvSpPr>
          <p:cNvPr id="4" name="Slide Number Placeholder 3"/>
          <p:cNvSpPr>
            <a:spLocks noGrp="1"/>
          </p:cNvSpPr>
          <p:nvPr>
            <p:ph type="sldNum" sz="quarter" idx="10"/>
          </p:nvPr>
        </p:nvSpPr>
        <p:spPr/>
        <p:txBody>
          <a:bodyPr/>
          <a:lstStyle/>
          <a:p>
            <a:fld id="{8FC5ACB8-648D-4732-8A43-A74E990F4754}" type="slidenum">
              <a:rPr lang="en-US" smtClean="0"/>
              <a:pPr/>
              <a:t>45</a:t>
            </a:fld>
            <a:endParaRPr lang="en-US"/>
          </a:p>
        </p:txBody>
      </p:sp>
    </p:spTree>
    <p:extLst>
      <p:ext uri="{BB962C8B-B14F-4D97-AF65-F5344CB8AC3E}">
        <p14:creationId xmlns:p14="http://schemas.microsoft.com/office/powerpoint/2010/main" val="172010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936DF-A8A1-410A-8186-1BD036A726A6}" type="slidenum">
              <a:rPr lang="en-US"/>
              <a:pPr/>
              <a:t>54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883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200" dirty="0" smtClean="0"/>
              <a:t>A trench is made in the mandibular rim </a:t>
            </a:r>
          </a:p>
          <a:p>
            <a:pPr marL="285750" indent="-285750">
              <a:buFont typeface="Arial" pitchFamily="34" charset="0"/>
              <a:buChar char="•"/>
            </a:pPr>
            <a:r>
              <a:rPr lang="en-US" sz="1200" dirty="0" smtClean="0"/>
              <a:t> a mixture of half plaster &amp;half pumice is placed in the trench. </a:t>
            </a:r>
          </a:p>
          <a:p>
            <a:pPr marL="285750" indent="-285750">
              <a:buFont typeface="Arial" pitchFamily="34" charset="0"/>
              <a:buChar char="•"/>
            </a:pPr>
            <a:r>
              <a:rPr lang="en-US" sz="1200" dirty="0" smtClean="0"/>
              <a:t>The mandibular movement generates compensating curves in the plaster &amp; pumice.</a:t>
            </a:r>
          </a:p>
          <a:p>
            <a:pPr marL="285750" indent="-285750">
              <a:buFont typeface="Arial" pitchFamily="34" charset="0"/>
              <a:buChar char="•"/>
            </a:pPr>
            <a:r>
              <a:rPr lang="en-US" sz="1200" dirty="0" smtClean="0"/>
              <a:t> When the plaster &amp; pumice are reduced to the pre-determined vertical dimension of occlusion, the patient is instructed to </a:t>
            </a:r>
            <a:r>
              <a:rPr lang="en-US" sz="1200" dirty="0" err="1" smtClean="0"/>
              <a:t>retrude</a:t>
            </a:r>
            <a:r>
              <a:rPr lang="en-US" sz="1200" dirty="0" smtClean="0"/>
              <a:t> the mandible &amp; the occlusion rims are joined together.</a:t>
            </a:r>
          </a:p>
          <a:p>
            <a:endParaRPr lang="en-US" dirty="0"/>
          </a:p>
        </p:txBody>
      </p:sp>
      <p:sp>
        <p:nvSpPr>
          <p:cNvPr id="4" name="Slide Number Placeholder 3"/>
          <p:cNvSpPr>
            <a:spLocks noGrp="1"/>
          </p:cNvSpPr>
          <p:nvPr>
            <p:ph type="sldNum" sz="quarter" idx="10"/>
          </p:nvPr>
        </p:nvSpPr>
        <p:spPr/>
        <p:txBody>
          <a:bodyPr/>
          <a:lstStyle/>
          <a:p>
            <a:fld id="{8FC5ACB8-648D-4732-8A43-A74E990F4754}" type="slidenum">
              <a:rPr lang="en-US" smtClean="0"/>
              <a:pPr/>
              <a:t>61</a:t>
            </a:fld>
            <a:endParaRPr lang="en-US"/>
          </a:p>
        </p:txBody>
      </p:sp>
    </p:spTree>
    <p:extLst>
      <p:ext uri="{BB962C8B-B14F-4D97-AF65-F5344CB8AC3E}">
        <p14:creationId xmlns:p14="http://schemas.microsoft.com/office/powerpoint/2010/main" val="141851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1C796-6201-456F-99AE-8FED91512CE7}" type="slidenum">
              <a:rPr lang="en-US"/>
              <a:pPr/>
              <a:t>76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517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496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919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740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4825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2476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00800"/>
            <a:ext cx="1905000" cy="457200"/>
          </a:xfrm>
        </p:spPr>
        <p:txBody>
          <a:bodyPr/>
          <a:lstStyle>
            <a:lvl1pPr>
              <a:defRPr/>
            </a:lvl1pPr>
          </a:lstStyle>
          <a:p>
            <a:fld id="{21E5F8A2-F706-4605-BDB5-B4B104E0F9BD}" type="datetime1">
              <a:rPr lang="en-US"/>
              <a:pPr/>
              <a:t>11/23/2018</a:t>
            </a:fld>
            <a:endParaRPr lang="en-US"/>
          </a:p>
        </p:txBody>
      </p:sp>
      <p:sp>
        <p:nvSpPr>
          <p:cNvPr id="6" name="Footer Placeholder 5"/>
          <p:cNvSpPr>
            <a:spLocks noGrp="1"/>
          </p:cNvSpPr>
          <p:nvPr>
            <p:ph type="ftr" sz="quarter" idx="11"/>
          </p:nvPr>
        </p:nvSpPr>
        <p:spPr>
          <a:xfrm>
            <a:off x="4267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237413" y="6399213"/>
            <a:ext cx="1905000" cy="457200"/>
          </a:xfrm>
        </p:spPr>
        <p:txBody>
          <a:bodyPr/>
          <a:lstStyle>
            <a:lvl1pPr>
              <a:defRPr/>
            </a:lvl1pPr>
          </a:lstStyle>
          <a:p>
            <a:fld id="{FCCBC2FC-A4D9-40F1-A5F4-2DE855771C8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7600" y="609600"/>
            <a:ext cx="6908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7600" y="19812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9812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17600" y="41148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4114800"/>
            <a:ext cx="33866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11/23/2018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64514B8-14A7-49B7-831C-F5AB7A2E6FB6}" type="datetime1">
              <a:rPr lang="en-US" smtClean="0"/>
              <a:pPr/>
              <a:t>11/23/2018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6CC710-5FE7-41C3-88F9-67E0FADB6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6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4.jpeg"/><Relationship Id="rId4" Type="http://schemas.openxmlformats.org/officeDocument/2006/relationships/image" Target="../media/image63.jpeg"/></Relationships>
</file>

<file path=ppt/slides/_rels/slide7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Rounded MT Bold" pitchFamily="34" charset="0"/>
              </a:rPr>
              <a:t> Vertical and Horizontal Jaw relations in complete denture</a:t>
            </a:r>
            <a:endParaRPr lang="en-US" dirty="0"/>
          </a:p>
        </p:txBody>
      </p:sp>
      <p:sp>
        <p:nvSpPr>
          <p:cNvPr id="3" name="Subtitle 2"/>
          <p:cNvSpPr>
            <a:spLocks noGrp="1"/>
          </p:cNvSpPr>
          <p:nvPr>
            <p:ph type="subTitle" idx="1"/>
          </p:nvPr>
        </p:nvSpPr>
        <p:spPr>
          <a:xfrm>
            <a:off x="762000" y="3962400"/>
            <a:ext cx="7772400" cy="1199704"/>
          </a:xfrm>
        </p:spPr>
        <p:txBody>
          <a:bodyPr/>
          <a:lstStyle/>
          <a:p>
            <a:r>
              <a:rPr lang="en-US" dirty="0" smtClean="0"/>
              <a:t>Dr. </a:t>
            </a:r>
            <a:r>
              <a:rPr lang="en-US" dirty="0" err="1" smtClean="0"/>
              <a:t>P</a:t>
            </a:r>
            <a:r>
              <a:rPr lang="en-US" dirty="0" err="1" smtClean="0"/>
              <a:t>iyush</a:t>
            </a:r>
            <a:r>
              <a:rPr lang="en-US" dirty="0" smtClean="0"/>
              <a:t> </a:t>
            </a:r>
            <a:r>
              <a:rPr lang="en-US" dirty="0" err="1" smtClean="0"/>
              <a:t>Mankar</a:t>
            </a:r>
            <a:r>
              <a:rPr lang="en-US" dirty="0" smtClean="0"/>
              <a:t> </a:t>
            </a:r>
            <a:endParaRPr lang="en-US" dirty="0"/>
          </a:p>
        </p:txBody>
      </p:sp>
    </p:spTree>
    <p:extLst>
      <p:ext uri="{BB962C8B-B14F-4D97-AF65-F5344CB8AC3E}">
        <p14:creationId xmlns:p14="http://schemas.microsoft.com/office/powerpoint/2010/main" val="409797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smtClean="0">
                <a:latin typeface="Arial" pitchFamily="34" charset="0"/>
                <a:cs typeface="Arial" pitchFamily="34" charset="0"/>
              </a:rPr>
              <a:t>For </a:t>
            </a:r>
            <a:r>
              <a:rPr lang="en-US" sz="2400" dirty="0" err="1" smtClean="0">
                <a:latin typeface="Arial" pitchFamily="34" charset="0"/>
                <a:cs typeface="Arial" pitchFamily="34" charset="0"/>
              </a:rPr>
              <a:t>mandibular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a:t>
            </a:r>
          </a:p>
          <a:p>
            <a:pPr lvl="1" algn="l" rtl="0"/>
            <a:r>
              <a:rPr lang="en-US" sz="2400" dirty="0" smtClean="0">
                <a:latin typeface="Arial" pitchFamily="34" charset="0"/>
                <a:cs typeface="Arial" pitchFamily="34" charset="0"/>
              </a:rPr>
              <a:t>Anteriorly the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plane should be at the corner of the mouth</a:t>
            </a:r>
          </a:p>
          <a:p>
            <a:pPr lvl="1" algn="l" rtl="0"/>
            <a:endParaRPr lang="en-US" sz="2400" dirty="0">
              <a:latin typeface="Arial" pitchFamily="34" charset="0"/>
              <a:cs typeface="Arial" pitchFamily="34" charset="0"/>
            </a:endParaRPr>
          </a:p>
          <a:p>
            <a:pPr lvl="1" algn="l" rtl="0"/>
            <a:endParaRPr lang="en-US" sz="2400" dirty="0" smtClean="0">
              <a:latin typeface="Arial" pitchFamily="34" charset="0"/>
              <a:cs typeface="Arial" pitchFamily="34" charset="0"/>
            </a:endParaRPr>
          </a:p>
          <a:p>
            <a:pPr lvl="1" algn="l" rtl="0"/>
            <a:r>
              <a:rPr lang="en-US" sz="2400" dirty="0" err="1" smtClean="0">
                <a:latin typeface="Arial" pitchFamily="34" charset="0"/>
                <a:cs typeface="Arial" pitchFamily="34" charset="0"/>
              </a:rPr>
              <a:t>Posteriorly</a:t>
            </a:r>
            <a:r>
              <a:rPr lang="en-US" sz="2400" dirty="0" smtClean="0">
                <a:latin typeface="Arial" pitchFamily="34" charset="0"/>
                <a:cs typeface="Arial" pitchFamily="34" charset="0"/>
              </a:rPr>
              <a:t> the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 should be at the junction of anterior 2/3</a:t>
            </a:r>
            <a:r>
              <a:rPr lang="en-US" sz="2400" baseline="30000" dirty="0" smtClean="0">
                <a:latin typeface="Arial" pitchFamily="34" charset="0"/>
                <a:cs typeface="Arial" pitchFamily="34" charset="0"/>
              </a:rPr>
              <a:t>rd</a:t>
            </a:r>
            <a:r>
              <a:rPr lang="en-US" sz="2400" dirty="0" smtClean="0">
                <a:latin typeface="Arial" pitchFamily="34" charset="0"/>
                <a:cs typeface="Arial" pitchFamily="34" charset="0"/>
              </a:rPr>
              <a:t>  and posterior 1/3</a:t>
            </a:r>
            <a:r>
              <a:rPr lang="en-US" sz="2400" baseline="30000" dirty="0" smtClean="0">
                <a:latin typeface="Arial" pitchFamily="34" charset="0"/>
                <a:cs typeface="Arial" pitchFamily="34" charset="0"/>
              </a:rPr>
              <a:t>rd</a:t>
            </a:r>
            <a:r>
              <a:rPr lang="en-US" sz="2400" dirty="0" smtClean="0">
                <a:latin typeface="Arial" pitchFamily="34" charset="0"/>
                <a:cs typeface="Arial" pitchFamily="34" charset="0"/>
              </a:rPr>
              <a:t> of the </a:t>
            </a:r>
            <a:r>
              <a:rPr lang="en-US" sz="2400" dirty="0" err="1" smtClean="0">
                <a:latin typeface="Arial" pitchFamily="34" charset="0"/>
                <a:cs typeface="Arial" pitchFamily="34" charset="0"/>
              </a:rPr>
              <a:t>retromolar</a:t>
            </a:r>
            <a:r>
              <a:rPr lang="en-US" sz="2400" dirty="0" smtClean="0">
                <a:latin typeface="Arial" pitchFamily="34" charset="0"/>
                <a:cs typeface="Arial" pitchFamily="34" charset="0"/>
              </a:rPr>
              <a:t> pad.</a:t>
            </a:r>
            <a:r>
              <a:rPr lang="en-US" sz="2400" baseline="30000" dirty="0" smtClean="0">
                <a:latin typeface="Arial" pitchFamily="34" charset="0"/>
                <a:cs typeface="Arial" pitchFamily="34" charset="0"/>
              </a:rPr>
              <a:t>                             </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09800"/>
            <a:ext cx="7391400" cy="2481263"/>
          </a:xfrm>
          <a:solidFill>
            <a:srgbClr val="FF0000"/>
          </a:solidFill>
        </p:spPr>
        <p:style>
          <a:lnRef idx="3">
            <a:schemeClr val="lt1"/>
          </a:lnRef>
          <a:fillRef idx="1">
            <a:schemeClr val="accent4"/>
          </a:fillRef>
          <a:effectRef idx="1">
            <a:schemeClr val="accent4"/>
          </a:effectRef>
          <a:fontRef idx="minor">
            <a:schemeClr val="lt1"/>
          </a:fontRef>
        </p:style>
        <p:txBody>
          <a:bodyPr>
            <a:normAutofit lnSpcReduction="10000"/>
          </a:bodyPr>
          <a:lstStyle/>
          <a:p>
            <a:pPr marL="448056" indent="-384048" fontAlgn="auto">
              <a:spcAft>
                <a:spcPts val="0"/>
              </a:spcAft>
              <a:buFont typeface="Wingdings 2"/>
              <a:buChar char=""/>
              <a:defRPr/>
            </a:pPr>
            <a:r>
              <a:rPr lang="en-US" sz="3200" dirty="0" smtClean="0"/>
              <a:t>Physiologic rest position / rest vertical dimension (RVD)</a:t>
            </a:r>
          </a:p>
          <a:p>
            <a:pPr marL="448056" indent="-384048" fontAlgn="auto">
              <a:spcAft>
                <a:spcPts val="0"/>
              </a:spcAft>
              <a:buFont typeface="Wingdings 2"/>
              <a:buChar char=""/>
              <a:defRPr/>
            </a:pPr>
            <a:r>
              <a:rPr lang="en-US" sz="3200" dirty="0" smtClean="0"/>
              <a:t>Occlusal vertical dimension (OVD)</a:t>
            </a:r>
          </a:p>
          <a:p>
            <a:pPr marL="448056" indent="-384048" fontAlgn="auto">
              <a:spcAft>
                <a:spcPts val="0"/>
              </a:spcAft>
              <a:buFont typeface="Wingdings 2"/>
              <a:buChar char=""/>
              <a:defRPr/>
            </a:pPr>
            <a:r>
              <a:rPr lang="en-US" sz="3200" dirty="0" smtClean="0"/>
              <a:t>Inter occlusal space / free way space</a:t>
            </a:r>
          </a:p>
        </p:txBody>
      </p:sp>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3 components</a:t>
            </a:r>
            <a:endParaRPr lang="en-US" dirty="0">
              <a:solidFill>
                <a:schemeClr val="accent1">
                  <a:tint val="83000"/>
                  <a:satMod val="150000"/>
                </a:schemeClr>
              </a:solidFill>
            </a:endParaRPr>
          </a:p>
        </p:txBody>
      </p:sp>
    </p:spTree>
    <p:extLst>
      <p:ext uri="{BB962C8B-B14F-4D97-AF65-F5344CB8AC3E}">
        <p14:creationId xmlns:p14="http://schemas.microsoft.com/office/powerpoint/2010/main" val="1613280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04800"/>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051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smtClean="0">
                <a:latin typeface="Arial" pitchFamily="34" charset="0"/>
                <a:cs typeface="Arial" pitchFamily="34" charset="0"/>
              </a:rPr>
              <a:t>The Vertical Jaw Relations are expressed as the amount of separation of the maxilla &amp; mandible under specified conditions.</a:t>
            </a:r>
          </a:p>
          <a:p>
            <a:pPr algn="l" rtl="0"/>
            <a:endParaRPr lang="en-US" sz="2400" dirty="0" smtClean="0">
              <a:latin typeface="Arial" pitchFamily="34" charset="0"/>
              <a:cs typeface="Arial" pitchFamily="34" charset="0"/>
            </a:endParaRPr>
          </a:p>
          <a:p>
            <a:pPr algn="l" rtl="0"/>
            <a:r>
              <a:rPr lang="en-US" sz="2400" u="sng" dirty="0" smtClean="0">
                <a:latin typeface="Arial" pitchFamily="34" charset="0"/>
                <a:cs typeface="Arial" pitchFamily="34" charset="0"/>
              </a:rPr>
              <a:t>The Vertical Jaw Relations can be recorded in 2 positions:-</a:t>
            </a:r>
          </a:p>
          <a:p>
            <a:pPr algn="l" rtl="0">
              <a:buFontTx/>
              <a:buNone/>
            </a:pPr>
            <a:r>
              <a:rPr lang="en-US" sz="2400" dirty="0" smtClean="0">
                <a:latin typeface="Arial" pitchFamily="34" charset="0"/>
                <a:cs typeface="Arial" pitchFamily="34" charset="0"/>
              </a:rPr>
              <a:t>1) The vertical dimension at rest position </a:t>
            </a:r>
            <a:r>
              <a:rPr lang="en-US" sz="2400" dirty="0" smtClean="0">
                <a:solidFill>
                  <a:srgbClr val="FF0000"/>
                </a:solidFill>
                <a:latin typeface="Arial" pitchFamily="34" charset="0"/>
                <a:cs typeface="Arial" pitchFamily="34" charset="0"/>
              </a:rPr>
              <a:t>(VDR)</a:t>
            </a:r>
          </a:p>
          <a:p>
            <a:pPr algn="l" rtl="0">
              <a:buFontTx/>
              <a:buNone/>
            </a:pPr>
            <a:r>
              <a:rPr lang="en-US" sz="2400" dirty="0" smtClean="0">
                <a:latin typeface="Arial" pitchFamily="34" charset="0"/>
                <a:cs typeface="Arial" pitchFamily="34" charset="0"/>
              </a:rPr>
              <a:t>2) The vertical dimension at occlusion </a:t>
            </a:r>
            <a:r>
              <a:rPr lang="en-US" sz="2400" dirty="0" smtClean="0">
                <a:solidFill>
                  <a:srgbClr val="FF0000"/>
                </a:solidFill>
                <a:latin typeface="Arial" pitchFamily="34" charset="0"/>
                <a:cs typeface="Arial" pitchFamily="34" charset="0"/>
              </a:rPr>
              <a:t>(VDO)</a:t>
            </a:r>
          </a:p>
          <a:p>
            <a:pPr algn="l" rtl="0"/>
            <a:endParaRPr lang="en-US" sz="2400"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t>Assessing vertical dimension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fontScale="92500" lnSpcReduction="20000"/>
          </a:bodyPr>
          <a:lstStyle/>
          <a:p>
            <a:pPr fontAlgn="auto">
              <a:spcAft>
                <a:spcPts val="0"/>
              </a:spcAft>
              <a:buFont typeface="Wingdings 2"/>
              <a:buNone/>
              <a:defRPr/>
            </a:pPr>
            <a:r>
              <a:rPr lang="en-US" dirty="0" smtClean="0"/>
              <a:t>RVD – rest vertical dimension</a:t>
            </a:r>
          </a:p>
          <a:p>
            <a:pPr fontAlgn="auto">
              <a:spcAft>
                <a:spcPts val="0"/>
              </a:spcAft>
              <a:buFont typeface="Wingdings 2"/>
              <a:buNone/>
              <a:defRPr/>
            </a:pPr>
            <a:r>
              <a:rPr lang="en-US" dirty="0" smtClean="0"/>
              <a:t>OVD – occlusal vertical dimension</a:t>
            </a:r>
          </a:p>
          <a:p>
            <a:pPr fontAlgn="auto">
              <a:spcAft>
                <a:spcPts val="0"/>
              </a:spcAft>
              <a:buFont typeface="Wingdings 2"/>
              <a:buNone/>
              <a:defRPr/>
            </a:pPr>
            <a:r>
              <a:rPr lang="en-US" dirty="0" smtClean="0"/>
              <a:t>FWS – free way space</a:t>
            </a:r>
          </a:p>
          <a:p>
            <a:pPr fontAlgn="auto">
              <a:spcAft>
                <a:spcPts val="0"/>
              </a:spcAft>
              <a:buFont typeface="Wingdings 2"/>
              <a:buNone/>
              <a:defRPr/>
            </a:pPr>
            <a:endParaRPr lang="en-US" dirty="0"/>
          </a:p>
        </p:txBody>
      </p:sp>
      <p:pic>
        <p:nvPicPr>
          <p:cNvPr id="4" name="Content Placeholder 3" descr="4800549-f1.jpg"/>
          <p:cNvPicPr>
            <a:picLocks noGrp="1" noChangeAspect="1"/>
          </p:cNvPicPr>
          <p:nvPr>
            <p:ph type="pic" idx="1"/>
          </p:nvPr>
        </p:nvPicPr>
        <p:blipFill>
          <a:blip r:embed="rId2"/>
          <a:srcRect t="12305" b="12305"/>
          <a:stretch>
            <a:fillRect/>
          </a:stretch>
        </p:blipFill>
        <p:spPr>
          <a:xfrm>
            <a:off x="228600" y="189968"/>
            <a:ext cx="8686800" cy="4389120"/>
          </a:xfrm>
          <a:prstGeom prst="rect">
            <a:avLst/>
          </a:prstGeom>
        </p:spPr>
      </p:pic>
      <p:sp>
        <p:nvSpPr>
          <p:cNvPr id="5" name="Title 4"/>
          <p:cNvSpPr>
            <a:spLocks noGrp="1"/>
          </p:cNvSpPr>
          <p:nvPr>
            <p:ph type="title"/>
          </p:nvPr>
        </p:nvSpPr>
        <p:spPr/>
        <p:txBody>
          <a:bodyPr>
            <a:normAutofit/>
          </a:bodyPr>
          <a:lstStyle/>
          <a:p>
            <a:pPr indent="0" algn="ctr" fontAlgn="auto">
              <a:spcAft>
                <a:spcPts val="0"/>
              </a:spcAft>
              <a:defRPr/>
            </a:pPr>
            <a:r>
              <a:rPr lang="en-US" dirty="0" smtClean="0">
                <a:solidFill>
                  <a:schemeClr val="accent1">
                    <a:tint val="83000"/>
                    <a:satMod val="150000"/>
                  </a:schemeClr>
                </a:solidFill>
              </a:rPr>
              <a:t>RELATION BETWEEN THE COMPONENTS</a:t>
            </a:r>
            <a:endParaRPr lang="en-US" dirty="0">
              <a:solidFill>
                <a:schemeClr val="accent1">
                  <a:tint val="83000"/>
                  <a:satMod val="150000"/>
                </a:schemeClr>
              </a:solidFill>
            </a:endParaRPr>
          </a:p>
        </p:txBody>
      </p:sp>
    </p:spTree>
    <p:extLst>
      <p:ext uri="{BB962C8B-B14F-4D97-AF65-F5344CB8AC3E}">
        <p14:creationId xmlns:p14="http://schemas.microsoft.com/office/powerpoint/2010/main" val="3496733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304800"/>
            <a:ext cx="8229600" cy="5702491"/>
          </a:xfrm>
        </p:spPr>
        <p:txBody>
          <a:bodyPr/>
          <a:lstStyle/>
          <a:p>
            <a:r>
              <a:rPr lang="en-US" dirty="0" smtClean="0"/>
              <a:t>During the construction of complete dentures, the rest vertical dimension is determined first and then reduced or closed to the </a:t>
            </a:r>
            <a:r>
              <a:rPr lang="en-US" dirty="0" err="1" smtClean="0"/>
              <a:t>occlusal</a:t>
            </a:r>
            <a:r>
              <a:rPr lang="en-US" dirty="0" smtClean="0"/>
              <a:t> vertical dimension. </a:t>
            </a:r>
          </a:p>
          <a:p>
            <a:endParaRPr lang="en-US" dirty="0" smtClean="0"/>
          </a:p>
          <a:p>
            <a:endParaRPr lang="en-US" dirty="0" smtClean="0"/>
          </a:p>
          <a:p>
            <a:endParaRPr lang="en-US" dirty="0" smtClean="0"/>
          </a:p>
          <a:p>
            <a:endParaRPr lang="en-US" dirty="0" smtClean="0"/>
          </a:p>
          <a:p>
            <a:r>
              <a:rPr lang="en-US" dirty="0" smtClean="0"/>
              <a:t>Some </a:t>
            </a:r>
            <a:r>
              <a:rPr lang="en-US" dirty="0" err="1" smtClean="0"/>
              <a:t>prosthodontists</a:t>
            </a:r>
            <a:r>
              <a:rPr lang="en-US" dirty="0" smtClean="0"/>
              <a:t> believe that the physiologic rest position tends to remain constant for variable periods of time.</a:t>
            </a:r>
          </a:p>
          <a:p>
            <a:endParaRPr lang="en-US" dirty="0" smtClean="0"/>
          </a:p>
        </p:txBody>
      </p:sp>
      <p:sp>
        <p:nvSpPr>
          <p:cNvPr id="4" name="TextBox 3"/>
          <p:cNvSpPr txBox="1"/>
          <p:nvPr/>
        </p:nvSpPr>
        <p:spPr>
          <a:xfrm>
            <a:off x="685800" y="2286000"/>
            <a:ext cx="6822702" cy="1077218"/>
          </a:xfrm>
          <a:prstGeom prst="rect">
            <a:avLst/>
          </a:prstGeom>
          <a:solidFill>
            <a:schemeClr val="lt1">
              <a:alpha val="16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US" sz="3200" dirty="0">
                <a:solidFill>
                  <a:schemeClr val="tx1"/>
                </a:solidFill>
              </a:rPr>
              <a:t>Average inter occlusal distance </a:t>
            </a:r>
            <a:r>
              <a:rPr lang="en-US" sz="3200" dirty="0" smtClean="0">
                <a:solidFill>
                  <a:schemeClr val="tx1"/>
                </a:solidFill>
              </a:rPr>
              <a:t>=</a:t>
            </a:r>
          </a:p>
          <a:p>
            <a:pPr fontAlgn="auto">
              <a:spcBef>
                <a:spcPts val="0"/>
              </a:spcBef>
              <a:spcAft>
                <a:spcPts val="0"/>
              </a:spcAft>
              <a:defRPr/>
            </a:pPr>
            <a:r>
              <a:rPr lang="en-US" sz="3200" dirty="0" smtClean="0">
                <a:solidFill>
                  <a:schemeClr val="tx1"/>
                </a:solidFill>
              </a:rPr>
              <a:t> </a:t>
            </a:r>
            <a:r>
              <a:rPr lang="en-US" sz="3200" dirty="0">
                <a:solidFill>
                  <a:schemeClr val="tx1"/>
                </a:solidFill>
              </a:rPr>
              <a:t>2 </a:t>
            </a:r>
            <a:r>
              <a:rPr lang="en-US" sz="3200" dirty="0" smtClean="0">
                <a:solidFill>
                  <a:schemeClr val="tx1"/>
                </a:solidFill>
              </a:rPr>
              <a:t>to </a:t>
            </a:r>
            <a:r>
              <a:rPr lang="en-US" sz="3200" dirty="0">
                <a:solidFill>
                  <a:schemeClr val="tx1"/>
                </a:solidFill>
              </a:rPr>
              <a:t>4 mm</a:t>
            </a:r>
          </a:p>
        </p:txBody>
      </p:sp>
    </p:spTree>
    <p:extLst>
      <p:ext uri="{BB962C8B-B14F-4D97-AF65-F5344CB8AC3E}">
        <p14:creationId xmlns:p14="http://schemas.microsoft.com/office/powerpoint/2010/main" val="2144523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48056" indent="-384048" fontAlgn="auto">
              <a:spcAft>
                <a:spcPts val="0"/>
              </a:spcAft>
              <a:buFont typeface="Wingdings 2"/>
              <a:buNone/>
              <a:defRPr/>
            </a:pPr>
            <a:r>
              <a:rPr lang="en-US" dirty="0" smtClean="0"/>
              <a:t>General considerations:</a:t>
            </a:r>
          </a:p>
          <a:p>
            <a:pPr marL="448056" indent="-384048" fontAlgn="auto">
              <a:spcAft>
                <a:spcPts val="0"/>
              </a:spcAft>
              <a:buFont typeface="Wingdings 2"/>
              <a:buChar char=""/>
              <a:defRPr/>
            </a:pPr>
            <a:r>
              <a:rPr lang="en-US" dirty="0" smtClean="0"/>
              <a:t>The position of the mandible influenced by gravity.</a:t>
            </a:r>
          </a:p>
          <a:p>
            <a:pPr marL="448056" indent="-384048" fontAlgn="auto">
              <a:spcAft>
                <a:spcPts val="0"/>
              </a:spcAft>
              <a:buFont typeface="Wingdings 2"/>
              <a:buChar char=""/>
              <a:defRPr/>
            </a:pPr>
            <a:r>
              <a:rPr lang="en-US" dirty="0" smtClean="0"/>
              <a:t>When a patient is tensed, under strain nervous, tired, or irritable the values vary.</a:t>
            </a:r>
          </a:p>
          <a:p>
            <a:pPr marL="448056" indent="-384048" fontAlgn="auto">
              <a:spcAft>
                <a:spcPts val="0"/>
              </a:spcAft>
              <a:buFont typeface="Wingdings 2"/>
              <a:buChar char=""/>
              <a:defRPr/>
            </a:pPr>
            <a:r>
              <a:rPr lang="en-US" dirty="0" smtClean="0"/>
              <a:t>In patients who suffer neuromuscular disturbances.</a:t>
            </a:r>
          </a:p>
          <a:p>
            <a:pPr marL="448056" indent="-384048" fontAlgn="auto">
              <a:spcAft>
                <a:spcPts val="0"/>
              </a:spcAft>
              <a:buFont typeface="Wingdings 2"/>
              <a:buChar char=""/>
              <a:defRPr/>
            </a:pPr>
            <a:r>
              <a:rPr lang="en-US" dirty="0" smtClean="0"/>
              <a:t>The duration of maintaining the rest position is usually short.</a:t>
            </a:r>
          </a:p>
          <a:p>
            <a:pPr marL="448056" indent="-384048" fontAlgn="auto">
              <a:spcAft>
                <a:spcPts val="0"/>
              </a:spcAft>
              <a:buFont typeface="Wingdings 2"/>
              <a:buChar char=""/>
              <a:defRPr/>
            </a:pPr>
            <a:r>
              <a:rPr lang="en-US" dirty="0" smtClean="0"/>
              <a:t>No one method can be accepted for all patients.</a:t>
            </a:r>
          </a:p>
          <a:p>
            <a:pPr marL="448056" indent="-384048" fontAlgn="auto">
              <a:spcAft>
                <a:spcPts val="0"/>
              </a:spcAft>
              <a:buFont typeface="Wingdings 2"/>
              <a:buChar char=""/>
              <a:defRPr/>
            </a:pPr>
            <a:r>
              <a:rPr lang="en-US" dirty="0" smtClean="0"/>
              <a:t>If no space is present between teeth in dentures, discomfort, pain, generalized hyperemia and bone resorption occurs.</a:t>
            </a:r>
          </a:p>
          <a:p>
            <a:pPr marL="448056" indent="-384048" fontAlgn="auto">
              <a:spcAft>
                <a:spcPts val="0"/>
              </a:spcAft>
              <a:buFont typeface="Wingdings 2"/>
              <a:buChar char=""/>
              <a:defRPr/>
            </a:pPr>
            <a:endParaRPr lang="en-US" dirty="0" smtClean="0">
              <a:solidFill>
                <a:schemeClr val="bg1"/>
              </a:solidFill>
            </a:endParaRPr>
          </a:p>
          <a:p>
            <a:pPr marL="448056" indent="-384048" fontAlgn="auto">
              <a:spcAft>
                <a:spcPts val="0"/>
              </a:spcAft>
              <a:buFont typeface="Wingdings 2"/>
              <a:buChar char=""/>
              <a:defRPr/>
            </a:pPr>
            <a:endParaRPr lang="en-US" dirty="0">
              <a:solidFill>
                <a:schemeClr val="bg2">
                  <a:lumMod val="50000"/>
                </a:schemeClr>
              </a:solidFill>
            </a:endParaRPr>
          </a:p>
        </p:txBody>
      </p:sp>
      <p:sp>
        <p:nvSpPr>
          <p:cNvPr id="3" name="Title 2"/>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PHYSIOLOGIC REST POSITION</a:t>
            </a:r>
            <a:endParaRPr lang="en-US" dirty="0">
              <a:solidFill>
                <a:schemeClr val="accent1">
                  <a:tint val="83000"/>
                  <a:satMod val="150000"/>
                </a:schemeClr>
              </a:solidFill>
            </a:endParaRPr>
          </a:p>
        </p:txBody>
      </p:sp>
    </p:spTree>
    <p:extLst>
      <p:ext uri="{BB962C8B-B14F-4D97-AF65-F5344CB8AC3E}">
        <p14:creationId xmlns:p14="http://schemas.microsoft.com/office/powerpoint/2010/main" val="2082389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smtClean="0"/>
              <a:t>Facial measurements</a:t>
            </a:r>
          </a:p>
          <a:p>
            <a:r>
              <a:rPr lang="en-US" smtClean="0"/>
              <a:t>Tactile sense</a:t>
            </a:r>
          </a:p>
          <a:p>
            <a:r>
              <a:rPr lang="en-US" smtClean="0"/>
              <a:t>Phonetics</a:t>
            </a:r>
          </a:p>
          <a:p>
            <a:r>
              <a:rPr lang="en-US" smtClean="0"/>
              <a:t>Facial expression</a:t>
            </a:r>
          </a:p>
          <a:p>
            <a:r>
              <a:rPr lang="en-US" smtClean="0"/>
              <a:t>Anatomic land marks</a:t>
            </a:r>
          </a:p>
        </p:txBody>
      </p:sp>
      <p:sp>
        <p:nvSpPr>
          <p:cNvPr id="2" name="Title 1"/>
          <p:cNvSpPr>
            <a:spLocks noGrp="1"/>
          </p:cNvSpPr>
          <p:nvPr>
            <p:ph type="title"/>
          </p:nvPr>
        </p:nvSpPr>
        <p:spPr/>
        <p:txBody>
          <a:bodyPr>
            <a:normAutofit fontScale="90000"/>
          </a:bodyPr>
          <a:lstStyle/>
          <a:p>
            <a:pPr marL="484632" indent="0" fontAlgn="auto">
              <a:spcAft>
                <a:spcPts val="0"/>
              </a:spcAft>
              <a:defRPr/>
            </a:pPr>
            <a:r>
              <a:rPr lang="en-US" dirty="0" smtClean="0">
                <a:solidFill>
                  <a:schemeClr val="accent1">
                    <a:tint val="83000"/>
                    <a:satMod val="150000"/>
                  </a:schemeClr>
                </a:solidFill>
              </a:rPr>
              <a:t>Techniques for recording rest position</a:t>
            </a:r>
            <a:endParaRPr lang="en-US" dirty="0">
              <a:solidFill>
                <a:schemeClr val="accent1">
                  <a:tint val="83000"/>
                  <a:satMod val="150000"/>
                </a:schemeClr>
              </a:solidFill>
            </a:endParaRPr>
          </a:p>
        </p:txBody>
      </p:sp>
    </p:spTree>
    <p:extLst>
      <p:ext uri="{BB962C8B-B14F-4D97-AF65-F5344CB8AC3E}">
        <p14:creationId xmlns:p14="http://schemas.microsoft.com/office/powerpoint/2010/main" val="3690206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8132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lnSpcReduction="10000"/>
          </a:bodyPr>
          <a:lstStyle/>
          <a:p>
            <a:pPr marL="448056" indent="-384048" fontAlgn="auto">
              <a:spcAft>
                <a:spcPts val="0"/>
              </a:spcAft>
              <a:buFont typeface="Wingdings 2"/>
              <a:buChar char=""/>
              <a:defRPr/>
            </a:pPr>
            <a:r>
              <a:rPr lang="en-US" dirty="0" smtClean="0"/>
              <a:t>Patient is instructed to stand </a:t>
            </a:r>
            <a:r>
              <a:rPr lang="en-US" dirty="0" smtClean="0"/>
              <a:t>or</a:t>
            </a:r>
          </a:p>
          <a:p>
            <a:pPr marL="64008" indent="0" fontAlgn="auto">
              <a:spcAft>
                <a:spcPts val="0"/>
              </a:spcAft>
              <a:buNone/>
              <a:defRPr/>
            </a:pPr>
            <a:r>
              <a:rPr lang="en-US" dirty="0"/>
              <a:t> </a:t>
            </a:r>
            <a:r>
              <a:rPr lang="en-US" dirty="0" smtClean="0"/>
              <a:t>    </a:t>
            </a:r>
            <a:r>
              <a:rPr lang="en-US" dirty="0" smtClean="0"/>
              <a:t> sit comfortably with head </a:t>
            </a:r>
          </a:p>
          <a:p>
            <a:pPr marL="64008" indent="0" fontAlgn="auto">
              <a:spcAft>
                <a:spcPts val="0"/>
              </a:spcAft>
              <a:buNone/>
              <a:defRPr/>
            </a:pPr>
            <a:r>
              <a:rPr lang="en-US" dirty="0"/>
              <a:t> </a:t>
            </a:r>
            <a:r>
              <a:rPr lang="en-US" dirty="0" smtClean="0"/>
              <a:t>     </a:t>
            </a:r>
            <a:r>
              <a:rPr lang="en-US" dirty="0" smtClean="0"/>
              <a:t>upright </a:t>
            </a:r>
            <a:r>
              <a:rPr lang="en-US" dirty="0" smtClean="0"/>
              <a:t>and eyes looking </a:t>
            </a:r>
            <a:endParaRPr lang="en-US" dirty="0" smtClean="0"/>
          </a:p>
          <a:p>
            <a:pPr marL="64008" indent="0" fontAlgn="auto">
              <a:spcAft>
                <a:spcPts val="0"/>
              </a:spcAft>
              <a:buNone/>
              <a:defRPr/>
            </a:pPr>
            <a:r>
              <a:rPr lang="en-US" dirty="0"/>
              <a:t> </a:t>
            </a:r>
            <a:r>
              <a:rPr lang="en-US" dirty="0" smtClean="0"/>
              <a:t>    </a:t>
            </a:r>
            <a:r>
              <a:rPr lang="en-US" dirty="0" smtClean="0"/>
              <a:t>straight</a:t>
            </a:r>
            <a:r>
              <a:rPr lang="en-US" dirty="0" smtClean="0"/>
              <a:t>.</a:t>
            </a:r>
          </a:p>
          <a:p>
            <a:pPr marL="448056" indent="-384048" fontAlgn="auto">
              <a:spcAft>
                <a:spcPts val="0"/>
              </a:spcAft>
              <a:buFont typeface="Wingdings 2"/>
              <a:buChar char=""/>
              <a:defRPr/>
            </a:pPr>
            <a:r>
              <a:rPr lang="en-US" dirty="0" smtClean="0"/>
              <a:t>A reference point is marked on the tip of patient’s nose and chin.</a:t>
            </a:r>
          </a:p>
          <a:p>
            <a:pPr marL="448056" indent="-384048" fontAlgn="auto">
              <a:spcAft>
                <a:spcPts val="0"/>
              </a:spcAft>
              <a:buFont typeface="Wingdings 2"/>
              <a:buChar char=""/>
              <a:defRPr/>
            </a:pPr>
            <a:r>
              <a:rPr lang="en-US" dirty="0" smtClean="0"/>
              <a:t>The patient is asked to wipe his lips with his tongue, to swallow, and to drop his shoulders.</a:t>
            </a:r>
          </a:p>
          <a:p>
            <a:pPr marL="448056" indent="-384048" fontAlgn="auto">
              <a:spcAft>
                <a:spcPts val="0"/>
              </a:spcAft>
              <a:buFont typeface="Wingdings 2"/>
              <a:buChar char=""/>
              <a:defRPr/>
            </a:pPr>
            <a:r>
              <a:rPr lang="en-US" dirty="0" smtClean="0"/>
              <a:t>When the mandible drops to rest position, measure the points of reference.</a:t>
            </a:r>
            <a:endParaRPr lang="en-US" dirty="0"/>
          </a:p>
        </p:txBody>
      </p:sp>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1) Facial measurements</a:t>
            </a:r>
            <a:endParaRPr lang="en-US" dirty="0">
              <a:solidFill>
                <a:schemeClr val="accent1">
                  <a:tint val="83000"/>
                  <a:satMod val="150000"/>
                </a:schemeClr>
              </a:solidFill>
            </a:endParaRPr>
          </a:p>
        </p:txBody>
      </p:sp>
    </p:spTree>
    <p:extLst>
      <p:ext uri="{BB962C8B-B14F-4D97-AF65-F5344CB8AC3E}">
        <p14:creationId xmlns:p14="http://schemas.microsoft.com/office/powerpoint/2010/main" val="542243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r>
              <a:rPr lang="en-US" smtClean="0"/>
              <a:t>Two markings are made, one on upper lip below the nasal septum, and the other on the chin.</a:t>
            </a:r>
          </a:p>
          <a:p>
            <a:r>
              <a:rPr lang="en-US" smtClean="0"/>
              <a:t>The patient is told to swallow and relax.</a:t>
            </a:r>
          </a:p>
          <a:p>
            <a:r>
              <a:rPr lang="en-US" smtClean="0"/>
              <a:t>The distance between the marks is measured.</a:t>
            </a:r>
          </a:p>
          <a:p>
            <a:r>
              <a:rPr lang="en-US" smtClean="0"/>
              <a:t>The occlusal rims are adjusted until the distance between the marks is 2 to 4mm less during occlusion.</a:t>
            </a:r>
          </a:p>
        </p:txBody>
      </p:sp>
      <p:sp>
        <p:nvSpPr>
          <p:cNvPr id="2" name="Title 1"/>
          <p:cNvSpPr>
            <a:spLocks noGrp="1"/>
          </p:cNvSpPr>
          <p:nvPr>
            <p:ph type="title"/>
          </p:nvPr>
        </p:nvSpPr>
        <p:spPr/>
        <p:txBody>
          <a:bodyPr>
            <a:noAutofit/>
          </a:bodyPr>
          <a:lstStyle/>
          <a:p>
            <a:pPr marL="484632" indent="0" fontAlgn="auto">
              <a:spcAft>
                <a:spcPts val="0"/>
              </a:spcAft>
              <a:defRPr/>
            </a:pPr>
            <a:r>
              <a:rPr lang="en-US" sz="3200" dirty="0" smtClean="0">
                <a:solidFill>
                  <a:schemeClr val="accent1">
                    <a:tint val="83000"/>
                    <a:satMod val="150000"/>
                  </a:schemeClr>
                </a:solidFill>
              </a:rPr>
              <a:t> Physiologic rest position technique by Nisswonger &amp; Thomson (1934)</a:t>
            </a:r>
            <a:endParaRPr lang="en-US" sz="3200" dirty="0">
              <a:solidFill>
                <a:schemeClr val="accent1">
                  <a:tint val="83000"/>
                  <a:satMod val="150000"/>
                </a:schemeClr>
              </a:solidFill>
            </a:endParaRPr>
          </a:p>
        </p:txBody>
      </p:sp>
    </p:spTree>
    <p:extLst>
      <p:ext uri="{BB962C8B-B14F-4D97-AF65-F5344CB8AC3E}">
        <p14:creationId xmlns:p14="http://schemas.microsoft.com/office/powerpoint/2010/main" val="92527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r>
              <a:rPr lang="en-US" sz="2800" dirty="0">
                <a:latin typeface="Arial" pitchFamily="34" charset="0"/>
                <a:cs typeface="Arial" pitchFamily="34" charset="0"/>
              </a:rPr>
              <a:t>It is defined as “Any relation of the mandible to the maxilla</a:t>
            </a:r>
            <a:r>
              <a:rPr lang="en-US" sz="2800" dirty="0" smtClean="0">
                <a:latin typeface="Arial" pitchFamily="34" charset="0"/>
                <a:cs typeface="Arial" pitchFamily="34" charset="0"/>
              </a:rPr>
              <a:t>” or  </a:t>
            </a:r>
            <a:r>
              <a:rPr lang="en-US" sz="2800" dirty="0">
                <a:latin typeface="Arial" pitchFamily="34" charset="0"/>
                <a:cs typeface="Arial" pitchFamily="34" charset="0"/>
              </a:rPr>
              <a:t>any spatial relationship of the maxillae to the mandible</a:t>
            </a:r>
          </a:p>
          <a:p>
            <a:pPr algn="l" rtl="0"/>
            <a:endParaRPr lang="en-US" sz="2800" dirty="0"/>
          </a:p>
          <a:p>
            <a:pPr algn="l" rtl="0"/>
            <a:endParaRPr lang="en-US" sz="2800" dirty="0"/>
          </a:p>
          <a:p>
            <a:pPr algn="l" rtl="0"/>
            <a:r>
              <a:rPr lang="en-US" sz="2800" dirty="0"/>
              <a:t>Types:    1. Orientation jaw relation</a:t>
            </a:r>
          </a:p>
          <a:p>
            <a:pPr algn="l" rtl="0">
              <a:buFontTx/>
              <a:buNone/>
            </a:pPr>
            <a:r>
              <a:rPr lang="en-US" sz="2800" dirty="0"/>
              <a:t>               </a:t>
            </a:r>
            <a:r>
              <a:rPr lang="en-US" sz="2800" dirty="0" smtClean="0"/>
              <a:t>2</a:t>
            </a:r>
            <a:r>
              <a:rPr lang="en-US" sz="2800" dirty="0"/>
              <a:t>. Vertical  jaw relation</a:t>
            </a:r>
          </a:p>
          <a:p>
            <a:pPr algn="l" rtl="0">
              <a:buFontTx/>
              <a:buNone/>
            </a:pPr>
            <a:r>
              <a:rPr lang="en-US" sz="2800" dirty="0"/>
              <a:t>              </a:t>
            </a:r>
            <a:r>
              <a:rPr lang="en-US" sz="2800" dirty="0" smtClean="0"/>
              <a:t> </a:t>
            </a:r>
            <a:r>
              <a:rPr lang="en-US" sz="2800" dirty="0"/>
              <a:t>3. Horizontal jaw relation </a:t>
            </a:r>
          </a:p>
          <a:p>
            <a:pPr algn="l" rtl="0">
              <a:buFontTx/>
              <a:buNone/>
            </a:pPr>
            <a:r>
              <a:rPr lang="en-US" sz="2800" dirty="0"/>
              <a:t>                </a:t>
            </a:r>
          </a:p>
        </p:txBody>
      </p:sp>
      <p:sp>
        <p:nvSpPr>
          <p:cNvPr id="3074" name="Rectangle 2"/>
          <p:cNvSpPr>
            <a:spLocks noGrp="1" noChangeArrowheads="1"/>
          </p:cNvSpPr>
          <p:nvPr>
            <p:ph type="title"/>
          </p:nvPr>
        </p:nvSpPr>
        <p:spPr/>
        <p:txBody>
          <a:bodyPr/>
          <a:lstStyle/>
          <a:p>
            <a:r>
              <a:rPr lang="en-US" sz="3600"/>
              <a:t>JAW RELATION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r>
              <a:rPr lang="en-US" smtClean="0"/>
              <a:t>Patient is asked to open his jaws wide for a period of time till patient feels uncomfortable.</a:t>
            </a:r>
          </a:p>
          <a:p>
            <a:r>
              <a:rPr lang="en-US" smtClean="0"/>
              <a:t>Ask him to close slowly until the jaws reach a comfortable, relaxed position.</a:t>
            </a:r>
          </a:p>
          <a:p>
            <a:r>
              <a:rPr lang="en-US" smtClean="0"/>
              <a:t>Measure the distance between the points of reference.</a:t>
            </a:r>
          </a:p>
        </p:txBody>
      </p:sp>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2) Tactile sense</a:t>
            </a:r>
            <a:endParaRPr lang="en-US" dirty="0">
              <a:solidFill>
                <a:schemeClr val="accent1">
                  <a:tint val="83000"/>
                  <a:satMod val="150000"/>
                </a:schemeClr>
              </a:solidFill>
            </a:endParaRPr>
          </a:p>
        </p:txBody>
      </p:sp>
    </p:spTree>
    <p:extLst>
      <p:ext uri="{BB962C8B-B14F-4D97-AF65-F5344CB8AC3E}">
        <p14:creationId xmlns:p14="http://schemas.microsoft.com/office/powerpoint/2010/main" val="148680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448056" indent="-384048" fontAlgn="auto">
              <a:spcAft>
                <a:spcPts val="0"/>
              </a:spcAft>
              <a:buFont typeface="Wingdings 2"/>
              <a:buChar char=""/>
              <a:defRPr/>
            </a:pPr>
            <a:r>
              <a:rPr lang="en-US" dirty="0" smtClean="0"/>
              <a:t>Speech is used in several different ways as an aid in establishing rest position. Two of these are,</a:t>
            </a:r>
          </a:p>
          <a:p>
            <a:pPr marL="448056" indent="-384048" fontAlgn="auto">
              <a:spcAft>
                <a:spcPts val="0"/>
              </a:spcAft>
              <a:buFont typeface="Wingdings 2"/>
              <a:buChar char=""/>
              <a:defRPr/>
            </a:pPr>
            <a:r>
              <a:rPr lang="en-US" dirty="0" smtClean="0"/>
              <a:t>Have the patient repeat the name Emma. When the lips contact , the jaw movement is stopped and the distance between the reference points is measured.</a:t>
            </a:r>
          </a:p>
          <a:p>
            <a:pPr marL="448056" indent="-384048" fontAlgn="auto">
              <a:spcAft>
                <a:spcPts val="0"/>
              </a:spcAft>
              <a:buFont typeface="Wingdings 2"/>
              <a:buChar char=""/>
              <a:defRPr/>
            </a:pPr>
            <a:r>
              <a:rPr lang="en-US" dirty="0" smtClean="0"/>
              <a:t>Engage the patient in a conversation that will divert patient’s attention. A pause in speech, followed by relaxation as indicated by a drop of the mandible, is indication for measurement.</a:t>
            </a:r>
            <a:endParaRPr lang="en-US" dirty="0"/>
          </a:p>
        </p:txBody>
      </p:sp>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3) Phonetics</a:t>
            </a:r>
            <a:endParaRPr lang="en-US" dirty="0">
              <a:solidFill>
                <a:schemeClr val="accent1">
                  <a:tint val="83000"/>
                  <a:satMod val="150000"/>
                </a:schemeClr>
              </a:solidFill>
            </a:endParaRPr>
          </a:p>
        </p:txBody>
      </p:sp>
    </p:spTree>
    <p:extLst>
      <p:ext uri="{BB962C8B-B14F-4D97-AF65-F5344CB8AC3E}">
        <p14:creationId xmlns:p14="http://schemas.microsoft.com/office/powerpoint/2010/main" val="3550678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r>
              <a:rPr lang="en-US" smtClean="0"/>
              <a:t>By recognizing the relaxed facial expression when a patients jaw are at rest.</a:t>
            </a:r>
          </a:p>
          <a:p>
            <a:r>
              <a:rPr lang="en-US" smtClean="0"/>
              <a:t>Lips will be even anteroposteriorly and at rest.</a:t>
            </a:r>
          </a:p>
          <a:p>
            <a:r>
              <a:rPr lang="en-US" smtClean="0"/>
              <a:t>The skin around the eyes and over the chin will be relaxed.</a:t>
            </a:r>
          </a:p>
          <a:p>
            <a:r>
              <a:rPr lang="en-US" smtClean="0"/>
              <a:t>These are indications for recording the rest position.</a:t>
            </a:r>
          </a:p>
        </p:txBody>
      </p:sp>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4) Facial expression</a:t>
            </a:r>
            <a:endParaRPr lang="en-US" dirty="0">
              <a:solidFill>
                <a:schemeClr val="accent1">
                  <a:tint val="83000"/>
                  <a:satMod val="150000"/>
                </a:schemeClr>
              </a:solidFill>
            </a:endParaRPr>
          </a:p>
        </p:txBody>
      </p:sp>
    </p:spTree>
    <p:extLst>
      <p:ext uri="{BB962C8B-B14F-4D97-AF65-F5344CB8AC3E}">
        <p14:creationId xmlns:p14="http://schemas.microsoft.com/office/powerpoint/2010/main" val="4081572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r>
              <a:rPr lang="en-US" smtClean="0"/>
              <a:t>The Willis guide is designed to measure the distance from the pupils of the eye to the rima oris and the distance from the anterior nasal spine to the lower border of the mandible.</a:t>
            </a:r>
          </a:p>
          <a:p>
            <a:r>
              <a:rPr lang="en-US" smtClean="0"/>
              <a:t>When these measurements are equal, the jaws are considered at rest.</a:t>
            </a:r>
          </a:p>
          <a:p>
            <a:r>
              <a:rPr lang="en-US" smtClean="0"/>
              <a:t>Asymmetry of faces makes the value of average measurements using anatomic landmarks questionable.</a:t>
            </a:r>
          </a:p>
        </p:txBody>
      </p:sp>
      <p:sp>
        <p:nvSpPr>
          <p:cNvPr id="2" name="Title 1"/>
          <p:cNvSpPr>
            <a:spLocks noGrp="1"/>
          </p:cNvSpPr>
          <p:nvPr>
            <p:ph type="title"/>
          </p:nvPr>
        </p:nvSpPr>
        <p:spPr/>
        <p:txBody>
          <a:bodyPr/>
          <a:lstStyle/>
          <a:p>
            <a:pPr marL="484632" indent="0" fontAlgn="auto">
              <a:spcAft>
                <a:spcPts val="0"/>
              </a:spcAft>
              <a:defRPr/>
            </a:pPr>
            <a:r>
              <a:rPr lang="en-US" dirty="0" smtClean="0">
                <a:solidFill>
                  <a:schemeClr val="accent1">
                    <a:tint val="83000"/>
                    <a:satMod val="150000"/>
                  </a:schemeClr>
                </a:solidFill>
              </a:rPr>
              <a:t>5) Anatomic landmarks</a:t>
            </a:r>
            <a:endParaRPr lang="en-US" dirty="0">
              <a:solidFill>
                <a:schemeClr val="accent1">
                  <a:tint val="83000"/>
                  <a:satMod val="150000"/>
                </a:schemeClr>
              </a:solidFill>
            </a:endParaRPr>
          </a:p>
        </p:txBody>
      </p:sp>
    </p:spTree>
    <p:extLst>
      <p:ext uri="{BB962C8B-B14F-4D97-AF65-F5344CB8AC3E}">
        <p14:creationId xmlns:p14="http://schemas.microsoft.com/office/powerpoint/2010/main" val="2359549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381000" y="1295400"/>
            <a:ext cx="8458200" cy="5029200"/>
          </a:xfrm>
        </p:spPr>
        <p:txBody>
          <a:bodyPr>
            <a:normAutofit/>
          </a:bodyPr>
          <a:lstStyle/>
          <a:p>
            <a:pPr algn="l" rtl="0"/>
            <a:r>
              <a:rPr lang="en-US" sz="2400" dirty="0">
                <a:latin typeface="Arial" pitchFamily="34" charset="0"/>
                <a:cs typeface="Arial" pitchFamily="34" charset="0"/>
              </a:rPr>
              <a:t>Correct recording, transferring &amp; incorporating the vertical relations in the prosthesis, determines the success of the prosthesis. Failure to do so may compromise the success of the prosthesis.</a:t>
            </a:r>
          </a:p>
          <a:p>
            <a:pPr algn="l" rtl="0"/>
            <a:r>
              <a:rPr lang="en-US" sz="2400" u="sng" dirty="0">
                <a:latin typeface="Arial" pitchFamily="34" charset="0"/>
                <a:cs typeface="Arial" pitchFamily="34" charset="0"/>
              </a:rPr>
              <a:t>Effects of excessively increasing the vertical dimension:-</a:t>
            </a:r>
          </a:p>
          <a:p>
            <a:pPr algn="l" rtl="0">
              <a:buFontTx/>
              <a:buNone/>
            </a:pPr>
            <a:r>
              <a:rPr lang="en-US" sz="2400" dirty="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1) </a:t>
            </a:r>
            <a:r>
              <a:rPr lang="en-US" sz="2400" u="sng" dirty="0">
                <a:solidFill>
                  <a:srgbClr val="FF0000"/>
                </a:solidFill>
                <a:latin typeface="Arial" pitchFamily="34" charset="0"/>
                <a:cs typeface="Arial" pitchFamily="34" charset="0"/>
              </a:rPr>
              <a:t>Discomfort</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 teeth come into contact sooner</a:t>
            </a:r>
          </a:p>
          <a:p>
            <a:pPr algn="l" rtl="0">
              <a:buFontTx/>
              <a:buNone/>
            </a:pPr>
            <a:r>
              <a:rPr lang="en-US" sz="2400" dirty="0">
                <a:latin typeface="Arial" pitchFamily="34" charset="0"/>
                <a:cs typeface="Arial" pitchFamily="34" charset="0"/>
              </a:rPr>
              <a:t>                         than expected</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l" rtl="0">
              <a:buFontTx/>
              <a:buNone/>
            </a:pPr>
            <a:r>
              <a:rPr lang="en-US" sz="2400" dirty="0">
                <a:solidFill>
                  <a:schemeClr val="bg1"/>
                </a:solidFill>
                <a:latin typeface="Arial" pitchFamily="34" charset="0"/>
                <a:cs typeface="Arial" pitchFamily="34" charset="0"/>
              </a:rPr>
              <a:t>  </a:t>
            </a:r>
            <a:r>
              <a:rPr lang="en-US" sz="2400" dirty="0">
                <a:solidFill>
                  <a:srgbClr val="FF0000"/>
                </a:solidFill>
                <a:latin typeface="Arial" pitchFamily="34" charset="0"/>
                <a:cs typeface="Arial" pitchFamily="34" charset="0"/>
              </a:rPr>
              <a:t>2) </a:t>
            </a:r>
            <a:r>
              <a:rPr lang="en-US" sz="2400" u="sng" dirty="0">
                <a:solidFill>
                  <a:srgbClr val="FF0000"/>
                </a:solidFill>
                <a:latin typeface="Arial" pitchFamily="34" charset="0"/>
                <a:cs typeface="Arial" pitchFamily="34" charset="0"/>
              </a:rPr>
              <a:t>Trauma</a:t>
            </a:r>
            <a:r>
              <a:rPr lang="en-US" sz="2400" u="sng" dirty="0">
                <a:solidFill>
                  <a:schemeClr val="bg1"/>
                </a:solidFill>
                <a:latin typeface="Arial" pitchFamily="34" charset="0"/>
                <a:cs typeface="Arial" pitchFamily="34" charset="0"/>
              </a:rPr>
              <a:t> </a:t>
            </a:r>
            <a:r>
              <a:rPr lang="en-US" sz="2400" dirty="0">
                <a:latin typeface="Arial" pitchFamily="34" charset="0"/>
                <a:cs typeface="Arial" pitchFamily="34" charset="0"/>
              </a:rPr>
              <a:t>– caused by constant pressure on the</a:t>
            </a:r>
          </a:p>
          <a:p>
            <a:pPr algn="l" rtl="0">
              <a:buFontTx/>
              <a:buNone/>
            </a:pPr>
            <a:r>
              <a:rPr lang="en-US" sz="2400" dirty="0">
                <a:latin typeface="Arial" pitchFamily="34" charset="0"/>
                <a:cs typeface="Arial" pitchFamily="34" charset="0"/>
              </a:rPr>
              <a:t>                     mucous membrane.</a:t>
            </a:r>
          </a:p>
          <a:p>
            <a:pPr algn="l" rtl="0">
              <a:buFontTx/>
              <a:buNone/>
            </a:pP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3) </a:t>
            </a:r>
            <a:r>
              <a:rPr lang="en-US" sz="2400" u="sng" dirty="0">
                <a:solidFill>
                  <a:srgbClr val="FF0000"/>
                </a:solidFill>
                <a:latin typeface="Arial" pitchFamily="34" charset="0"/>
                <a:cs typeface="Arial" pitchFamily="34" charset="0"/>
              </a:rPr>
              <a:t>Loss of freeway space</a:t>
            </a:r>
            <a:r>
              <a:rPr lang="en-US" sz="2400" dirty="0">
                <a:solidFill>
                  <a:srgbClr val="FF0000"/>
                </a:solidFill>
                <a:latin typeface="Arial" pitchFamily="34" charset="0"/>
                <a:cs typeface="Arial" pitchFamily="34" charset="0"/>
              </a:rPr>
              <a:t> </a:t>
            </a:r>
          </a:p>
        </p:txBody>
      </p:sp>
      <p:sp>
        <p:nvSpPr>
          <p:cNvPr id="83970" name="Rectangle 2"/>
          <p:cNvSpPr>
            <a:spLocks noGrp="1" noChangeArrowheads="1"/>
          </p:cNvSpPr>
          <p:nvPr>
            <p:ph type="title"/>
          </p:nvPr>
        </p:nvSpPr>
        <p:spPr/>
        <p:txBody>
          <a:bodyPr>
            <a:normAutofit/>
          </a:bodyPr>
          <a:lstStyle/>
          <a:p>
            <a:r>
              <a:rPr lang="en-US" dirty="0"/>
              <a:t>Significance of Vertical Relation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381000" y="990600"/>
            <a:ext cx="8458200" cy="4953000"/>
          </a:xfrm>
        </p:spPr>
        <p:txBody>
          <a:bodyPr/>
          <a:lstStyle/>
          <a:p>
            <a:pPr algn="l" rtl="0">
              <a:buFontTx/>
              <a:buNone/>
            </a:pPr>
            <a:r>
              <a:rPr lang="en-US" dirty="0"/>
              <a:t> </a:t>
            </a:r>
            <a:r>
              <a:rPr lang="en-US" sz="2400" dirty="0">
                <a:solidFill>
                  <a:srgbClr val="FF0000"/>
                </a:solidFill>
                <a:latin typeface="Arial" pitchFamily="34" charset="0"/>
                <a:cs typeface="Arial" pitchFamily="34" charset="0"/>
              </a:rPr>
              <a:t>4) </a:t>
            </a:r>
            <a:r>
              <a:rPr lang="en-US" sz="2400" u="sng" dirty="0">
                <a:solidFill>
                  <a:srgbClr val="FF0000"/>
                </a:solidFill>
                <a:latin typeface="Arial" pitchFamily="34" charset="0"/>
                <a:cs typeface="Arial" pitchFamily="34" charset="0"/>
              </a:rPr>
              <a:t>Clicking of teeth</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 teeth are raised &amp; the </a:t>
            </a:r>
          </a:p>
          <a:p>
            <a:pPr algn="l" rtl="0">
              <a:buFontTx/>
              <a:buNone/>
            </a:pPr>
            <a:r>
              <a:rPr lang="en-US" sz="2400" dirty="0">
                <a:latin typeface="Arial" pitchFamily="34" charset="0"/>
                <a:cs typeface="Arial" pitchFamily="34" charset="0"/>
              </a:rPr>
              <a:t>            opposing cusps frequently meet each other</a:t>
            </a:r>
          </a:p>
          <a:p>
            <a:pPr algn="l" rtl="0">
              <a:buFontTx/>
              <a:buNone/>
            </a:pPr>
            <a:r>
              <a:rPr lang="en-US" sz="2400" dirty="0">
                <a:latin typeface="Arial" pitchFamily="34" charset="0"/>
                <a:cs typeface="Arial" pitchFamily="34" charset="0"/>
              </a:rPr>
              <a:t>            during speech &amp; mastication.</a:t>
            </a:r>
          </a:p>
          <a:p>
            <a:pPr algn="l" rtl="0">
              <a:buFontTx/>
              <a:buNone/>
            </a:pP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5) </a:t>
            </a:r>
            <a:r>
              <a:rPr lang="en-US" sz="2400" u="sng" dirty="0">
                <a:solidFill>
                  <a:srgbClr val="FF0000"/>
                </a:solidFill>
                <a:latin typeface="Arial" pitchFamily="34" charset="0"/>
                <a:cs typeface="Arial" pitchFamily="34" charset="0"/>
              </a:rPr>
              <a:t>Appearance</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 over opening may cause</a:t>
            </a:r>
          </a:p>
          <a:p>
            <a:pPr algn="l" rtl="0">
              <a:buFontTx/>
              <a:buNone/>
            </a:pPr>
            <a:r>
              <a:rPr lang="en-US" sz="2400" dirty="0">
                <a:latin typeface="Arial" pitchFamily="34" charset="0"/>
                <a:cs typeface="Arial" pitchFamily="34" charset="0"/>
              </a:rPr>
              <a:t>              elongation of the face &amp; at rest the lips</a:t>
            </a:r>
          </a:p>
          <a:p>
            <a:pPr algn="l" rtl="0">
              <a:buFontTx/>
              <a:buNone/>
            </a:pPr>
            <a:r>
              <a:rPr lang="en-US" sz="2400" dirty="0">
                <a:latin typeface="Arial" pitchFamily="34" charset="0"/>
                <a:cs typeface="Arial" pitchFamily="34" charset="0"/>
              </a:rPr>
              <a:t>              are parted.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228600" y="457200"/>
            <a:ext cx="8686800" cy="6019800"/>
          </a:xfrm>
        </p:spPr>
        <p:txBody>
          <a:bodyPr>
            <a:normAutofit fontScale="85000" lnSpcReduction="10000"/>
          </a:bodyPr>
          <a:lstStyle/>
          <a:p>
            <a:pPr algn="l" rtl="0">
              <a:buFontTx/>
              <a:buNone/>
            </a:pPr>
            <a:r>
              <a:rPr lang="en-US" dirty="0">
                <a:latin typeface="Arial" pitchFamily="34" charset="0"/>
                <a:cs typeface="Arial" pitchFamily="34" charset="0"/>
              </a:rPr>
              <a:t>  </a:t>
            </a:r>
            <a:r>
              <a:rPr lang="en-US" sz="2800" u="sng" dirty="0">
                <a:latin typeface="Arial" pitchFamily="34" charset="0"/>
                <a:cs typeface="Arial" pitchFamily="34" charset="0"/>
              </a:rPr>
              <a:t>Effect of excessively decreasing the vertical dimension:-</a:t>
            </a:r>
          </a:p>
          <a:p>
            <a:pPr algn="l" rtl="0">
              <a:buFontTx/>
              <a:buNone/>
            </a:pP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1) </a:t>
            </a:r>
            <a:r>
              <a:rPr lang="en-US" sz="2800" u="sng" dirty="0">
                <a:solidFill>
                  <a:srgbClr val="FF0000"/>
                </a:solidFill>
                <a:latin typeface="Arial" pitchFamily="34" charset="0"/>
                <a:cs typeface="Arial" pitchFamily="34" charset="0"/>
              </a:rPr>
              <a:t>Inefficiency</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 the </a:t>
            </a:r>
            <a:r>
              <a:rPr lang="en-US" sz="2800" dirty="0" smtClean="0">
                <a:latin typeface="Arial" pitchFamily="34" charset="0"/>
                <a:cs typeface="Arial" pitchFamily="34" charset="0"/>
              </a:rPr>
              <a:t>force exerted </a:t>
            </a:r>
            <a:r>
              <a:rPr lang="en-US" sz="2800" dirty="0">
                <a:latin typeface="Arial" pitchFamily="34" charset="0"/>
                <a:cs typeface="Arial" pitchFamily="34" charset="0"/>
              </a:rPr>
              <a:t>with the teeth in</a:t>
            </a:r>
          </a:p>
          <a:p>
            <a:pPr algn="l" rtl="0">
              <a:buFontTx/>
              <a:buNone/>
            </a:pPr>
            <a:r>
              <a:rPr lang="en-US" sz="2800" dirty="0">
                <a:latin typeface="Arial" pitchFamily="34" charset="0"/>
                <a:cs typeface="Arial" pitchFamily="34" charset="0"/>
              </a:rPr>
              <a:t>                     contact decreases considerably with </a:t>
            </a:r>
          </a:p>
          <a:p>
            <a:pPr algn="l" rtl="0">
              <a:buFontTx/>
              <a:buNone/>
            </a:pPr>
            <a:r>
              <a:rPr lang="en-US" sz="2800" dirty="0">
                <a:latin typeface="Arial" pitchFamily="34" charset="0"/>
                <a:cs typeface="Arial" pitchFamily="34" charset="0"/>
              </a:rPr>
              <a:t>                     over closure.</a:t>
            </a:r>
          </a:p>
          <a:p>
            <a:pPr algn="l" rtl="0">
              <a:buFontTx/>
              <a:buNone/>
            </a:pP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2) </a:t>
            </a:r>
            <a:r>
              <a:rPr lang="en-US" sz="2800" u="sng" dirty="0">
                <a:solidFill>
                  <a:srgbClr val="FF0000"/>
                </a:solidFill>
                <a:latin typeface="Arial" pitchFamily="34" charset="0"/>
                <a:cs typeface="Arial" pitchFamily="34" charset="0"/>
              </a:rPr>
              <a:t>Cheek biting</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 the flabby cheek tend to become</a:t>
            </a:r>
          </a:p>
          <a:p>
            <a:pPr algn="l" rtl="0">
              <a:buFontTx/>
              <a:buNone/>
            </a:pPr>
            <a:r>
              <a:rPr lang="en-US" sz="2800" dirty="0">
                <a:latin typeface="Arial" pitchFamily="34" charset="0"/>
                <a:cs typeface="Arial" pitchFamily="34" charset="0"/>
              </a:rPr>
              <a:t>                     trapped between the teeth &amp; bitten</a:t>
            </a:r>
          </a:p>
          <a:p>
            <a:pPr algn="l" rtl="0">
              <a:buFontTx/>
              <a:buNone/>
            </a:pPr>
            <a:r>
              <a:rPr lang="en-US" sz="2800" dirty="0">
                <a:latin typeface="Arial" pitchFamily="34" charset="0"/>
                <a:cs typeface="Arial" pitchFamily="34" charset="0"/>
              </a:rPr>
              <a:t>                     during mastication.</a:t>
            </a:r>
          </a:p>
          <a:p>
            <a:pPr algn="l" rtl="0">
              <a:buFontTx/>
              <a:buNone/>
            </a:pP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3) </a:t>
            </a:r>
            <a:r>
              <a:rPr lang="en-US" sz="2800" u="sng" dirty="0">
                <a:solidFill>
                  <a:srgbClr val="FF0000"/>
                </a:solidFill>
                <a:latin typeface="Arial" pitchFamily="34" charset="0"/>
                <a:cs typeface="Arial" pitchFamily="34" charset="0"/>
              </a:rPr>
              <a:t>Appearance</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 Closer approximation of nose to </a:t>
            </a:r>
          </a:p>
          <a:p>
            <a:pPr algn="l" rtl="0">
              <a:buFontTx/>
              <a:buNone/>
            </a:pPr>
            <a:r>
              <a:rPr lang="en-US" sz="2800" dirty="0">
                <a:latin typeface="Arial" pitchFamily="34" charset="0"/>
                <a:cs typeface="Arial" pitchFamily="34" charset="0"/>
              </a:rPr>
              <a:t>                      chin, soft tissue sag &amp; fall in, &amp; the</a:t>
            </a:r>
          </a:p>
          <a:p>
            <a:pPr algn="l" rtl="0">
              <a:buFontTx/>
              <a:buNone/>
            </a:pPr>
            <a:r>
              <a:rPr lang="en-US" sz="2800" dirty="0">
                <a:latin typeface="Arial" pitchFamily="34" charset="0"/>
                <a:cs typeface="Arial" pitchFamily="34" charset="0"/>
              </a:rPr>
              <a:t>                      lines on the face are deepened</a:t>
            </a:r>
            <a:r>
              <a:rPr lang="en-US" sz="2800" dirty="0" smtClean="0">
                <a:latin typeface="Arial" pitchFamily="34" charset="0"/>
                <a:cs typeface="Arial" pitchFamily="34" charset="0"/>
              </a:rPr>
              <a:t>.</a:t>
            </a:r>
          </a:p>
          <a:p>
            <a:pPr algn="l" rtl="0">
              <a:buFontTx/>
              <a:buNone/>
            </a:pP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4) </a:t>
            </a:r>
            <a:r>
              <a:rPr lang="en-US" sz="2800" u="sng" dirty="0" smtClean="0">
                <a:solidFill>
                  <a:srgbClr val="FF0000"/>
                </a:solidFill>
                <a:latin typeface="Arial" pitchFamily="34" charset="0"/>
                <a:cs typeface="Arial" pitchFamily="34" charset="0"/>
              </a:rPr>
              <a:t>Soreness at the corner of the mouth (Angular </a:t>
            </a:r>
            <a:r>
              <a:rPr lang="en-US" sz="2800" u="sng" dirty="0" err="1" smtClean="0">
                <a:solidFill>
                  <a:srgbClr val="FF0000"/>
                </a:solidFill>
                <a:latin typeface="Arial" pitchFamily="34" charset="0"/>
                <a:cs typeface="Arial" pitchFamily="34" charset="0"/>
              </a:rPr>
              <a:t>cheilitis</a:t>
            </a:r>
            <a:r>
              <a:rPr lang="en-US" sz="2800" u="sng" dirty="0" smtClean="0">
                <a:solidFill>
                  <a:srgbClr val="FF0000"/>
                </a:solidFill>
                <a:latin typeface="Arial" pitchFamily="34" charset="0"/>
                <a:cs typeface="Arial" pitchFamily="34" charset="0"/>
              </a:rPr>
              <a:t>)</a:t>
            </a:r>
            <a:r>
              <a:rPr lang="en-US" sz="2800" dirty="0" smtClean="0">
                <a:solidFill>
                  <a:srgbClr val="FF0000"/>
                </a:solidFill>
                <a:latin typeface="Arial" pitchFamily="34" charset="0"/>
                <a:cs typeface="Arial" pitchFamily="34" charset="0"/>
              </a:rPr>
              <a:t> </a:t>
            </a:r>
            <a:r>
              <a:rPr lang="en-US" sz="2800" dirty="0" smtClean="0">
                <a:latin typeface="Arial" pitchFamily="34" charset="0"/>
                <a:cs typeface="Arial" pitchFamily="34" charset="0"/>
              </a:rPr>
              <a:t>– </a:t>
            </a:r>
          </a:p>
          <a:p>
            <a:pPr algn="l" rtl="0">
              <a:buFontTx/>
              <a:buNone/>
            </a:pPr>
            <a:r>
              <a:rPr lang="en-US" sz="2800" dirty="0" smtClean="0">
                <a:latin typeface="Arial" pitchFamily="34" charset="0"/>
                <a:cs typeface="Arial" pitchFamily="34" charset="0"/>
              </a:rPr>
              <a:t>     falling in of the corner of the mouth beyond the vermilion border &amp; the deep fold thus formed become bathed in saliva. This area becomes infected &amp; sore.</a:t>
            </a:r>
          </a:p>
          <a:p>
            <a:pPr algn="l" rtl="0">
              <a:buFontTx/>
              <a:buNone/>
            </a:pPr>
            <a:r>
              <a:rPr lang="en-US" sz="2800"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5) </a:t>
            </a:r>
            <a:r>
              <a:rPr lang="en-US" sz="2800" u="sng" dirty="0" smtClean="0">
                <a:solidFill>
                  <a:srgbClr val="FF0000"/>
                </a:solidFill>
                <a:latin typeface="Arial" pitchFamily="34" charset="0"/>
                <a:cs typeface="Arial" pitchFamily="34" charset="0"/>
              </a:rPr>
              <a:t>Pain in TMJ</a:t>
            </a:r>
            <a:r>
              <a:rPr lang="en-US" sz="2800" dirty="0" smtClean="0">
                <a:solidFill>
                  <a:srgbClr val="FF0000"/>
                </a:solidFill>
                <a:latin typeface="Arial" pitchFamily="34" charset="0"/>
                <a:cs typeface="Arial" pitchFamily="34" charset="0"/>
              </a:rPr>
              <a:t> </a:t>
            </a:r>
            <a:r>
              <a:rPr lang="en-US" sz="2800" dirty="0" smtClean="0">
                <a:latin typeface="Arial" pitchFamily="34" charset="0"/>
                <a:cs typeface="Arial" pitchFamily="34" charset="0"/>
              </a:rPr>
              <a:t>– caused due to strain of the joint &amp;</a:t>
            </a:r>
          </a:p>
          <a:p>
            <a:pPr algn="l" rtl="0">
              <a:buFontTx/>
              <a:buNone/>
            </a:pPr>
            <a:r>
              <a:rPr lang="en-US" sz="2800" dirty="0" smtClean="0">
                <a:latin typeface="Arial" pitchFamily="34" charset="0"/>
                <a:cs typeface="Arial" pitchFamily="34" charset="0"/>
              </a:rPr>
              <a:t>                 associated ligaments. </a:t>
            </a:r>
          </a:p>
          <a:p>
            <a:pPr algn="l" rtl="0">
              <a:buFontTx/>
              <a:buNone/>
            </a:pPr>
            <a:endParaRPr lang="en-US"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04800" y="1295400"/>
            <a:ext cx="8610600" cy="5181600"/>
          </a:xfrm>
        </p:spPr>
        <p:txBody>
          <a:bodyPr>
            <a:normAutofit/>
          </a:bodyPr>
          <a:lstStyle/>
          <a:p>
            <a:pPr>
              <a:lnSpc>
                <a:spcPct val="90000"/>
              </a:lnSpc>
            </a:pPr>
            <a:r>
              <a:rPr lang="en-US" sz="2400" b="0" dirty="0"/>
              <a:t> </a:t>
            </a:r>
            <a:r>
              <a:rPr lang="en-US" sz="2400" dirty="0">
                <a:solidFill>
                  <a:srgbClr val="FF0000"/>
                </a:solidFill>
                <a:latin typeface="Arial" pitchFamily="34" charset="0"/>
                <a:cs typeface="Arial" pitchFamily="34" charset="0"/>
              </a:rPr>
              <a:t>the mandibular position assumed when the head is in an upright position and the involved muscles, particularly the elevator and depressor groups, are in equilibrium in tonic contraction, and the condyles are in a neutral, unstrained position </a:t>
            </a:r>
            <a:endParaRPr lang="en-US" sz="2400" dirty="0" smtClean="0">
              <a:solidFill>
                <a:srgbClr val="FF0000"/>
              </a:solidFill>
              <a:latin typeface="Arial" pitchFamily="34" charset="0"/>
              <a:cs typeface="Arial" pitchFamily="34" charset="0"/>
            </a:endParaRPr>
          </a:p>
          <a:p>
            <a:pPr algn="l" rtl="0">
              <a:lnSpc>
                <a:spcPct val="90000"/>
              </a:lnSpc>
            </a:pPr>
            <a:endParaRPr lang="en-US" sz="2400" dirty="0">
              <a:solidFill>
                <a:srgbClr val="FF0000"/>
              </a:solidFill>
              <a:latin typeface="Arial" pitchFamily="34" charset="0"/>
              <a:cs typeface="Arial" pitchFamily="34" charset="0"/>
            </a:endParaRPr>
          </a:p>
          <a:p>
            <a:pPr algn="l" rtl="0">
              <a:lnSpc>
                <a:spcPct val="90000"/>
              </a:lnSpc>
            </a:pPr>
            <a:r>
              <a:rPr lang="en-US" sz="2400" dirty="0" smtClean="0">
                <a:latin typeface="Arial" pitchFamily="34" charset="0"/>
                <a:cs typeface="Arial" pitchFamily="34" charset="0"/>
              </a:rPr>
              <a:t>The </a:t>
            </a:r>
            <a:r>
              <a:rPr lang="en-US" sz="2400" dirty="0">
                <a:latin typeface="Arial" pitchFamily="34" charset="0"/>
                <a:cs typeface="Arial" pitchFamily="34" charset="0"/>
              </a:rPr>
              <a:t>distance between two selected points measured when the mandible is in the physiologic rest position</a:t>
            </a:r>
            <a:r>
              <a:rPr lang="en-US" sz="2400" dirty="0" smtClean="0">
                <a:latin typeface="Arial" pitchFamily="34" charset="0"/>
                <a:cs typeface="Arial" pitchFamily="34" charset="0"/>
              </a:rPr>
              <a:t>.</a:t>
            </a:r>
          </a:p>
          <a:p>
            <a:pPr algn="l" rtl="0">
              <a:lnSpc>
                <a:spcPct val="90000"/>
              </a:lnSpc>
              <a:buNone/>
            </a:pPr>
            <a:endParaRPr lang="en-US" sz="2400" dirty="0">
              <a:latin typeface="Arial" pitchFamily="34" charset="0"/>
              <a:cs typeface="Arial" pitchFamily="34" charset="0"/>
            </a:endParaRPr>
          </a:p>
          <a:p>
            <a:pPr algn="l" rtl="0">
              <a:lnSpc>
                <a:spcPct val="90000"/>
              </a:lnSpc>
              <a:buNone/>
            </a:pPr>
            <a:endParaRPr lang="en-US" sz="2400" dirty="0" smtClean="0">
              <a:latin typeface="Arial" pitchFamily="34" charset="0"/>
              <a:cs typeface="Arial" pitchFamily="34" charset="0"/>
            </a:endParaRPr>
          </a:p>
          <a:p>
            <a:pPr algn="l" rtl="0">
              <a:lnSpc>
                <a:spcPct val="90000"/>
              </a:lnSpc>
            </a:pPr>
            <a:r>
              <a:rPr lang="en-US" sz="2400" dirty="0" smtClean="0">
                <a:latin typeface="Arial" pitchFamily="34" charset="0"/>
                <a:cs typeface="Arial" pitchFamily="34" charset="0"/>
              </a:rPr>
              <a:t>The vertical dimension of rest is a </a:t>
            </a:r>
            <a:r>
              <a:rPr lang="en-US" sz="2400" u="sng" dirty="0" smtClean="0">
                <a:latin typeface="Arial" pitchFamily="34" charset="0"/>
                <a:cs typeface="Arial" pitchFamily="34" charset="0"/>
              </a:rPr>
              <a:t>measurable distance</a:t>
            </a:r>
            <a:r>
              <a:rPr lang="en-US" sz="2400" dirty="0" smtClean="0">
                <a:latin typeface="Arial" pitchFamily="34" charset="0"/>
                <a:cs typeface="Arial" pitchFamily="34" charset="0"/>
              </a:rPr>
              <a:t>, a </a:t>
            </a:r>
            <a:r>
              <a:rPr lang="en-US" sz="2400" u="sng" dirty="0" smtClean="0">
                <a:latin typeface="Arial" pitchFamily="34" charset="0"/>
                <a:cs typeface="Arial" pitchFamily="34" charset="0"/>
              </a:rPr>
              <a:t>repeatable reference</a:t>
            </a:r>
            <a:r>
              <a:rPr lang="en-US" sz="2400" dirty="0" smtClean="0">
                <a:latin typeface="Arial" pitchFamily="34" charset="0"/>
                <a:cs typeface="Arial" pitchFamily="34" charset="0"/>
              </a:rPr>
              <a:t> within an acceptable range &amp; a </a:t>
            </a:r>
            <a:r>
              <a:rPr lang="en-US" sz="2400" u="sng" dirty="0" smtClean="0">
                <a:latin typeface="Arial" pitchFamily="34" charset="0"/>
                <a:cs typeface="Arial" pitchFamily="34" charset="0"/>
              </a:rPr>
              <a:t>useful reference</a:t>
            </a:r>
            <a:r>
              <a:rPr lang="en-US" sz="2400" dirty="0" smtClean="0">
                <a:latin typeface="Arial" pitchFamily="34" charset="0"/>
                <a:cs typeface="Arial" pitchFamily="34" charset="0"/>
              </a:rPr>
              <a:t> when establishing the vertical dimension of occlusion.(VDO)</a:t>
            </a:r>
          </a:p>
          <a:p>
            <a:pPr algn="l" rtl="0">
              <a:lnSpc>
                <a:spcPct val="90000"/>
              </a:lnSpc>
              <a:buNone/>
            </a:pPr>
            <a:endParaRPr lang="en-US" sz="2400" dirty="0">
              <a:latin typeface="Arial" pitchFamily="34" charset="0"/>
              <a:cs typeface="Arial" pitchFamily="34" charset="0"/>
            </a:endParaRPr>
          </a:p>
        </p:txBody>
      </p:sp>
      <p:sp>
        <p:nvSpPr>
          <p:cNvPr id="46082" name="Rectangle 2"/>
          <p:cNvSpPr>
            <a:spLocks noGrp="1" noChangeArrowheads="1"/>
          </p:cNvSpPr>
          <p:nvPr>
            <p:ph type="title"/>
          </p:nvPr>
        </p:nvSpPr>
        <p:spPr>
          <a:xfrm>
            <a:off x="381000" y="381000"/>
            <a:ext cx="8153400" cy="838200"/>
          </a:xfrm>
        </p:spPr>
        <p:txBody>
          <a:bodyPr>
            <a:normAutofit fontScale="90000"/>
          </a:bodyPr>
          <a:lstStyle/>
          <a:p>
            <a:r>
              <a:rPr lang="en-US" sz="4000" dirty="0"/>
              <a:t>   VERTICAL DIMENSION AT </a:t>
            </a:r>
            <a:r>
              <a:rPr lang="en-US" sz="4000" dirty="0" smtClean="0"/>
              <a:t>REST (VDR)</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28600" y="457200"/>
            <a:ext cx="8686800" cy="6096000"/>
          </a:xfrm>
        </p:spPr>
        <p:txBody>
          <a:bodyPr>
            <a:noAutofit/>
          </a:bodyPr>
          <a:lstStyle/>
          <a:p>
            <a:pPr algn="l" rtl="0"/>
            <a:r>
              <a:rPr lang="en-US" sz="2400" u="sng" dirty="0" smtClean="0">
                <a:latin typeface="Arial" pitchFamily="34" charset="0"/>
                <a:cs typeface="Arial" pitchFamily="34" charset="0"/>
              </a:rPr>
              <a:t>Factors </a:t>
            </a:r>
            <a:r>
              <a:rPr lang="en-US" sz="2400" u="sng" dirty="0">
                <a:latin typeface="Arial" pitchFamily="34" charset="0"/>
                <a:cs typeface="Arial" pitchFamily="34" charset="0"/>
              </a:rPr>
              <a:t>to be considered for rest position as a reference are</a:t>
            </a:r>
            <a:r>
              <a:rPr lang="en-US" sz="2400" u="sng" dirty="0" smtClean="0">
                <a:latin typeface="Arial" pitchFamily="34" charset="0"/>
                <a:cs typeface="Arial" pitchFamily="34" charset="0"/>
              </a:rPr>
              <a:t>:-</a:t>
            </a:r>
          </a:p>
          <a:p>
            <a:pPr algn="l" rtl="0">
              <a:buNone/>
            </a:pPr>
            <a:endParaRPr lang="en-US" sz="2400" u="sng" dirty="0">
              <a:latin typeface="Arial" pitchFamily="34" charset="0"/>
              <a:cs typeface="Arial" pitchFamily="34" charset="0"/>
            </a:endParaRPr>
          </a:p>
          <a:p>
            <a:pPr algn="l" rtl="0">
              <a:buFontTx/>
              <a:buNone/>
            </a:pPr>
            <a:r>
              <a:rPr lang="en-US" sz="2400" dirty="0">
                <a:latin typeface="Arial" pitchFamily="34" charset="0"/>
                <a:cs typeface="Arial" pitchFamily="34" charset="0"/>
              </a:rPr>
              <a:t> 1) The position of the mandible is influenced by gravity, so, </a:t>
            </a:r>
            <a:r>
              <a:rPr lang="en-US" sz="2400" dirty="0" err="1">
                <a:latin typeface="Arial" pitchFamily="34" charset="0"/>
                <a:cs typeface="Arial" pitchFamily="34" charset="0"/>
              </a:rPr>
              <a:t>mandibular</a:t>
            </a:r>
            <a:r>
              <a:rPr lang="en-US" sz="2400" dirty="0">
                <a:latin typeface="Arial" pitchFamily="34" charset="0"/>
                <a:cs typeface="Arial" pitchFamily="34" charset="0"/>
              </a:rPr>
              <a:t> positions are postural. </a:t>
            </a:r>
            <a:endParaRPr lang="en-US" sz="2400" dirty="0" smtClean="0">
              <a:latin typeface="Arial" pitchFamily="34" charset="0"/>
              <a:cs typeface="Arial" pitchFamily="34" charset="0"/>
            </a:endParaRPr>
          </a:p>
          <a:p>
            <a:pPr algn="l" rtl="0">
              <a:buFontTx/>
              <a:buNone/>
            </a:pPr>
            <a:endParaRPr lang="en-US" sz="2400" dirty="0">
              <a:latin typeface="Arial" pitchFamily="34" charset="0"/>
              <a:cs typeface="Arial" pitchFamily="34" charset="0"/>
            </a:endParaRPr>
          </a:p>
          <a:p>
            <a:pPr algn="l" rtl="0">
              <a:buFontTx/>
              <a:buNone/>
            </a:pPr>
            <a:r>
              <a:rPr lang="en-US" sz="2400" dirty="0">
                <a:latin typeface="Arial" pitchFamily="34" charset="0"/>
                <a:cs typeface="Arial" pitchFamily="34" charset="0"/>
              </a:rPr>
              <a:t> 2) Rest position is a relaxed position of the mandible</a:t>
            </a:r>
            <a:r>
              <a:rPr lang="en-US" sz="2400" dirty="0" smtClean="0">
                <a:latin typeface="Arial" pitchFamily="34" charset="0"/>
                <a:cs typeface="Arial" pitchFamily="34" charset="0"/>
              </a:rPr>
              <a:t>.</a:t>
            </a:r>
          </a:p>
          <a:p>
            <a:pPr algn="l" rtl="0">
              <a:buFontTx/>
              <a:buNone/>
            </a:pPr>
            <a:endParaRPr lang="en-US" sz="2400" dirty="0" smtClean="0">
              <a:latin typeface="Arial" pitchFamily="34" charset="0"/>
              <a:cs typeface="Arial" pitchFamily="34" charset="0"/>
            </a:endParaRPr>
          </a:p>
          <a:p>
            <a:pPr algn="l" rtl="0">
              <a:buFontTx/>
              <a:buNone/>
            </a:pPr>
            <a:r>
              <a:rPr lang="en-US" sz="2400" dirty="0" smtClean="0">
                <a:latin typeface="Arial" pitchFamily="34" charset="0"/>
                <a:cs typeface="Arial" pitchFamily="34" charset="0"/>
              </a:rPr>
              <a:t> 3) Rest position is a position in space, which cannot be maintained for definite periods of time.</a:t>
            </a:r>
          </a:p>
          <a:p>
            <a:pPr algn="l" rtl="0">
              <a:buFontTx/>
              <a:buNone/>
            </a:pPr>
            <a:endParaRPr lang="en-US" sz="2400" dirty="0" smtClean="0">
              <a:latin typeface="Arial" pitchFamily="34" charset="0"/>
              <a:cs typeface="Arial" pitchFamily="34" charset="0"/>
            </a:endParaRPr>
          </a:p>
          <a:p>
            <a:pPr algn="l" rtl="0">
              <a:buFontTx/>
              <a:buNone/>
            </a:pPr>
            <a:endParaRPr lang="en-US" sz="2400" dirty="0" smtClean="0">
              <a:latin typeface="Arial" pitchFamily="34" charset="0"/>
              <a:cs typeface="Arial" pitchFamily="34" charset="0"/>
            </a:endParaRPr>
          </a:p>
          <a:p>
            <a:pPr algn="l" rtl="0">
              <a:buFontTx/>
              <a:buNone/>
            </a:pPr>
            <a:r>
              <a:rPr lang="en-US" sz="2400" dirty="0" smtClean="0">
                <a:latin typeface="Arial" pitchFamily="34" charset="0"/>
                <a:cs typeface="Arial" pitchFamily="34" charset="0"/>
              </a:rPr>
              <a:t> 4) Space between the teeth is essential when the mandible is at rest.</a:t>
            </a:r>
          </a:p>
          <a:p>
            <a:pPr algn="l" rtl="0">
              <a:buFontTx/>
              <a:buNone/>
            </a:pPr>
            <a:endParaRPr lang="en-US" sz="2400" dirty="0">
              <a:latin typeface="Arial" pitchFamily="34" charset="0"/>
              <a:cs typeface="Arial" pitchFamily="34" charset="0"/>
            </a:endParaRPr>
          </a:p>
          <a:p>
            <a:pPr algn="l" rtl="0">
              <a:buFontTx/>
              <a:buNone/>
            </a:pPr>
            <a:r>
              <a:rPr lang="en-US" sz="2400" dirty="0">
                <a:latin typeface="Arial" pitchFamily="34" charset="0"/>
                <a:cs typeface="Arial" pitchFamily="34" charset="0"/>
              </a:rPr>
              <a:t> </a:t>
            </a:r>
          </a:p>
          <a:p>
            <a:pPr algn="l" rtl="0">
              <a:buFontTx/>
              <a:buNone/>
            </a:pPr>
            <a:r>
              <a:rPr lang="en-US" sz="24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5638800" cy="6629400"/>
          </a:xfrm>
        </p:spPr>
        <p:txBody>
          <a:bodyPr>
            <a:noAutofit/>
          </a:bodyPr>
          <a:lstStyle/>
          <a:p>
            <a:pPr marL="457200" indent="-457200" algn="l" rtl="0">
              <a:buFont typeface="+mj-lt"/>
              <a:buAutoNum type="arabicPeriod"/>
            </a:pPr>
            <a:r>
              <a:rPr lang="en-US" sz="2400" dirty="0" smtClean="0">
                <a:latin typeface="Arial" pitchFamily="34" charset="0"/>
                <a:cs typeface="Arial" pitchFamily="34" charset="0"/>
              </a:rPr>
              <a:t>Mark two points …</a:t>
            </a:r>
          </a:p>
          <a:p>
            <a:pPr marL="457200" indent="-457200" algn="l" rtl="0">
              <a:buFont typeface="+mj-lt"/>
              <a:buAutoNum type="arabicPeriod"/>
            </a:pPr>
            <a:r>
              <a:rPr lang="en-US" sz="2400" dirty="0" smtClean="0">
                <a:latin typeface="Arial" pitchFamily="34" charset="0"/>
                <a:cs typeface="Arial" pitchFamily="34" charset="0"/>
              </a:rPr>
              <a:t>One at tip of nose and one at tip of chin.</a:t>
            </a:r>
          </a:p>
          <a:p>
            <a:pPr marL="457200" indent="-457200" algn="l" rtl="0">
              <a:buFont typeface="+mj-lt"/>
              <a:buAutoNum type="arabicPeriod"/>
            </a:pPr>
            <a:r>
              <a:rPr lang="en-US" sz="2400" dirty="0" smtClean="0">
                <a:latin typeface="Arial" pitchFamily="34" charset="0"/>
                <a:cs typeface="Arial" pitchFamily="34" charset="0"/>
              </a:rPr>
              <a:t>Make patient sit upright comfortable position in dental chair with head unsupported.</a:t>
            </a:r>
          </a:p>
          <a:p>
            <a:pPr marL="457200" indent="-457200" algn="l" rtl="0">
              <a:buFont typeface="+mj-lt"/>
              <a:buAutoNum type="arabicPeriod"/>
            </a:pPr>
            <a:r>
              <a:rPr lang="en-US" sz="2400" dirty="0" smtClean="0">
                <a:latin typeface="Arial" pitchFamily="34" charset="0"/>
                <a:cs typeface="Arial" pitchFamily="34" charset="0"/>
              </a:rPr>
              <a:t>Patient is to asked swallow and relax and drop his shoulders.</a:t>
            </a:r>
          </a:p>
          <a:p>
            <a:pPr marL="457200" indent="-457200" algn="l" rtl="0">
              <a:buFont typeface="+mj-lt"/>
              <a:buAutoNum type="arabicPeriod"/>
            </a:pPr>
            <a:r>
              <a:rPr lang="en-US" sz="2400" dirty="0" smtClean="0">
                <a:latin typeface="Arial" pitchFamily="34" charset="0"/>
                <a:cs typeface="Arial" pitchFamily="34" charset="0"/>
              </a:rPr>
              <a:t>Once dentist is sure that patient relaxed, the distance between two points are measured. This  measurement is for vertical at rest.</a:t>
            </a:r>
          </a:p>
          <a:p>
            <a:pPr marL="457200" indent="-457200" algn="l" rtl="0">
              <a:buFont typeface="+mj-lt"/>
              <a:buAutoNum type="arabicPeriod"/>
            </a:pPr>
            <a:r>
              <a:rPr lang="en-US" sz="2400" dirty="0" smtClean="0">
                <a:latin typeface="Arial" pitchFamily="34" charset="0"/>
                <a:cs typeface="Arial" pitchFamily="34" charset="0"/>
              </a:rPr>
              <a:t>Usually 2 or 3 readings are taken… the average is taken as reading. This prevents error during taking measurements. </a:t>
            </a:r>
            <a:endParaRPr lang="en-US" sz="2400" dirty="0">
              <a:latin typeface="Arial" pitchFamily="34" charset="0"/>
              <a:cs typeface="Arial" pitchFamily="34" charset="0"/>
            </a:endParaRPr>
          </a:p>
        </p:txBody>
      </p:sp>
      <p:pic>
        <p:nvPicPr>
          <p:cNvPr id="4" name="Picture 4" descr="C:\Documents and Settings\kalpana\My Documents\My Scans\2005-03 (Mar)\scan0001.jpg"/>
          <p:cNvPicPr>
            <a:picLocks noChangeAspect="1" noChangeArrowheads="1"/>
          </p:cNvPicPr>
          <p:nvPr/>
        </p:nvPicPr>
        <p:blipFill>
          <a:blip r:embed="rId2" cstate="print">
            <a:lum bright="-30000" contrast="36000"/>
          </a:blip>
          <a:srcRect/>
          <a:stretch>
            <a:fillRect/>
          </a:stretch>
        </p:blipFill>
        <p:spPr bwMode="auto">
          <a:xfrm>
            <a:off x="6019800" y="304800"/>
            <a:ext cx="2667000" cy="2819400"/>
          </a:xfrm>
          <a:prstGeom prst="rect">
            <a:avLst/>
          </a:prstGeom>
          <a:noFill/>
        </p:spPr>
      </p:pic>
      <p:pic>
        <p:nvPicPr>
          <p:cNvPr id="5" name="Picture 6" descr="C:\Documents and Settings\kalpana\My Documents\My Scans\2005-03 (Mar)\scan0008.jpg"/>
          <p:cNvPicPr>
            <a:picLocks noChangeAspect="1" noChangeArrowheads="1"/>
          </p:cNvPicPr>
          <p:nvPr/>
        </p:nvPicPr>
        <p:blipFill>
          <a:blip r:embed="rId3" cstate="print">
            <a:lum bright="-6000" contrast="-30000"/>
          </a:blip>
          <a:srcRect l="5698" r="5994" b="20238"/>
          <a:stretch>
            <a:fillRect/>
          </a:stretch>
        </p:blipFill>
        <p:spPr bwMode="auto">
          <a:xfrm>
            <a:off x="6019800" y="3505200"/>
            <a:ext cx="2667000" cy="2819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a:t>Competition</a:t>
            </a:r>
          </a:p>
        </p:txBody>
      </p:sp>
      <p:sp>
        <p:nvSpPr>
          <p:cNvPr id="35843" name="Rectangle 3"/>
          <p:cNvSpPr>
            <a:spLocks noGrp="1" noChangeArrowheads="1"/>
          </p:cNvSpPr>
          <p:nvPr>
            <p:ph type="body" sz="half" idx="1"/>
          </p:nvPr>
        </p:nvSpPr>
        <p:spPr>
          <a:noFill/>
          <a:ln/>
        </p:spPr>
        <p:txBody>
          <a:bodyPr rIns="0">
            <a:normAutofit lnSpcReduction="10000"/>
          </a:bodyPr>
          <a:lstStyle/>
          <a:p>
            <a:pPr marL="287338" indent="-287338"/>
            <a:r>
              <a:rPr lang="en-US" sz="2800"/>
              <a:t>The competitive landscape</a:t>
            </a:r>
          </a:p>
          <a:p>
            <a:pPr marL="627063" lvl="1" indent="-225425"/>
            <a:r>
              <a:rPr lang="en-US" sz="2400"/>
              <a:t>Provide an overview of product competitors, their strengths and weaknesses</a:t>
            </a:r>
          </a:p>
          <a:p>
            <a:pPr marL="627063" lvl="1" indent="-225425"/>
            <a:r>
              <a:rPr lang="en-US" sz="2400"/>
              <a:t>Position each competitor’s product against new product</a:t>
            </a:r>
          </a:p>
        </p:txBody>
      </p:sp>
      <p:grpSp>
        <p:nvGrpSpPr>
          <p:cNvPr id="2" name="Group 4"/>
          <p:cNvGrpSpPr>
            <a:grpSpLocks/>
          </p:cNvGrpSpPr>
          <p:nvPr/>
        </p:nvGrpSpPr>
        <p:grpSpPr bwMode="auto">
          <a:xfrm>
            <a:off x="5276850" y="1981200"/>
            <a:ext cx="3638550" cy="3565525"/>
            <a:chOff x="3324" y="1248"/>
            <a:chExt cx="2292" cy="2246"/>
          </a:xfrm>
        </p:grpSpPr>
        <p:sp>
          <p:nvSpPr>
            <p:cNvPr id="35845" name="Oval 5"/>
            <p:cNvSpPr>
              <a:spLocks noChangeAspect="1" noChangeArrowheads="1"/>
            </p:cNvSpPr>
            <p:nvPr/>
          </p:nvSpPr>
          <p:spPr bwMode="auto">
            <a:xfrm>
              <a:off x="4120" y="1862"/>
              <a:ext cx="406" cy="407"/>
            </a:xfrm>
            <a:prstGeom prst="ellipse">
              <a:avLst/>
            </a:prstGeom>
            <a:gradFill rotWithShape="0">
              <a:gsLst>
                <a:gs pos="0">
                  <a:schemeClr val="bg2"/>
                </a:gs>
                <a:gs pos="100000">
                  <a:schemeClr val="bg2">
                    <a:gamma/>
                    <a:shade val="76078"/>
                    <a:invGamma/>
                  </a:schemeClr>
                </a:gs>
              </a:gsLst>
              <a:path path="shape">
                <a:fillToRect l="50000" t="50000" r="50000" b="50000"/>
              </a:path>
            </a:gradFill>
            <a:ln w="9525">
              <a:noFill/>
              <a:round/>
              <a:headEnd/>
              <a:tailEnd/>
            </a:ln>
            <a:effectLst/>
          </p:spPr>
          <p:txBody>
            <a:bodyPr wrap="none" lIns="0" tIns="0" rIns="0" bIns="0" anchor="ctr" anchorCtr="1"/>
            <a:lstStyle/>
            <a:p>
              <a:pPr algn="ctr" eaLnBrk="0" hangingPunct="0"/>
              <a:r>
                <a:rPr kumimoji="1" lang="en-US" sz="2000">
                  <a:latin typeface="Arial" charset="0"/>
                </a:rPr>
                <a:t>A</a:t>
              </a:r>
              <a:endParaRPr kumimoji="1" lang="en-US" sz="1000">
                <a:latin typeface="Arial" charset="0"/>
              </a:endParaRPr>
            </a:p>
          </p:txBody>
        </p:sp>
        <p:sp>
          <p:nvSpPr>
            <p:cNvPr id="35846" name="Oval 6"/>
            <p:cNvSpPr>
              <a:spLocks noChangeAspect="1" noChangeArrowheads="1"/>
            </p:cNvSpPr>
            <p:nvPr/>
          </p:nvSpPr>
          <p:spPr bwMode="auto">
            <a:xfrm>
              <a:off x="4831" y="1862"/>
              <a:ext cx="304" cy="305"/>
            </a:xfrm>
            <a:prstGeom prst="ellipse">
              <a:avLst/>
            </a:prstGeom>
            <a:gradFill rotWithShape="0">
              <a:gsLst>
                <a:gs pos="0">
                  <a:schemeClr val="accent1"/>
                </a:gs>
                <a:gs pos="100000">
                  <a:schemeClr val="accent1">
                    <a:gamma/>
                    <a:shade val="66275"/>
                    <a:invGamma/>
                  </a:schemeClr>
                </a:gs>
              </a:gsLst>
              <a:path path="shape">
                <a:fillToRect l="50000" t="50000" r="50000" b="50000"/>
              </a:path>
            </a:gradFill>
            <a:ln w="9525">
              <a:noFill/>
              <a:round/>
              <a:headEnd/>
              <a:tailEnd/>
            </a:ln>
            <a:effectLst/>
          </p:spPr>
          <p:txBody>
            <a:bodyPr wrap="none" lIns="0" tIns="0" rIns="0" bIns="0" anchor="ctr" anchorCtr="1"/>
            <a:lstStyle/>
            <a:p>
              <a:pPr algn="ctr" eaLnBrk="0" hangingPunct="0"/>
              <a:r>
                <a:rPr kumimoji="1" lang="en-US" sz="2000">
                  <a:latin typeface="Arial" charset="0"/>
                </a:rPr>
                <a:t>B</a:t>
              </a:r>
            </a:p>
          </p:txBody>
        </p:sp>
        <p:sp>
          <p:nvSpPr>
            <p:cNvPr id="35847" name="Oval 7"/>
            <p:cNvSpPr>
              <a:spLocks noChangeAspect="1" noChangeArrowheads="1"/>
            </p:cNvSpPr>
            <p:nvPr/>
          </p:nvSpPr>
          <p:spPr bwMode="auto">
            <a:xfrm>
              <a:off x="4018" y="2742"/>
              <a:ext cx="257" cy="256"/>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lIns="0" tIns="0" rIns="0" bIns="0" anchor="ctr" anchorCtr="1"/>
            <a:lstStyle/>
            <a:p>
              <a:pPr algn="ctr" eaLnBrk="0" hangingPunct="0"/>
              <a:r>
                <a:rPr kumimoji="1" lang="en-US" sz="2000">
                  <a:latin typeface="Arial" charset="0"/>
                </a:rPr>
                <a:t>C</a:t>
              </a:r>
            </a:p>
          </p:txBody>
        </p:sp>
        <p:sp>
          <p:nvSpPr>
            <p:cNvPr id="35848" name="Oval 8"/>
            <p:cNvSpPr>
              <a:spLocks noChangeAspect="1" noChangeArrowheads="1"/>
            </p:cNvSpPr>
            <p:nvPr/>
          </p:nvSpPr>
          <p:spPr bwMode="auto">
            <a:xfrm>
              <a:off x="4390" y="2573"/>
              <a:ext cx="342" cy="341"/>
            </a:xfrm>
            <a:prstGeom prst="ellipse">
              <a:avLst/>
            </a:prstGeom>
            <a:gradFill rotWithShape="0">
              <a:gsLst>
                <a:gs pos="0">
                  <a:schemeClr val="bg1"/>
                </a:gs>
                <a:gs pos="100000">
                  <a:schemeClr val="bg1">
                    <a:gamma/>
                    <a:shade val="56078"/>
                    <a:invGamma/>
                  </a:schemeClr>
                </a:gs>
              </a:gsLst>
              <a:path path="shape">
                <a:fillToRect l="50000" t="50000" r="50000" b="50000"/>
              </a:path>
            </a:gradFill>
            <a:ln w="9525">
              <a:noFill/>
              <a:round/>
              <a:headEnd/>
              <a:tailEnd/>
            </a:ln>
            <a:effectLst/>
          </p:spPr>
          <p:txBody>
            <a:bodyPr wrap="none" lIns="0" tIns="0" rIns="0" bIns="0" anchor="ctr" anchorCtr="1"/>
            <a:lstStyle/>
            <a:p>
              <a:pPr algn="ctr" eaLnBrk="0" hangingPunct="0"/>
              <a:r>
                <a:rPr kumimoji="1" lang="en-US" sz="2000">
                  <a:latin typeface="Arial" charset="0"/>
                </a:rPr>
                <a:t>D</a:t>
              </a:r>
            </a:p>
          </p:txBody>
        </p:sp>
        <p:sp>
          <p:nvSpPr>
            <p:cNvPr id="35849" name="Freeform 9"/>
            <p:cNvSpPr>
              <a:spLocks noChangeAspect="1"/>
            </p:cNvSpPr>
            <p:nvPr/>
          </p:nvSpPr>
          <p:spPr bwMode="auto">
            <a:xfrm>
              <a:off x="3711" y="1248"/>
              <a:ext cx="1905" cy="1904"/>
            </a:xfrm>
            <a:custGeom>
              <a:avLst/>
              <a:gdLst/>
              <a:ahLst/>
              <a:cxnLst>
                <a:cxn ang="0">
                  <a:pos x="0" y="0"/>
                </a:cxn>
                <a:cxn ang="0">
                  <a:pos x="0" y="2976"/>
                </a:cxn>
                <a:cxn ang="0">
                  <a:pos x="2976" y="2976"/>
                </a:cxn>
              </a:cxnLst>
              <a:rect l="0" t="0" r="r" b="b"/>
              <a:pathLst>
                <a:path w="2976" h="2976">
                  <a:moveTo>
                    <a:pt x="0" y="0"/>
                  </a:moveTo>
                  <a:lnTo>
                    <a:pt x="0" y="2976"/>
                  </a:lnTo>
                  <a:lnTo>
                    <a:pt x="2976" y="2976"/>
                  </a:lnTo>
                </a:path>
              </a:pathLst>
            </a:custGeom>
            <a:noFill/>
            <a:ln w="19050" cap="flat" cmpd="sng">
              <a:solidFill>
                <a:schemeClr val="tx1"/>
              </a:solidFill>
              <a:prstDash val="solid"/>
              <a:round/>
              <a:headEnd/>
              <a:tailEnd/>
            </a:ln>
            <a:effectLst/>
          </p:spPr>
          <p:txBody>
            <a:bodyPr wrap="none" tIns="137160" anchor="ctr"/>
            <a:lstStyle/>
            <a:p>
              <a:endParaRPr lang="en-US"/>
            </a:p>
          </p:txBody>
        </p:sp>
        <p:sp>
          <p:nvSpPr>
            <p:cNvPr id="35850" name="AutoShape 10"/>
            <p:cNvSpPr>
              <a:spLocks noChangeAspect="1" noChangeArrowheads="1"/>
            </p:cNvSpPr>
            <p:nvPr/>
          </p:nvSpPr>
          <p:spPr bwMode="auto">
            <a:xfrm>
              <a:off x="4166" y="3180"/>
              <a:ext cx="958" cy="314"/>
            </a:xfrm>
            <a:prstGeom prst="rightArrow">
              <a:avLst>
                <a:gd name="adj1" fmla="val 50000"/>
                <a:gd name="adj2" fmla="val 76274"/>
              </a:avLst>
            </a:prstGeom>
            <a:solidFill>
              <a:schemeClr val="bg1"/>
            </a:solidFill>
            <a:ln w="9525">
              <a:solidFill>
                <a:schemeClr val="tx1"/>
              </a:solidFill>
              <a:miter lim="800000"/>
              <a:headEnd/>
              <a:tailEnd/>
            </a:ln>
            <a:effectLst/>
          </p:spPr>
          <p:txBody>
            <a:bodyPr wrap="none" lIns="0" tIns="0" rIns="0" bIns="0" anchorCtr="1"/>
            <a:lstStyle/>
            <a:p>
              <a:pPr algn="ctr" eaLnBrk="0" hangingPunct="0"/>
              <a:r>
                <a:rPr kumimoji="1" lang="en-US" sz="1600" b="1">
                  <a:latin typeface="Arial" charset="0"/>
                </a:rPr>
                <a:t>Performance</a:t>
              </a:r>
            </a:p>
          </p:txBody>
        </p:sp>
        <p:sp>
          <p:nvSpPr>
            <p:cNvPr id="35851" name="AutoShape 11"/>
            <p:cNvSpPr>
              <a:spLocks noChangeAspect="1" noChangeArrowheads="1"/>
            </p:cNvSpPr>
            <p:nvPr/>
          </p:nvSpPr>
          <p:spPr bwMode="auto">
            <a:xfrm rot="5400000" flipH="1" flipV="1">
              <a:off x="3078" y="2052"/>
              <a:ext cx="788" cy="295"/>
            </a:xfrm>
            <a:prstGeom prst="rightArrow">
              <a:avLst>
                <a:gd name="adj1" fmla="val 50000"/>
                <a:gd name="adj2" fmla="val 66780"/>
              </a:avLst>
            </a:prstGeom>
            <a:solidFill>
              <a:schemeClr val="bg1"/>
            </a:solidFill>
            <a:ln w="9525">
              <a:solidFill>
                <a:schemeClr val="tx1"/>
              </a:solidFill>
              <a:miter lim="800000"/>
              <a:headEnd/>
              <a:tailEnd/>
            </a:ln>
            <a:effectLst/>
          </p:spPr>
          <p:txBody>
            <a:bodyPr wrap="none" lIns="0" tIns="0" rIns="0" bIns="0" anchorCtr="1"/>
            <a:lstStyle/>
            <a:p>
              <a:pPr algn="ctr" eaLnBrk="0" hangingPunct="0"/>
              <a:r>
                <a:rPr kumimoji="1" lang="en-US" sz="1600" b="1">
                  <a:latin typeface="Arial" charset="0"/>
                </a:rPr>
                <a:t>Price</a:t>
              </a:r>
            </a:p>
          </p:txBody>
        </p:sp>
      </p:grpSp>
      <p:pic>
        <p:nvPicPr>
          <p:cNvPr id="35852" name="Picture 12" descr="1234"/>
          <p:cNvPicPr>
            <a:picLocks noChangeAspect="1" noChangeArrowheads="1"/>
          </p:cNvPicPr>
          <p:nvPr/>
        </p:nvPicPr>
        <p:blipFill>
          <a:blip r:embed="rId2" cstate="print"/>
          <a:srcRect/>
          <a:stretch>
            <a:fillRect/>
          </a:stretch>
        </p:blipFill>
        <p:spPr bwMode="auto">
          <a:xfrm>
            <a:off x="0" y="-34925"/>
            <a:ext cx="9142413" cy="6892925"/>
          </a:xfrm>
          <a:prstGeom prst="rect">
            <a:avLst/>
          </a:prstGeom>
          <a:noFill/>
          <a:ln w="9525">
            <a:noFill/>
            <a:miter lim="800000"/>
            <a:headEnd/>
            <a:tailEnd/>
          </a:ln>
          <a:effectLst/>
        </p:spPr>
      </p:pic>
      <p:sp>
        <p:nvSpPr>
          <p:cNvPr id="35853" name="Text Box 13"/>
          <p:cNvSpPr txBox="1">
            <a:spLocks noChangeArrowheads="1"/>
          </p:cNvSpPr>
          <p:nvPr/>
        </p:nvSpPr>
        <p:spPr bwMode="auto">
          <a:xfrm>
            <a:off x="215900" y="44450"/>
            <a:ext cx="8928100" cy="769441"/>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400" b="1" u="sng" dirty="0" smtClean="0">
                <a:solidFill>
                  <a:srgbClr val="FF9966"/>
                </a:solidFill>
                <a:latin typeface="Arial" pitchFamily="34" charset="0"/>
                <a:cs typeface="Arial" pitchFamily="34" charset="0"/>
              </a:rPr>
              <a:t>Classification of the jaw relation </a:t>
            </a:r>
            <a:endParaRPr lang="en-US" sz="4400" b="1" u="sng" dirty="0">
              <a:solidFill>
                <a:srgbClr val="FF9966"/>
              </a:solidFill>
              <a:latin typeface="Arial" pitchFamily="34" charset="0"/>
              <a:cs typeface="Arial" pitchFamily="34" charset="0"/>
            </a:endParaRPr>
          </a:p>
        </p:txBody>
      </p:sp>
      <p:sp>
        <p:nvSpPr>
          <p:cNvPr id="35854" name="Text Box 14"/>
          <p:cNvSpPr txBox="1">
            <a:spLocks noChangeArrowheads="1"/>
          </p:cNvSpPr>
          <p:nvPr/>
        </p:nvSpPr>
        <p:spPr bwMode="auto">
          <a:xfrm>
            <a:off x="1762125" y="1592263"/>
            <a:ext cx="3024188" cy="1066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dirty="0">
                <a:solidFill>
                  <a:schemeClr val="bg1"/>
                </a:solidFill>
                <a:latin typeface="Arial" pitchFamily="34" charset="0"/>
                <a:cs typeface="Arial" pitchFamily="34" charset="0"/>
              </a:rPr>
              <a:t>Orientation jaw relation </a:t>
            </a:r>
          </a:p>
        </p:txBody>
      </p:sp>
      <p:sp>
        <p:nvSpPr>
          <p:cNvPr id="35856" name="Text Box 16"/>
          <p:cNvSpPr txBox="1">
            <a:spLocks noChangeArrowheads="1"/>
          </p:cNvSpPr>
          <p:nvPr/>
        </p:nvSpPr>
        <p:spPr bwMode="auto">
          <a:xfrm>
            <a:off x="4894263" y="1301750"/>
            <a:ext cx="17287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solidFill>
                  <a:schemeClr val="bg1"/>
                </a:solidFill>
                <a:latin typeface="Arial" pitchFamily="34" charset="0"/>
                <a:cs typeface="Arial" pitchFamily="34" charset="0"/>
              </a:rPr>
              <a:t>Arbitrary</a:t>
            </a:r>
          </a:p>
        </p:txBody>
      </p:sp>
      <p:sp>
        <p:nvSpPr>
          <p:cNvPr id="35857" name="Text Box 17"/>
          <p:cNvSpPr txBox="1">
            <a:spLocks noChangeArrowheads="1"/>
          </p:cNvSpPr>
          <p:nvPr/>
        </p:nvSpPr>
        <p:spPr bwMode="auto">
          <a:xfrm>
            <a:off x="4751388" y="1881188"/>
            <a:ext cx="1728787" cy="5794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solidFill>
                  <a:schemeClr val="bg1"/>
                </a:solidFill>
                <a:latin typeface="Arial" pitchFamily="34" charset="0"/>
                <a:cs typeface="Arial" pitchFamily="34" charset="0"/>
              </a:rPr>
              <a:t>Actual </a:t>
            </a:r>
          </a:p>
        </p:txBody>
      </p:sp>
      <p:sp>
        <p:nvSpPr>
          <p:cNvPr id="35858" name="Line 18"/>
          <p:cNvSpPr>
            <a:spLocks noChangeShapeType="1"/>
          </p:cNvSpPr>
          <p:nvPr/>
        </p:nvSpPr>
        <p:spPr bwMode="auto">
          <a:xfrm flipV="1">
            <a:off x="4606925" y="1665288"/>
            <a:ext cx="431800" cy="179387"/>
          </a:xfrm>
          <a:prstGeom prst="line">
            <a:avLst/>
          </a:prstGeom>
          <a:noFill/>
          <a:ln w="57150" cap="sq">
            <a:solidFill>
              <a:schemeClr val="bg1"/>
            </a:solidFill>
            <a:round/>
            <a:headEnd type="none" w="sm" len="sm"/>
            <a:tailEnd type="triangle" w="sm" len="sm"/>
          </a:ln>
          <a:effectLst/>
        </p:spPr>
        <p:txBody>
          <a:bodyPr/>
          <a:lstStyle/>
          <a:p>
            <a:endParaRPr lang="en-US"/>
          </a:p>
        </p:txBody>
      </p:sp>
      <p:sp>
        <p:nvSpPr>
          <p:cNvPr id="35859" name="Line 19"/>
          <p:cNvSpPr>
            <a:spLocks noChangeShapeType="1"/>
          </p:cNvSpPr>
          <p:nvPr/>
        </p:nvSpPr>
        <p:spPr bwMode="auto">
          <a:xfrm>
            <a:off x="4570413" y="1989138"/>
            <a:ext cx="468312" cy="144462"/>
          </a:xfrm>
          <a:prstGeom prst="line">
            <a:avLst/>
          </a:prstGeom>
          <a:noFill/>
          <a:ln w="57150" cap="sq">
            <a:solidFill>
              <a:schemeClr val="bg1"/>
            </a:solidFill>
            <a:round/>
            <a:headEnd type="none" w="sm" len="sm"/>
            <a:tailEnd type="triangle" w="sm" len="sm"/>
          </a:ln>
          <a:effectLst/>
        </p:spPr>
        <p:txBody>
          <a:bodyPr/>
          <a:lstStyle/>
          <a:p>
            <a:endParaRPr lang="en-US"/>
          </a:p>
        </p:txBody>
      </p:sp>
      <p:sp>
        <p:nvSpPr>
          <p:cNvPr id="35860" name="Text Box 20"/>
          <p:cNvSpPr txBox="1">
            <a:spLocks noChangeArrowheads="1"/>
          </p:cNvSpPr>
          <p:nvPr/>
        </p:nvSpPr>
        <p:spPr bwMode="auto">
          <a:xfrm>
            <a:off x="1763713" y="3105150"/>
            <a:ext cx="3024187" cy="1066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solidFill>
                  <a:schemeClr val="bg1"/>
                </a:solidFill>
                <a:latin typeface="Arial" pitchFamily="34" charset="0"/>
                <a:cs typeface="Arial" pitchFamily="34" charset="0"/>
              </a:rPr>
              <a:t>Vertical  jaw relation </a:t>
            </a:r>
          </a:p>
        </p:txBody>
      </p:sp>
      <p:sp>
        <p:nvSpPr>
          <p:cNvPr id="35861" name="Text Box 21"/>
          <p:cNvSpPr txBox="1">
            <a:spLocks noChangeArrowheads="1"/>
          </p:cNvSpPr>
          <p:nvPr/>
        </p:nvSpPr>
        <p:spPr bwMode="auto">
          <a:xfrm>
            <a:off x="4752975" y="2779713"/>
            <a:ext cx="1728788" cy="5794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solidFill>
                  <a:schemeClr val="bg1"/>
                </a:solidFill>
                <a:latin typeface="Arial" pitchFamily="34" charset="0"/>
                <a:cs typeface="Arial" pitchFamily="34" charset="0"/>
              </a:rPr>
              <a:t>At rest</a:t>
            </a:r>
          </a:p>
        </p:txBody>
      </p:sp>
      <p:sp>
        <p:nvSpPr>
          <p:cNvPr id="35862" name="Text Box 22"/>
          <p:cNvSpPr txBox="1">
            <a:spLocks noChangeArrowheads="1"/>
          </p:cNvSpPr>
          <p:nvPr/>
        </p:nvSpPr>
        <p:spPr bwMode="auto">
          <a:xfrm>
            <a:off x="4572000" y="3465513"/>
            <a:ext cx="2771775" cy="5794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solidFill>
                  <a:schemeClr val="bg1"/>
                </a:solidFill>
                <a:latin typeface="Arial" pitchFamily="34" charset="0"/>
                <a:cs typeface="Arial" pitchFamily="34" charset="0"/>
              </a:rPr>
              <a:t>At occlusal</a:t>
            </a:r>
          </a:p>
        </p:txBody>
      </p:sp>
      <p:sp>
        <p:nvSpPr>
          <p:cNvPr id="35863" name="Line 23"/>
          <p:cNvSpPr>
            <a:spLocks noChangeShapeType="1"/>
          </p:cNvSpPr>
          <p:nvPr/>
        </p:nvSpPr>
        <p:spPr bwMode="auto">
          <a:xfrm flipV="1">
            <a:off x="4319588" y="3105150"/>
            <a:ext cx="684212" cy="250825"/>
          </a:xfrm>
          <a:prstGeom prst="line">
            <a:avLst/>
          </a:prstGeom>
          <a:noFill/>
          <a:ln w="57150" cap="sq">
            <a:solidFill>
              <a:schemeClr val="bg1"/>
            </a:solidFill>
            <a:round/>
            <a:headEnd type="none" w="sm" len="sm"/>
            <a:tailEnd type="triangle" w="sm" len="sm"/>
          </a:ln>
          <a:effectLst/>
        </p:spPr>
        <p:txBody>
          <a:bodyPr/>
          <a:lstStyle/>
          <a:p>
            <a:endParaRPr lang="en-US"/>
          </a:p>
        </p:txBody>
      </p:sp>
      <p:sp>
        <p:nvSpPr>
          <p:cNvPr id="35864" name="Line 24"/>
          <p:cNvSpPr>
            <a:spLocks noChangeShapeType="1"/>
          </p:cNvSpPr>
          <p:nvPr/>
        </p:nvSpPr>
        <p:spPr bwMode="auto">
          <a:xfrm>
            <a:off x="4356100" y="3571875"/>
            <a:ext cx="647700" cy="180975"/>
          </a:xfrm>
          <a:prstGeom prst="line">
            <a:avLst/>
          </a:prstGeom>
          <a:noFill/>
          <a:ln w="57150" cap="sq">
            <a:solidFill>
              <a:schemeClr val="bg1"/>
            </a:solidFill>
            <a:round/>
            <a:headEnd type="none" w="sm" len="sm"/>
            <a:tailEnd type="triangle" w="sm" len="sm"/>
          </a:ln>
          <a:effectLst/>
        </p:spPr>
        <p:txBody>
          <a:bodyPr/>
          <a:lstStyle/>
          <a:p>
            <a:endParaRPr lang="en-US"/>
          </a:p>
        </p:txBody>
      </p:sp>
      <p:sp>
        <p:nvSpPr>
          <p:cNvPr id="35865" name="Text Box 25"/>
          <p:cNvSpPr txBox="1">
            <a:spLocks noChangeArrowheads="1"/>
          </p:cNvSpPr>
          <p:nvPr/>
        </p:nvSpPr>
        <p:spPr bwMode="auto">
          <a:xfrm>
            <a:off x="1762125" y="4775200"/>
            <a:ext cx="3024188" cy="1066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solidFill>
                  <a:schemeClr val="bg1"/>
                </a:solidFill>
                <a:latin typeface="Arial" pitchFamily="34" charset="0"/>
                <a:cs typeface="Arial" pitchFamily="34" charset="0"/>
              </a:rPr>
              <a:t>Horizontal  jaw relation </a:t>
            </a:r>
          </a:p>
        </p:txBody>
      </p:sp>
      <p:sp>
        <p:nvSpPr>
          <p:cNvPr id="35866" name="Text Box 26"/>
          <p:cNvSpPr txBox="1">
            <a:spLocks noChangeArrowheads="1"/>
          </p:cNvSpPr>
          <p:nvPr/>
        </p:nvSpPr>
        <p:spPr bwMode="auto">
          <a:xfrm>
            <a:off x="5076825" y="4649788"/>
            <a:ext cx="1728788" cy="5794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solidFill>
                  <a:schemeClr val="bg1"/>
                </a:solidFill>
                <a:latin typeface="Arial" pitchFamily="34" charset="0"/>
                <a:cs typeface="Arial" pitchFamily="34" charset="0"/>
              </a:rPr>
              <a:t>Centric </a:t>
            </a:r>
          </a:p>
        </p:txBody>
      </p:sp>
      <p:sp>
        <p:nvSpPr>
          <p:cNvPr id="35867" name="Text Box 27"/>
          <p:cNvSpPr txBox="1">
            <a:spLocks noChangeArrowheads="1"/>
          </p:cNvSpPr>
          <p:nvPr/>
        </p:nvSpPr>
        <p:spPr bwMode="auto">
          <a:xfrm>
            <a:off x="4968875" y="5516563"/>
            <a:ext cx="2266950" cy="5794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solidFill>
                  <a:schemeClr val="bg1"/>
                </a:solidFill>
                <a:latin typeface="Arial" pitchFamily="34" charset="0"/>
                <a:cs typeface="Arial" pitchFamily="34" charset="0"/>
              </a:rPr>
              <a:t>Eccentric </a:t>
            </a:r>
          </a:p>
        </p:txBody>
      </p:sp>
      <p:sp>
        <p:nvSpPr>
          <p:cNvPr id="35868" name="Line 28"/>
          <p:cNvSpPr>
            <a:spLocks noChangeShapeType="1"/>
          </p:cNvSpPr>
          <p:nvPr/>
        </p:nvSpPr>
        <p:spPr bwMode="auto">
          <a:xfrm flipV="1">
            <a:off x="4500563" y="4995863"/>
            <a:ext cx="684212" cy="250825"/>
          </a:xfrm>
          <a:prstGeom prst="line">
            <a:avLst/>
          </a:prstGeom>
          <a:noFill/>
          <a:ln w="57150" cap="sq">
            <a:solidFill>
              <a:schemeClr val="bg1"/>
            </a:solidFill>
            <a:round/>
            <a:headEnd type="none" w="sm" len="sm"/>
            <a:tailEnd type="triangle" w="sm" len="sm"/>
          </a:ln>
          <a:effectLst/>
        </p:spPr>
        <p:txBody>
          <a:bodyPr/>
          <a:lstStyle/>
          <a:p>
            <a:endParaRPr lang="en-US"/>
          </a:p>
        </p:txBody>
      </p:sp>
      <p:sp>
        <p:nvSpPr>
          <p:cNvPr id="35869" name="Line 29"/>
          <p:cNvSpPr>
            <a:spLocks noChangeShapeType="1"/>
          </p:cNvSpPr>
          <p:nvPr/>
        </p:nvSpPr>
        <p:spPr bwMode="auto">
          <a:xfrm>
            <a:off x="4464050" y="5497513"/>
            <a:ext cx="647700" cy="180975"/>
          </a:xfrm>
          <a:prstGeom prst="line">
            <a:avLst/>
          </a:prstGeom>
          <a:noFill/>
          <a:ln w="57150" cap="sq">
            <a:solidFill>
              <a:schemeClr val="bg1"/>
            </a:solidFill>
            <a:round/>
            <a:headEnd type="none" w="sm" len="sm"/>
            <a:tailEnd type="triangle" w="sm" len="sm"/>
          </a:ln>
          <a:effec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2112011017.jpg"/>
          <p:cNvPicPr>
            <a:picLocks noGrp="1" noChangeAspect="1"/>
          </p:cNvPicPr>
          <p:nvPr>
            <p:ph sz="half" idx="1"/>
          </p:nvPr>
        </p:nvPicPr>
        <p:blipFill>
          <a:blip r:embed="rId2" cstate="print"/>
          <a:stretch>
            <a:fillRect/>
          </a:stretch>
        </p:blipFill>
        <p:spPr>
          <a:xfrm>
            <a:off x="702564" y="1549559"/>
            <a:ext cx="3547872" cy="4389120"/>
          </a:xfrm>
          <a:prstGeom prst="rect">
            <a:avLst/>
          </a:prstGeom>
          <a:ln w="38100">
            <a:solidFill>
              <a:schemeClr val="tx1"/>
            </a:solidFill>
          </a:ln>
        </p:spPr>
      </p:pic>
      <p:pic>
        <p:nvPicPr>
          <p:cNvPr id="6" name="Content Placeholder 5" descr="22112011019.jpg"/>
          <p:cNvPicPr>
            <a:picLocks noGrp="1" noChangeAspect="1"/>
          </p:cNvPicPr>
          <p:nvPr>
            <p:ph sz="half" idx="2"/>
          </p:nvPr>
        </p:nvPicPr>
        <p:blipFill>
          <a:blip r:embed="rId3" cstate="print"/>
          <a:stretch>
            <a:fillRect/>
          </a:stretch>
        </p:blipFill>
        <p:spPr>
          <a:xfrm>
            <a:off x="5253228" y="2755043"/>
            <a:ext cx="2828544" cy="1978152"/>
          </a:xfrm>
          <a:ln w="38100">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0" dirty="0">
                <a:latin typeface="Arial" pitchFamily="34" charset="0"/>
                <a:cs typeface="Arial" pitchFamily="34" charset="0"/>
              </a:rPr>
              <a:t> </a:t>
            </a:r>
            <a:r>
              <a:rPr lang="en-US" sz="2800" b="0" dirty="0">
                <a:solidFill>
                  <a:srgbClr val="FF0000"/>
                </a:solidFill>
                <a:latin typeface="Arial" pitchFamily="34" charset="0"/>
                <a:cs typeface="Arial" pitchFamily="34" charset="0"/>
              </a:rPr>
              <a:t>the distance measured between two points when the occluding members are in contact</a:t>
            </a:r>
            <a:endParaRPr lang="en-US" sz="2800" dirty="0">
              <a:solidFill>
                <a:srgbClr val="FF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Vertical dimension at occlusion</a:t>
            </a:r>
            <a:endParaRPr lang="en-US" dirty="0"/>
          </a:p>
        </p:txBody>
      </p:sp>
    </p:spTree>
    <p:extLst>
      <p:ext uri="{BB962C8B-B14F-4D97-AF65-F5344CB8AC3E}">
        <p14:creationId xmlns:p14="http://schemas.microsoft.com/office/powerpoint/2010/main" val="901438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800" dirty="0">
                <a:latin typeface="Arial" pitchFamily="34" charset="0"/>
                <a:cs typeface="Arial" pitchFamily="34" charset="0"/>
              </a:rPr>
              <a:t>N</a:t>
            </a:r>
            <a:r>
              <a:rPr lang="en-US" sz="2800" dirty="0" smtClean="0">
                <a:latin typeface="Arial" pitchFamily="34" charset="0"/>
                <a:cs typeface="Arial" pitchFamily="34" charset="0"/>
              </a:rPr>
              <a:t>ow.. </a:t>
            </a:r>
          </a:p>
          <a:p>
            <a:pPr marL="457200" indent="-457200" algn="l" rtl="0">
              <a:buFont typeface="Arial" pitchFamily="34" charset="0"/>
              <a:buChar char="•"/>
            </a:pPr>
            <a:r>
              <a:rPr lang="en-US" sz="2800" dirty="0" smtClean="0">
                <a:latin typeface="Arial" pitchFamily="34" charset="0"/>
                <a:cs typeface="Arial" pitchFamily="34" charset="0"/>
              </a:rPr>
              <a:t> The mandibular </a:t>
            </a:r>
            <a:r>
              <a:rPr lang="en-US" sz="2800" dirty="0" err="1" smtClean="0">
                <a:latin typeface="Arial" pitchFamily="34" charset="0"/>
                <a:cs typeface="Arial" pitchFamily="34" charset="0"/>
              </a:rPr>
              <a:t>occlusal</a:t>
            </a:r>
            <a:r>
              <a:rPr lang="en-US" sz="2800" dirty="0" smtClean="0">
                <a:latin typeface="Arial" pitchFamily="34" charset="0"/>
                <a:cs typeface="Arial" pitchFamily="34" charset="0"/>
              </a:rPr>
              <a:t> rim is inserted and patient is asked to bite on the rims.</a:t>
            </a:r>
          </a:p>
          <a:p>
            <a:pPr marL="457200" indent="-457200" algn="l" rtl="0">
              <a:buFont typeface="Arial" pitchFamily="34" charset="0"/>
              <a:buChar char="•"/>
            </a:pPr>
            <a:r>
              <a:rPr lang="en-US" sz="2800" dirty="0" smtClean="0">
                <a:latin typeface="Arial" pitchFamily="34" charset="0"/>
                <a:cs typeface="Arial" pitchFamily="34" charset="0"/>
              </a:rPr>
              <a:t>With patient in this occluding position, readings at same two points marked earlier is made.(</a:t>
            </a:r>
            <a:r>
              <a:rPr lang="en-US" sz="2800" dirty="0" err="1" smtClean="0">
                <a:latin typeface="Arial" pitchFamily="34" charset="0"/>
                <a:cs typeface="Arial" pitchFamily="34" charset="0"/>
              </a:rPr>
              <a:t>niswonger’s</a:t>
            </a:r>
            <a:r>
              <a:rPr lang="en-US" sz="2800" dirty="0" smtClean="0">
                <a:latin typeface="Arial" pitchFamily="34" charset="0"/>
                <a:cs typeface="Arial" pitchFamily="34" charset="0"/>
              </a:rPr>
              <a:t> method)</a:t>
            </a:r>
          </a:p>
          <a:p>
            <a:pPr marL="457200" indent="-457200" algn="l" rtl="0">
              <a:buFont typeface="Arial" pitchFamily="34" charset="0"/>
              <a:buChar char="•"/>
            </a:pPr>
            <a:r>
              <a:rPr lang="en-US" sz="2800" dirty="0" smtClean="0">
                <a:latin typeface="Arial" pitchFamily="34" charset="0"/>
                <a:cs typeface="Arial" pitchFamily="34" charset="0"/>
              </a:rPr>
              <a:t>This measurement is vertical at occlusion.</a:t>
            </a:r>
          </a:p>
          <a:p>
            <a:pPr marL="457200" indent="-457200" algn="l" rtl="0">
              <a:buFont typeface="Arial" pitchFamily="34" charset="0"/>
              <a:buChar char="•"/>
            </a:pPr>
            <a:r>
              <a:rPr lang="en-US" sz="2800" dirty="0" smtClean="0">
                <a:latin typeface="Arial" pitchFamily="34" charset="0"/>
                <a:cs typeface="Arial" pitchFamily="34" charset="0"/>
              </a:rPr>
              <a:t>Usually the VDO should be 2-4 mm less than VDR.</a:t>
            </a:r>
            <a:endParaRPr lang="en-US" sz="2800"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04800" y="381000"/>
            <a:ext cx="8534400" cy="6096000"/>
          </a:xfrm>
        </p:spPr>
        <p:txBody>
          <a:bodyPr>
            <a:normAutofit/>
          </a:bodyPr>
          <a:lstStyle/>
          <a:p>
            <a:pPr algn="l" rtl="0">
              <a:buFontTx/>
              <a:buNone/>
            </a:pPr>
            <a:r>
              <a:rPr lang="en-US" sz="2800" dirty="0" smtClean="0">
                <a:latin typeface="Arial" pitchFamily="34" charset="0"/>
                <a:cs typeface="Arial" pitchFamily="34" charset="0"/>
              </a:rPr>
              <a:t>The </a:t>
            </a:r>
            <a:r>
              <a:rPr lang="en-US" sz="2800" dirty="0">
                <a:latin typeface="Arial" pitchFamily="34" charset="0"/>
                <a:cs typeface="Arial" pitchFamily="34" charset="0"/>
              </a:rPr>
              <a:t>difference between the </a:t>
            </a:r>
            <a:r>
              <a:rPr lang="en-US" sz="2800" dirty="0" err="1">
                <a:latin typeface="Arial" pitchFamily="34" charset="0"/>
                <a:cs typeface="Arial" pitchFamily="34" charset="0"/>
              </a:rPr>
              <a:t>occlusal</a:t>
            </a:r>
            <a:r>
              <a:rPr lang="en-US" sz="2800" dirty="0">
                <a:latin typeface="Arial" pitchFamily="34" charset="0"/>
                <a:cs typeface="Arial" pitchFamily="34" charset="0"/>
              </a:rPr>
              <a:t> vertical dimension &amp; the rest vertical dimension is the INTEROCCLUSAL DISTANCE referred to as the “FREEWAY SPACE.”</a:t>
            </a:r>
          </a:p>
          <a:p>
            <a:pPr algn="l" rtl="0">
              <a:buFontTx/>
              <a:buNone/>
            </a:pPr>
            <a:r>
              <a:rPr lang="en-US" sz="2800" dirty="0">
                <a:latin typeface="Arial" pitchFamily="34" charset="0"/>
                <a:cs typeface="Arial" pitchFamily="34" charset="0"/>
              </a:rPr>
              <a:t>  </a:t>
            </a:r>
            <a:r>
              <a:rPr lang="en-US" sz="2800" dirty="0" smtClean="0">
                <a:latin typeface="Arial" pitchFamily="34" charset="0"/>
                <a:cs typeface="Arial" pitchFamily="34" charset="0"/>
              </a:rPr>
              <a:t>      VD </a:t>
            </a:r>
            <a:r>
              <a:rPr lang="en-US" sz="2800" dirty="0">
                <a:latin typeface="Arial" pitchFamily="34" charset="0"/>
                <a:cs typeface="Arial" pitchFamily="34" charset="0"/>
              </a:rPr>
              <a:t>at </a:t>
            </a:r>
            <a:r>
              <a:rPr lang="en-US" sz="2800" dirty="0" smtClean="0">
                <a:latin typeface="Arial" pitchFamily="34" charset="0"/>
                <a:cs typeface="Arial" pitchFamily="34" charset="0"/>
              </a:rPr>
              <a:t>occlusion </a:t>
            </a:r>
            <a:r>
              <a:rPr lang="en-US" sz="2800" dirty="0">
                <a:latin typeface="Arial" pitchFamily="34" charset="0"/>
                <a:cs typeface="Arial" pitchFamily="34" charset="0"/>
              </a:rPr>
              <a:t>= VD at </a:t>
            </a:r>
            <a:r>
              <a:rPr lang="en-US" sz="2800" dirty="0" smtClean="0">
                <a:latin typeface="Arial" pitchFamily="34" charset="0"/>
                <a:cs typeface="Arial" pitchFamily="34" charset="0"/>
              </a:rPr>
              <a:t>rest - Freeway Space</a:t>
            </a:r>
            <a:endParaRPr lang="en-US" sz="2800" dirty="0">
              <a:latin typeface="Arial" pitchFamily="34" charset="0"/>
              <a:cs typeface="Arial" pitchFamily="34" charset="0"/>
            </a:endParaRPr>
          </a:p>
        </p:txBody>
      </p:sp>
      <p:sp>
        <p:nvSpPr>
          <p:cNvPr id="49156" name="Comment 4"/>
          <p:cNvSpPr>
            <a:spLocks noChangeArrowheads="1"/>
          </p:cNvSpPr>
          <p:nvPr/>
        </p:nvSpPr>
        <p:spPr bwMode="auto">
          <a:xfrm>
            <a:off x="-914400" y="-152400"/>
            <a:ext cx="304800" cy="1690688"/>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kumimoji="0" lang="en-US" sz="1600" b="1">
                <a:solidFill>
                  <a:srgbClr val="000000"/>
                </a:solidFill>
                <a:latin typeface="Arial" pitchFamily="34" charset="0"/>
              </a:rPr>
              <a:t> ABC:</a:t>
            </a:r>
            <a:endParaRPr lang="en-US" sz="1600">
              <a:solidFill>
                <a:srgbClr val="000000"/>
              </a:solidFill>
              <a:latin typeface="Arial" pitchFamily="34" charset="0"/>
            </a:endParaRPr>
          </a:p>
          <a:p>
            <a:pPr>
              <a:spcBef>
                <a:spcPct val="50000"/>
              </a:spcBef>
            </a:pPr>
            <a:endParaRPr lang="en-US" sz="1600">
              <a:solidFill>
                <a:srgbClr val="000000"/>
              </a:solidFill>
              <a:latin typeface="Arial" pitchFamily="34" charset="0"/>
            </a:endParaRPr>
          </a:p>
        </p:txBody>
      </p:sp>
      <p:pic>
        <p:nvPicPr>
          <p:cNvPr id="49157" name="Picture 5" descr="C:\Documents and Settings\kalpana\My Documents\My Scans\2005-03 (Mar)\scan0014.jpg"/>
          <p:cNvPicPr>
            <a:picLocks noChangeAspect="1" noChangeArrowheads="1"/>
          </p:cNvPicPr>
          <p:nvPr/>
        </p:nvPicPr>
        <p:blipFill>
          <a:blip r:embed="rId2" cstate="print">
            <a:lum bright="-18000" contrast="30000"/>
          </a:blip>
          <a:srcRect b="15152"/>
          <a:stretch>
            <a:fillRect/>
          </a:stretch>
        </p:blipFill>
        <p:spPr bwMode="auto">
          <a:xfrm>
            <a:off x="533400" y="3352800"/>
            <a:ext cx="4170363" cy="2895600"/>
          </a:xfrm>
          <a:prstGeom prst="rect">
            <a:avLst/>
          </a:prstGeom>
          <a:noFill/>
          <a:ln w="19050">
            <a:solidFill>
              <a:schemeClr val="tx1"/>
            </a:solidFill>
          </a:ln>
        </p:spPr>
      </p:pic>
      <p:sp>
        <p:nvSpPr>
          <p:cNvPr id="6" name="Rectangle 5"/>
          <p:cNvSpPr/>
          <p:nvPr/>
        </p:nvSpPr>
        <p:spPr>
          <a:xfrm>
            <a:off x="4800600" y="3505200"/>
            <a:ext cx="4191000" cy="1815882"/>
          </a:xfrm>
          <a:prstGeom prst="rect">
            <a:avLst/>
          </a:prstGeom>
        </p:spPr>
        <p:txBody>
          <a:bodyPr wrap="square">
            <a:spAutoFit/>
          </a:bodyPr>
          <a:lstStyle/>
          <a:p>
            <a:r>
              <a:rPr lang="en-US" sz="2800" dirty="0" smtClean="0"/>
              <a:t>VDO is the distance measured between two points when the occluding members are in contact.</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533400"/>
            <a:ext cx="8534400" cy="5867400"/>
          </a:xfrm>
        </p:spPr>
        <p:txBody>
          <a:bodyPr>
            <a:normAutofit/>
          </a:bodyPr>
          <a:lstStyle/>
          <a:p>
            <a:pPr algn="l" rtl="0">
              <a:buFontTx/>
              <a:buNone/>
            </a:pPr>
            <a:r>
              <a:rPr lang="en-US" sz="2400" dirty="0">
                <a:latin typeface="Arial" pitchFamily="34" charset="0"/>
                <a:cs typeface="Arial" pitchFamily="34" charset="0"/>
              </a:rPr>
              <a:t> -</a:t>
            </a:r>
            <a:r>
              <a:rPr lang="en-US" sz="2400" u="sng" dirty="0">
                <a:latin typeface="Arial" pitchFamily="34" charset="0"/>
                <a:cs typeface="Arial" pitchFamily="34" charset="0"/>
              </a:rPr>
              <a:t> </a:t>
            </a:r>
            <a:r>
              <a:rPr lang="en-US" sz="2400" u="sng" dirty="0" err="1">
                <a:latin typeface="Arial" pitchFamily="34" charset="0"/>
                <a:cs typeface="Arial" pitchFamily="34" charset="0"/>
              </a:rPr>
              <a:t>Interocclusal</a:t>
            </a:r>
            <a:r>
              <a:rPr lang="en-US" sz="2400" u="sng" dirty="0">
                <a:latin typeface="Arial" pitchFamily="34" charset="0"/>
                <a:cs typeface="Arial" pitchFamily="34" charset="0"/>
              </a:rPr>
              <a:t> </a:t>
            </a:r>
            <a:r>
              <a:rPr lang="en-US" sz="2400" u="sng" dirty="0" smtClean="0">
                <a:latin typeface="Arial" pitchFamily="34" charset="0"/>
                <a:cs typeface="Arial" pitchFamily="34" charset="0"/>
              </a:rPr>
              <a:t>Distance(free way space)</a:t>
            </a:r>
            <a:r>
              <a:rPr lang="en-US" sz="2400" dirty="0" smtClean="0">
                <a:latin typeface="Arial" pitchFamily="34" charset="0"/>
                <a:cs typeface="Arial" pitchFamily="34" charset="0"/>
              </a:rPr>
              <a:t>:- </a:t>
            </a:r>
            <a:r>
              <a:rPr lang="en-US" sz="2400" dirty="0">
                <a:latin typeface="Arial" pitchFamily="34" charset="0"/>
                <a:cs typeface="Arial" pitchFamily="34" charset="0"/>
              </a:rPr>
              <a:t>is the distance or gap existing between the upper &amp; lower teeth when the mandible is in the physiological rest position. It is usually 2-4mm when observed in the 1</a:t>
            </a:r>
            <a:r>
              <a:rPr lang="en-US" sz="2400" baseline="30000" dirty="0">
                <a:latin typeface="Arial" pitchFamily="34" charset="0"/>
                <a:cs typeface="Arial" pitchFamily="34" charset="0"/>
              </a:rPr>
              <a:t>st</a:t>
            </a:r>
            <a:r>
              <a:rPr lang="en-US" sz="2400" dirty="0">
                <a:latin typeface="Arial" pitchFamily="34" charset="0"/>
                <a:cs typeface="Arial" pitchFamily="34" charset="0"/>
              </a:rPr>
              <a:t> premolar region. </a:t>
            </a:r>
          </a:p>
          <a:p>
            <a:pPr algn="l" rtl="0">
              <a:buFontTx/>
              <a:buNone/>
            </a:pPr>
            <a:r>
              <a:rPr lang="en-US" sz="2400" dirty="0">
                <a:latin typeface="Arial" pitchFamily="34" charset="0"/>
                <a:cs typeface="Arial" pitchFamily="34" charset="0"/>
              </a:rPr>
              <a:t> </a:t>
            </a:r>
          </a:p>
        </p:txBody>
      </p:sp>
      <p:pic>
        <p:nvPicPr>
          <p:cNvPr id="50182" name="Picture 6" descr="C:\Documents and Settings\kalpana\My Documents\My Scans\2005-03 (Mar)\scan.jpg"/>
          <p:cNvPicPr>
            <a:picLocks noChangeAspect="1" noChangeArrowheads="1"/>
          </p:cNvPicPr>
          <p:nvPr/>
        </p:nvPicPr>
        <p:blipFill>
          <a:blip r:embed="rId2" cstate="print">
            <a:lum bright="-18000" contrast="18000"/>
          </a:blip>
          <a:srcRect/>
          <a:stretch>
            <a:fillRect/>
          </a:stretch>
        </p:blipFill>
        <p:spPr bwMode="auto">
          <a:xfrm>
            <a:off x="762000" y="2971800"/>
            <a:ext cx="4648200" cy="3276600"/>
          </a:xfrm>
          <a:prstGeom prst="rect">
            <a:avLst/>
          </a:prstGeom>
          <a:noFill/>
          <a:ln w="19050">
            <a:solidFill>
              <a:schemeClr val="tx1"/>
            </a:solidFill>
          </a:ln>
        </p:spPr>
      </p:pic>
      <p:sp>
        <p:nvSpPr>
          <p:cNvPr id="5" name="Rectangle 4"/>
          <p:cNvSpPr/>
          <p:nvPr/>
        </p:nvSpPr>
        <p:spPr>
          <a:xfrm>
            <a:off x="5486400" y="2743200"/>
            <a:ext cx="3429000" cy="3785652"/>
          </a:xfrm>
          <a:prstGeom prst="rect">
            <a:avLst/>
          </a:prstGeom>
        </p:spPr>
        <p:txBody>
          <a:bodyPr wrap="square">
            <a:spAutoFit/>
          </a:bodyPr>
          <a:lstStyle/>
          <a:p>
            <a:pPr>
              <a:buFont typeface="Wingdings" pitchFamily="2" charset="2"/>
              <a:buChar char="v"/>
            </a:pPr>
            <a:r>
              <a:rPr lang="en-US" sz="2400" dirty="0" smtClean="0">
                <a:latin typeface="Arial" pitchFamily="34" charset="0"/>
                <a:cs typeface="Arial" pitchFamily="34" charset="0"/>
              </a:rPr>
              <a:t>If the </a:t>
            </a:r>
            <a:r>
              <a:rPr lang="en-US" sz="2400" dirty="0" err="1" smtClean="0">
                <a:latin typeface="Arial" pitchFamily="34" charset="0"/>
                <a:cs typeface="Arial" pitchFamily="34" charset="0"/>
              </a:rPr>
              <a:t>interocclusal</a:t>
            </a:r>
            <a:r>
              <a:rPr lang="en-US" sz="2400" dirty="0" smtClean="0">
                <a:latin typeface="Arial" pitchFamily="34" charset="0"/>
                <a:cs typeface="Arial" pitchFamily="34" charset="0"/>
              </a:rPr>
              <a:t> space is greater then 4mm, the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vertical dimension may be considered too small.</a:t>
            </a:r>
          </a:p>
          <a:p>
            <a:pPr>
              <a:buFont typeface="Wingdings" pitchFamily="2" charset="2"/>
              <a:buChar char="v"/>
            </a:pPr>
            <a:r>
              <a:rPr lang="en-US" sz="2400" dirty="0" smtClean="0">
                <a:latin typeface="Arial" pitchFamily="34" charset="0"/>
                <a:cs typeface="Arial" pitchFamily="34" charset="0"/>
              </a:rPr>
              <a:t>If less then 2mm, the dimension is considered to be too great.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305800" cy="4267200"/>
          </a:xfrm>
        </p:spPr>
        <p:txBody>
          <a:bodyPr>
            <a:noAutofit/>
          </a:bodyPr>
          <a:lstStyle/>
          <a:p>
            <a:pPr algn="l" rtl="0">
              <a:buFont typeface="Arial" pitchFamily="34" charset="0"/>
              <a:buChar char="•"/>
            </a:pPr>
            <a:r>
              <a:rPr lang="en-US" sz="2400" dirty="0" smtClean="0">
                <a:latin typeface="Arial" pitchFamily="34" charset="0"/>
                <a:cs typeface="Arial" pitchFamily="34" charset="0"/>
              </a:rPr>
              <a:t> Seat the patient in a comfortable upright position unsupported by a head rest.  Mark a small dot on the nose and the chin to serve as reference points.  Ask the patient to swallow and relax the jaw several times.</a:t>
            </a:r>
          </a:p>
          <a:p>
            <a:pPr algn="l" rtl="0">
              <a:buFont typeface="Arial" pitchFamily="34" charset="0"/>
              <a:buChar char="•"/>
            </a:pPr>
            <a:endParaRPr lang="en-US" sz="2400" dirty="0" smtClean="0">
              <a:latin typeface="Arial" pitchFamily="34" charset="0"/>
              <a:cs typeface="Arial" pitchFamily="34" charset="0"/>
            </a:endParaRPr>
          </a:p>
          <a:p>
            <a:pPr algn="l" rtl="0">
              <a:buFont typeface="Arial" pitchFamily="34" charset="0"/>
              <a:buChar char="•"/>
            </a:pPr>
            <a:r>
              <a:rPr lang="en-US" sz="2400" dirty="0" smtClean="0">
                <a:latin typeface="Arial" pitchFamily="34" charset="0"/>
                <a:cs typeface="Arial" pitchFamily="34" charset="0"/>
              </a:rPr>
              <a:t> </a:t>
            </a:r>
            <a:r>
              <a:rPr lang="en-US" sz="2400" dirty="0" smtClean="0">
                <a:latin typeface="Arial" pitchFamily="34" charset="0"/>
                <a:cs typeface="Arial" pitchFamily="34" charset="0"/>
              </a:rPr>
              <a:t>Use a tongue depressor blade to record the distance between the reference points when the patient's jaws are in the physiologic rest position.  This measurement is the vertical relation of rest (VDR) on the tongue blade.  It should be relatively constant after several repetitions.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7696200" cy="4524315"/>
          </a:xfrm>
          <a:prstGeom prst="rect">
            <a:avLst/>
          </a:prstGeom>
        </p:spPr>
        <p:txBody>
          <a:bodyPr wrap="square">
            <a:spAutoFit/>
          </a:bodyPr>
          <a:lstStyle/>
          <a:p>
            <a:pPr>
              <a:buFont typeface="Arial" pitchFamily="34" charset="0"/>
              <a:buChar char="•"/>
            </a:pPr>
            <a:r>
              <a:rPr lang="en-US" sz="2400" dirty="0">
                <a:latin typeface="Arial" pitchFamily="34" charset="0"/>
                <a:cs typeface="Arial" pitchFamily="34" charset="0"/>
              </a:rPr>
              <a:t>Only maxillary record base and occlusion rim inserted to provide lip support.  </a:t>
            </a:r>
          </a:p>
          <a:p>
            <a:pPr>
              <a:buFont typeface="Arial" pitchFamily="34" charset="0"/>
              <a:buChar char="•"/>
            </a:pPr>
            <a:r>
              <a:rPr lang="en-US" sz="2400" dirty="0">
                <a:latin typeface="Arial" pitchFamily="34" charset="0"/>
                <a:cs typeface="Arial" pitchFamily="34" charset="0"/>
              </a:rPr>
              <a:t>Mark the tongue depressor blade 2-3 mm short of the vertical relation of rest.  This is the vertical relation of occlusion (VDO) for most patients.</a:t>
            </a:r>
          </a:p>
          <a:p>
            <a:pPr>
              <a:buFont typeface="Arial" pitchFamily="34" charset="0"/>
              <a:buChar char="•"/>
            </a:pPr>
            <a:r>
              <a:rPr lang="en-US" sz="2400" dirty="0">
                <a:latin typeface="Arial" pitchFamily="34" charset="0"/>
                <a:cs typeface="Arial" pitchFamily="34" charset="0"/>
              </a:rPr>
              <a:t>The mandibular record base and occlusion rim is adjusted by trimming the wax rim with a heated spatula or knife.  </a:t>
            </a:r>
          </a:p>
          <a:p>
            <a:pPr>
              <a:buFont typeface="Arial" pitchFamily="34" charset="0"/>
              <a:buChar char="•"/>
            </a:pPr>
            <a:r>
              <a:rPr lang="en-US" sz="2400" dirty="0">
                <a:latin typeface="Arial" pitchFamily="34" charset="0"/>
                <a:cs typeface="Arial" pitchFamily="34" charset="0"/>
              </a:rPr>
              <a:t>  Replace the mandibular record base in the mouth and verify using the tongue blade that you have established the vertical dimension of occlusion you desire. </a:t>
            </a:r>
          </a:p>
        </p:txBody>
      </p:sp>
    </p:spTree>
    <p:extLst>
      <p:ext uri="{BB962C8B-B14F-4D97-AF65-F5344CB8AC3E}">
        <p14:creationId xmlns:p14="http://schemas.microsoft.com/office/powerpoint/2010/main" val="1770241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dent.ohio-state.edu/completedentures/Visit_3/images/tongue%20blade%20VDR.jpg"/>
          <p:cNvPicPr>
            <a:picLocks noGrp="1"/>
          </p:cNvPicPr>
          <p:nvPr>
            <p:ph idx="1"/>
          </p:nvPr>
        </p:nvPicPr>
        <p:blipFill>
          <a:blip r:embed="rId2" cstate="print"/>
          <a:srcRect/>
          <a:stretch>
            <a:fillRect/>
          </a:stretch>
        </p:blipFill>
        <p:spPr bwMode="auto">
          <a:xfrm>
            <a:off x="533400" y="1600200"/>
            <a:ext cx="8153400" cy="2501900"/>
          </a:xfrm>
          <a:prstGeom prst="rect">
            <a:avLst/>
          </a:prstGeom>
          <a:noFill/>
          <a:ln w="9525">
            <a:noFill/>
            <a:miter lim="800000"/>
            <a:headEnd/>
            <a:tailEnd/>
          </a:ln>
        </p:spPr>
      </p:pic>
      <p:pic>
        <p:nvPicPr>
          <p:cNvPr id="5" name="Picture 4" descr="http://www.dent.ohio-state.edu/completedentures/Visit_3/images/tongue%20blade.jpg"/>
          <p:cNvPicPr/>
          <p:nvPr/>
        </p:nvPicPr>
        <p:blipFill>
          <a:blip r:embed="rId3" cstate="print"/>
          <a:srcRect/>
          <a:stretch>
            <a:fillRect/>
          </a:stretch>
        </p:blipFill>
        <p:spPr bwMode="auto">
          <a:xfrm>
            <a:off x="1981200" y="4419600"/>
            <a:ext cx="5095875" cy="17430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8305800" cy="3579849"/>
          </a:xfrm>
        </p:spPr>
        <p:txBody>
          <a:bodyPr>
            <a:noAutofit/>
          </a:bodyPr>
          <a:lstStyle/>
          <a:p>
            <a:pPr algn="l" rtl="0">
              <a:buFont typeface="Arial" pitchFamily="34" charset="0"/>
              <a:buChar char="•"/>
            </a:pPr>
            <a:r>
              <a:rPr lang="en-US" sz="2400" dirty="0" smtClean="0">
                <a:latin typeface="Arial" pitchFamily="34" charset="0"/>
                <a:cs typeface="Arial" pitchFamily="34" charset="0"/>
              </a:rPr>
              <a:t>The rest position of the mandible affects the harmony of the facial muscles.  An experienced clinician can use this as a further check of the vertical relations. </a:t>
            </a:r>
          </a:p>
          <a:p>
            <a:pPr algn="l" rtl="0">
              <a:buFont typeface="Arial" pitchFamily="34" charset="0"/>
              <a:buChar char="•"/>
            </a:pPr>
            <a:r>
              <a:rPr lang="en-US" sz="2400" dirty="0" smtClean="0">
                <a:latin typeface="Arial" pitchFamily="34" charset="0"/>
                <a:cs typeface="Arial" pitchFamily="34" charset="0"/>
              </a:rPr>
              <a:t> If the mandible is over closed, the lips and the mandible appear protruded.  If the mandible is held open from the rest position, a strained appearance can be evident when the lips are brought into contact.  </a:t>
            </a:r>
          </a:p>
          <a:p>
            <a:pPr algn="l" rtl="0">
              <a:buFont typeface="Arial" pitchFamily="34" charset="0"/>
              <a:buChar char="•"/>
            </a:pPr>
            <a:r>
              <a:rPr lang="en-US" sz="2400" dirty="0" smtClean="0">
                <a:latin typeface="Arial" pitchFamily="34" charset="0"/>
                <a:cs typeface="Arial" pitchFamily="34" charset="0"/>
              </a:rPr>
              <a:t>Observe your patient in the established rest position.  He or she should appear neither strained nor suffer a loss of vertical face height. </a:t>
            </a:r>
          </a:p>
          <a:p>
            <a:pPr algn="l" rtl="0">
              <a:buFont typeface="Arial" pitchFamily="34" charset="0"/>
              <a:buChar char="•"/>
            </a:pPr>
            <a:r>
              <a:rPr lang="en-US" sz="2400" dirty="0" smtClean="0">
                <a:latin typeface="Arial" pitchFamily="34" charset="0"/>
                <a:cs typeface="Arial" pitchFamily="34" charset="0"/>
              </a:rPr>
              <a:t> Ask the patient to swallow and see if he or she appears to strain to bring the teeth into contact while swallowing. </a:t>
            </a:r>
          </a:p>
          <a:p>
            <a:pPr algn="l" rtl="0">
              <a:buFont typeface="Arial" pitchFamily="34" charset="0"/>
              <a:buChar char="•"/>
            </a:pPr>
            <a:endParaRPr lang="en-US" sz="2400" dirty="0">
              <a:latin typeface="Arial" pitchFamily="34" charset="0"/>
              <a:cs typeface="Arial" pitchFamily="34" charset="0"/>
            </a:endParaRPr>
          </a:p>
        </p:txBody>
      </p:sp>
      <p:sp>
        <p:nvSpPr>
          <p:cNvPr id="2" name="Title 1"/>
          <p:cNvSpPr>
            <a:spLocks noGrp="1"/>
          </p:cNvSpPr>
          <p:nvPr>
            <p:ph type="title"/>
          </p:nvPr>
        </p:nvSpPr>
        <p:spPr>
          <a:xfrm>
            <a:off x="381000" y="0"/>
            <a:ext cx="8229600" cy="1143000"/>
          </a:xfrm>
        </p:spPr>
        <p:txBody>
          <a:bodyPr/>
          <a:lstStyle/>
          <a:p>
            <a:r>
              <a:rPr lang="en-US" dirty="0" smtClean="0"/>
              <a:t>Facial appearance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rtl="0">
              <a:buNone/>
            </a:pPr>
            <a:r>
              <a:rPr lang="en-US" sz="2400" dirty="0" smtClean="0">
                <a:latin typeface="Arial" pitchFamily="34" charset="0"/>
                <a:cs typeface="Arial" pitchFamily="34" charset="0"/>
              </a:rPr>
              <a:t>Speech movements can also be used to verify the vertical relations.  The wax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rims must contact evenly prior to evaluating the vertical relation of occlusion.  The vertical relation of occlusion should now be verified using phonetics.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b="0" dirty="0" smtClean="0">
                <a:latin typeface="Arial" pitchFamily="34" charset="0"/>
                <a:cs typeface="Arial" pitchFamily="34" charset="0"/>
              </a:rPr>
              <a:t>1. Place both maxillary and </a:t>
            </a:r>
            <a:r>
              <a:rPr lang="en-US" sz="2400" b="0" dirty="0" err="1" smtClean="0">
                <a:latin typeface="Arial" pitchFamily="34" charset="0"/>
                <a:cs typeface="Arial" pitchFamily="34" charset="0"/>
              </a:rPr>
              <a:t>mandibular</a:t>
            </a:r>
            <a:r>
              <a:rPr lang="en-US" sz="2400" b="0" dirty="0" smtClean="0">
                <a:latin typeface="Arial" pitchFamily="34" charset="0"/>
                <a:cs typeface="Arial" pitchFamily="34" charset="0"/>
              </a:rPr>
              <a:t> record bases in the patient's mouth.  Ask the patient to wet the upper lip with the tip of the tongue.</a:t>
            </a:r>
            <a:br>
              <a:rPr lang="en-US" sz="2400" b="0" dirty="0" smtClean="0">
                <a:latin typeface="Arial" pitchFamily="34" charset="0"/>
                <a:cs typeface="Arial" pitchFamily="34" charset="0"/>
              </a:rPr>
            </a:br>
            <a:r>
              <a:rPr lang="en-US" sz="2400" b="0" dirty="0" smtClean="0">
                <a:latin typeface="Arial" pitchFamily="34" charset="0"/>
                <a:cs typeface="Arial" pitchFamily="34" charset="0"/>
              </a:rPr>
              <a:t/>
            </a:r>
            <a:br>
              <a:rPr lang="en-US" sz="2400" b="0" dirty="0" smtClean="0">
                <a:latin typeface="Arial" pitchFamily="34" charset="0"/>
                <a:cs typeface="Arial" pitchFamily="34" charset="0"/>
              </a:rPr>
            </a:br>
            <a:r>
              <a:rPr lang="en-US" sz="2400" b="0" dirty="0" smtClean="0">
                <a:latin typeface="Arial" pitchFamily="34" charset="0"/>
                <a:cs typeface="Arial" pitchFamily="34" charset="0"/>
              </a:rPr>
              <a:t>2. Ask the patient to say words with </a:t>
            </a:r>
            <a:r>
              <a:rPr lang="en-US" sz="2400" b="0" dirty="0" smtClean="0">
                <a:solidFill>
                  <a:srgbClr val="FF0000"/>
                </a:solidFill>
                <a:latin typeface="Arial" pitchFamily="34" charset="0"/>
                <a:cs typeface="Arial" pitchFamily="34" charset="0"/>
              </a:rPr>
              <a:t>"S" sounds</a:t>
            </a:r>
            <a:r>
              <a:rPr lang="en-US" sz="2400" b="0" dirty="0" smtClean="0">
                <a:latin typeface="Arial" pitchFamily="34" charset="0"/>
                <a:cs typeface="Arial" pitchFamily="34" charset="0"/>
              </a:rPr>
              <a:t>, such as 77 ,Sunset Strip, 66, count from 1-10, or from 60-70.</a:t>
            </a:r>
            <a:br>
              <a:rPr lang="en-US" sz="2400" b="0" dirty="0" smtClean="0">
                <a:latin typeface="Arial" pitchFamily="34" charset="0"/>
                <a:cs typeface="Arial" pitchFamily="34" charset="0"/>
              </a:rPr>
            </a:br>
            <a:r>
              <a:rPr lang="en-US" sz="2400" b="0" dirty="0" smtClean="0">
                <a:latin typeface="Arial" pitchFamily="34" charset="0"/>
                <a:cs typeface="Arial" pitchFamily="34" charset="0"/>
              </a:rPr>
              <a:t/>
            </a:r>
            <a:br>
              <a:rPr lang="en-US" sz="2400" b="0" dirty="0" smtClean="0">
                <a:latin typeface="Arial" pitchFamily="34" charset="0"/>
                <a:cs typeface="Arial" pitchFamily="34" charset="0"/>
              </a:rPr>
            </a:br>
            <a:endParaRPr lang="en-US" sz="2400" b="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Phonetics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400" dirty="0" smtClean="0">
                <a:latin typeface="Arial" pitchFamily="34" charset="0"/>
                <a:cs typeface="Arial" pitchFamily="34" charset="0"/>
              </a:rPr>
              <a:t>They simulate teeth and help in establishing vertical dimension and centric relation</a:t>
            </a:r>
          </a:p>
          <a:p>
            <a:pPr algn="l" rtl="0"/>
            <a:r>
              <a:rPr lang="en-US" sz="2400" dirty="0" smtClean="0">
                <a:latin typeface="Arial" pitchFamily="34" charset="0"/>
                <a:cs typeface="Arial" pitchFamily="34" charset="0"/>
              </a:rPr>
              <a:t>Record bases should be retentive</a:t>
            </a:r>
          </a:p>
          <a:p>
            <a:pPr lvl="1" algn="l" rtl="0"/>
            <a:r>
              <a:rPr lang="en-US" sz="2400" dirty="0" smtClean="0">
                <a:latin typeface="Arial" pitchFamily="34" charset="0"/>
                <a:cs typeface="Arial" pitchFamily="34" charset="0"/>
              </a:rPr>
              <a:t>For making phonetics test and for accurate jaw relation record</a:t>
            </a:r>
          </a:p>
          <a:p>
            <a:pPr algn="l" rtl="0"/>
            <a:r>
              <a:rPr lang="en-US" sz="2400" dirty="0" smtClean="0">
                <a:latin typeface="Arial" pitchFamily="34" charset="0"/>
                <a:cs typeface="Arial" pitchFamily="34" charset="0"/>
              </a:rPr>
              <a:t>If slightly loose, denture adhesive can be used</a:t>
            </a:r>
          </a:p>
          <a:p>
            <a:pPr algn="l" rtl="0"/>
            <a:r>
              <a:rPr lang="en-US" sz="2400" dirty="0" smtClean="0">
                <a:latin typeface="Arial" pitchFamily="34" charset="0"/>
                <a:cs typeface="Arial" pitchFamily="34" charset="0"/>
              </a:rPr>
              <a:t>If pronounced looseness… final impression has to be remade</a:t>
            </a:r>
            <a:endParaRPr lang="en-US" sz="2400"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en-US" dirty="0" smtClean="0"/>
              <a:t>Record bases and </a:t>
            </a:r>
            <a:r>
              <a:rPr lang="en-US" dirty="0" err="1" smtClean="0"/>
              <a:t>occlusal</a:t>
            </a:r>
            <a:r>
              <a:rPr lang="en-US" dirty="0" smtClean="0"/>
              <a:t> rims</a:t>
            </a:r>
            <a:br>
              <a:rPr lang="en-US"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609600"/>
            <a:ext cx="7520940" cy="3579849"/>
          </a:xfrm>
        </p:spPr>
        <p:txBody>
          <a:bodyPr>
            <a:noAutofit/>
          </a:bodyPr>
          <a:lstStyle/>
          <a:p>
            <a:pPr algn="l" rtl="0">
              <a:buFont typeface="Arial" pitchFamily="34" charset="0"/>
              <a:buChar char="•"/>
            </a:pPr>
            <a:r>
              <a:rPr lang="en-US" sz="2400" b="0" dirty="0" smtClean="0">
                <a:latin typeface="Arial" pitchFamily="34" charset="0"/>
                <a:cs typeface="Arial" pitchFamily="34" charset="0"/>
              </a:rPr>
              <a:t>Observe from the profile and frontal view that there is 1-2 mm of clearance between the </a:t>
            </a:r>
            <a:r>
              <a:rPr lang="en-US" sz="2400" b="0" dirty="0" err="1" smtClean="0">
                <a:latin typeface="Arial" pitchFamily="34" charset="0"/>
                <a:cs typeface="Arial" pitchFamily="34" charset="0"/>
              </a:rPr>
              <a:t>incisal</a:t>
            </a:r>
            <a:r>
              <a:rPr lang="en-US" sz="2400" b="0" dirty="0" smtClean="0">
                <a:latin typeface="Arial" pitchFamily="34" charset="0"/>
                <a:cs typeface="Arial" pitchFamily="34" charset="0"/>
              </a:rPr>
              <a:t> edges of the occlusion rims in the midline when the patient repeats the words containing "S" sounds.  The space that exists when these words are said is called the </a:t>
            </a:r>
            <a:r>
              <a:rPr lang="en-US" sz="2400" b="0" dirty="0" smtClean="0">
                <a:solidFill>
                  <a:srgbClr val="FF0000"/>
                </a:solidFill>
                <a:latin typeface="Arial" pitchFamily="34" charset="0"/>
                <a:cs typeface="Arial" pitchFamily="34" charset="0"/>
              </a:rPr>
              <a:t>closest speaking space. </a:t>
            </a:r>
          </a:p>
          <a:p>
            <a:pPr algn="l" rtl="0">
              <a:buFont typeface="Arial" pitchFamily="34" charset="0"/>
              <a:buChar char="•"/>
            </a:pPr>
            <a:endParaRPr lang="en-US" sz="2400" b="0" dirty="0" smtClean="0">
              <a:latin typeface="Arial" pitchFamily="34" charset="0"/>
              <a:cs typeface="Arial" pitchFamily="34" charset="0"/>
            </a:endParaRPr>
          </a:p>
          <a:p>
            <a:pPr algn="l" rtl="0">
              <a:buFont typeface="Arial" pitchFamily="34" charset="0"/>
              <a:buChar char="•"/>
            </a:pPr>
            <a:r>
              <a:rPr lang="en-US" sz="2400" b="0" dirty="0" smtClean="0">
                <a:latin typeface="Arial" pitchFamily="34" charset="0"/>
                <a:cs typeface="Arial" pitchFamily="34" charset="0"/>
              </a:rPr>
              <a:t> </a:t>
            </a:r>
            <a:r>
              <a:rPr lang="en-US" sz="2400" b="0" dirty="0" smtClean="0">
                <a:latin typeface="Arial" pitchFamily="34" charset="0"/>
                <a:cs typeface="Arial" pitchFamily="34" charset="0"/>
              </a:rPr>
              <a:t>If there is a space of 1-2 mm between the </a:t>
            </a:r>
            <a:r>
              <a:rPr lang="en-US" sz="2400" b="0" dirty="0" err="1" smtClean="0">
                <a:latin typeface="Arial" pitchFamily="34" charset="0"/>
                <a:cs typeface="Arial" pitchFamily="34" charset="0"/>
              </a:rPr>
              <a:t>incisal</a:t>
            </a:r>
            <a:r>
              <a:rPr lang="en-US" sz="2400" b="0" dirty="0" smtClean="0">
                <a:latin typeface="Arial" pitchFamily="34" charset="0"/>
                <a:cs typeface="Arial" pitchFamily="34" charset="0"/>
              </a:rPr>
              <a:t> edges of the maxillary and mandibular occlusal rims in the midline when the patient says an "S" sound, there should be </a:t>
            </a:r>
            <a:r>
              <a:rPr lang="en-US" sz="2400" b="0" dirty="0" smtClean="0">
                <a:solidFill>
                  <a:srgbClr val="FF0000"/>
                </a:solidFill>
                <a:latin typeface="Arial" pitchFamily="34" charset="0"/>
                <a:cs typeface="Arial" pitchFamily="34" charset="0"/>
              </a:rPr>
              <a:t>adequate </a:t>
            </a:r>
            <a:r>
              <a:rPr lang="en-US" sz="2400" b="0" dirty="0" err="1" smtClean="0">
                <a:solidFill>
                  <a:srgbClr val="FF0000"/>
                </a:solidFill>
                <a:latin typeface="Arial" pitchFamily="34" charset="0"/>
                <a:cs typeface="Arial" pitchFamily="34" charset="0"/>
              </a:rPr>
              <a:t>interocclusal</a:t>
            </a:r>
            <a:r>
              <a:rPr lang="en-US" sz="2400" b="0" dirty="0" smtClean="0">
                <a:solidFill>
                  <a:srgbClr val="FF0000"/>
                </a:solidFill>
                <a:latin typeface="Arial" pitchFamily="34" charset="0"/>
                <a:cs typeface="Arial" pitchFamily="34" charset="0"/>
              </a:rPr>
              <a:t> distance.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14400"/>
            <a:ext cx="7086600" cy="3785652"/>
          </a:xfrm>
          <a:prstGeom prst="rect">
            <a:avLst/>
          </a:prstGeom>
        </p:spPr>
        <p:txBody>
          <a:bodyPr wrap="square">
            <a:spAutoFit/>
          </a:bodyPr>
          <a:lstStyle/>
          <a:p>
            <a:pPr>
              <a:buFont typeface="Arial" pitchFamily="34" charset="0"/>
              <a:buChar char="•"/>
            </a:pPr>
            <a:r>
              <a:rPr lang="en-US" sz="2400" dirty="0">
                <a:latin typeface="Arial" pitchFamily="34" charset="0"/>
                <a:cs typeface="Arial" pitchFamily="34" charset="0"/>
              </a:rPr>
              <a:t>If the occlusion rims contact when these words are said, then wax on the mandibular occlusion rim should be removed until this clearance is obtained.  </a:t>
            </a:r>
          </a:p>
          <a:p>
            <a:pPr>
              <a:buFont typeface="Arial" pitchFamily="34" charset="0"/>
              <a:buChar char="•"/>
            </a:pP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When </a:t>
            </a:r>
            <a:r>
              <a:rPr lang="en-US" sz="2400" dirty="0">
                <a:latin typeface="Arial" pitchFamily="34" charset="0"/>
                <a:cs typeface="Arial" pitchFamily="34" charset="0"/>
              </a:rPr>
              <a:t>you are satisfied that the vertical relation of occlusal you have established is correct for your patient and your occlusion rims occlude evenly anteriorly and posteriorly, you are ready to record centric relation.</a:t>
            </a:r>
          </a:p>
        </p:txBody>
      </p:sp>
    </p:spTree>
    <p:extLst>
      <p:ext uri="{BB962C8B-B14F-4D97-AF65-F5344CB8AC3E}">
        <p14:creationId xmlns:p14="http://schemas.microsoft.com/office/powerpoint/2010/main" val="132124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04800" y="1371600"/>
            <a:ext cx="8534400" cy="5181600"/>
          </a:xfrm>
        </p:spPr>
        <p:txBody>
          <a:bodyPr>
            <a:noAutofit/>
          </a:bodyPr>
          <a:lstStyle/>
          <a:p>
            <a:pPr algn="l" rtl="0">
              <a:buFontTx/>
              <a:buNone/>
            </a:pPr>
            <a:r>
              <a:rPr lang="en-US" sz="2400" dirty="0">
                <a:latin typeface="Arial" pitchFamily="34" charset="0"/>
                <a:cs typeface="Arial" pitchFamily="34" charset="0"/>
              </a:rPr>
              <a:t> 1) </a:t>
            </a:r>
            <a:r>
              <a:rPr lang="en-US" sz="2400" u="sng" dirty="0">
                <a:latin typeface="Arial" pitchFamily="34" charset="0"/>
                <a:cs typeface="Arial" pitchFamily="34" charset="0"/>
              </a:rPr>
              <a:t>Pre-extraction Records:</a:t>
            </a:r>
            <a:r>
              <a:rPr lang="en-US" sz="2400" dirty="0">
                <a:latin typeface="Arial" pitchFamily="34" charset="0"/>
                <a:cs typeface="Arial" pitchFamily="34" charset="0"/>
              </a:rPr>
              <a:t>-</a:t>
            </a:r>
          </a:p>
          <a:p>
            <a:pPr algn="l" rtl="0">
              <a:buFontTx/>
              <a:buNone/>
            </a:pPr>
            <a:r>
              <a:rPr lang="en-US" sz="2400" dirty="0">
                <a:latin typeface="Arial" pitchFamily="34" charset="0"/>
                <a:cs typeface="Arial" pitchFamily="34" charset="0"/>
              </a:rPr>
              <a:t> a) </a:t>
            </a:r>
            <a:r>
              <a:rPr lang="en-US" sz="2400" u="sng" dirty="0">
                <a:latin typeface="Arial" pitchFamily="34" charset="0"/>
                <a:cs typeface="Arial" pitchFamily="34" charset="0"/>
              </a:rPr>
              <a:t>Profile Photographs</a:t>
            </a:r>
            <a:r>
              <a:rPr lang="en-US" sz="2400" dirty="0">
                <a:latin typeface="Arial" pitchFamily="34" charset="0"/>
                <a:cs typeface="Arial" pitchFamily="34" charset="0"/>
              </a:rPr>
              <a:t>:- </a:t>
            </a:r>
          </a:p>
          <a:p>
            <a:pPr algn="l" rtl="0">
              <a:buFontTx/>
              <a:buNone/>
            </a:pPr>
            <a:r>
              <a:rPr lang="en-US" sz="2400" dirty="0">
                <a:latin typeface="Arial" pitchFamily="34" charset="0"/>
                <a:cs typeface="Arial" pitchFamily="34" charset="0"/>
              </a:rPr>
              <a:t>  - Profile photographs are made &amp; enlarged to a life size of the patient. </a:t>
            </a:r>
          </a:p>
          <a:p>
            <a:pPr algn="l" rtl="0">
              <a:buFontTx/>
              <a:buNone/>
            </a:pPr>
            <a:r>
              <a:rPr lang="en-US" sz="2400" dirty="0">
                <a:latin typeface="Arial" pitchFamily="34" charset="0"/>
                <a:cs typeface="Arial" pitchFamily="34" charset="0"/>
              </a:rPr>
              <a:t>  - Measurements of anatomic landmarks on the photographs are compared with measurements using the same anatomic landmarks on the patients face. </a:t>
            </a:r>
            <a:endParaRPr lang="en-US" sz="2400" dirty="0" smtClean="0">
              <a:latin typeface="Arial" pitchFamily="34" charset="0"/>
              <a:cs typeface="Arial" pitchFamily="34" charset="0"/>
            </a:endParaRPr>
          </a:p>
          <a:p>
            <a:pPr algn="l" rtl="0">
              <a:buFontTx/>
              <a:buNone/>
            </a:pPr>
            <a:r>
              <a:rPr lang="en-US" sz="2400" dirty="0" smtClean="0">
                <a:latin typeface="Arial" pitchFamily="34" charset="0"/>
                <a:cs typeface="Arial" pitchFamily="34" charset="0"/>
              </a:rPr>
              <a:t>  -These measurements can be compared when the records are made &amp; again when the artificial teeth are tried in.</a:t>
            </a:r>
          </a:p>
          <a:p>
            <a:pPr algn="l" rtl="0">
              <a:buFontTx/>
              <a:buNone/>
            </a:pPr>
            <a:r>
              <a:rPr lang="en-US" sz="2400" dirty="0" smtClean="0">
                <a:latin typeface="Arial" pitchFamily="34" charset="0"/>
                <a:cs typeface="Arial" pitchFamily="34" charset="0"/>
              </a:rPr>
              <a:t>  - The photographs should be made with the teeth in maximum occlusion, as this position can be maintained accurately for photographic purposes.</a:t>
            </a:r>
          </a:p>
          <a:p>
            <a:pPr algn="l" rtl="0">
              <a:buFontTx/>
              <a:buNone/>
            </a:pPr>
            <a:endParaRPr lang="en-US" sz="2400" dirty="0">
              <a:latin typeface="Arial" pitchFamily="34" charset="0"/>
              <a:cs typeface="Arial" pitchFamily="34" charset="0"/>
            </a:endParaRPr>
          </a:p>
          <a:p>
            <a:pPr algn="l" rtl="0">
              <a:buFontTx/>
              <a:buNone/>
            </a:pPr>
            <a:r>
              <a:rPr lang="en-US" sz="2400" dirty="0">
                <a:latin typeface="Arial" pitchFamily="34" charset="0"/>
                <a:cs typeface="Arial" pitchFamily="34" charset="0"/>
              </a:rPr>
              <a:t>  </a:t>
            </a:r>
          </a:p>
        </p:txBody>
      </p:sp>
      <p:sp>
        <p:nvSpPr>
          <p:cNvPr id="57346" name="Rectangle 2"/>
          <p:cNvSpPr>
            <a:spLocks noGrp="1" noChangeArrowheads="1"/>
          </p:cNvSpPr>
          <p:nvPr>
            <p:ph type="title"/>
          </p:nvPr>
        </p:nvSpPr>
        <p:spPr>
          <a:xfrm>
            <a:off x="381000" y="457200"/>
            <a:ext cx="8001000" cy="762000"/>
          </a:xfrm>
        </p:spPr>
        <p:txBody>
          <a:bodyPr>
            <a:normAutofit fontScale="90000"/>
          </a:bodyPr>
          <a:lstStyle/>
          <a:p>
            <a:r>
              <a:rPr lang="en-US" dirty="0"/>
              <a:t> </a:t>
            </a:r>
            <a:r>
              <a:rPr lang="en-US" sz="3100" dirty="0" smtClean="0"/>
              <a:t>OTHER METHODS IN RECORDING OCCLUSION:-</a:t>
            </a:r>
            <a:endParaRPr lang="en-US" sz="31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04800" y="228600"/>
            <a:ext cx="8534400" cy="6172200"/>
          </a:xfrm>
        </p:spPr>
        <p:txBody>
          <a:bodyPr>
            <a:normAutofit/>
          </a:bodyPr>
          <a:lstStyle/>
          <a:p>
            <a:pPr algn="l" rtl="0">
              <a:buFontTx/>
              <a:buNone/>
            </a:pPr>
            <a:r>
              <a:rPr lang="en-US" sz="2400" dirty="0">
                <a:latin typeface="Arial" pitchFamily="34" charset="0"/>
                <a:cs typeface="Arial" pitchFamily="34" charset="0"/>
              </a:rPr>
              <a:t> b) </a:t>
            </a:r>
            <a:r>
              <a:rPr lang="en-US" sz="2400" u="sng" dirty="0">
                <a:latin typeface="Arial" pitchFamily="34" charset="0"/>
                <a:cs typeface="Arial" pitchFamily="34" charset="0"/>
              </a:rPr>
              <a:t>Profile Silhouettes</a:t>
            </a:r>
            <a:r>
              <a:rPr lang="en-US" sz="2400" dirty="0">
                <a:latin typeface="Arial" pitchFamily="34" charset="0"/>
                <a:cs typeface="Arial" pitchFamily="34" charset="0"/>
              </a:rPr>
              <a:t>:-</a:t>
            </a:r>
          </a:p>
          <a:p>
            <a:pPr algn="l" rtl="0">
              <a:buFontTx/>
              <a:buNone/>
            </a:pPr>
            <a:r>
              <a:rPr lang="en-US" sz="2400" dirty="0">
                <a:latin typeface="Arial" pitchFamily="34" charset="0"/>
                <a:cs typeface="Arial" pitchFamily="34" charset="0"/>
              </a:rPr>
              <a:t>   - The word silhouette means “outline.”</a:t>
            </a:r>
          </a:p>
          <a:p>
            <a:pPr algn="l" rtl="0">
              <a:buFontTx/>
              <a:buNone/>
            </a:pPr>
            <a:r>
              <a:rPr lang="en-US" sz="2400" dirty="0">
                <a:latin typeface="Arial" pitchFamily="34" charset="0"/>
                <a:cs typeface="Arial" pitchFamily="34" charset="0"/>
              </a:rPr>
              <a:t>   - Any further information like name, address, date, </a:t>
            </a:r>
            <a:r>
              <a:rPr lang="en-US" sz="2400" dirty="0" err="1">
                <a:latin typeface="Arial" pitchFamily="34" charset="0"/>
                <a:cs typeface="Arial" pitchFamily="34" charset="0"/>
              </a:rPr>
              <a:t>colour</a:t>
            </a:r>
            <a:r>
              <a:rPr lang="en-US" sz="2400" dirty="0">
                <a:latin typeface="Arial" pitchFamily="34" charset="0"/>
                <a:cs typeface="Arial" pitchFamily="34" charset="0"/>
              </a:rPr>
              <a:t> &amp; shape of the teeth can be entered on the template &amp; kept for future reference.</a:t>
            </a:r>
          </a:p>
        </p:txBody>
      </p:sp>
      <p:pic>
        <p:nvPicPr>
          <p:cNvPr id="59396" name="Picture 4" descr="C:\Documents and Settings\kalpana\My Documents\My Scans\2005-03 (Mar)\scan0012.jpg"/>
          <p:cNvPicPr>
            <a:picLocks noChangeAspect="1" noChangeArrowheads="1"/>
          </p:cNvPicPr>
          <p:nvPr/>
        </p:nvPicPr>
        <p:blipFill>
          <a:blip r:embed="rId2" cstate="print">
            <a:lum bright="-30000" contrast="48000"/>
          </a:blip>
          <a:srcRect/>
          <a:stretch>
            <a:fillRect/>
          </a:stretch>
        </p:blipFill>
        <p:spPr bwMode="auto">
          <a:xfrm>
            <a:off x="2438400" y="2895600"/>
            <a:ext cx="4267200" cy="3276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914400"/>
            <a:ext cx="8229600" cy="4911725"/>
          </a:xfrm>
        </p:spPr>
        <p:txBody>
          <a:bodyPr>
            <a:noAutofit/>
          </a:bodyPr>
          <a:lstStyle/>
          <a:p>
            <a:pPr algn="l" rtl="0">
              <a:lnSpc>
                <a:spcPct val="200000"/>
              </a:lnSpc>
              <a:buNone/>
            </a:pPr>
            <a:r>
              <a:rPr lang="en-US" sz="2000" dirty="0" smtClean="0">
                <a:latin typeface="Arial" pitchFamily="34" charset="0"/>
                <a:cs typeface="Arial" pitchFamily="34" charset="0"/>
              </a:rPr>
              <a:t> </a:t>
            </a:r>
            <a:r>
              <a:rPr lang="en-US" sz="2000" dirty="0">
                <a:latin typeface="Arial" pitchFamily="34" charset="0"/>
                <a:cs typeface="Arial" pitchFamily="34" charset="0"/>
              </a:rPr>
              <a:t>GPT 8 is “The </a:t>
            </a:r>
            <a:r>
              <a:rPr lang="en-US" sz="2000" dirty="0" err="1">
                <a:solidFill>
                  <a:srgbClr val="FF0000"/>
                </a:solidFill>
                <a:latin typeface="Arial" pitchFamily="34" charset="0"/>
                <a:cs typeface="Arial" pitchFamily="34" charset="0"/>
              </a:rPr>
              <a:t>maxillomandibular</a:t>
            </a:r>
            <a:r>
              <a:rPr lang="en-US" sz="2000" dirty="0">
                <a:solidFill>
                  <a:srgbClr val="FF0000"/>
                </a:solidFill>
                <a:latin typeface="Arial" pitchFamily="34" charset="0"/>
                <a:cs typeface="Arial" pitchFamily="34" charset="0"/>
              </a:rPr>
              <a:t> relationship</a:t>
            </a:r>
            <a:r>
              <a:rPr lang="en-US" sz="2000" dirty="0">
                <a:latin typeface="Arial" pitchFamily="34" charset="0"/>
                <a:cs typeface="Arial" pitchFamily="34" charset="0"/>
              </a:rPr>
              <a:t> in which the condyles articulate with the thinnest avascular portion of their respective discs with the </a:t>
            </a:r>
            <a:r>
              <a:rPr lang="en-US" sz="2000" dirty="0">
                <a:solidFill>
                  <a:srgbClr val="FF0000"/>
                </a:solidFill>
                <a:latin typeface="Arial" pitchFamily="34" charset="0"/>
                <a:cs typeface="Arial" pitchFamily="34" charset="0"/>
              </a:rPr>
              <a:t>complex in the anterior superior position</a:t>
            </a:r>
            <a:r>
              <a:rPr lang="en-US" sz="2000" dirty="0">
                <a:latin typeface="Arial" pitchFamily="34" charset="0"/>
                <a:cs typeface="Arial" pitchFamily="34" charset="0"/>
              </a:rPr>
              <a:t> against the slopes of the articular eminences. This position </a:t>
            </a:r>
            <a:r>
              <a:rPr lang="en-US" sz="2000" dirty="0">
                <a:solidFill>
                  <a:srgbClr val="FF0000"/>
                </a:solidFill>
                <a:latin typeface="Arial" pitchFamily="34" charset="0"/>
                <a:cs typeface="Arial" pitchFamily="34" charset="0"/>
              </a:rPr>
              <a:t>is independent of tooth contact</a:t>
            </a:r>
            <a:r>
              <a:rPr lang="en-US" sz="2000" dirty="0">
                <a:latin typeface="Arial" pitchFamily="34" charset="0"/>
                <a:cs typeface="Arial" pitchFamily="34" charset="0"/>
              </a:rPr>
              <a:t>. This position is clinically discernible when the mandible is directed superior and anteriorly. It is restricted to a purely rotary movement about the transverse horizontal axis”</a:t>
            </a:r>
          </a:p>
          <a:p>
            <a:pPr algn="l" rtl="0">
              <a:lnSpc>
                <a:spcPct val="200000"/>
              </a:lnSpc>
              <a:buFont typeface="Wingdings" pitchFamily="2" charset="2"/>
              <a:buNone/>
            </a:pPr>
            <a:endParaRPr lang="en-US" sz="2000" dirty="0">
              <a:latin typeface="Arial" pitchFamily="34" charset="0"/>
              <a:cs typeface="Arial" pitchFamily="34" charset="0"/>
            </a:endParaRPr>
          </a:p>
          <a:p>
            <a:pPr algn="l" rtl="0">
              <a:lnSpc>
                <a:spcPct val="200000"/>
              </a:lnSpc>
              <a:buFont typeface="Wingdings" pitchFamily="2" charset="2"/>
              <a:buNone/>
            </a:pP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6146" name="Rectangle 2"/>
          <p:cNvSpPr>
            <a:spLocks noGrp="1" noChangeArrowheads="1"/>
          </p:cNvSpPr>
          <p:nvPr>
            <p:ph type="title"/>
          </p:nvPr>
        </p:nvSpPr>
        <p:spPr/>
        <p:txBody>
          <a:bodyPr/>
          <a:lstStyle/>
          <a:p>
            <a:r>
              <a:rPr lang="en-US" b="1" dirty="0" smtClean="0"/>
              <a:t>Centric relation</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800" y="609600"/>
            <a:ext cx="7772400" cy="1143000"/>
          </a:xfrm>
        </p:spPr>
        <p:txBody>
          <a:bodyPr/>
          <a:lstStyle/>
          <a:p>
            <a:pPr eaLnBrk="1" hangingPunct="1">
              <a:defRPr/>
            </a:pPr>
            <a:r>
              <a:rPr lang="en-US" smtClean="0"/>
              <a:t>T.M.J.  </a:t>
            </a:r>
          </a:p>
        </p:txBody>
      </p:sp>
      <p:sp>
        <p:nvSpPr>
          <p:cNvPr id="9" name="Rectangle 3"/>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mj-lt"/>
              <a:buAutoNum type="arabicPeriod"/>
            </a:pPr>
            <a:r>
              <a:rPr lang="en-US" dirty="0" err="1" smtClean="0"/>
              <a:t>Craniomandibular</a:t>
            </a:r>
            <a:r>
              <a:rPr lang="en-US" dirty="0" smtClean="0"/>
              <a:t> articulation.</a:t>
            </a:r>
          </a:p>
          <a:p>
            <a:pPr>
              <a:buFont typeface="+mj-lt"/>
              <a:buAutoNum type="arabicPeriod"/>
            </a:pPr>
            <a:r>
              <a:rPr lang="en-US" dirty="0" smtClean="0"/>
              <a:t>Most complex joint.</a:t>
            </a:r>
          </a:p>
          <a:p>
            <a:pPr>
              <a:buFont typeface="+mj-lt"/>
              <a:buAutoNum type="arabicPeriod"/>
            </a:pPr>
            <a:r>
              <a:rPr lang="en-US" dirty="0" err="1" smtClean="0"/>
              <a:t>Ginglimoarthrodal</a:t>
            </a:r>
            <a:r>
              <a:rPr lang="en-US" dirty="0" smtClean="0"/>
              <a:t> joint.</a:t>
            </a:r>
          </a:p>
          <a:p>
            <a:pPr>
              <a:buFont typeface="+mj-lt"/>
              <a:buAutoNum type="arabicPeriod"/>
            </a:pPr>
            <a:r>
              <a:rPr lang="en-US" dirty="0" smtClean="0"/>
              <a:t>Compound joint.</a:t>
            </a:r>
          </a:p>
          <a:p>
            <a:pPr>
              <a:buFont typeface="+mj-lt"/>
              <a:buAutoNum type="arabicPeriod"/>
            </a:pPr>
            <a:r>
              <a:rPr lang="en-US" dirty="0" smtClean="0"/>
              <a:t>Articular disc</a:t>
            </a:r>
          </a:p>
          <a:p>
            <a:pPr>
              <a:buFont typeface="+mj-lt"/>
              <a:buAutoNum type="arabicPeriod"/>
            </a:pPr>
            <a:endParaRPr lang="en-US" dirty="0" smtClean="0"/>
          </a:p>
          <a:p>
            <a:endParaRPr lang="en-US" dirty="0" smtClean="0"/>
          </a:p>
          <a:p>
            <a:endParaRPr lang="en-US" dirty="0" smtClean="0"/>
          </a:p>
          <a:p>
            <a:endParaRPr lang="en-US" dirty="0" smtClean="0"/>
          </a:p>
        </p:txBody>
      </p:sp>
      <p:pic>
        <p:nvPicPr>
          <p:cNvPr id="10" name="Picture 4" descr="C:\WINDOWS\Desktop\centric  relation\P1010001.JPG"/>
          <p:cNvPicPr>
            <a:picLocks noChangeAspect="1" noChangeArrowheads="1"/>
          </p:cNvPicPr>
          <p:nvPr/>
        </p:nvPicPr>
        <p:blipFill>
          <a:blip r:embed="rId3">
            <a:lum contrast="78000"/>
            <a:extLst>
              <a:ext uri="{28A0092B-C50C-407E-A947-70E740481C1C}">
                <a14:useLocalDpi xmlns:a14="http://schemas.microsoft.com/office/drawing/2010/main" val="0"/>
              </a:ext>
            </a:extLst>
          </a:blip>
          <a:srcRect l="7500" b="14793"/>
          <a:stretch>
            <a:fillRect/>
          </a:stretch>
        </p:blipFill>
        <p:spPr bwMode="auto">
          <a:xfrm>
            <a:off x="4191000" y="2438400"/>
            <a:ext cx="4735286"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C:\WINDOWS\Desktop\centric  relation\P1010312.JPG"/>
          <p:cNvPicPr>
            <a:picLocks noChangeAspect="1" noChangeArrowheads="1"/>
          </p:cNvPicPr>
          <p:nvPr/>
        </p:nvPicPr>
        <p:blipFill>
          <a:blip r:embed="rId4">
            <a:lum contrast="72000"/>
            <a:extLst>
              <a:ext uri="{28A0092B-C50C-407E-A947-70E740481C1C}">
                <a14:useLocalDpi xmlns:a14="http://schemas.microsoft.com/office/drawing/2010/main" val="0"/>
              </a:ext>
            </a:extLst>
          </a:blip>
          <a:srcRect l="25000" t="7693" r="27499" b="26923"/>
          <a:stretch>
            <a:fillRect/>
          </a:stretch>
        </p:blipFill>
        <p:spPr bwMode="auto">
          <a:xfrm>
            <a:off x="228600" y="2286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762107" y="372070"/>
            <a:ext cx="1800493" cy="923330"/>
          </a:xfrm>
          <a:prstGeom prst="rect">
            <a:avLst/>
          </a:prstGeom>
          <a:noFill/>
        </p:spPr>
        <p:txBody>
          <a:bodyPr wrap="none" rtlCol="0">
            <a:spAutoFit/>
          </a:bodyPr>
          <a:lstStyle/>
          <a:p>
            <a:r>
              <a:rPr lang="en-US" sz="5400" dirty="0" smtClean="0">
                <a:latin typeface="Arial Black" pitchFamily="34" charset="0"/>
              </a:rPr>
              <a:t>TMJ</a:t>
            </a:r>
            <a:endParaRPr lang="en-US" sz="5400" dirty="0">
              <a:latin typeface="Arial Black" pitchFamily="34" charset="0"/>
            </a:endParaRPr>
          </a:p>
        </p:txBody>
      </p:sp>
    </p:spTree>
    <p:extLst>
      <p:ext uri="{BB962C8B-B14F-4D97-AF65-F5344CB8AC3E}">
        <p14:creationId xmlns:p14="http://schemas.microsoft.com/office/powerpoint/2010/main" val="77190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5280"/>
            <a:ext cx="7520940" cy="548640"/>
          </a:xfrm>
        </p:spPr>
        <p:txBody>
          <a:bodyPr>
            <a:normAutofit fontScale="90000"/>
          </a:bodyPr>
          <a:lstStyle/>
          <a:p>
            <a:r>
              <a:rPr lang="en-US" sz="3200" dirty="0">
                <a:solidFill>
                  <a:srgbClr val="FF0000"/>
                </a:solidFill>
              </a:rPr>
              <a:t>Significance of C.R. in C.D. pts.</a:t>
            </a:r>
            <a:br>
              <a:rPr lang="en-US" sz="3200" dirty="0">
                <a:solidFill>
                  <a:srgbClr val="FF0000"/>
                </a:solidFill>
              </a:rPr>
            </a:br>
            <a:endParaRPr lang="en-US" sz="3200" dirty="0">
              <a:solidFill>
                <a:srgbClr val="FF0000"/>
              </a:solidFill>
            </a:endParaRPr>
          </a:p>
        </p:txBody>
      </p:sp>
      <p:sp>
        <p:nvSpPr>
          <p:cNvPr id="4" name="Rectangle 2"/>
          <p:cNvSpPr txBox="1">
            <a:spLocks noChangeArrowheads="1"/>
          </p:cNvSpPr>
          <p:nvPr/>
        </p:nvSpPr>
        <p:spPr>
          <a:xfrm>
            <a:off x="685800" y="609600"/>
            <a:ext cx="7772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endParaRPr lang="en-US" dirty="0" smtClean="0"/>
          </a:p>
        </p:txBody>
      </p:sp>
      <p:sp>
        <p:nvSpPr>
          <p:cNvPr id="5" name="Rectangle 3"/>
          <p:cNvSpPr txBox="1">
            <a:spLocks noChangeArrowheads="1"/>
          </p:cNvSpPr>
          <p:nvPr/>
        </p:nvSpPr>
        <p:spPr>
          <a:xfrm>
            <a:off x="685800" y="990600"/>
            <a:ext cx="77724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ct val="90000"/>
              </a:lnSpc>
              <a:buFont typeface="+mj-lt"/>
              <a:buAutoNum type="arabicPeriod"/>
            </a:pPr>
            <a:r>
              <a:rPr lang="en-US" sz="2800" b="0" dirty="0" smtClean="0">
                <a:latin typeface="Arial" pitchFamily="34" charset="0"/>
                <a:cs typeface="Arial" pitchFamily="34" charset="0"/>
              </a:rPr>
              <a:t>It serves as a reference position for </a:t>
            </a:r>
            <a:r>
              <a:rPr lang="en-US" sz="2800" b="0" dirty="0" err="1" smtClean="0">
                <a:latin typeface="Arial" pitchFamily="34" charset="0"/>
                <a:cs typeface="Arial" pitchFamily="34" charset="0"/>
              </a:rPr>
              <a:t>occlusal</a:t>
            </a:r>
            <a:r>
              <a:rPr lang="en-US" sz="2800" b="0" dirty="0" smtClean="0">
                <a:latin typeface="Arial" pitchFamily="34" charset="0"/>
                <a:cs typeface="Arial" pitchFamily="34" charset="0"/>
              </a:rPr>
              <a:t> reconstruction. Artificial teeth are best set to occlude evenly at centric relation.</a:t>
            </a:r>
          </a:p>
          <a:p>
            <a:pPr>
              <a:lnSpc>
                <a:spcPct val="90000"/>
              </a:lnSpc>
              <a:buFont typeface="+mj-lt"/>
              <a:buAutoNum type="arabicPeriod"/>
            </a:pPr>
            <a:endParaRPr lang="en-US" sz="2800" b="0" dirty="0" smtClean="0">
              <a:latin typeface="Arial" pitchFamily="34" charset="0"/>
              <a:cs typeface="Arial" pitchFamily="34" charset="0"/>
            </a:endParaRPr>
          </a:p>
          <a:p>
            <a:pPr>
              <a:lnSpc>
                <a:spcPct val="90000"/>
              </a:lnSpc>
              <a:buFont typeface="+mj-lt"/>
              <a:buAutoNum type="arabicPeriod"/>
            </a:pPr>
            <a:r>
              <a:rPr lang="en-US" sz="2800" b="0" dirty="0" smtClean="0">
                <a:latin typeface="Arial" pitchFamily="34" charset="0"/>
                <a:cs typeface="Arial" pitchFamily="34" charset="0"/>
              </a:rPr>
              <a:t>This position is more definite than the vertical and is independent of the presence or absence of teeth.</a:t>
            </a:r>
          </a:p>
          <a:p>
            <a:pPr>
              <a:lnSpc>
                <a:spcPct val="90000"/>
              </a:lnSpc>
              <a:buFont typeface="+mj-lt"/>
              <a:buAutoNum type="arabicPeriod"/>
            </a:pPr>
            <a:endParaRPr lang="en-US" sz="2800" b="0" dirty="0" smtClean="0">
              <a:latin typeface="Arial" pitchFamily="34" charset="0"/>
              <a:cs typeface="Arial" pitchFamily="34" charset="0"/>
            </a:endParaRPr>
          </a:p>
          <a:p>
            <a:pPr>
              <a:lnSpc>
                <a:spcPct val="90000"/>
              </a:lnSpc>
              <a:buFont typeface="+mj-lt"/>
              <a:buAutoNum type="arabicPeriod"/>
            </a:pPr>
            <a:r>
              <a:rPr lang="en-US" sz="2800" b="0" dirty="0" smtClean="0">
                <a:latin typeface="Arial" pitchFamily="34" charset="0"/>
                <a:cs typeface="Arial" pitchFamily="34" charset="0"/>
              </a:rPr>
              <a:t>It is recordable and reproducible over the period of time.</a:t>
            </a:r>
          </a:p>
        </p:txBody>
      </p:sp>
    </p:spTree>
    <p:extLst>
      <p:ext uri="{BB962C8B-B14F-4D97-AF65-F5344CB8AC3E}">
        <p14:creationId xmlns:p14="http://schemas.microsoft.com/office/powerpoint/2010/main" val="351991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r>
              <a:rPr lang="en-US" sz="2800" b="0" dirty="0" smtClean="0">
                <a:latin typeface="Arial" pitchFamily="34" charset="0"/>
                <a:cs typeface="Arial" pitchFamily="34" charset="0"/>
              </a:rPr>
              <a:t>4. Centric </a:t>
            </a:r>
            <a:r>
              <a:rPr lang="en-US" sz="2800" b="0" dirty="0">
                <a:latin typeface="Arial" pitchFamily="34" charset="0"/>
                <a:cs typeface="Arial" pitchFamily="34" charset="0"/>
              </a:rPr>
              <a:t>relation serves as reference relation for establishing an </a:t>
            </a:r>
            <a:r>
              <a:rPr lang="en-US" sz="2800" b="0" dirty="0" smtClean="0">
                <a:latin typeface="Arial" pitchFamily="34" charset="0"/>
                <a:cs typeface="Arial" pitchFamily="34" charset="0"/>
              </a:rPr>
              <a:t>occlusion</a:t>
            </a:r>
          </a:p>
          <a:p>
            <a:pPr marL="0" indent="0"/>
            <a:endParaRPr lang="en-US" sz="2800" b="0" dirty="0" smtClean="0">
              <a:latin typeface="Arial" pitchFamily="34" charset="0"/>
              <a:cs typeface="Arial" pitchFamily="34" charset="0"/>
            </a:endParaRPr>
          </a:p>
          <a:p>
            <a:pPr marL="0" indent="0"/>
            <a:r>
              <a:rPr lang="en-US" sz="2800" b="0" dirty="0" smtClean="0">
                <a:latin typeface="Arial" pitchFamily="34" charset="0"/>
                <a:cs typeface="Arial" pitchFamily="34" charset="0"/>
              </a:rPr>
              <a:t>5</a:t>
            </a:r>
            <a:r>
              <a:rPr lang="en-US" sz="2800" b="0" dirty="0" smtClean="0">
                <a:latin typeface="Arial" pitchFamily="34" charset="0"/>
                <a:cs typeface="Arial" pitchFamily="34" charset="0"/>
              </a:rPr>
              <a:t>. </a:t>
            </a:r>
            <a:r>
              <a:rPr lang="en-US" sz="2800" b="0" dirty="0"/>
              <a:t>An accurate C.R. record properly orients the lower cast to the opening axis of the articulator and the mandible</a:t>
            </a:r>
            <a:endParaRPr lang="en-US" sz="2800" b="0" dirty="0">
              <a:latin typeface="Arial" pitchFamily="34" charset="0"/>
              <a:cs typeface="Arial" pitchFamily="34"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23533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tretch>
            <a:fillRect/>
          </a:stretch>
        </p:blipFill>
        <p:spPr bwMode="auto">
          <a:xfrm>
            <a:off x="2624137" y="2429669"/>
            <a:ext cx="3895725" cy="2628900"/>
          </a:xfrm>
          <a:prstGeom prst="rect">
            <a:avLst/>
          </a:prstGeom>
          <a:noFill/>
          <a:ln w="9525">
            <a:solidFill>
              <a:srgbClr val="FF0000"/>
            </a:solidFill>
            <a:miter lim="800000"/>
            <a:headEnd/>
            <a:tailEnd/>
          </a:ln>
          <a:effectLst/>
        </p:spPr>
      </p:pic>
      <p:sp>
        <p:nvSpPr>
          <p:cNvPr id="4" name="Title 1"/>
          <p:cNvSpPr>
            <a:spLocks noGrp="1"/>
          </p:cNvSpPr>
          <p:nvPr>
            <p:ph type="title"/>
          </p:nvPr>
        </p:nvSpPr>
        <p:spPr>
          <a:xfrm>
            <a:off x="457200" y="0"/>
            <a:ext cx="8229600" cy="1143000"/>
          </a:xfrm>
        </p:spPr>
        <p:txBody>
          <a:bodyPr/>
          <a:lstStyle/>
          <a:p>
            <a:r>
              <a:rPr lang="en-US" sz="4400" dirty="0" smtClean="0">
                <a:solidFill>
                  <a:srgbClr val="FF0000"/>
                </a:solidFill>
                <a:effectLst/>
                <a:latin typeface="Arial" pitchFamily="34" charset="0"/>
                <a:cs typeface="Arial" pitchFamily="34" charset="0"/>
              </a:rPr>
              <a:t>Centric relation</a:t>
            </a:r>
            <a:endParaRPr lang="en-US" dirty="0">
              <a:solidFill>
                <a:srgbClr val="FF0000"/>
              </a:solidFill>
            </a:endParaRPr>
          </a:p>
        </p:txBody>
      </p:sp>
      <p:sp>
        <p:nvSpPr>
          <p:cNvPr id="6" name="Rectangle 5"/>
          <p:cNvSpPr/>
          <p:nvPr/>
        </p:nvSpPr>
        <p:spPr>
          <a:xfrm>
            <a:off x="457200" y="990600"/>
            <a:ext cx="3581400" cy="523220"/>
          </a:xfrm>
          <a:prstGeom prst="rect">
            <a:avLst/>
          </a:prstGeom>
        </p:spPr>
        <p:txBody>
          <a:bodyPr wrap="square">
            <a:spAutoFit/>
          </a:bodyPr>
          <a:lstStyle/>
          <a:p>
            <a:pPr>
              <a:buNone/>
            </a:pPr>
            <a:r>
              <a:rPr lang="en-US" sz="2800" dirty="0" smtClean="0">
                <a:solidFill>
                  <a:srgbClr val="FFC000"/>
                </a:solidFill>
                <a:latin typeface="Arial" pitchFamily="34" charset="0"/>
                <a:cs typeface="Arial" pitchFamily="34" charset="0"/>
              </a:rPr>
              <a:t>Anatomical</a:t>
            </a:r>
          </a:p>
        </p:txBody>
      </p:sp>
    </p:spTree>
    <p:extLst>
      <p:ext uri="{BB962C8B-B14F-4D97-AF65-F5344CB8AC3E}">
        <p14:creationId xmlns:p14="http://schemas.microsoft.com/office/powerpoint/2010/main" val="2871423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5166360"/>
          </a:xfrm>
        </p:spPr>
        <p:txBody>
          <a:bodyPr>
            <a:normAutofit/>
          </a:bodyPr>
          <a:lstStyle/>
          <a:p>
            <a:pPr>
              <a:buNone/>
            </a:pPr>
            <a:r>
              <a:rPr lang="en-US" sz="3200" b="0" dirty="0" smtClean="0">
                <a:solidFill>
                  <a:srgbClr val="FFC000"/>
                </a:solidFill>
                <a:latin typeface="Arial" pitchFamily="34" charset="0"/>
                <a:cs typeface="Arial" pitchFamily="34" charset="0"/>
              </a:rPr>
              <a:t>Geometrical</a:t>
            </a:r>
            <a:endParaRPr lang="en-US" sz="3200" b="0" dirty="0">
              <a:solidFill>
                <a:srgbClr val="FFC000"/>
              </a:solidFill>
              <a:latin typeface="Arial" pitchFamily="34" charset="0"/>
              <a:cs typeface="Arial" pitchFamily="34" charset="0"/>
            </a:endParaRPr>
          </a:p>
        </p:txBody>
      </p:sp>
      <p:sp>
        <p:nvSpPr>
          <p:cNvPr id="4" name="Title 1"/>
          <p:cNvSpPr>
            <a:spLocks noGrp="1"/>
          </p:cNvSpPr>
          <p:nvPr>
            <p:ph type="title"/>
          </p:nvPr>
        </p:nvSpPr>
        <p:spPr>
          <a:xfrm>
            <a:off x="457200" y="152400"/>
            <a:ext cx="8229600" cy="1143000"/>
          </a:xfrm>
        </p:spPr>
        <p:txBody>
          <a:bodyPr/>
          <a:lstStyle/>
          <a:p>
            <a:r>
              <a:rPr lang="en-US" sz="4000" dirty="0" smtClean="0">
                <a:solidFill>
                  <a:srgbClr val="FF0000"/>
                </a:solidFill>
                <a:effectLst/>
                <a:latin typeface="Arial" pitchFamily="34" charset="0"/>
                <a:cs typeface="Arial" pitchFamily="34" charset="0"/>
              </a:rPr>
              <a:t>Centric relation</a:t>
            </a:r>
            <a:endParaRPr lang="en-US" dirty="0">
              <a:solidFill>
                <a:srgbClr val="FF0000"/>
              </a:solidFill>
            </a:endParaRPr>
          </a:p>
        </p:txBody>
      </p:sp>
      <p:pic>
        <p:nvPicPr>
          <p:cNvPr id="6" name="Picture 3"/>
          <p:cNvPicPr>
            <a:picLocks noChangeAspect="1" noChangeArrowheads="1"/>
          </p:cNvPicPr>
          <p:nvPr/>
        </p:nvPicPr>
        <p:blipFill>
          <a:blip r:embed="rId2"/>
          <a:srcRect/>
          <a:stretch>
            <a:fillRect/>
          </a:stretch>
        </p:blipFill>
        <p:spPr bwMode="auto">
          <a:xfrm>
            <a:off x="457200" y="2286000"/>
            <a:ext cx="3829500" cy="2819400"/>
          </a:xfrm>
          <a:prstGeom prst="rect">
            <a:avLst/>
          </a:prstGeom>
          <a:noFill/>
          <a:ln w="9525">
            <a:solidFill>
              <a:srgbClr val="FF0000"/>
            </a:solidFill>
            <a:miter lim="800000"/>
            <a:headEnd/>
            <a:tailEnd/>
          </a:ln>
          <a:effectLst/>
        </p:spPr>
      </p:pic>
      <p:pic>
        <p:nvPicPr>
          <p:cNvPr id="7" name="Picture 7"/>
          <p:cNvPicPr>
            <a:picLocks noChangeAspect="1" noChangeArrowheads="1"/>
          </p:cNvPicPr>
          <p:nvPr/>
        </p:nvPicPr>
        <p:blipFill>
          <a:blip r:embed="rId3">
            <a:lum bright="20000"/>
          </a:blip>
          <a:srcRect/>
          <a:stretch>
            <a:fillRect/>
          </a:stretch>
        </p:blipFill>
        <p:spPr>
          <a:xfrm>
            <a:off x="5334000" y="2286000"/>
            <a:ext cx="3320653" cy="2887663"/>
          </a:xfrm>
          <a:prstGeom prst="rect">
            <a:avLst/>
          </a:prstGeom>
          <a:ln>
            <a:solidFill>
              <a:srgbClr val="C00000"/>
            </a:solidFill>
          </a:ln>
        </p:spPr>
      </p:pic>
      <p:cxnSp>
        <p:nvCxnSpPr>
          <p:cNvPr id="8" name="Straight Connector 7"/>
          <p:cNvCxnSpPr/>
          <p:nvPr/>
        </p:nvCxnSpPr>
        <p:spPr>
          <a:xfrm>
            <a:off x="0" y="6019800"/>
            <a:ext cx="91440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61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677951"/>
            <a:ext cx="7520940" cy="3579849"/>
          </a:xfrm>
        </p:spPr>
        <p:txBody>
          <a:bodyPr>
            <a:normAutofit/>
          </a:bodyPr>
          <a:lstStyle/>
          <a:p>
            <a:pPr algn="l" rtl="0">
              <a:buFont typeface="Arial" pitchFamily="34" charset="0"/>
              <a:buChar char="•"/>
            </a:pPr>
            <a:r>
              <a:rPr lang="en-US" sz="2400" dirty="0" smtClean="0">
                <a:latin typeface="Arial" pitchFamily="34" charset="0"/>
                <a:cs typeface="Arial" pitchFamily="34" charset="0"/>
              </a:rPr>
              <a:t>Poor adaptation of resin to cast</a:t>
            </a:r>
          </a:p>
          <a:p>
            <a:pPr algn="l" rtl="0">
              <a:buFont typeface="Arial" pitchFamily="34" charset="0"/>
              <a:buChar char="•"/>
            </a:pPr>
            <a:r>
              <a:rPr lang="en-US" sz="2400" dirty="0" smtClean="0">
                <a:latin typeface="Arial" pitchFamily="34" charset="0"/>
                <a:cs typeface="Arial" pitchFamily="34" charset="0"/>
              </a:rPr>
              <a:t>Over or under extension of borders</a:t>
            </a:r>
          </a:p>
          <a:p>
            <a:pPr algn="l" rtl="0">
              <a:buFont typeface="Arial" pitchFamily="34" charset="0"/>
              <a:buChar char="•"/>
            </a:pPr>
            <a:r>
              <a:rPr lang="en-US" sz="2400" dirty="0" smtClean="0">
                <a:latin typeface="Arial" pitchFamily="34" charset="0"/>
                <a:cs typeface="Arial" pitchFamily="34" charset="0"/>
              </a:rPr>
              <a:t>Excessive block out for undercuts while fabricating record base</a:t>
            </a:r>
            <a:endParaRPr lang="en-US" sz="2400" dirty="0">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pPr algn="l"/>
            <a:r>
              <a:rPr lang="en-US" dirty="0" smtClean="0"/>
              <a:t>Causes for poor retention</a:t>
            </a:r>
            <a:br>
              <a:rPr lang="en-US" dirty="0" smtClean="0"/>
            </a:br>
            <a:r>
              <a:rPr lang="en-US" dirty="0" smtClean="0"/>
              <a:t>of record base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066800"/>
          </a:xfrm>
          <a:prstGeom prst="rect">
            <a:avLst/>
          </a:prstGeom>
        </p:spPr>
        <p:txBody>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solidFill>
                  <a:schemeClr val="accent3"/>
                </a:solidFill>
                <a:latin typeface="Arial" pitchFamily="34" charset="0"/>
                <a:cs typeface="Arial" pitchFamily="34" charset="0"/>
              </a:rPr>
              <a:t>Theories of centric relation</a:t>
            </a:r>
            <a:endParaRPr lang="en-US" dirty="0">
              <a:solidFill>
                <a:schemeClr val="accent3"/>
              </a:solidFill>
            </a:endParaRPr>
          </a:p>
        </p:txBody>
      </p:sp>
      <p:sp>
        <p:nvSpPr>
          <p:cNvPr id="3" name="Content Placeholder 2"/>
          <p:cNvSpPr txBox="1">
            <a:spLocks/>
          </p:cNvSpPr>
          <p:nvPr/>
        </p:nvSpPr>
        <p:spPr>
          <a:xfrm>
            <a:off x="457200" y="1143000"/>
            <a:ext cx="8229600" cy="51663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smtClean="0">
                <a:solidFill>
                  <a:srgbClr val="FFC000"/>
                </a:solidFill>
                <a:latin typeface="Arial" pitchFamily="34" charset="0"/>
                <a:cs typeface="Arial" pitchFamily="34" charset="0"/>
              </a:rPr>
              <a:t>Muscle theory</a:t>
            </a:r>
            <a:endParaRPr lang="en-US" dirty="0">
              <a:solidFill>
                <a:srgbClr val="FFC000"/>
              </a:solidFill>
              <a:latin typeface="Arial" pitchFamily="34" charset="0"/>
              <a:cs typeface="Arial" pitchFamily="34" charset="0"/>
            </a:endParaRPr>
          </a:p>
        </p:txBody>
      </p:sp>
      <p:pic>
        <p:nvPicPr>
          <p:cNvPr id="4" name="Picture 3"/>
          <p:cNvPicPr>
            <a:picLocks noChangeAspect="1" noChangeArrowheads="1"/>
          </p:cNvPicPr>
          <p:nvPr/>
        </p:nvPicPr>
        <p:blipFill>
          <a:blip r:embed="rId2"/>
          <a:srcRect/>
          <a:stretch>
            <a:fillRect/>
          </a:stretch>
        </p:blipFill>
        <p:spPr bwMode="auto">
          <a:xfrm>
            <a:off x="2514600" y="2057400"/>
            <a:ext cx="4109182" cy="3205162"/>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313841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solidFill>
                  <a:schemeClr val="accent3"/>
                </a:solidFill>
                <a:latin typeface="Arial" pitchFamily="34" charset="0"/>
                <a:cs typeface="Arial" pitchFamily="34" charset="0"/>
              </a:rPr>
              <a:t>Theories of centric relation</a:t>
            </a:r>
            <a:endParaRPr lang="en-US" dirty="0">
              <a:solidFill>
                <a:schemeClr val="accent3"/>
              </a:solidFill>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2667000" y="2133600"/>
            <a:ext cx="3668774" cy="2922369"/>
          </a:xfrm>
          <a:prstGeom prst="rect">
            <a:avLst/>
          </a:prstGeom>
          <a:noFill/>
          <a:ln w="9525">
            <a:noFill/>
            <a:miter lim="800000"/>
            <a:headEnd/>
            <a:tailEnd/>
          </a:ln>
          <a:effectLst/>
        </p:spPr>
      </p:pic>
      <p:sp>
        <p:nvSpPr>
          <p:cNvPr id="4" name="Rectangle 3"/>
          <p:cNvSpPr/>
          <p:nvPr/>
        </p:nvSpPr>
        <p:spPr>
          <a:xfrm>
            <a:off x="457200" y="1371600"/>
            <a:ext cx="3365024" cy="523220"/>
          </a:xfrm>
          <a:prstGeom prst="rect">
            <a:avLst/>
          </a:prstGeom>
        </p:spPr>
        <p:txBody>
          <a:bodyPr wrap="none">
            <a:spAutoFit/>
          </a:bodyPr>
          <a:lstStyle/>
          <a:p>
            <a:r>
              <a:rPr lang="en-US" sz="2800" dirty="0" smtClean="0">
                <a:solidFill>
                  <a:srgbClr val="FFC000"/>
                </a:solidFill>
                <a:latin typeface="Arial" pitchFamily="34" charset="0"/>
                <a:cs typeface="Arial" pitchFamily="34" charset="0"/>
              </a:rPr>
              <a:t>The ligament theory</a:t>
            </a:r>
            <a:endParaRPr lang="en-US" sz="28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301704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solidFill>
                  <a:schemeClr val="accent3"/>
                </a:solidFill>
                <a:latin typeface="Arial" pitchFamily="34" charset="0"/>
                <a:cs typeface="Arial" pitchFamily="34" charset="0"/>
              </a:rPr>
              <a:t>Theories of centric relation</a:t>
            </a:r>
            <a:endParaRPr lang="en-US" dirty="0">
              <a:solidFill>
                <a:schemeClr val="accent3"/>
              </a:solidFill>
            </a:endParaRPr>
          </a:p>
        </p:txBody>
      </p:sp>
      <p:sp>
        <p:nvSpPr>
          <p:cNvPr id="3" name="Content Placeholder 4"/>
          <p:cNvSpPr txBox="1">
            <a:spLocks/>
          </p:cNvSpPr>
          <p:nvPr/>
        </p:nvSpPr>
        <p:spPr>
          <a:xfrm>
            <a:off x="457200" y="1219200"/>
            <a:ext cx="8229600" cy="50901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err="1" smtClean="0">
                <a:solidFill>
                  <a:srgbClr val="FFC000"/>
                </a:solidFill>
                <a:latin typeface="Arial" pitchFamily="34" charset="0"/>
                <a:cs typeface="Arial" pitchFamily="34" charset="0"/>
              </a:rPr>
              <a:t>Osteofibre</a:t>
            </a:r>
            <a:r>
              <a:rPr lang="en-US" dirty="0" smtClean="0">
                <a:solidFill>
                  <a:srgbClr val="FFC000"/>
                </a:solidFill>
                <a:latin typeface="Arial" pitchFamily="34" charset="0"/>
                <a:cs typeface="Arial" pitchFamily="34" charset="0"/>
              </a:rPr>
              <a:t> theory</a:t>
            </a:r>
            <a:endParaRPr lang="en-US" dirty="0">
              <a:solidFill>
                <a:srgbClr val="FFC000"/>
              </a:solidFill>
              <a:latin typeface="Arial" pitchFamily="34" charset="0"/>
              <a:cs typeface="Arial" pitchFamily="34" charset="0"/>
            </a:endParaRPr>
          </a:p>
        </p:txBody>
      </p:sp>
      <p:pic>
        <p:nvPicPr>
          <p:cNvPr id="4" name="Picture 2"/>
          <p:cNvPicPr>
            <a:picLocks noChangeAspect="1" noChangeArrowheads="1"/>
          </p:cNvPicPr>
          <p:nvPr/>
        </p:nvPicPr>
        <p:blipFill>
          <a:blip r:embed="rId2"/>
          <a:srcRect/>
          <a:stretch>
            <a:fillRect/>
          </a:stretch>
        </p:blipFill>
        <p:spPr bwMode="auto">
          <a:xfrm>
            <a:off x="1981200" y="2133600"/>
            <a:ext cx="5267226" cy="3554412"/>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2818186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solidFill>
                  <a:schemeClr val="accent3"/>
                </a:solidFill>
                <a:latin typeface="Arial" pitchFamily="34" charset="0"/>
                <a:cs typeface="Arial" pitchFamily="34" charset="0"/>
              </a:rPr>
              <a:t>Theories of centric relation</a:t>
            </a:r>
            <a:endParaRPr lang="en-US" dirty="0">
              <a:solidFill>
                <a:schemeClr val="accent3"/>
              </a:solidFill>
            </a:endParaRPr>
          </a:p>
        </p:txBody>
      </p:sp>
      <p:pic>
        <p:nvPicPr>
          <p:cNvPr id="3" name="Picture 2"/>
          <p:cNvPicPr>
            <a:picLocks noChangeAspect="1" noChangeArrowheads="1"/>
          </p:cNvPicPr>
          <p:nvPr/>
        </p:nvPicPr>
        <p:blipFill>
          <a:blip r:embed="rId2"/>
          <a:srcRect/>
          <a:stretch>
            <a:fillRect/>
          </a:stretch>
        </p:blipFill>
        <p:spPr bwMode="auto">
          <a:xfrm>
            <a:off x="512470" y="2133600"/>
            <a:ext cx="3690957" cy="29718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800600" y="2057400"/>
            <a:ext cx="3668774" cy="2998569"/>
          </a:xfrm>
          <a:prstGeom prst="rect">
            <a:avLst/>
          </a:prstGeom>
          <a:noFill/>
          <a:ln w="9525">
            <a:noFill/>
            <a:miter lim="800000"/>
            <a:headEnd/>
            <a:tailEnd/>
          </a:ln>
          <a:effectLst/>
        </p:spPr>
      </p:pic>
      <p:sp>
        <p:nvSpPr>
          <p:cNvPr id="5" name="Rectangle 4"/>
          <p:cNvSpPr/>
          <p:nvPr/>
        </p:nvSpPr>
        <p:spPr>
          <a:xfrm>
            <a:off x="609600" y="1295400"/>
            <a:ext cx="2819400" cy="523220"/>
          </a:xfrm>
          <a:prstGeom prst="rect">
            <a:avLst/>
          </a:prstGeom>
        </p:spPr>
        <p:txBody>
          <a:bodyPr wrap="square">
            <a:spAutoFit/>
          </a:bodyPr>
          <a:lstStyle/>
          <a:p>
            <a:r>
              <a:rPr lang="en-US" sz="2800" dirty="0" smtClean="0">
                <a:solidFill>
                  <a:srgbClr val="FFC000"/>
                </a:solidFill>
                <a:latin typeface="Arial" pitchFamily="34" charset="0"/>
                <a:cs typeface="Arial" pitchFamily="34" charset="0"/>
              </a:rPr>
              <a:t>Meniscus theory</a:t>
            </a:r>
            <a:endParaRPr lang="en-US" sz="28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42998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1027"/>
          <p:cNvSpPr>
            <a:spLocks noGrp="1" noChangeArrowheads="1"/>
          </p:cNvSpPr>
          <p:nvPr>
            <p:ph idx="1"/>
          </p:nvPr>
        </p:nvSpPr>
        <p:spPr/>
        <p:txBody>
          <a:bodyPr>
            <a:normAutofit lnSpcReduction="10000"/>
          </a:bodyPr>
          <a:lstStyle/>
          <a:p>
            <a:pPr algn="l" rtl="0"/>
            <a:r>
              <a:rPr lang="en-US" sz="2800" dirty="0"/>
              <a:t>Centric relation is a </a:t>
            </a:r>
            <a:r>
              <a:rPr lang="en-US" sz="2800" u="sng" dirty="0">
                <a:solidFill>
                  <a:srgbClr val="FF0000"/>
                </a:solidFill>
              </a:rPr>
              <a:t>reproducible and stable</a:t>
            </a:r>
            <a:r>
              <a:rPr lang="en-US" sz="2800" dirty="0">
                <a:solidFill>
                  <a:srgbClr val="FF0000"/>
                </a:solidFill>
              </a:rPr>
              <a:t> </a:t>
            </a:r>
            <a:r>
              <a:rPr lang="en-US" sz="2800" dirty="0" smtClean="0"/>
              <a:t>and comfortable position. Therefore </a:t>
            </a:r>
            <a:r>
              <a:rPr lang="en-US" sz="2800" dirty="0"/>
              <a:t>it is used as a reference when mounting dentulous and edentulous casts in </a:t>
            </a:r>
            <a:r>
              <a:rPr lang="en-US" sz="2800" dirty="0" err="1"/>
              <a:t>articulator.Thus</a:t>
            </a:r>
            <a:r>
              <a:rPr lang="en-US" sz="2800" dirty="0"/>
              <a:t> CR </a:t>
            </a:r>
            <a:r>
              <a:rPr lang="en-US" sz="2800" u="sng" dirty="0"/>
              <a:t>serves as </a:t>
            </a:r>
            <a:r>
              <a:rPr lang="en-US" sz="2800" u="sng" dirty="0">
                <a:solidFill>
                  <a:srgbClr val="FF0000"/>
                </a:solidFill>
              </a:rPr>
              <a:t>a reference</a:t>
            </a:r>
            <a:r>
              <a:rPr lang="en-US" sz="2800" dirty="0">
                <a:solidFill>
                  <a:srgbClr val="FF0000"/>
                </a:solidFill>
              </a:rPr>
              <a:t> </a:t>
            </a:r>
            <a:r>
              <a:rPr lang="en-US" sz="2800" u="sng" dirty="0">
                <a:solidFill>
                  <a:srgbClr val="FF0000"/>
                </a:solidFill>
              </a:rPr>
              <a:t>relationship</a:t>
            </a:r>
            <a:r>
              <a:rPr lang="en-US" sz="2800" dirty="0">
                <a:solidFill>
                  <a:srgbClr val="FF0000"/>
                </a:solidFill>
              </a:rPr>
              <a:t> </a:t>
            </a:r>
            <a:r>
              <a:rPr lang="en-US" sz="2800" dirty="0"/>
              <a:t>for establishing an occlusion.</a:t>
            </a:r>
          </a:p>
          <a:p>
            <a:pPr algn="l" rtl="0"/>
            <a:endParaRPr lang="en-US" sz="2800" dirty="0" smtClean="0"/>
          </a:p>
          <a:p>
            <a:pPr algn="l" rtl="0"/>
            <a:r>
              <a:rPr lang="en-US" sz="2800" dirty="0" smtClean="0"/>
              <a:t>When </a:t>
            </a:r>
            <a:r>
              <a:rPr lang="en-US" sz="2800" dirty="0"/>
              <a:t>CR and CO of artificial teeth do not coincide </a:t>
            </a:r>
            <a:r>
              <a:rPr lang="en-US" sz="2800" dirty="0" smtClean="0"/>
              <a:t>the </a:t>
            </a:r>
            <a:r>
              <a:rPr lang="en-US" sz="2800" dirty="0"/>
              <a:t>stability of denture bases is in jeopardy and patient will have unnecessary pain or discomfort.</a:t>
            </a:r>
          </a:p>
        </p:txBody>
      </p:sp>
      <p:sp>
        <p:nvSpPr>
          <p:cNvPr id="257026" name="Rectangle 1026"/>
          <p:cNvSpPr>
            <a:spLocks noGrp="1" noChangeArrowheads="1"/>
          </p:cNvSpPr>
          <p:nvPr>
            <p:ph type="title"/>
          </p:nvPr>
        </p:nvSpPr>
        <p:spPr/>
        <p:txBody>
          <a:bodyPr/>
          <a:lstStyle/>
          <a:p>
            <a:r>
              <a:rPr lang="en-US">
                <a:solidFill>
                  <a:srgbClr val="6331C7"/>
                </a:solidFill>
              </a:rPr>
              <a:t>Importance of centric relation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000" dirty="0" smtClean="0">
                <a:solidFill>
                  <a:srgbClr val="FF0000"/>
                </a:solidFill>
                <a:latin typeface="Arial" pitchFamily="34" charset="0"/>
                <a:cs typeface="Arial" pitchFamily="34" charset="0"/>
              </a:rPr>
              <a:t>Techniques</a:t>
            </a:r>
            <a:endParaRPr lang="en-US" sz="4000" dirty="0">
              <a:solidFill>
                <a:srgbClr val="FF0000"/>
              </a:solidFill>
              <a:latin typeface="Arial" pitchFamily="34" charset="0"/>
              <a:cs typeface="Arial" pitchFamily="34" charset="0"/>
            </a:endParaRPr>
          </a:p>
        </p:txBody>
      </p:sp>
      <p:sp>
        <p:nvSpPr>
          <p:cNvPr id="3" name="Content Placeholder 2"/>
          <p:cNvSpPr txBox="1">
            <a:spLocks/>
          </p:cNvSpPr>
          <p:nvPr/>
        </p:nvSpPr>
        <p:spPr>
          <a:xfrm>
            <a:off x="457200" y="990600"/>
            <a:ext cx="8229600" cy="53187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 typeface="Wingdings 2"/>
              <a:buNone/>
            </a:pPr>
            <a:endParaRPr lang="en-US" smtClean="0"/>
          </a:p>
          <a:p>
            <a:pPr>
              <a:buFont typeface="Wingdings 2"/>
              <a:buNone/>
            </a:pPr>
            <a:endParaRPr lang="en-US" smtClean="0"/>
          </a:p>
          <a:p>
            <a:pPr>
              <a:buFont typeface="Wingdings 2"/>
              <a:buNone/>
            </a:pPr>
            <a:endParaRPr lang="en-US" smtClean="0"/>
          </a:p>
          <a:p>
            <a:pPr>
              <a:buFont typeface="Wingdings 2"/>
              <a:buNone/>
            </a:pPr>
            <a:endParaRPr lang="en-US" smtClean="0"/>
          </a:p>
          <a:p>
            <a:pPr>
              <a:buFont typeface="Wingdings 2"/>
              <a:buNone/>
            </a:pPr>
            <a:endParaRPr lang="en-US" smtClean="0"/>
          </a:p>
          <a:p>
            <a:pPr>
              <a:buFont typeface="Wingdings 2"/>
              <a:buNone/>
            </a:pPr>
            <a:endParaRPr lang="en-US" dirty="0"/>
          </a:p>
        </p:txBody>
      </p:sp>
      <p:sp>
        <p:nvSpPr>
          <p:cNvPr id="4" name="Rounded Rectangle 3"/>
          <p:cNvSpPr/>
          <p:nvPr/>
        </p:nvSpPr>
        <p:spPr>
          <a:xfrm>
            <a:off x="685800" y="3429000"/>
            <a:ext cx="1600200" cy="609600"/>
          </a:xfrm>
          <a:prstGeom prst="roundRect">
            <a:avLst/>
          </a:prstGeom>
          <a:solidFill>
            <a:schemeClr val="tx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itchFamily="34" charset="0"/>
                <a:cs typeface="Arial" pitchFamily="34" charset="0"/>
              </a:rPr>
              <a:t>Techniques</a:t>
            </a:r>
            <a:endParaRPr lang="en-US" dirty="0">
              <a:solidFill>
                <a:srgbClr val="002060"/>
              </a:solidFill>
              <a:latin typeface="Arial" pitchFamily="34" charset="0"/>
              <a:cs typeface="Arial" pitchFamily="34" charset="0"/>
            </a:endParaRPr>
          </a:p>
        </p:txBody>
      </p:sp>
      <p:cxnSp>
        <p:nvCxnSpPr>
          <p:cNvPr id="5" name="Straight Connector 4"/>
          <p:cNvCxnSpPr>
            <a:stCxn id="4" idx="3"/>
          </p:cNvCxnSpPr>
          <p:nvPr/>
        </p:nvCxnSpPr>
        <p:spPr>
          <a:xfrm>
            <a:off x="2286000" y="3733800"/>
            <a:ext cx="7620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952500" y="3695700"/>
            <a:ext cx="41910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1600200"/>
            <a:ext cx="6858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733800"/>
            <a:ext cx="6096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5791200"/>
            <a:ext cx="685800" cy="15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810000" y="1447800"/>
            <a:ext cx="1752600" cy="457200"/>
          </a:xfrm>
          <a:prstGeom prst="roundRect">
            <a:avLst/>
          </a:prstGeom>
          <a:solidFill>
            <a:schemeClr val="tx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itchFamily="34" charset="0"/>
                <a:cs typeface="Arial" pitchFamily="34" charset="0"/>
              </a:rPr>
              <a:t>Physiological</a:t>
            </a:r>
            <a:endParaRPr lang="en-US" dirty="0">
              <a:solidFill>
                <a:srgbClr val="002060"/>
              </a:solidFill>
              <a:latin typeface="Arial" pitchFamily="34" charset="0"/>
              <a:cs typeface="Arial" pitchFamily="34" charset="0"/>
            </a:endParaRPr>
          </a:p>
        </p:txBody>
      </p:sp>
      <p:cxnSp>
        <p:nvCxnSpPr>
          <p:cNvPr id="11" name="Straight Arrow Connector 10"/>
          <p:cNvCxnSpPr/>
          <p:nvPr/>
        </p:nvCxnSpPr>
        <p:spPr>
          <a:xfrm flipV="1">
            <a:off x="5562600" y="1143000"/>
            <a:ext cx="83820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477000" y="914400"/>
            <a:ext cx="1524000" cy="4572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latin typeface="Arial" pitchFamily="34" charset="0"/>
                <a:cs typeface="Arial" pitchFamily="34" charset="0"/>
              </a:rPr>
              <a:t>Tactile</a:t>
            </a:r>
            <a:endParaRPr lang="en-US" sz="1600" dirty="0">
              <a:solidFill>
                <a:srgbClr val="002060"/>
              </a:solidFill>
              <a:latin typeface="Arial" pitchFamily="34" charset="0"/>
              <a:cs typeface="Arial" pitchFamily="34" charset="0"/>
            </a:endParaRPr>
          </a:p>
        </p:txBody>
      </p:sp>
      <p:cxnSp>
        <p:nvCxnSpPr>
          <p:cNvPr id="13" name="Straight Arrow Connector 12"/>
          <p:cNvCxnSpPr/>
          <p:nvPr/>
        </p:nvCxnSpPr>
        <p:spPr>
          <a:xfrm>
            <a:off x="5562600" y="1752600"/>
            <a:ext cx="6096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1905000"/>
            <a:ext cx="60960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172200" y="1524000"/>
            <a:ext cx="2133600" cy="4572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2060"/>
                </a:solidFill>
                <a:latin typeface="Arial" pitchFamily="34" charset="0"/>
                <a:cs typeface="Arial" pitchFamily="34" charset="0"/>
              </a:rPr>
              <a:t>Pressureless</a:t>
            </a:r>
            <a:endParaRPr lang="en-US" sz="1600" dirty="0">
              <a:solidFill>
                <a:srgbClr val="002060"/>
              </a:solidFill>
              <a:latin typeface="Arial" pitchFamily="34" charset="0"/>
              <a:cs typeface="Arial" pitchFamily="34" charset="0"/>
            </a:endParaRPr>
          </a:p>
        </p:txBody>
      </p:sp>
      <p:sp>
        <p:nvSpPr>
          <p:cNvPr id="16" name="Oval 15"/>
          <p:cNvSpPr/>
          <p:nvPr/>
        </p:nvSpPr>
        <p:spPr>
          <a:xfrm>
            <a:off x="6248400" y="2057400"/>
            <a:ext cx="1752600" cy="3810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latin typeface="Arial" pitchFamily="34" charset="0"/>
                <a:cs typeface="Arial" pitchFamily="34" charset="0"/>
              </a:rPr>
              <a:t>Pressure</a:t>
            </a:r>
            <a:endParaRPr lang="en-US" sz="1600" dirty="0">
              <a:solidFill>
                <a:srgbClr val="002060"/>
              </a:solidFill>
              <a:latin typeface="Arial" pitchFamily="34" charset="0"/>
              <a:cs typeface="Arial" pitchFamily="34" charset="0"/>
            </a:endParaRPr>
          </a:p>
        </p:txBody>
      </p:sp>
      <p:sp>
        <p:nvSpPr>
          <p:cNvPr id="17" name="Rounded Rectangle 16"/>
          <p:cNvSpPr/>
          <p:nvPr/>
        </p:nvSpPr>
        <p:spPr>
          <a:xfrm>
            <a:off x="3810000" y="3581400"/>
            <a:ext cx="1981200" cy="457200"/>
          </a:xfrm>
          <a:prstGeom prst="roundRect">
            <a:avLst/>
          </a:prstGeom>
          <a:solidFill>
            <a:schemeClr val="tx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itchFamily="34" charset="0"/>
                <a:cs typeface="Arial" pitchFamily="34" charset="0"/>
              </a:rPr>
              <a:t>Functional</a:t>
            </a:r>
            <a:endParaRPr lang="en-US" dirty="0">
              <a:solidFill>
                <a:srgbClr val="002060"/>
              </a:solidFill>
              <a:latin typeface="Arial" pitchFamily="34" charset="0"/>
              <a:cs typeface="Arial" pitchFamily="34" charset="0"/>
            </a:endParaRPr>
          </a:p>
        </p:txBody>
      </p:sp>
      <p:cxnSp>
        <p:nvCxnSpPr>
          <p:cNvPr id="18" name="Straight Arrow Connector 17"/>
          <p:cNvCxnSpPr/>
          <p:nvPr/>
        </p:nvCxnSpPr>
        <p:spPr>
          <a:xfrm flipV="1">
            <a:off x="5791200" y="3429000"/>
            <a:ext cx="7620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91200" y="3962400"/>
            <a:ext cx="762000" cy="152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553200" y="3048000"/>
            <a:ext cx="2057400" cy="6858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2060"/>
                </a:solidFill>
                <a:latin typeface="Arial" pitchFamily="34" charset="0"/>
                <a:cs typeface="Arial" pitchFamily="34" charset="0"/>
              </a:rPr>
              <a:t>Needlehouse</a:t>
            </a:r>
            <a:endParaRPr lang="en-US" sz="1600" dirty="0">
              <a:solidFill>
                <a:srgbClr val="002060"/>
              </a:solidFill>
              <a:latin typeface="Arial" pitchFamily="34" charset="0"/>
              <a:cs typeface="Arial" pitchFamily="34" charset="0"/>
            </a:endParaRPr>
          </a:p>
        </p:txBody>
      </p:sp>
      <p:sp>
        <p:nvSpPr>
          <p:cNvPr id="21" name="Oval 20"/>
          <p:cNvSpPr/>
          <p:nvPr/>
        </p:nvSpPr>
        <p:spPr>
          <a:xfrm>
            <a:off x="6553200" y="3886200"/>
            <a:ext cx="1981200" cy="5334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latin typeface="Arial" pitchFamily="34" charset="0"/>
                <a:cs typeface="Arial" pitchFamily="34" charset="0"/>
              </a:rPr>
              <a:t>Patterson</a:t>
            </a:r>
            <a:endParaRPr lang="en-US" sz="1600" dirty="0">
              <a:solidFill>
                <a:srgbClr val="002060"/>
              </a:solidFill>
              <a:latin typeface="Arial" pitchFamily="34" charset="0"/>
              <a:cs typeface="Arial" pitchFamily="34" charset="0"/>
            </a:endParaRPr>
          </a:p>
        </p:txBody>
      </p:sp>
      <p:sp>
        <p:nvSpPr>
          <p:cNvPr id="22" name="Rounded Rectangle 21"/>
          <p:cNvSpPr/>
          <p:nvPr/>
        </p:nvSpPr>
        <p:spPr>
          <a:xfrm>
            <a:off x="3810000" y="5562600"/>
            <a:ext cx="2133600" cy="457200"/>
          </a:xfrm>
          <a:prstGeom prst="roundRect">
            <a:avLst/>
          </a:prstGeom>
          <a:solidFill>
            <a:schemeClr val="tx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itchFamily="34" charset="0"/>
                <a:cs typeface="Arial" pitchFamily="34" charset="0"/>
              </a:rPr>
              <a:t>Graphic</a:t>
            </a:r>
            <a:endParaRPr lang="en-US" dirty="0">
              <a:solidFill>
                <a:srgbClr val="002060"/>
              </a:solidFill>
              <a:latin typeface="Arial" pitchFamily="34" charset="0"/>
              <a:cs typeface="Arial" pitchFamily="34" charset="0"/>
            </a:endParaRPr>
          </a:p>
        </p:txBody>
      </p:sp>
      <p:cxnSp>
        <p:nvCxnSpPr>
          <p:cNvPr id="23" name="Straight Arrow Connector 22"/>
          <p:cNvCxnSpPr/>
          <p:nvPr/>
        </p:nvCxnSpPr>
        <p:spPr>
          <a:xfrm flipV="1">
            <a:off x="5943600" y="5486400"/>
            <a:ext cx="685800" cy="152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a:off x="5943600" y="5791200"/>
            <a:ext cx="6858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629400" y="5257800"/>
            <a:ext cx="1905000" cy="4572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latin typeface="Arial" pitchFamily="34" charset="0"/>
                <a:cs typeface="Arial" pitchFamily="34" charset="0"/>
              </a:rPr>
              <a:t>Intraoral</a:t>
            </a:r>
            <a:endParaRPr lang="en-US" sz="1600" dirty="0">
              <a:solidFill>
                <a:srgbClr val="002060"/>
              </a:solidFill>
              <a:latin typeface="Arial" pitchFamily="34" charset="0"/>
              <a:cs typeface="Arial" pitchFamily="34" charset="0"/>
            </a:endParaRPr>
          </a:p>
        </p:txBody>
      </p:sp>
      <p:sp>
        <p:nvSpPr>
          <p:cNvPr id="26" name="Oval 25"/>
          <p:cNvSpPr/>
          <p:nvPr/>
        </p:nvSpPr>
        <p:spPr>
          <a:xfrm>
            <a:off x="6705600" y="5867400"/>
            <a:ext cx="1828800" cy="381000"/>
          </a:xfrm>
          <a:prstGeom prst="ellipse">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2060"/>
                </a:solidFill>
                <a:latin typeface="Arial" pitchFamily="34" charset="0"/>
                <a:cs typeface="Arial" pitchFamily="34" charset="0"/>
              </a:rPr>
              <a:t>Extraoral</a:t>
            </a:r>
            <a:endParaRPr lang="en-US" sz="1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916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2500"/>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500"/>
                                        <p:tgtEl>
                                          <p:spTgt spid="25"/>
                                        </p:tgtEl>
                                      </p:cBhvr>
                                    </p:animEffect>
                                  </p:childTnLst>
                                </p:cTn>
                              </p:par>
                            </p:childTnLst>
                          </p:cTn>
                        </p:par>
                        <p:par>
                          <p:cTn id="91" fill="hold">
                            <p:stCondLst>
                              <p:cond delay="3000"/>
                            </p:stCondLst>
                            <p:childTnLst>
                              <p:par>
                                <p:cTn id="92" presetID="22" presetClass="entr" presetSubtype="8"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5" grpId="0" animBg="1"/>
      <p:bldP spid="16" grpId="0" animBg="1"/>
      <p:bldP spid="17" grpId="0" animBg="1"/>
      <p:bldP spid="20" grpId="0" animBg="1"/>
      <p:bldP spid="21" grpId="0" animBg="1"/>
      <p:bldP spid="22" grpId="0" animBg="1"/>
      <p:bldP spid="25" grpId="0" animBg="1"/>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0"/>
            <a:ext cx="8229600" cy="63093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ctr">
              <a:buFont typeface="Wingdings 2"/>
              <a:buNone/>
            </a:pPr>
            <a:endParaRPr lang="en-US" dirty="0" smtClean="0">
              <a:latin typeface="Arial" pitchFamily="34" charset="0"/>
              <a:cs typeface="Arial" pitchFamily="34" charset="0"/>
            </a:endParaRPr>
          </a:p>
          <a:p>
            <a:pPr algn="ctr">
              <a:buFont typeface="Wingdings 2"/>
              <a:buNone/>
            </a:pPr>
            <a:r>
              <a:rPr lang="en-US" sz="3600" dirty="0" smtClean="0">
                <a:latin typeface="Arial" pitchFamily="34" charset="0"/>
                <a:cs typeface="Arial" pitchFamily="34" charset="0"/>
              </a:rPr>
              <a:t>Physiological method</a:t>
            </a:r>
          </a:p>
          <a:p>
            <a:pPr>
              <a:buFont typeface="Wingdings 2"/>
              <a:buNone/>
            </a:pPr>
            <a:endParaRPr lang="en-US" sz="2400" dirty="0" smtClean="0">
              <a:latin typeface="Arial" pitchFamily="34" charset="0"/>
              <a:cs typeface="Arial" pitchFamily="34" charset="0"/>
            </a:endParaRPr>
          </a:p>
          <a:p>
            <a:pPr algn="l">
              <a:buFont typeface="Wingdings 2"/>
              <a:buNone/>
            </a:pPr>
            <a:r>
              <a:rPr lang="en-US" sz="2400" dirty="0" smtClean="0">
                <a:latin typeface="Arial" pitchFamily="34" charset="0"/>
                <a:cs typeface="Arial" pitchFamily="34" charset="0"/>
              </a:rPr>
              <a:t>Materials used</a:t>
            </a:r>
          </a:p>
          <a:p>
            <a:pPr>
              <a:buFont typeface="Wingdings 2"/>
              <a:buNone/>
            </a:pPr>
            <a:endParaRPr lang="en-US" sz="2400" dirty="0" smtClean="0">
              <a:latin typeface="Arial" pitchFamily="34" charset="0"/>
              <a:cs typeface="Arial" pitchFamily="34" charset="0"/>
            </a:endParaRPr>
          </a:p>
          <a:p>
            <a:pPr algn="l">
              <a:buFont typeface="Wingdings 2"/>
              <a:buNone/>
            </a:pPr>
            <a:r>
              <a:rPr lang="en-US" sz="2400" dirty="0" err="1" smtClean="0">
                <a:latin typeface="Arial" pitchFamily="34" charset="0"/>
                <a:cs typeface="Arial" pitchFamily="34" charset="0"/>
              </a:rPr>
              <a:t>Aluwax</a:t>
            </a:r>
            <a:r>
              <a:rPr lang="en-US" sz="2400" dirty="0" smtClean="0">
                <a:latin typeface="Arial" pitchFamily="34" charset="0"/>
                <a:cs typeface="Arial" pitchFamily="34" charset="0"/>
              </a:rPr>
              <a:t> </a:t>
            </a:r>
          </a:p>
        </p:txBody>
      </p:sp>
      <p:pic>
        <p:nvPicPr>
          <p:cNvPr id="3" name="Picture 6"/>
          <p:cNvPicPr>
            <a:picLocks noChangeAspect="1" noChangeArrowheads="1"/>
          </p:cNvPicPr>
          <p:nvPr/>
        </p:nvPicPr>
        <p:blipFill>
          <a:blip r:embed="rId2"/>
          <a:srcRect/>
          <a:stretch>
            <a:fillRect/>
          </a:stretch>
        </p:blipFill>
        <p:spPr bwMode="auto">
          <a:xfrm>
            <a:off x="685800" y="3352800"/>
            <a:ext cx="3505200" cy="2413000"/>
          </a:xfrm>
          <a:prstGeom prst="rect">
            <a:avLst/>
          </a:prstGeom>
          <a:noFill/>
          <a:ln w="9525">
            <a:solidFill>
              <a:srgbClr val="FF0000"/>
            </a:solidFill>
            <a:miter lim="800000"/>
            <a:headEnd/>
            <a:tailEnd/>
          </a:ln>
        </p:spPr>
      </p:pic>
      <p:pic>
        <p:nvPicPr>
          <p:cNvPr id="4" name="Picture 7"/>
          <p:cNvPicPr>
            <a:picLocks noChangeAspect="1" noChangeArrowheads="1"/>
          </p:cNvPicPr>
          <p:nvPr/>
        </p:nvPicPr>
        <p:blipFill>
          <a:blip r:embed="rId3"/>
          <a:srcRect/>
          <a:stretch>
            <a:fillRect/>
          </a:stretch>
        </p:blipFill>
        <p:spPr bwMode="auto">
          <a:xfrm>
            <a:off x="4648200" y="3352800"/>
            <a:ext cx="3581400" cy="23876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4013399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http://books.google.co.in/books?id=xuQobXlb40YC&amp;pg=PA89&amp;img=1&amp;zoom=3&amp;hl=en&amp;ots=PkvhAykRTU&amp;sig=ACfU3U3T_gHgdSNbNjIj0QjG7-BPhEF_hw&amp;w=685"/>
          <p:cNvPicPr>
            <a:picLocks/>
          </p:cNvPicPr>
          <p:nvPr/>
        </p:nvPicPr>
        <p:blipFill>
          <a:blip r:embed="rId2"/>
          <a:srcRect l="52135" t="13889" r="6424" b="73611"/>
          <a:stretch>
            <a:fillRect/>
          </a:stretch>
        </p:blipFill>
        <p:spPr bwMode="auto">
          <a:xfrm>
            <a:off x="304800" y="1981200"/>
            <a:ext cx="3962400" cy="2057400"/>
          </a:xfrm>
          <a:prstGeom prst="rect">
            <a:avLst/>
          </a:prstGeom>
          <a:noFill/>
          <a:ln w="9525">
            <a:solidFill>
              <a:srgbClr val="FF0000"/>
            </a:solidFill>
            <a:miter lim="800000"/>
            <a:headEnd/>
            <a:tailEnd/>
          </a:ln>
        </p:spPr>
      </p:pic>
      <p:pic>
        <p:nvPicPr>
          <p:cNvPr id="3" name="Content Placeholder 3" descr="http://books.google.co.in/books?id=xuQobXlb40YC&amp;pg=PA89&amp;img=1&amp;zoom=3&amp;hl=en&amp;ots=PkvhAykRTU&amp;sig=ACfU3U3T_gHgdSNbNjIj0QjG7-BPhEF_hw&amp;w=685"/>
          <p:cNvPicPr>
            <a:picLocks/>
          </p:cNvPicPr>
          <p:nvPr/>
        </p:nvPicPr>
        <p:blipFill>
          <a:blip r:embed="rId2"/>
          <a:srcRect l="52465" t="56734" r="5872" b="20836"/>
          <a:stretch>
            <a:fillRect/>
          </a:stretch>
        </p:blipFill>
        <p:spPr bwMode="auto">
          <a:xfrm>
            <a:off x="3048000" y="4114800"/>
            <a:ext cx="2743200" cy="2514600"/>
          </a:xfrm>
          <a:prstGeom prst="rect">
            <a:avLst/>
          </a:prstGeom>
          <a:noFill/>
          <a:ln w="9525">
            <a:solidFill>
              <a:srgbClr val="FF0000"/>
            </a:solidFill>
            <a:miter lim="800000"/>
            <a:headEnd/>
            <a:tailEnd/>
          </a:ln>
        </p:spPr>
      </p:pic>
      <p:pic>
        <p:nvPicPr>
          <p:cNvPr id="4" name="Content Placeholder 5" descr="http://books.google.co.in/books?id=xuQobXlb40YC&amp;pg=PA89&amp;img=1&amp;zoom=3&amp;hl=en&amp;ots=PkvhAykRTU&amp;sig=ACfU3U3T_gHgdSNbNjIj0QjG7-BPhEF_hw&amp;w=685"/>
          <p:cNvPicPr>
            <a:picLocks/>
          </p:cNvPicPr>
          <p:nvPr/>
        </p:nvPicPr>
        <p:blipFill>
          <a:blip r:embed="rId2"/>
          <a:srcRect l="7911" t="52857" r="50685" b="11429"/>
          <a:stretch>
            <a:fillRect/>
          </a:stretch>
        </p:blipFill>
        <p:spPr bwMode="auto">
          <a:xfrm>
            <a:off x="5410200" y="1981200"/>
            <a:ext cx="2971800" cy="1981200"/>
          </a:xfrm>
          <a:prstGeom prst="rect">
            <a:avLst/>
          </a:prstGeom>
          <a:noFill/>
          <a:ln w="9525">
            <a:solidFill>
              <a:srgbClr val="FF0000"/>
            </a:solidFill>
            <a:miter lim="800000"/>
            <a:headEnd/>
            <a:tailEnd/>
          </a:ln>
        </p:spPr>
      </p:pic>
      <p:sp>
        <p:nvSpPr>
          <p:cNvPr id="5" name="Rectangle 4"/>
          <p:cNvSpPr/>
          <p:nvPr/>
        </p:nvSpPr>
        <p:spPr>
          <a:xfrm>
            <a:off x="304800" y="228600"/>
            <a:ext cx="8610600" cy="1384995"/>
          </a:xfrm>
          <a:prstGeom prst="rect">
            <a:avLst/>
          </a:prstGeom>
        </p:spPr>
        <p:txBody>
          <a:bodyPr wrap="square">
            <a:spAutoFit/>
          </a:bodyPr>
          <a:lstStyle/>
          <a:p>
            <a:pPr algn="ctr">
              <a:buNone/>
            </a:pPr>
            <a:r>
              <a:rPr lang="en-US" sz="3600" dirty="0" smtClean="0">
                <a:latin typeface="Arial" pitchFamily="34" charset="0"/>
                <a:cs typeface="Arial" pitchFamily="34" charset="0"/>
              </a:rPr>
              <a:t>Physiological method</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Nick and notch method</a:t>
            </a:r>
          </a:p>
        </p:txBody>
      </p:sp>
    </p:spTree>
    <p:extLst>
      <p:ext uri="{BB962C8B-B14F-4D97-AF65-F5344CB8AC3E}">
        <p14:creationId xmlns:p14="http://schemas.microsoft.com/office/powerpoint/2010/main" val="3674284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85800"/>
            <a:ext cx="7848600" cy="4832092"/>
          </a:xfrm>
          <a:prstGeom prst="rect">
            <a:avLst/>
          </a:prstGeom>
        </p:spPr>
        <p:txBody>
          <a:bodyPr wrap="square">
            <a:spAutoFit/>
          </a:bodyPr>
          <a:lstStyle/>
          <a:p>
            <a:pPr>
              <a:buNone/>
            </a:pPr>
            <a:r>
              <a:rPr lang="en-US" sz="2800" dirty="0">
                <a:latin typeface="Arial" pitchFamily="34" charset="0"/>
                <a:cs typeface="Arial" pitchFamily="34" charset="0"/>
              </a:rPr>
              <a:t>Pressure  method</a:t>
            </a:r>
          </a:p>
          <a:p>
            <a:pPr algn="ctr">
              <a:buNone/>
            </a:pPr>
            <a:endParaRPr lang="en-US" sz="2800" dirty="0">
              <a:latin typeface="Arial" pitchFamily="34" charset="0"/>
              <a:cs typeface="Arial" pitchFamily="34" charset="0"/>
            </a:endParaRPr>
          </a:p>
          <a:p>
            <a:pPr>
              <a:buClr>
                <a:srgbClr val="FFFF00"/>
              </a:buClr>
              <a:buFont typeface="Wingdings" pitchFamily="2" charset="2"/>
              <a:buChar char="v"/>
            </a:pPr>
            <a:r>
              <a:rPr lang="en-US" sz="2800" dirty="0">
                <a:latin typeface="Arial" pitchFamily="34" charset="0"/>
                <a:cs typeface="Arial" pitchFamily="34" charset="0"/>
              </a:rPr>
              <a:t>The lower </a:t>
            </a:r>
            <a:r>
              <a:rPr lang="en-US" sz="2800" dirty="0" err="1">
                <a:latin typeface="Arial" pitchFamily="34" charset="0"/>
                <a:cs typeface="Arial" pitchFamily="34" charset="0"/>
              </a:rPr>
              <a:t>occlusal</a:t>
            </a:r>
            <a:r>
              <a:rPr lang="en-US" sz="2800" dirty="0">
                <a:latin typeface="Arial" pitchFamily="34" charset="0"/>
                <a:cs typeface="Arial" pitchFamily="34" charset="0"/>
              </a:rPr>
              <a:t> rim is fabricated to be of excess height</a:t>
            </a:r>
          </a:p>
          <a:p>
            <a:pPr>
              <a:buClr>
                <a:srgbClr val="FFFF00"/>
              </a:buClr>
              <a:buFont typeface="Wingdings" pitchFamily="2" charset="2"/>
              <a:buChar char="v"/>
            </a:pPr>
            <a:endParaRPr lang="en-US" sz="2800" dirty="0">
              <a:latin typeface="Arial" pitchFamily="34" charset="0"/>
              <a:cs typeface="Arial" pitchFamily="34" charset="0"/>
            </a:endParaRPr>
          </a:p>
          <a:p>
            <a:pPr>
              <a:buClr>
                <a:srgbClr val="FFFF00"/>
              </a:buClr>
              <a:buFont typeface="Wingdings" pitchFamily="2" charset="2"/>
              <a:buChar char="v"/>
            </a:pPr>
            <a:r>
              <a:rPr lang="en-US" sz="2800" dirty="0" err="1">
                <a:latin typeface="Arial" pitchFamily="34" charset="0"/>
                <a:cs typeface="Arial" pitchFamily="34" charset="0"/>
              </a:rPr>
              <a:t>occlusal</a:t>
            </a:r>
            <a:r>
              <a:rPr lang="en-US" sz="2800" dirty="0">
                <a:latin typeface="Arial" pitchFamily="34" charset="0"/>
                <a:cs typeface="Arial" pitchFamily="34" charset="0"/>
              </a:rPr>
              <a:t> rim is softened in a water bath and inserted carefully into the patient’s mouth</a:t>
            </a:r>
          </a:p>
          <a:p>
            <a:pPr>
              <a:buClr>
                <a:srgbClr val="FFFF00"/>
              </a:buClr>
              <a:buFont typeface="Wingdings" pitchFamily="2" charset="2"/>
              <a:buChar char="v"/>
            </a:pPr>
            <a:endParaRPr lang="en-US" sz="2800" dirty="0">
              <a:latin typeface="Arial" pitchFamily="34" charset="0"/>
              <a:cs typeface="Arial" pitchFamily="34" charset="0"/>
            </a:endParaRPr>
          </a:p>
          <a:p>
            <a:pPr>
              <a:buClr>
                <a:srgbClr val="FFFF00"/>
              </a:buClr>
              <a:buFont typeface="Wingdings" pitchFamily="2" charset="2"/>
              <a:buChar char="v"/>
            </a:pPr>
            <a:r>
              <a:rPr lang="en-US" sz="2800" dirty="0">
                <a:latin typeface="Arial" pitchFamily="34" charset="0"/>
                <a:cs typeface="Arial" pitchFamily="34" charset="0"/>
              </a:rPr>
              <a:t>patient is guided to close his mouth in centric relation </a:t>
            </a:r>
          </a:p>
          <a:p>
            <a:pPr algn="ctr">
              <a:buNone/>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767107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066800"/>
            <a:ext cx="8229600" cy="52425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smtClean="0">
                <a:latin typeface="Arial" pitchFamily="34" charset="0"/>
                <a:cs typeface="Arial" pitchFamily="34" charset="0"/>
              </a:rPr>
              <a:t>Staple pin method</a:t>
            </a:r>
            <a:endParaRPr lang="en-US" dirty="0">
              <a:latin typeface="Arial" pitchFamily="34" charset="0"/>
              <a:cs typeface="Arial" pitchFamily="34" charset="0"/>
            </a:endParaRPr>
          </a:p>
        </p:txBody>
      </p:sp>
      <p:pic>
        <p:nvPicPr>
          <p:cNvPr id="4" name="Picture 8" descr="DSC05669"/>
          <p:cNvPicPr>
            <a:picLocks noChangeAspect="1" noChangeArrowheads="1"/>
          </p:cNvPicPr>
          <p:nvPr/>
        </p:nvPicPr>
        <p:blipFill>
          <a:blip r:embed="rId2" cstate="print"/>
          <a:srcRect t="11" r="37540" b="8240"/>
          <a:stretch>
            <a:fillRect/>
          </a:stretch>
        </p:blipFill>
        <p:spPr>
          <a:xfrm>
            <a:off x="2514600" y="2133600"/>
            <a:ext cx="3556000" cy="2667000"/>
          </a:xfrm>
          <a:prstGeom prst="rect">
            <a:avLst/>
          </a:prstGeom>
          <a:noFill/>
          <a:ln w="19050">
            <a:solidFill>
              <a:srgbClr val="FF0000"/>
            </a:solidFill>
          </a:ln>
        </p:spPr>
      </p:pic>
    </p:spTree>
    <p:extLst>
      <p:ext uri="{BB962C8B-B14F-4D97-AF65-F5344CB8AC3E}">
        <p14:creationId xmlns:p14="http://schemas.microsoft.com/office/powerpoint/2010/main" val="352736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buFont typeface="Arial" pitchFamily="34" charset="0"/>
              <a:buChar char="•"/>
            </a:pPr>
            <a:r>
              <a:rPr lang="en-US" sz="2400" dirty="0" smtClean="0">
                <a:latin typeface="Arial" pitchFamily="34" charset="0"/>
                <a:cs typeface="Arial" pitchFamily="34" charset="0"/>
              </a:rPr>
              <a:t>Maxillary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 anterior height 22 mm</a:t>
            </a:r>
          </a:p>
          <a:p>
            <a:pPr algn="l" rtl="0">
              <a:buFont typeface="Arial" pitchFamily="34" charset="0"/>
              <a:buChar char="•"/>
            </a:pPr>
            <a:r>
              <a:rPr lang="en-US" sz="2400" dirty="0" smtClean="0">
                <a:latin typeface="Arial" pitchFamily="34" charset="0"/>
                <a:cs typeface="Arial" pitchFamily="34" charset="0"/>
              </a:rPr>
              <a:t>Mandibular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 anterior height 18mm</a:t>
            </a:r>
          </a:p>
          <a:p>
            <a:pPr algn="l" rtl="0">
              <a:buFont typeface="Arial" pitchFamily="34" charset="0"/>
              <a:buChar char="•"/>
            </a:pPr>
            <a:r>
              <a:rPr lang="en-US" sz="2400" dirty="0" smtClean="0">
                <a:latin typeface="Arial" pitchFamily="34" charset="0"/>
                <a:cs typeface="Arial" pitchFamily="34" charset="0"/>
              </a:rPr>
              <a:t>Maxillary rim slightly facial to ridge to compensate for residual ridge </a:t>
            </a:r>
            <a:r>
              <a:rPr lang="en-US" sz="2400" dirty="0" err="1" smtClean="0">
                <a:latin typeface="Arial" pitchFamily="34" charset="0"/>
                <a:cs typeface="Arial" pitchFamily="34" charset="0"/>
              </a:rPr>
              <a:t>resorption</a:t>
            </a:r>
            <a:r>
              <a:rPr lang="en-US" sz="2400" dirty="0" smtClean="0">
                <a:latin typeface="Arial" pitchFamily="34" charset="0"/>
                <a:cs typeface="Arial" pitchFamily="34" charset="0"/>
              </a:rPr>
              <a:t> and to support upper lip</a:t>
            </a:r>
          </a:p>
          <a:p>
            <a:pPr algn="l" rtl="0">
              <a:buFont typeface="Arial" pitchFamily="34" charset="0"/>
              <a:buChar char="•"/>
            </a:pPr>
            <a:r>
              <a:rPr lang="en-US" sz="2400" dirty="0" smtClean="0">
                <a:latin typeface="Arial" pitchFamily="34" charset="0"/>
                <a:cs typeface="Arial" pitchFamily="34" charset="0"/>
              </a:rPr>
              <a:t>Posteriorly the mandibular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 is kept </a:t>
            </a:r>
            <a:r>
              <a:rPr lang="en-US" sz="2400" dirty="0" err="1" smtClean="0">
                <a:latin typeface="Arial" pitchFamily="34" charset="0"/>
                <a:cs typeface="Arial" pitchFamily="34" charset="0"/>
              </a:rPr>
              <a:t>upto</a:t>
            </a:r>
            <a:r>
              <a:rPr lang="en-US" sz="2400" dirty="0" smtClean="0">
                <a:latin typeface="Arial" pitchFamily="34" charset="0"/>
                <a:cs typeface="Arial" pitchFamily="34" charset="0"/>
              </a:rPr>
              <a:t> 2/3</a:t>
            </a:r>
            <a:r>
              <a:rPr lang="en-US" sz="2400" baseline="30000" dirty="0" smtClean="0">
                <a:latin typeface="Arial" pitchFamily="34" charset="0"/>
                <a:cs typeface="Arial" pitchFamily="34" charset="0"/>
              </a:rPr>
              <a:t>rd</a:t>
            </a:r>
            <a:r>
              <a:rPr lang="en-US" sz="2400" dirty="0" smtClean="0">
                <a:latin typeface="Arial" pitchFamily="34" charset="0"/>
                <a:cs typeface="Arial" pitchFamily="34" charset="0"/>
              </a:rPr>
              <a:t> of </a:t>
            </a:r>
            <a:r>
              <a:rPr lang="en-US" sz="2400" dirty="0" err="1" smtClean="0">
                <a:latin typeface="Arial" pitchFamily="34" charset="0"/>
                <a:cs typeface="Arial" pitchFamily="34" charset="0"/>
              </a:rPr>
              <a:t>retromolar</a:t>
            </a:r>
            <a:r>
              <a:rPr lang="en-US" sz="2400" dirty="0" smtClean="0">
                <a:latin typeface="Arial" pitchFamily="34" charset="0"/>
                <a:cs typeface="Arial" pitchFamily="34" charset="0"/>
              </a:rPr>
              <a:t> pad.</a:t>
            </a:r>
          </a:p>
        </p:txBody>
      </p:sp>
      <p:sp>
        <p:nvSpPr>
          <p:cNvPr id="2" name="Title 1"/>
          <p:cNvSpPr>
            <a:spLocks noGrp="1"/>
          </p:cNvSpPr>
          <p:nvPr>
            <p:ph type="title"/>
          </p:nvPr>
        </p:nvSpPr>
        <p:spPr/>
        <p:txBody>
          <a:bodyPr>
            <a:normAutofit fontScale="90000"/>
          </a:bodyPr>
          <a:lstStyle/>
          <a:p>
            <a:r>
              <a:rPr lang="en-US" dirty="0" smtClean="0"/>
              <a:t>Arbitrary adjustment of </a:t>
            </a:r>
            <a:r>
              <a:rPr lang="en-US" dirty="0" err="1" smtClean="0"/>
              <a:t>occlusal</a:t>
            </a:r>
            <a:r>
              <a:rPr lang="en-US" dirty="0" smtClean="0"/>
              <a:t> rims</a:t>
            </a:r>
            <a:br>
              <a:rPr lang="en-US" dirty="0" smtClean="0"/>
            </a:b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990600"/>
          </a:xfrm>
          <a:prstGeom prst="rect">
            <a:avLst/>
          </a:prstGeom>
        </p:spPr>
        <p:txBody>
          <a:bodyP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600" dirty="0" smtClean="0">
                <a:solidFill>
                  <a:srgbClr val="FF0000"/>
                </a:solidFill>
                <a:effectLst/>
                <a:latin typeface="Arial" pitchFamily="34" charset="0"/>
                <a:cs typeface="Arial" pitchFamily="34" charset="0"/>
              </a:rPr>
              <a:t>Functional or chew-in method</a:t>
            </a:r>
            <a:endParaRPr lang="en-US" sz="3600" dirty="0">
              <a:solidFill>
                <a:srgbClr val="FF0000"/>
              </a:solidFill>
              <a:effectLst/>
              <a:latin typeface="Arial" pitchFamily="34" charset="0"/>
              <a:cs typeface="Arial" pitchFamily="34" charset="0"/>
            </a:endParaRPr>
          </a:p>
        </p:txBody>
      </p:sp>
      <p:sp>
        <p:nvSpPr>
          <p:cNvPr id="3" name="Content Placeholder 2"/>
          <p:cNvSpPr txBox="1">
            <a:spLocks/>
          </p:cNvSpPr>
          <p:nvPr/>
        </p:nvSpPr>
        <p:spPr>
          <a:xfrm>
            <a:off x="228600" y="579120"/>
            <a:ext cx="8229600" cy="5242560"/>
          </a:xfrm>
          <a:prstGeom prst="rect">
            <a:avLst/>
          </a:prstGeom>
        </p:spPr>
        <p:txBody>
          <a:bodyPr>
            <a:normAutofit/>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smtClean="0">
                <a:latin typeface="Arial" pitchFamily="34" charset="0"/>
                <a:cs typeface="Arial" pitchFamily="34" charset="0"/>
              </a:rPr>
              <a:t>Needle house method</a:t>
            </a:r>
          </a:p>
          <a:p>
            <a:pPr>
              <a:buFont typeface="Wingdings 2"/>
              <a:buNone/>
            </a:pPr>
            <a:endParaRPr lang="en-US" dirty="0">
              <a:latin typeface="Arial" pitchFamily="34" charset="0"/>
              <a:cs typeface="Arial" pitchFamily="34" charset="0"/>
            </a:endParaRPr>
          </a:p>
        </p:txBody>
      </p:sp>
      <p:pic>
        <p:nvPicPr>
          <p:cNvPr id="4" name="Picture 6" descr="038"/>
          <p:cNvPicPr>
            <a:picLocks noChangeAspect="1" noChangeArrowheads="1"/>
          </p:cNvPicPr>
          <p:nvPr/>
        </p:nvPicPr>
        <p:blipFill>
          <a:blip r:embed="rId2" cstate="print">
            <a:lum bright="18000" contrast="48000"/>
          </a:blip>
          <a:srcRect l="10612" t="7652" r="14505" b="16299"/>
          <a:stretch>
            <a:fillRect/>
          </a:stretch>
        </p:blipFill>
        <p:spPr>
          <a:xfrm>
            <a:off x="376825" y="1287332"/>
            <a:ext cx="2824104" cy="2151063"/>
          </a:xfrm>
          <a:prstGeom prst="rect">
            <a:avLst/>
          </a:prstGeom>
          <a:noFill/>
          <a:ln w="19050">
            <a:solidFill>
              <a:srgbClr val="000000"/>
            </a:solidFill>
          </a:ln>
        </p:spPr>
      </p:pic>
      <p:pic>
        <p:nvPicPr>
          <p:cNvPr id="5" name="Picture 7" descr="039"/>
          <p:cNvPicPr>
            <a:picLocks noChangeAspect="1" noChangeArrowheads="1"/>
          </p:cNvPicPr>
          <p:nvPr/>
        </p:nvPicPr>
        <p:blipFill>
          <a:blip r:embed="rId3" cstate="print">
            <a:lum bright="24000" contrast="48000"/>
          </a:blip>
          <a:srcRect l="7390" t="5241" r="8804" b="2045"/>
          <a:stretch>
            <a:fillRect/>
          </a:stretch>
        </p:blipFill>
        <p:spPr>
          <a:xfrm>
            <a:off x="4496959" y="1219200"/>
            <a:ext cx="3079750" cy="2133600"/>
          </a:xfrm>
          <a:prstGeom prst="rect">
            <a:avLst/>
          </a:prstGeom>
          <a:noFill/>
          <a:ln w="19050">
            <a:solidFill>
              <a:srgbClr val="000000"/>
            </a:solidFill>
          </a:ln>
        </p:spPr>
      </p:pic>
      <p:sp>
        <p:nvSpPr>
          <p:cNvPr id="6" name="Right Arrow 5"/>
          <p:cNvSpPr/>
          <p:nvPr/>
        </p:nvSpPr>
        <p:spPr>
          <a:xfrm>
            <a:off x="3241117" y="2057400"/>
            <a:ext cx="838200" cy="457200"/>
          </a:xfrm>
          <a:prstGeom prst="righ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Left Arrow 6"/>
          <p:cNvSpPr/>
          <p:nvPr/>
        </p:nvSpPr>
        <p:spPr>
          <a:xfrm>
            <a:off x="7772400" y="2036523"/>
            <a:ext cx="1143000" cy="3048000"/>
          </a:xfrm>
          <a:prstGeom prst="curvedLef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040"/>
          <p:cNvPicPr>
            <a:picLocks noChangeAspect="1" noChangeArrowheads="1"/>
          </p:cNvPicPr>
          <p:nvPr/>
        </p:nvPicPr>
        <p:blipFill>
          <a:blip r:embed="rId4" cstate="print">
            <a:lum bright="24000" contrast="42000"/>
          </a:blip>
          <a:srcRect l="7036" t="7652" r="2045" b="25786"/>
          <a:stretch>
            <a:fillRect/>
          </a:stretch>
        </p:blipFill>
        <p:spPr>
          <a:xfrm>
            <a:off x="5105400" y="4191000"/>
            <a:ext cx="2490822" cy="1905000"/>
          </a:xfrm>
          <a:prstGeom prst="rect">
            <a:avLst/>
          </a:prstGeom>
          <a:noFill/>
          <a:ln w="19050">
            <a:solidFill>
              <a:srgbClr val="000000"/>
            </a:solidFill>
          </a:ln>
        </p:spPr>
      </p:pic>
      <p:sp>
        <p:nvSpPr>
          <p:cNvPr id="9" name="TextBox 8"/>
          <p:cNvSpPr txBox="1"/>
          <p:nvPr/>
        </p:nvSpPr>
        <p:spPr>
          <a:xfrm>
            <a:off x="10975" y="3658631"/>
            <a:ext cx="4942025" cy="2862322"/>
          </a:xfrm>
          <a:prstGeom prst="rect">
            <a:avLst/>
          </a:prstGeom>
          <a:noFill/>
        </p:spPr>
        <p:txBody>
          <a:bodyPr wrap="square" rtlCol="0">
            <a:spAutoFit/>
          </a:bodyPr>
          <a:lstStyle/>
          <a:p>
            <a:pPr marL="285750" indent="-285750">
              <a:buFont typeface="Arial" pitchFamily="34" charset="0"/>
              <a:buChar char="•"/>
            </a:pPr>
            <a:r>
              <a:rPr lang="en-US" sz="2000" dirty="0" smtClean="0"/>
              <a:t> </a:t>
            </a:r>
            <a:r>
              <a:rPr lang="en-US" sz="2000" dirty="0"/>
              <a:t>occlusion rims made of impression compound with four metal styli placed in the maxillary rim. </a:t>
            </a:r>
            <a:endParaRPr lang="en-US" sz="2000" dirty="0" smtClean="0"/>
          </a:p>
          <a:p>
            <a:pPr marL="285750" indent="-285750">
              <a:buFont typeface="Arial" pitchFamily="34" charset="0"/>
              <a:buChar char="•"/>
            </a:pPr>
            <a:r>
              <a:rPr lang="en-US" sz="2000" dirty="0" smtClean="0"/>
              <a:t>When </a:t>
            </a:r>
            <a:r>
              <a:rPr lang="en-US" sz="2000" dirty="0"/>
              <a:t>the mandible moves with the styli contacting the </a:t>
            </a:r>
            <a:r>
              <a:rPr lang="en-US" sz="2000" dirty="0" err="1"/>
              <a:t>mandiblular</a:t>
            </a:r>
            <a:r>
              <a:rPr lang="en-US" sz="2000" dirty="0"/>
              <a:t> rim &amp;cut four diamonds-shaped tracings. </a:t>
            </a:r>
            <a:endParaRPr lang="en-US" sz="2000" dirty="0" smtClean="0"/>
          </a:p>
          <a:p>
            <a:pPr marL="285750" indent="-285750">
              <a:buFont typeface="Arial" pitchFamily="34" charset="0"/>
              <a:buChar char="•"/>
            </a:pPr>
            <a:r>
              <a:rPr lang="en-US" sz="2000" dirty="0" smtClean="0"/>
              <a:t>The </a:t>
            </a:r>
            <a:r>
              <a:rPr lang="en-US" sz="2000" dirty="0"/>
              <a:t>posterior most point of this diamond pattern indicates the centric jaw relation.</a:t>
            </a:r>
          </a:p>
          <a:p>
            <a:endParaRPr lang="en-US" sz="2000" dirty="0"/>
          </a:p>
        </p:txBody>
      </p:sp>
    </p:spTree>
    <p:extLst>
      <p:ext uri="{BB962C8B-B14F-4D97-AF65-F5344CB8AC3E}">
        <p14:creationId xmlns:p14="http://schemas.microsoft.com/office/powerpoint/2010/main" val="3041647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0" y="154813"/>
            <a:ext cx="8229600" cy="541020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smtClean="0">
                <a:latin typeface="Arial" pitchFamily="34" charset="0"/>
                <a:cs typeface="Arial" pitchFamily="34" charset="0"/>
              </a:rPr>
              <a:t>Patterson’s technique</a:t>
            </a:r>
          </a:p>
          <a:p>
            <a:pPr>
              <a:buFont typeface="Wingdings 2"/>
              <a:buNone/>
            </a:pPr>
            <a:endParaRPr lang="en-US" dirty="0" smtClean="0"/>
          </a:p>
          <a:p>
            <a:pPr>
              <a:buFont typeface="Wingdings 2"/>
              <a:buNone/>
            </a:pPr>
            <a:endParaRPr lang="en-US" dirty="0"/>
          </a:p>
        </p:txBody>
      </p:sp>
      <p:pic>
        <p:nvPicPr>
          <p:cNvPr id="4" name="Picture 8" descr="041"/>
          <p:cNvPicPr>
            <a:picLocks noChangeAspect="1" noChangeArrowheads="1"/>
          </p:cNvPicPr>
          <p:nvPr/>
        </p:nvPicPr>
        <p:blipFill>
          <a:blip r:embed="rId3" cstate="print">
            <a:lum bright="30000" contrast="48000"/>
          </a:blip>
          <a:srcRect l="5482" t="7968" b="15790"/>
          <a:stretch>
            <a:fillRect/>
          </a:stretch>
        </p:blipFill>
        <p:spPr>
          <a:xfrm>
            <a:off x="520932" y="1159920"/>
            <a:ext cx="3309038" cy="2116680"/>
          </a:xfrm>
          <a:prstGeom prst="rect">
            <a:avLst/>
          </a:prstGeom>
          <a:noFill/>
          <a:ln w="19050">
            <a:solidFill>
              <a:srgbClr val="FF0000"/>
            </a:solidFill>
          </a:ln>
        </p:spPr>
      </p:pic>
      <p:sp>
        <p:nvSpPr>
          <p:cNvPr id="5" name="Right Arrow 4"/>
          <p:cNvSpPr/>
          <p:nvPr/>
        </p:nvSpPr>
        <p:spPr>
          <a:xfrm>
            <a:off x="3581400" y="1600200"/>
            <a:ext cx="748686" cy="304800"/>
          </a:xfrm>
          <a:prstGeom prst="righ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043"/>
          <p:cNvPicPr>
            <a:picLocks noChangeAspect="1" noChangeArrowheads="1"/>
          </p:cNvPicPr>
          <p:nvPr/>
        </p:nvPicPr>
        <p:blipFill>
          <a:blip r:embed="rId4" cstate="print">
            <a:lum bright="20000" contrast="66000"/>
          </a:blip>
          <a:srcRect t="14546" b="19080"/>
          <a:stretch>
            <a:fillRect/>
          </a:stretch>
        </p:blipFill>
        <p:spPr>
          <a:xfrm>
            <a:off x="4678055" y="1159920"/>
            <a:ext cx="2822575" cy="1981200"/>
          </a:xfrm>
          <a:prstGeom prst="rect">
            <a:avLst/>
          </a:prstGeom>
          <a:noFill/>
          <a:ln w="19050">
            <a:solidFill>
              <a:srgbClr val="FF0000"/>
            </a:solidFill>
          </a:ln>
        </p:spPr>
      </p:pic>
      <p:sp>
        <p:nvSpPr>
          <p:cNvPr id="7" name="Curved Left Arrow 6"/>
          <p:cNvSpPr/>
          <p:nvPr/>
        </p:nvSpPr>
        <p:spPr>
          <a:xfrm>
            <a:off x="7848600" y="1524000"/>
            <a:ext cx="811077" cy="550320"/>
          </a:xfrm>
          <a:prstGeom prst="curvedLeftArrow">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10" descr="046"/>
          <p:cNvPicPr>
            <a:picLocks noChangeAspect="1" noChangeArrowheads="1"/>
          </p:cNvPicPr>
          <p:nvPr/>
        </p:nvPicPr>
        <p:blipFill>
          <a:blip r:embed="rId5" cstate="print">
            <a:lum bright="10000" contrast="72000"/>
          </a:blip>
          <a:srcRect t="25414" b="23758"/>
          <a:stretch>
            <a:fillRect/>
          </a:stretch>
        </p:blipFill>
        <p:spPr>
          <a:xfrm>
            <a:off x="4810194" y="3962400"/>
            <a:ext cx="2896137" cy="1905000"/>
          </a:xfrm>
          <a:prstGeom prst="rect">
            <a:avLst/>
          </a:prstGeom>
          <a:noFill/>
          <a:ln w="19050">
            <a:solidFill>
              <a:srgbClr val="FF0000"/>
            </a:solidFill>
          </a:ln>
        </p:spPr>
      </p:pic>
      <p:sp>
        <p:nvSpPr>
          <p:cNvPr id="9" name="Left Arrow 8"/>
          <p:cNvSpPr/>
          <p:nvPr/>
        </p:nvSpPr>
        <p:spPr>
          <a:xfrm>
            <a:off x="3955743" y="4267200"/>
            <a:ext cx="623904" cy="304800"/>
          </a:xfrm>
          <a:prstGeom prst="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1" descr="047"/>
          <p:cNvPicPr>
            <a:picLocks noChangeAspect="1" noChangeArrowheads="1"/>
          </p:cNvPicPr>
          <p:nvPr/>
        </p:nvPicPr>
        <p:blipFill>
          <a:blip r:embed="rId6" cstate="print">
            <a:lum bright="12000" contrast="66000"/>
          </a:blip>
          <a:srcRect t="29825" r="3015" b="23758"/>
          <a:stretch>
            <a:fillRect/>
          </a:stretch>
        </p:blipFill>
        <p:spPr>
          <a:xfrm>
            <a:off x="514696" y="3962400"/>
            <a:ext cx="3315274" cy="2125222"/>
          </a:xfrm>
          <a:prstGeom prst="rect">
            <a:avLst/>
          </a:prstGeom>
          <a:noFill/>
          <a:ln w="19050">
            <a:solidFill>
              <a:srgbClr val="FF0000"/>
            </a:solidFill>
          </a:ln>
        </p:spPr>
      </p:pic>
    </p:spTree>
    <p:extLst>
      <p:ext uri="{BB962C8B-B14F-4D97-AF65-F5344CB8AC3E}">
        <p14:creationId xmlns:p14="http://schemas.microsoft.com/office/powerpoint/2010/main" val="3859431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914400"/>
          </a:xfrm>
          <a:prstGeom prst="rect">
            <a:avLst/>
          </a:prstGeom>
        </p:spPr>
        <p:txBody>
          <a:bodyP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600" dirty="0" smtClean="0">
                <a:solidFill>
                  <a:srgbClr val="FF0000"/>
                </a:solidFill>
                <a:effectLst/>
                <a:latin typeface="Arial" pitchFamily="34" charset="0"/>
                <a:cs typeface="Arial" pitchFamily="34" charset="0"/>
              </a:rPr>
              <a:t>Graphic methods</a:t>
            </a:r>
            <a:endParaRPr lang="en-US" sz="3600" dirty="0">
              <a:solidFill>
                <a:srgbClr val="FF0000"/>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381000" y="1828800"/>
            <a:ext cx="2577353" cy="1752600"/>
          </a:xfrm>
          <a:prstGeom prst="rect">
            <a:avLst/>
          </a:prstGeom>
          <a:noFill/>
          <a:ln w="9525">
            <a:solidFill>
              <a:srgbClr val="FFFF00"/>
            </a:solid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3657600" y="1828800"/>
            <a:ext cx="1905000" cy="1724025"/>
          </a:xfrm>
          <a:prstGeom prst="rect">
            <a:avLst/>
          </a:prstGeom>
          <a:noFill/>
          <a:ln w="9525">
            <a:solidFill>
              <a:srgbClr val="FFFF00"/>
            </a:solidFill>
            <a:miter lim="800000"/>
            <a:headEnd/>
            <a:tailEnd/>
          </a:ln>
          <a:effectLst/>
        </p:spPr>
      </p:pic>
      <p:sp>
        <p:nvSpPr>
          <p:cNvPr id="5" name="Right Arrow 4"/>
          <p:cNvSpPr/>
          <p:nvPr/>
        </p:nvSpPr>
        <p:spPr>
          <a:xfrm>
            <a:off x="3124200" y="2590800"/>
            <a:ext cx="457200" cy="228600"/>
          </a:xfrm>
          <a:prstGeom prst="righ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638800" y="2590800"/>
            <a:ext cx="457200" cy="304800"/>
          </a:xfrm>
          <a:prstGeom prst="righ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4"/>
          <a:srcRect/>
          <a:stretch>
            <a:fillRect/>
          </a:stretch>
        </p:blipFill>
        <p:spPr bwMode="auto">
          <a:xfrm>
            <a:off x="6172200" y="1828800"/>
            <a:ext cx="1981200" cy="1773174"/>
          </a:xfrm>
          <a:prstGeom prst="rect">
            <a:avLst/>
          </a:prstGeom>
          <a:noFill/>
          <a:ln w="9525">
            <a:solidFill>
              <a:srgbClr val="FFFF00"/>
            </a:solidFill>
            <a:miter lim="800000"/>
            <a:headEnd/>
            <a:tailEnd/>
          </a:ln>
          <a:effectLst/>
        </p:spPr>
      </p:pic>
      <p:sp>
        <p:nvSpPr>
          <p:cNvPr id="8" name="Curved Left Arrow 7"/>
          <p:cNvSpPr/>
          <p:nvPr/>
        </p:nvSpPr>
        <p:spPr>
          <a:xfrm>
            <a:off x="8229600" y="2667000"/>
            <a:ext cx="762000" cy="2057400"/>
          </a:xfrm>
          <a:prstGeom prst="curved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5"/>
          <p:cNvPicPr>
            <a:picLocks noChangeAspect="1" noChangeArrowheads="1"/>
          </p:cNvPicPr>
          <p:nvPr/>
        </p:nvPicPr>
        <p:blipFill>
          <a:blip r:embed="rId5"/>
          <a:srcRect/>
          <a:stretch>
            <a:fillRect/>
          </a:stretch>
        </p:blipFill>
        <p:spPr bwMode="auto">
          <a:xfrm>
            <a:off x="5562600" y="4191000"/>
            <a:ext cx="1905000" cy="1495425"/>
          </a:xfrm>
          <a:prstGeom prst="rect">
            <a:avLst/>
          </a:prstGeom>
          <a:noFill/>
          <a:ln w="9525">
            <a:solidFill>
              <a:srgbClr val="FFFF00"/>
            </a:solidFill>
            <a:miter lim="800000"/>
            <a:headEnd/>
            <a:tailEnd/>
          </a:ln>
          <a:effectLst/>
        </p:spPr>
      </p:pic>
      <p:sp>
        <p:nvSpPr>
          <p:cNvPr id="10" name="Left Arrow 9"/>
          <p:cNvSpPr/>
          <p:nvPr/>
        </p:nvSpPr>
        <p:spPr>
          <a:xfrm>
            <a:off x="4495800" y="4800600"/>
            <a:ext cx="609600"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p:cNvPicPr>
            <a:picLocks noChangeAspect="1" noChangeArrowheads="1"/>
          </p:cNvPicPr>
          <p:nvPr/>
        </p:nvPicPr>
        <p:blipFill>
          <a:blip r:embed="rId6"/>
          <a:srcRect/>
          <a:stretch>
            <a:fillRect/>
          </a:stretch>
        </p:blipFill>
        <p:spPr bwMode="auto">
          <a:xfrm>
            <a:off x="1905000" y="4267200"/>
            <a:ext cx="1905000" cy="1428750"/>
          </a:xfrm>
          <a:prstGeom prst="rect">
            <a:avLst/>
          </a:prstGeom>
          <a:noFill/>
          <a:ln w="9525">
            <a:noFill/>
            <a:miter lim="800000"/>
            <a:headEnd/>
            <a:tailEnd/>
          </a:ln>
          <a:effectLst/>
        </p:spPr>
      </p:pic>
      <p:sp>
        <p:nvSpPr>
          <p:cNvPr id="12" name="Rectangle 11"/>
          <p:cNvSpPr/>
          <p:nvPr/>
        </p:nvSpPr>
        <p:spPr>
          <a:xfrm>
            <a:off x="304800" y="990600"/>
            <a:ext cx="4800600" cy="523220"/>
          </a:xfrm>
          <a:prstGeom prst="rect">
            <a:avLst/>
          </a:prstGeom>
        </p:spPr>
        <p:txBody>
          <a:bodyPr wrap="square">
            <a:spAutoFit/>
          </a:bodyPr>
          <a:lstStyle/>
          <a:p>
            <a:r>
              <a:rPr lang="en-US" sz="2800" dirty="0" smtClean="0">
                <a:latin typeface="Arial" pitchFamily="34" charset="0"/>
                <a:cs typeface="Arial" pitchFamily="34" charset="0"/>
              </a:rPr>
              <a:t>Intraoral tracing device</a:t>
            </a:r>
            <a:endParaRPr lang="en-US" sz="2800" dirty="0"/>
          </a:p>
        </p:txBody>
      </p:sp>
    </p:spTree>
    <p:extLst>
      <p:ext uri="{BB962C8B-B14F-4D97-AF65-F5344CB8AC3E}">
        <p14:creationId xmlns:p14="http://schemas.microsoft.com/office/powerpoint/2010/main" val="1412803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400" dirty="0" smtClean="0">
                <a:solidFill>
                  <a:srgbClr val="FF0000"/>
                </a:solidFill>
                <a:effectLst/>
                <a:latin typeface="Arial" pitchFamily="34" charset="0"/>
                <a:cs typeface="Arial" pitchFamily="34" charset="0"/>
              </a:rPr>
              <a:t>Graphic methods </a:t>
            </a:r>
            <a:br>
              <a:rPr lang="en-US" sz="4400" dirty="0" smtClean="0">
                <a:solidFill>
                  <a:srgbClr val="FF0000"/>
                </a:solidFill>
                <a:effectLst/>
                <a:latin typeface="Arial" pitchFamily="34" charset="0"/>
                <a:cs typeface="Arial" pitchFamily="34" charset="0"/>
              </a:rPr>
            </a:br>
            <a:endParaRPr lang="en-US" dirty="0">
              <a:solidFill>
                <a:srgbClr val="FF0000"/>
              </a:solidFill>
            </a:endParaRPr>
          </a:p>
        </p:txBody>
      </p:sp>
      <p:pic>
        <p:nvPicPr>
          <p:cNvPr id="3" name="Picture 2"/>
          <p:cNvPicPr>
            <a:picLocks noChangeAspect="1" noChangeArrowheads="1"/>
          </p:cNvPicPr>
          <p:nvPr/>
        </p:nvPicPr>
        <p:blipFill>
          <a:blip r:embed="rId2"/>
          <a:srcRect/>
          <a:stretch>
            <a:fillRect/>
          </a:stretch>
        </p:blipFill>
        <p:spPr bwMode="auto">
          <a:xfrm>
            <a:off x="609600" y="1828800"/>
            <a:ext cx="2438400" cy="1828800"/>
          </a:xfrm>
          <a:prstGeom prst="rect">
            <a:avLst/>
          </a:prstGeom>
          <a:noFill/>
          <a:ln w="9525">
            <a:solidFill>
              <a:srgbClr val="FFFF00"/>
            </a:solidFill>
            <a:miter lim="800000"/>
            <a:headEnd/>
            <a:tailEnd/>
          </a:ln>
          <a:effectLst/>
        </p:spPr>
      </p:pic>
      <p:sp>
        <p:nvSpPr>
          <p:cNvPr id="4" name="Right Arrow 3"/>
          <p:cNvSpPr/>
          <p:nvPr/>
        </p:nvSpPr>
        <p:spPr>
          <a:xfrm>
            <a:off x="3200400" y="2514600"/>
            <a:ext cx="1295400" cy="457200"/>
          </a:xfrm>
          <a:prstGeom prst="righ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a:srcRect/>
          <a:stretch>
            <a:fillRect/>
          </a:stretch>
        </p:blipFill>
        <p:spPr bwMode="auto">
          <a:xfrm>
            <a:off x="4876800" y="1905000"/>
            <a:ext cx="2336800" cy="1752600"/>
          </a:xfrm>
          <a:prstGeom prst="rect">
            <a:avLst/>
          </a:prstGeom>
          <a:solidFill>
            <a:srgbClr val="FFFF00"/>
          </a:solidFill>
          <a:ln w="9525">
            <a:solidFill>
              <a:srgbClr val="FFFF00"/>
            </a:solidFill>
            <a:miter lim="800000"/>
            <a:headEnd/>
            <a:tailEnd/>
          </a:ln>
          <a:effectLst/>
        </p:spPr>
      </p:pic>
      <p:sp>
        <p:nvSpPr>
          <p:cNvPr id="6" name="Curved Left Arrow 5"/>
          <p:cNvSpPr/>
          <p:nvPr/>
        </p:nvSpPr>
        <p:spPr>
          <a:xfrm>
            <a:off x="7543800" y="2743200"/>
            <a:ext cx="1219200" cy="2362200"/>
          </a:xfrm>
          <a:prstGeom prst="curved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4"/>
          <p:cNvPicPr>
            <a:picLocks noChangeAspect="1" noChangeArrowheads="1"/>
          </p:cNvPicPr>
          <p:nvPr/>
        </p:nvPicPr>
        <p:blipFill>
          <a:blip r:embed="rId4"/>
          <a:srcRect/>
          <a:stretch>
            <a:fillRect/>
          </a:stretch>
        </p:blipFill>
        <p:spPr bwMode="auto">
          <a:xfrm>
            <a:off x="3581400" y="4191000"/>
            <a:ext cx="2844800" cy="2133600"/>
          </a:xfrm>
          <a:prstGeom prst="rect">
            <a:avLst/>
          </a:prstGeom>
          <a:noFill/>
          <a:ln w="9525">
            <a:noFill/>
            <a:miter lim="800000"/>
            <a:headEnd/>
            <a:tailEnd/>
          </a:ln>
          <a:effectLst/>
        </p:spPr>
      </p:pic>
      <p:sp>
        <p:nvSpPr>
          <p:cNvPr id="8" name="TextBox 7"/>
          <p:cNvSpPr txBox="1"/>
          <p:nvPr/>
        </p:nvSpPr>
        <p:spPr>
          <a:xfrm>
            <a:off x="838200" y="1066800"/>
            <a:ext cx="4542654" cy="523220"/>
          </a:xfrm>
          <a:prstGeom prst="rect">
            <a:avLst/>
          </a:prstGeom>
          <a:noFill/>
        </p:spPr>
        <p:txBody>
          <a:bodyPr wrap="none" rtlCol="0">
            <a:spAutoFit/>
          </a:bodyPr>
          <a:lstStyle/>
          <a:p>
            <a:r>
              <a:rPr lang="en-US" sz="2800" dirty="0" smtClean="0"/>
              <a:t>INTRAORAL TRACING DEVICE</a:t>
            </a:r>
            <a:endParaRPr lang="en-US" sz="2800" dirty="0"/>
          </a:p>
        </p:txBody>
      </p:sp>
    </p:spTree>
    <p:extLst>
      <p:ext uri="{BB962C8B-B14F-4D97-AF65-F5344CB8AC3E}">
        <p14:creationId xmlns:p14="http://schemas.microsoft.com/office/powerpoint/2010/main" val="3758135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79748"/>
            <a:ext cx="8686800" cy="6506715"/>
          </a:xfrm>
          <a:prstGeom prst="rect">
            <a:avLst/>
          </a:prstGeom>
        </p:spPr>
      </p:pic>
    </p:spTree>
    <p:extLst>
      <p:ext uri="{BB962C8B-B14F-4D97-AF65-F5344CB8AC3E}">
        <p14:creationId xmlns:p14="http://schemas.microsoft.com/office/powerpoint/2010/main" val="96671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14400"/>
          </a:xfrm>
          <a:prstGeom prst="rect">
            <a:avLst/>
          </a:prstGeom>
        </p:spPr>
        <p:txBody>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400" dirty="0" smtClean="0">
                <a:solidFill>
                  <a:srgbClr val="FF0000"/>
                </a:solidFill>
                <a:effectLst/>
                <a:latin typeface="Arial" pitchFamily="34" charset="0"/>
                <a:cs typeface="Arial" pitchFamily="34" charset="0"/>
              </a:rPr>
              <a:t>Graphic methods</a:t>
            </a:r>
            <a:endParaRPr lang="en-US" dirty="0">
              <a:solidFill>
                <a:srgbClr val="FF0000"/>
              </a:solidFill>
            </a:endParaRPr>
          </a:p>
        </p:txBody>
      </p:sp>
      <p:sp>
        <p:nvSpPr>
          <p:cNvPr id="3" name="Content Placeholder 2"/>
          <p:cNvSpPr txBox="1">
            <a:spLocks/>
          </p:cNvSpPr>
          <p:nvPr/>
        </p:nvSpPr>
        <p:spPr>
          <a:xfrm>
            <a:off x="457200" y="1066800"/>
            <a:ext cx="8229600" cy="52425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err="1" smtClean="0">
                <a:latin typeface="Arial" pitchFamily="34" charset="0"/>
                <a:cs typeface="Arial" pitchFamily="34" charset="0"/>
              </a:rPr>
              <a:t>Extaoral</a:t>
            </a:r>
            <a:r>
              <a:rPr lang="en-US" dirty="0" smtClean="0">
                <a:latin typeface="Arial" pitchFamily="34" charset="0"/>
                <a:cs typeface="Arial" pitchFamily="34" charset="0"/>
              </a:rPr>
              <a:t> tracing device</a:t>
            </a:r>
          </a:p>
          <a:p>
            <a:pPr>
              <a:buFont typeface="Wingdings 2"/>
              <a:buNone/>
            </a:pPr>
            <a:endParaRPr lang="en-US" dirty="0" smtClean="0">
              <a:latin typeface="Arial" pitchFamily="34" charset="0"/>
              <a:cs typeface="Arial" pitchFamily="34" charset="0"/>
            </a:endParaRPr>
          </a:p>
          <a:p>
            <a:pPr>
              <a:buFont typeface="Wingdings 2"/>
              <a:buNone/>
            </a:pPr>
            <a:endParaRPr lang="en-US" dirty="0">
              <a:latin typeface="Arial" pitchFamily="34" charset="0"/>
              <a:cs typeface="Arial" pitchFamily="34" charset="0"/>
            </a:endParaRPr>
          </a:p>
        </p:txBody>
      </p:sp>
      <p:pic>
        <p:nvPicPr>
          <p:cNvPr id="4" name="Picture 11" descr="IMG_1866"/>
          <p:cNvPicPr>
            <a:picLocks noChangeAspect="1" noChangeArrowheads="1"/>
          </p:cNvPicPr>
          <p:nvPr/>
        </p:nvPicPr>
        <p:blipFill>
          <a:blip r:embed="rId2" cstate="print"/>
          <a:srcRect/>
          <a:stretch>
            <a:fillRect/>
          </a:stretch>
        </p:blipFill>
        <p:spPr>
          <a:xfrm>
            <a:off x="457200" y="1752600"/>
            <a:ext cx="2590800" cy="1943100"/>
          </a:xfrm>
          <a:prstGeom prst="rect">
            <a:avLst/>
          </a:prstGeom>
          <a:noFill/>
          <a:ln w="19050">
            <a:solidFill>
              <a:srgbClr val="FF0000"/>
            </a:solidFill>
          </a:ln>
        </p:spPr>
      </p:pic>
      <p:pic>
        <p:nvPicPr>
          <p:cNvPr id="5" name="Picture 13" descr="IMG_1868"/>
          <p:cNvPicPr>
            <a:picLocks noChangeAspect="1" noChangeArrowheads="1"/>
          </p:cNvPicPr>
          <p:nvPr/>
        </p:nvPicPr>
        <p:blipFill>
          <a:blip r:embed="rId3" cstate="print"/>
          <a:srcRect/>
          <a:stretch>
            <a:fillRect/>
          </a:stretch>
        </p:blipFill>
        <p:spPr>
          <a:xfrm>
            <a:off x="4267200" y="1676400"/>
            <a:ext cx="2667000" cy="2000250"/>
          </a:xfrm>
          <a:prstGeom prst="rect">
            <a:avLst/>
          </a:prstGeom>
          <a:noFill/>
          <a:ln w="19050">
            <a:solidFill>
              <a:srgbClr val="FF0000"/>
            </a:solidFill>
          </a:ln>
        </p:spPr>
      </p:pic>
      <p:pic>
        <p:nvPicPr>
          <p:cNvPr id="6" name="Picture 15" descr="IMG_1875"/>
          <p:cNvPicPr>
            <a:picLocks noChangeAspect="1" noChangeArrowheads="1"/>
          </p:cNvPicPr>
          <p:nvPr/>
        </p:nvPicPr>
        <p:blipFill>
          <a:blip r:embed="rId4" cstate="print"/>
          <a:srcRect/>
          <a:stretch>
            <a:fillRect/>
          </a:stretch>
        </p:blipFill>
        <p:spPr>
          <a:xfrm>
            <a:off x="533400" y="4191000"/>
            <a:ext cx="2667000" cy="1905000"/>
          </a:xfrm>
          <a:prstGeom prst="rect">
            <a:avLst/>
          </a:prstGeom>
          <a:noFill/>
          <a:ln w="19050">
            <a:solidFill>
              <a:srgbClr val="FF0000"/>
            </a:solidFill>
          </a:ln>
        </p:spPr>
      </p:pic>
      <p:pic>
        <p:nvPicPr>
          <p:cNvPr id="7" name="Picture 17" descr="IMG_1880"/>
          <p:cNvPicPr>
            <a:picLocks noChangeAspect="1" noChangeArrowheads="1"/>
          </p:cNvPicPr>
          <p:nvPr/>
        </p:nvPicPr>
        <p:blipFill>
          <a:blip r:embed="rId5" cstate="print"/>
          <a:srcRect/>
          <a:stretch>
            <a:fillRect/>
          </a:stretch>
        </p:blipFill>
        <p:spPr>
          <a:xfrm>
            <a:off x="4343400" y="4191000"/>
            <a:ext cx="2590800" cy="1943100"/>
          </a:xfrm>
          <a:prstGeom prst="rect">
            <a:avLst/>
          </a:prstGeom>
          <a:noFill/>
          <a:ln w="19050">
            <a:solidFill>
              <a:srgbClr val="FF0000"/>
            </a:solidFill>
          </a:ln>
        </p:spPr>
      </p:pic>
      <p:sp>
        <p:nvSpPr>
          <p:cNvPr id="8" name="Right Arrow 7"/>
          <p:cNvSpPr/>
          <p:nvPr/>
        </p:nvSpPr>
        <p:spPr>
          <a:xfrm>
            <a:off x="3200400" y="2514600"/>
            <a:ext cx="762000" cy="381000"/>
          </a:xfrm>
          <a:prstGeom prst="righ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a:off x="7315200" y="2514600"/>
            <a:ext cx="1600200" cy="2667000"/>
          </a:xfrm>
          <a:prstGeom prst="curved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a:off x="3352800" y="5105400"/>
            <a:ext cx="762000" cy="381000"/>
          </a:xfrm>
          <a:prstGeom prst="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644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14400"/>
          </a:xfrm>
          <a:prstGeom prst="rect">
            <a:avLst/>
          </a:prstGeom>
        </p:spPr>
        <p:txBody>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400" dirty="0" smtClean="0">
                <a:solidFill>
                  <a:srgbClr val="FF0000"/>
                </a:solidFill>
                <a:effectLst/>
                <a:latin typeface="Arial" pitchFamily="34" charset="0"/>
                <a:cs typeface="Arial" pitchFamily="34" charset="0"/>
              </a:rPr>
              <a:t>Graphic methods</a:t>
            </a:r>
            <a:endParaRPr lang="en-US" dirty="0">
              <a:solidFill>
                <a:srgbClr val="FF0000"/>
              </a:solidFill>
            </a:endParaRPr>
          </a:p>
        </p:txBody>
      </p:sp>
      <p:sp>
        <p:nvSpPr>
          <p:cNvPr id="3" name="Content Placeholder 2"/>
          <p:cNvSpPr txBox="1">
            <a:spLocks/>
          </p:cNvSpPr>
          <p:nvPr/>
        </p:nvSpPr>
        <p:spPr>
          <a:xfrm>
            <a:off x="457200" y="1066800"/>
            <a:ext cx="8229600" cy="5242560"/>
          </a:xfrm>
          <a:prstGeom prst="rect">
            <a:avLst/>
          </a:prstGeom>
        </p:spPr>
        <p:txBody>
          <a:bodyPr/>
          <a:lst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Font typeface="Wingdings 2"/>
              <a:buNone/>
            </a:pPr>
            <a:r>
              <a:rPr lang="en-US" dirty="0" err="1" smtClean="0">
                <a:latin typeface="Arial" pitchFamily="34" charset="0"/>
                <a:cs typeface="Arial" pitchFamily="34" charset="0"/>
              </a:rPr>
              <a:t>Extaoral</a:t>
            </a:r>
            <a:r>
              <a:rPr lang="en-US" dirty="0" smtClean="0">
                <a:latin typeface="Arial" pitchFamily="34" charset="0"/>
                <a:cs typeface="Arial" pitchFamily="34" charset="0"/>
              </a:rPr>
              <a:t> tracing device</a:t>
            </a:r>
          </a:p>
          <a:p>
            <a:pPr>
              <a:buFont typeface="Wingdings 2"/>
              <a:buNone/>
            </a:pPr>
            <a:endParaRPr lang="en-US" dirty="0" smtClean="0">
              <a:latin typeface="Arial" pitchFamily="34" charset="0"/>
              <a:cs typeface="Arial" pitchFamily="34" charset="0"/>
            </a:endParaRPr>
          </a:p>
          <a:p>
            <a:pPr>
              <a:buFont typeface="Wingdings 2"/>
              <a:buNone/>
            </a:pPr>
            <a:endParaRPr lang="en-US" dirty="0">
              <a:latin typeface="Arial" pitchFamily="34" charset="0"/>
              <a:cs typeface="Arial" pitchFamily="34" charset="0"/>
            </a:endParaRPr>
          </a:p>
        </p:txBody>
      </p:sp>
      <p:pic>
        <p:nvPicPr>
          <p:cNvPr id="4" name="Picture 11" descr="IMG_1866"/>
          <p:cNvPicPr>
            <a:picLocks noChangeAspect="1" noChangeArrowheads="1"/>
          </p:cNvPicPr>
          <p:nvPr/>
        </p:nvPicPr>
        <p:blipFill>
          <a:blip r:embed="rId2" cstate="print"/>
          <a:srcRect/>
          <a:stretch>
            <a:fillRect/>
          </a:stretch>
        </p:blipFill>
        <p:spPr>
          <a:xfrm>
            <a:off x="457200" y="1752600"/>
            <a:ext cx="2590800" cy="1943100"/>
          </a:xfrm>
          <a:prstGeom prst="rect">
            <a:avLst/>
          </a:prstGeom>
          <a:noFill/>
          <a:ln w="19050">
            <a:solidFill>
              <a:srgbClr val="FF0000"/>
            </a:solidFill>
          </a:ln>
        </p:spPr>
      </p:pic>
      <p:pic>
        <p:nvPicPr>
          <p:cNvPr id="5" name="Picture 13" descr="IMG_1868"/>
          <p:cNvPicPr>
            <a:picLocks noChangeAspect="1" noChangeArrowheads="1"/>
          </p:cNvPicPr>
          <p:nvPr/>
        </p:nvPicPr>
        <p:blipFill>
          <a:blip r:embed="rId3" cstate="print"/>
          <a:srcRect/>
          <a:stretch>
            <a:fillRect/>
          </a:stretch>
        </p:blipFill>
        <p:spPr>
          <a:xfrm>
            <a:off x="4267200" y="1676400"/>
            <a:ext cx="2667000" cy="2000250"/>
          </a:xfrm>
          <a:prstGeom prst="rect">
            <a:avLst/>
          </a:prstGeom>
          <a:noFill/>
          <a:ln w="19050">
            <a:solidFill>
              <a:srgbClr val="FF0000"/>
            </a:solidFill>
          </a:ln>
        </p:spPr>
      </p:pic>
      <p:pic>
        <p:nvPicPr>
          <p:cNvPr id="6" name="Picture 15" descr="IMG_1875"/>
          <p:cNvPicPr>
            <a:picLocks noChangeAspect="1" noChangeArrowheads="1"/>
          </p:cNvPicPr>
          <p:nvPr/>
        </p:nvPicPr>
        <p:blipFill>
          <a:blip r:embed="rId4" cstate="print"/>
          <a:srcRect/>
          <a:stretch>
            <a:fillRect/>
          </a:stretch>
        </p:blipFill>
        <p:spPr>
          <a:xfrm>
            <a:off x="533400" y="4191000"/>
            <a:ext cx="2667000" cy="1905000"/>
          </a:xfrm>
          <a:prstGeom prst="rect">
            <a:avLst/>
          </a:prstGeom>
          <a:noFill/>
          <a:ln w="19050">
            <a:solidFill>
              <a:srgbClr val="FF0000"/>
            </a:solidFill>
          </a:ln>
        </p:spPr>
      </p:pic>
      <p:pic>
        <p:nvPicPr>
          <p:cNvPr id="7" name="Picture 17" descr="IMG_1880"/>
          <p:cNvPicPr>
            <a:picLocks noChangeAspect="1" noChangeArrowheads="1"/>
          </p:cNvPicPr>
          <p:nvPr/>
        </p:nvPicPr>
        <p:blipFill>
          <a:blip r:embed="rId5" cstate="print"/>
          <a:srcRect/>
          <a:stretch>
            <a:fillRect/>
          </a:stretch>
        </p:blipFill>
        <p:spPr>
          <a:xfrm>
            <a:off x="4343400" y="4191000"/>
            <a:ext cx="2590800" cy="1943100"/>
          </a:xfrm>
          <a:prstGeom prst="rect">
            <a:avLst/>
          </a:prstGeom>
          <a:noFill/>
          <a:ln w="19050">
            <a:solidFill>
              <a:srgbClr val="FF0000"/>
            </a:solidFill>
          </a:ln>
        </p:spPr>
      </p:pic>
      <p:sp>
        <p:nvSpPr>
          <p:cNvPr id="8" name="Right Arrow 7"/>
          <p:cNvSpPr/>
          <p:nvPr/>
        </p:nvSpPr>
        <p:spPr>
          <a:xfrm>
            <a:off x="3200400" y="2514600"/>
            <a:ext cx="762000" cy="381000"/>
          </a:xfrm>
          <a:prstGeom prst="righ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a:off x="7315200" y="2514600"/>
            <a:ext cx="1600200" cy="2667000"/>
          </a:xfrm>
          <a:prstGeom prst="curved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a:off x="3352800" y="5105400"/>
            <a:ext cx="762000" cy="381000"/>
          </a:xfrm>
          <a:prstGeom prst="leftArrow">
            <a:avLst/>
          </a:prstGeom>
          <a:solidFill>
            <a:srgbClr val="FFFF00"/>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7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54897" y="3325247"/>
            <a:ext cx="2127706" cy="40116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1832986"/>
            <a:ext cx="4476389" cy="38820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33400"/>
            <a:ext cx="3700558" cy="2743200"/>
          </a:xfrm>
          <a:prstGeom prst="rect">
            <a:avLst/>
          </a:prstGeom>
        </p:spPr>
      </p:pic>
    </p:spTree>
    <p:extLst>
      <p:ext uri="{BB962C8B-B14F-4D97-AF65-F5344CB8AC3E}">
        <p14:creationId xmlns:p14="http://schemas.microsoft.com/office/powerpoint/2010/main" val="823273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7543800" cy="4524315"/>
          </a:xfrm>
          <a:prstGeom prst="rect">
            <a:avLst/>
          </a:prstGeom>
        </p:spPr>
        <p:txBody>
          <a:bodyPr wrap="square">
            <a:spAutoFit/>
          </a:bodyPr>
          <a:lstStyle/>
          <a:p>
            <a:pPr>
              <a:buNone/>
            </a:pPr>
            <a:r>
              <a:rPr lang="en-US" sz="3600" dirty="0">
                <a:latin typeface="Arial" pitchFamily="34" charset="0"/>
                <a:cs typeface="Arial" pitchFamily="34" charset="0"/>
              </a:rPr>
              <a:t>Indications</a:t>
            </a:r>
          </a:p>
          <a:p>
            <a:pPr>
              <a:buNone/>
            </a:pPr>
            <a:endParaRPr lang="en-US" sz="3600" dirty="0">
              <a:latin typeface="Arial" pitchFamily="34" charset="0"/>
              <a:cs typeface="Arial" pitchFamily="34" charset="0"/>
            </a:endParaRPr>
          </a:p>
          <a:p>
            <a:pPr marL="342900" lvl="0" indent="-342900">
              <a:buClr>
                <a:srgbClr val="FFFF00"/>
              </a:buClr>
              <a:buFont typeface="Arial" pitchFamily="34" charset="0"/>
              <a:buChar char="•"/>
            </a:pPr>
            <a:r>
              <a:rPr lang="en-US" sz="3600" dirty="0">
                <a:latin typeface="Arial" pitchFamily="34" charset="0"/>
                <a:cs typeface="Arial" pitchFamily="34" charset="0"/>
              </a:rPr>
              <a:t>Well healed broad edentulous ridges.</a:t>
            </a:r>
          </a:p>
          <a:p>
            <a:pPr marL="342900" lvl="0" indent="-342900">
              <a:buClr>
                <a:srgbClr val="FFFF00"/>
              </a:buClr>
              <a:buFont typeface="Arial" pitchFamily="34" charset="0"/>
              <a:buChar char="•"/>
            </a:pPr>
            <a:endParaRPr lang="en-US" sz="3600" dirty="0">
              <a:latin typeface="Arial" pitchFamily="34" charset="0"/>
              <a:cs typeface="Arial" pitchFamily="34" charset="0"/>
            </a:endParaRPr>
          </a:p>
          <a:p>
            <a:pPr marL="342900" lvl="0" indent="-342900">
              <a:buClr>
                <a:srgbClr val="FFFF00"/>
              </a:buClr>
              <a:buFont typeface="Arial" pitchFamily="34" charset="0"/>
              <a:buChar char="•"/>
            </a:pPr>
            <a:r>
              <a:rPr lang="en-US" sz="3600" dirty="0">
                <a:latin typeface="Arial" pitchFamily="34" charset="0"/>
                <a:cs typeface="Arial" pitchFamily="34" charset="0"/>
              </a:rPr>
              <a:t>Adequate </a:t>
            </a:r>
            <a:r>
              <a:rPr lang="en-US" sz="3600" dirty="0" smtClean="0">
                <a:latin typeface="Arial" pitchFamily="34" charset="0"/>
                <a:cs typeface="Arial" pitchFamily="34" charset="0"/>
              </a:rPr>
              <a:t>interarch space</a:t>
            </a:r>
            <a:endParaRPr lang="en-US" sz="3600" dirty="0">
              <a:latin typeface="Arial" pitchFamily="34" charset="0"/>
              <a:cs typeface="Arial" pitchFamily="34" charset="0"/>
            </a:endParaRPr>
          </a:p>
          <a:p>
            <a:pPr marL="342900" indent="-342900">
              <a:buClr>
                <a:srgbClr val="FFFF00"/>
              </a:buClr>
              <a:buFont typeface="Arial" pitchFamily="34" charset="0"/>
              <a:buChar char="•"/>
            </a:pPr>
            <a:endParaRPr lang="en-US" sz="3600" dirty="0">
              <a:latin typeface="Arial" pitchFamily="34" charset="0"/>
              <a:cs typeface="Arial" pitchFamily="34" charset="0"/>
            </a:endParaRPr>
          </a:p>
          <a:p>
            <a:pPr marL="342900" indent="-342900">
              <a:buFont typeface="Arial" pitchFamily="34" charset="0"/>
              <a:buChar char="•"/>
            </a:pPr>
            <a:endParaRPr lang="en-US" sz="3600" dirty="0">
              <a:latin typeface="Arial" pitchFamily="34" charset="0"/>
              <a:cs typeface="Arial" pitchFamily="34" charset="0"/>
            </a:endParaRPr>
          </a:p>
        </p:txBody>
      </p:sp>
    </p:spTree>
    <p:extLst>
      <p:ext uri="{BB962C8B-B14F-4D97-AF65-F5344CB8AC3E}">
        <p14:creationId xmlns:p14="http://schemas.microsoft.com/office/powerpoint/2010/main" val="4008255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5791200" y="1600200"/>
            <a:ext cx="3098494" cy="2057400"/>
          </a:xfrm>
          <a:prstGeom prst="rect">
            <a:avLst/>
          </a:prstGeom>
          <a:noFill/>
          <a:ln w="9525">
            <a:solidFill>
              <a:srgbClr val="002060"/>
            </a:solidFill>
            <a:miter lim="800000"/>
            <a:headEnd/>
            <a:tailEnd/>
          </a:ln>
          <a:effectLst/>
        </p:spPr>
      </p:pic>
      <p:sp>
        <p:nvSpPr>
          <p:cNvPr id="4" name="Rectangle 3"/>
          <p:cNvSpPr/>
          <p:nvPr/>
        </p:nvSpPr>
        <p:spPr>
          <a:xfrm>
            <a:off x="762000" y="685800"/>
            <a:ext cx="3352800" cy="523220"/>
          </a:xfrm>
          <a:prstGeom prst="rect">
            <a:avLst/>
          </a:prstGeom>
        </p:spPr>
        <p:txBody>
          <a:bodyPr wrap="square">
            <a:spAutoFit/>
          </a:bodyPr>
          <a:lstStyle/>
          <a:p>
            <a:pPr>
              <a:buNone/>
            </a:pPr>
            <a:r>
              <a:rPr lang="en-US" sz="2800" dirty="0" smtClean="0">
                <a:latin typeface="Arial" pitchFamily="34" charset="0"/>
                <a:cs typeface="Arial" pitchFamily="34" charset="0"/>
              </a:rPr>
              <a:t>Contraindications</a:t>
            </a:r>
          </a:p>
        </p:txBody>
      </p:sp>
      <p:sp>
        <p:nvSpPr>
          <p:cNvPr id="5" name="Rectangle 4"/>
          <p:cNvSpPr/>
          <p:nvPr/>
        </p:nvSpPr>
        <p:spPr>
          <a:xfrm>
            <a:off x="228600" y="1600200"/>
            <a:ext cx="6477000" cy="3859518"/>
          </a:xfrm>
          <a:prstGeom prst="rect">
            <a:avLst/>
          </a:prstGeom>
        </p:spPr>
        <p:txBody>
          <a:bodyPr wrap="square">
            <a:spAutoFit/>
          </a:bodyPr>
          <a:lstStyle/>
          <a:p>
            <a:pPr marL="342900" indent="-342900">
              <a:lnSpc>
                <a:spcPct val="90000"/>
              </a:lnSpc>
              <a:buClr>
                <a:srgbClr val="FFFF00"/>
              </a:buClr>
              <a:buFont typeface="Arial" pitchFamily="34" charset="0"/>
              <a:buChar char="•"/>
            </a:pPr>
            <a:r>
              <a:rPr lang="en-SG" sz="2000" dirty="0" smtClean="0">
                <a:latin typeface="Arial" pitchFamily="34" charset="0"/>
                <a:cs typeface="Arial" pitchFamily="34" charset="0"/>
              </a:rPr>
              <a:t>Severely </a:t>
            </a:r>
            <a:r>
              <a:rPr lang="en-SG" sz="2000" dirty="0" err="1" smtClean="0">
                <a:latin typeface="Arial" pitchFamily="34" charset="0"/>
                <a:cs typeface="Arial" pitchFamily="34" charset="0"/>
              </a:rPr>
              <a:t>resorbed</a:t>
            </a:r>
            <a:r>
              <a:rPr lang="en-SG" sz="2000" dirty="0" smtClean="0">
                <a:latin typeface="Arial" pitchFamily="34" charset="0"/>
                <a:cs typeface="Arial" pitchFamily="34" charset="0"/>
              </a:rPr>
              <a:t> ridges</a:t>
            </a:r>
          </a:p>
          <a:p>
            <a:pPr marL="342900" indent="-342900">
              <a:lnSpc>
                <a:spcPct val="90000"/>
              </a:lnSpc>
              <a:buClr>
                <a:srgbClr val="FFFF00"/>
              </a:buClr>
              <a:buFont typeface="Arial" pitchFamily="34" charset="0"/>
              <a:buChar char="•"/>
            </a:pPr>
            <a:endParaRPr lang="en-SG" sz="2000" dirty="0" smtClean="0">
              <a:latin typeface="Arial" pitchFamily="34" charset="0"/>
              <a:cs typeface="Arial" pitchFamily="34" charset="0"/>
            </a:endParaRPr>
          </a:p>
          <a:p>
            <a:pPr marL="342900" indent="-342900">
              <a:lnSpc>
                <a:spcPct val="90000"/>
              </a:lnSpc>
              <a:buClr>
                <a:srgbClr val="FFFF00"/>
              </a:buClr>
              <a:buFont typeface="Arial" pitchFamily="34" charset="0"/>
              <a:buChar char="•"/>
            </a:pPr>
            <a:r>
              <a:rPr lang="en-SG" sz="2000" dirty="0" smtClean="0">
                <a:latin typeface="Arial" pitchFamily="34" charset="0"/>
                <a:cs typeface="Arial" pitchFamily="34" charset="0"/>
              </a:rPr>
              <a:t>Excessively flabby ridges</a:t>
            </a:r>
          </a:p>
          <a:p>
            <a:pPr marL="342900" indent="-342900">
              <a:lnSpc>
                <a:spcPct val="90000"/>
              </a:lnSpc>
              <a:buFont typeface="Arial" pitchFamily="34" charset="0"/>
              <a:buChar char="•"/>
            </a:pPr>
            <a:endParaRPr lang="en-SG" sz="2000" dirty="0" smtClean="0">
              <a:latin typeface="Arial" pitchFamily="34" charset="0"/>
              <a:cs typeface="Arial" pitchFamily="34" charset="0"/>
            </a:endParaRPr>
          </a:p>
          <a:p>
            <a:pPr marL="609600" indent="-609600">
              <a:lnSpc>
                <a:spcPct val="90000"/>
              </a:lnSpc>
              <a:buFont typeface="Wingdings" pitchFamily="2" charset="2"/>
              <a:buNone/>
            </a:pPr>
            <a:r>
              <a:rPr lang="en-US" sz="2800" dirty="0" smtClean="0">
                <a:latin typeface="Arial" pitchFamily="34" charset="0"/>
                <a:cs typeface="Arial" pitchFamily="34" charset="0"/>
              </a:rPr>
              <a:t>Instability of denture bases</a:t>
            </a:r>
          </a:p>
          <a:p>
            <a:pPr marL="609600" indent="-609600">
              <a:lnSpc>
                <a:spcPct val="90000"/>
              </a:lnSpc>
              <a:buFont typeface="Wingdings" pitchFamily="2" charset="2"/>
              <a:buNone/>
            </a:pPr>
            <a:endParaRPr lang="en-US" sz="2000" dirty="0" smtClean="0">
              <a:latin typeface="Arial" pitchFamily="34" charset="0"/>
              <a:cs typeface="Arial" pitchFamily="34" charset="0"/>
            </a:endParaRPr>
          </a:p>
          <a:p>
            <a:pPr marL="342900" indent="-342900" algn="just">
              <a:lnSpc>
                <a:spcPct val="90000"/>
              </a:lnSpc>
              <a:buClr>
                <a:srgbClr val="FFFF00"/>
              </a:buClr>
              <a:buFont typeface="Arial" pitchFamily="34" charset="0"/>
              <a:buChar char="•"/>
            </a:pPr>
            <a:r>
              <a:rPr lang="en-SG" sz="2000" dirty="0" smtClean="0">
                <a:latin typeface="Arial" pitchFamily="34" charset="0"/>
                <a:cs typeface="Arial" pitchFamily="34" charset="0"/>
              </a:rPr>
              <a:t>Decreased arch space </a:t>
            </a:r>
          </a:p>
          <a:p>
            <a:pPr marL="342900" indent="-342900" algn="just">
              <a:lnSpc>
                <a:spcPct val="90000"/>
              </a:lnSpc>
              <a:buClr>
                <a:srgbClr val="FFFF00"/>
              </a:buClr>
              <a:buFont typeface="Arial" pitchFamily="34" charset="0"/>
              <a:buChar char="•"/>
            </a:pPr>
            <a:endParaRPr lang="en-SG" sz="2000" dirty="0" smtClean="0">
              <a:latin typeface="Arial" pitchFamily="34" charset="0"/>
              <a:cs typeface="Arial" pitchFamily="34" charset="0"/>
            </a:endParaRPr>
          </a:p>
          <a:p>
            <a:pPr marL="342900" indent="-342900" algn="just">
              <a:lnSpc>
                <a:spcPct val="90000"/>
              </a:lnSpc>
              <a:buClr>
                <a:srgbClr val="FFFF00"/>
              </a:buClr>
              <a:buFont typeface="Arial" pitchFamily="34" charset="0"/>
              <a:buChar char="•"/>
            </a:pPr>
            <a:r>
              <a:rPr lang="en-SG" sz="2000" dirty="0" smtClean="0">
                <a:latin typeface="Arial" pitchFamily="34" charset="0"/>
                <a:cs typeface="Arial" pitchFamily="34" charset="0"/>
              </a:rPr>
              <a:t>In patients with </a:t>
            </a:r>
          </a:p>
          <a:p>
            <a:pPr marL="342900" indent="-342900" algn="just">
              <a:lnSpc>
                <a:spcPct val="90000"/>
              </a:lnSpc>
              <a:buClr>
                <a:srgbClr val="FFFF00"/>
              </a:buClr>
              <a:buFont typeface="Arial" pitchFamily="34" charset="0"/>
              <a:buChar char="•"/>
            </a:pPr>
            <a:r>
              <a:rPr lang="en-SG" sz="2000" dirty="0" smtClean="0">
                <a:latin typeface="Arial" pitchFamily="34" charset="0"/>
                <a:cs typeface="Arial" pitchFamily="34" charset="0"/>
              </a:rPr>
              <a:t>         </a:t>
            </a:r>
            <a:r>
              <a:rPr lang="en-SG" sz="2000" dirty="0" err="1" smtClean="0">
                <a:latin typeface="Arial" pitchFamily="34" charset="0"/>
                <a:cs typeface="Arial" pitchFamily="34" charset="0"/>
              </a:rPr>
              <a:t>temporomandibular</a:t>
            </a:r>
            <a:r>
              <a:rPr lang="en-SG" sz="2000" dirty="0" smtClean="0">
                <a:latin typeface="Arial" pitchFamily="34" charset="0"/>
                <a:cs typeface="Arial" pitchFamily="34" charset="0"/>
              </a:rPr>
              <a:t> joint disorders</a:t>
            </a:r>
          </a:p>
          <a:p>
            <a:pPr marL="342900" indent="-342900" algn="just">
              <a:lnSpc>
                <a:spcPct val="90000"/>
              </a:lnSpc>
              <a:buClr>
                <a:srgbClr val="FFFF00"/>
              </a:buClr>
              <a:buFont typeface="Arial" pitchFamily="34" charset="0"/>
              <a:buChar char="•"/>
            </a:pPr>
            <a:endParaRPr lang="en-SG" sz="2000" dirty="0" smtClean="0">
              <a:latin typeface="Arial" pitchFamily="34" charset="0"/>
              <a:cs typeface="Arial" pitchFamily="34" charset="0"/>
            </a:endParaRPr>
          </a:p>
          <a:p>
            <a:pPr marL="342900" indent="-342900" algn="just">
              <a:lnSpc>
                <a:spcPct val="90000"/>
              </a:lnSpc>
              <a:buClr>
                <a:srgbClr val="FFFF00"/>
              </a:buClr>
              <a:buFont typeface="Arial" pitchFamily="34" charset="0"/>
              <a:buChar char="•"/>
            </a:pPr>
            <a:r>
              <a:rPr lang="en-SG" sz="2000" dirty="0" smtClean="0">
                <a:latin typeface="Arial" pitchFamily="34" charset="0"/>
                <a:cs typeface="Arial" pitchFamily="34" charset="0"/>
              </a:rPr>
              <a:t>In patients with abnormal jaw </a:t>
            </a:r>
          </a:p>
          <a:p>
            <a:pPr marL="342900" indent="-342900" algn="just">
              <a:lnSpc>
                <a:spcPct val="90000"/>
              </a:lnSpc>
              <a:buClr>
                <a:srgbClr val="FFFF00"/>
              </a:buClr>
              <a:buFont typeface="Arial" pitchFamily="34" charset="0"/>
              <a:buChar char="•"/>
            </a:pPr>
            <a:r>
              <a:rPr lang="en-SG" sz="2000" dirty="0" smtClean="0">
                <a:latin typeface="Arial" pitchFamily="34" charset="0"/>
                <a:cs typeface="Arial" pitchFamily="34" charset="0"/>
              </a:rPr>
              <a:t>          relat</a:t>
            </a:r>
            <a:r>
              <a:rPr lang="en-SG" sz="2400" dirty="0" smtClean="0">
                <a:latin typeface="Arial" pitchFamily="34" charset="0"/>
                <a:cs typeface="Arial" pitchFamily="34" charset="0"/>
              </a:rPr>
              <a:t>i</a:t>
            </a:r>
            <a:r>
              <a:rPr lang="en-SG" sz="2000" dirty="0" smtClean="0">
                <a:latin typeface="Arial" pitchFamily="34" charset="0"/>
                <a:cs typeface="Arial" pitchFamily="34" charset="0"/>
              </a:rPr>
              <a:t>on</a:t>
            </a:r>
            <a:endParaRPr lang="en-SG" sz="2000" dirty="0">
              <a:latin typeface="Arial" pitchFamily="34" charset="0"/>
              <a:cs typeface="Arial" pitchFamily="34" charset="0"/>
            </a:endParaRPr>
          </a:p>
        </p:txBody>
      </p:sp>
      <p:pic>
        <p:nvPicPr>
          <p:cNvPr id="6" name="Picture 3"/>
          <p:cNvPicPr>
            <a:picLocks noChangeAspect="1" noChangeArrowheads="1"/>
          </p:cNvPicPr>
          <p:nvPr/>
        </p:nvPicPr>
        <p:blipFill>
          <a:blip r:embed="rId3"/>
          <a:srcRect/>
          <a:stretch>
            <a:fillRect/>
          </a:stretch>
        </p:blipFill>
        <p:spPr bwMode="auto">
          <a:xfrm>
            <a:off x="5305425" y="4267200"/>
            <a:ext cx="3990975" cy="1952625"/>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60374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4724400" cy="4709160"/>
          </a:xfrm>
        </p:spPr>
        <p:txBody>
          <a:bodyPr>
            <a:noAutofit/>
          </a:bodyPr>
          <a:lstStyle/>
          <a:p>
            <a:pPr rtl="0"/>
            <a:r>
              <a:rPr lang="en-US" sz="2000" dirty="0" smtClean="0">
                <a:latin typeface="Arial" pitchFamily="34" charset="0"/>
                <a:cs typeface="Arial" pitchFamily="34" charset="0"/>
              </a:rPr>
              <a:t>1)Properly contoured maxillary </a:t>
            </a:r>
            <a:r>
              <a:rPr lang="en-US" sz="2000" dirty="0" err="1" smtClean="0">
                <a:latin typeface="Arial" pitchFamily="34" charset="0"/>
                <a:cs typeface="Arial" pitchFamily="34" charset="0"/>
              </a:rPr>
              <a:t>occlusal</a:t>
            </a:r>
            <a:r>
              <a:rPr lang="en-US" sz="2000" dirty="0" smtClean="0">
                <a:latin typeface="Arial" pitchFamily="34" charset="0"/>
                <a:cs typeface="Arial" pitchFamily="34" charset="0"/>
              </a:rPr>
              <a:t> rim is inserted in the patient’s mouth and following are assessed</a:t>
            </a:r>
          </a:p>
          <a:p>
            <a:pPr lvl="1" rtl="0"/>
            <a:r>
              <a:rPr lang="en-US" sz="2000" u="sng" dirty="0" smtClean="0">
                <a:latin typeface="Arial" pitchFamily="34" charset="0"/>
                <a:cs typeface="Arial" pitchFamily="34" charset="0"/>
              </a:rPr>
              <a:t>Lip support:  U</a:t>
            </a:r>
            <a:r>
              <a:rPr lang="en-US" sz="2000" dirty="0" smtClean="0">
                <a:latin typeface="Arial" pitchFamily="34" charset="0"/>
                <a:cs typeface="Arial" pitchFamily="34" charset="0"/>
              </a:rPr>
              <a:t>pper lip should just supported enough. </a:t>
            </a:r>
          </a:p>
          <a:p>
            <a:pPr lvl="1" rtl="0"/>
            <a:r>
              <a:rPr lang="en-US" sz="2000" u="sng" dirty="0" smtClean="0">
                <a:latin typeface="Arial" pitchFamily="34" charset="0"/>
                <a:cs typeface="Arial" pitchFamily="34" charset="0"/>
              </a:rPr>
              <a:t>Visibility of the rim</a:t>
            </a:r>
            <a:r>
              <a:rPr lang="en-US" sz="2000" dirty="0" smtClean="0">
                <a:latin typeface="Arial" pitchFamily="34" charset="0"/>
                <a:cs typeface="Arial" pitchFamily="34" charset="0"/>
              </a:rPr>
              <a:t>: at rest 0.5 – 1.0 mm of the rim should be visible</a:t>
            </a:r>
          </a:p>
          <a:p>
            <a:pPr rtl="0"/>
            <a:r>
              <a:rPr lang="en-US" sz="2000" dirty="0" smtClean="0">
                <a:latin typeface="Arial" pitchFamily="34" charset="0"/>
                <a:cs typeface="Arial" pitchFamily="34" charset="0"/>
              </a:rPr>
              <a:t>2)Touches wet line of lower lip when pt says F or V sounds</a:t>
            </a:r>
          </a:p>
          <a:p>
            <a:pPr lvl="1" rtl="0"/>
            <a:r>
              <a:rPr lang="en-US" sz="2000" dirty="0" smtClean="0">
                <a:latin typeface="Arial" pitchFamily="34" charset="0"/>
                <a:cs typeface="Arial" pitchFamily="34" charset="0"/>
              </a:rPr>
              <a:t>Ask patient to Count from 50 -60</a:t>
            </a:r>
          </a:p>
          <a:p>
            <a:pPr rtl="0"/>
            <a:r>
              <a:rPr lang="en-US" sz="2000" dirty="0" smtClean="0">
                <a:latin typeface="Arial" pitchFamily="34" charset="0"/>
                <a:cs typeface="Arial" pitchFamily="34" charset="0"/>
              </a:rPr>
              <a:t>3)Lips relaxed</a:t>
            </a:r>
          </a:p>
          <a:p>
            <a:pPr rtl="0"/>
            <a:r>
              <a:rPr lang="en-US" sz="2000" dirty="0" smtClean="0">
                <a:latin typeface="Arial" pitchFamily="34" charset="0"/>
                <a:cs typeface="Arial" pitchFamily="34" charset="0"/>
              </a:rPr>
              <a:t>4)</a:t>
            </a:r>
            <a:r>
              <a:rPr lang="en-US" sz="2000" dirty="0" err="1" smtClean="0">
                <a:latin typeface="Arial" pitchFamily="34" charset="0"/>
                <a:cs typeface="Arial" pitchFamily="34" charset="0"/>
              </a:rPr>
              <a:t>Naso</a:t>
            </a:r>
            <a:r>
              <a:rPr lang="en-US" sz="2000" dirty="0" smtClean="0">
                <a:latin typeface="Arial" pitchFamily="34" charset="0"/>
                <a:cs typeface="Arial" pitchFamily="34" charset="0"/>
              </a:rPr>
              <a:t> labial angle </a:t>
            </a:r>
            <a:r>
              <a:rPr lang="en-US" sz="2000" b="0" dirty="0" smtClean="0">
                <a:latin typeface="Arial" pitchFamily="34" charset="0"/>
                <a:cs typeface="Arial" pitchFamily="34" charset="0"/>
              </a:rPr>
              <a:t>should be at 90 degree</a:t>
            </a:r>
          </a:p>
          <a:p>
            <a:pPr rtl="0"/>
            <a:r>
              <a:rPr lang="en-US" sz="2000" dirty="0" smtClean="0">
                <a:latin typeface="Arial" pitchFamily="34" charset="0"/>
                <a:cs typeface="Arial" pitchFamily="34" charset="0"/>
              </a:rPr>
              <a:t>5)</a:t>
            </a:r>
            <a:r>
              <a:rPr lang="en-US" sz="2000" dirty="0" err="1" smtClean="0">
                <a:latin typeface="Arial" pitchFamily="34" charset="0"/>
                <a:cs typeface="Arial" pitchFamily="34" charset="0"/>
              </a:rPr>
              <a:t>Philtrum</a:t>
            </a:r>
            <a:r>
              <a:rPr lang="en-US" sz="2000" dirty="0" smtClean="0">
                <a:latin typeface="Arial" pitchFamily="34" charset="0"/>
                <a:cs typeface="Arial" pitchFamily="34" charset="0"/>
              </a:rPr>
              <a:t> should be depressed slightly, </a:t>
            </a:r>
            <a:r>
              <a:rPr lang="en-US" sz="2000" b="0" dirty="0" smtClean="0">
                <a:latin typeface="Arial" pitchFamily="34" charset="0"/>
                <a:cs typeface="Arial" pitchFamily="34" charset="0"/>
              </a:rPr>
              <a:t>There should be no obliteration or stretching of </a:t>
            </a:r>
            <a:r>
              <a:rPr lang="en-US" sz="2000" b="0" dirty="0" err="1" smtClean="0">
                <a:latin typeface="Arial" pitchFamily="34" charset="0"/>
                <a:cs typeface="Arial" pitchFamily="34" charset="0"/>
              </a:rPr>
              <a:t>philtrum</a:t>
            </a:r>
            <a:endParaRPr lang="en-US" sz="2000" b="0" dirty="0" smtClean="0">
              <a:latin typeface="Arial" pitchFamily="34" charset="0"/>
              <a:cs typeface="Arial" pitchFamily="34" charset="0"/>
            </a:endParaRPr>
          </a:p>
          <a:p>
            <a:pPr lvl="1" rtl="0"/>
            <a:endParaRPr lang="en-US" sz="2000" dirty="0">
              <a:latin typeface="Arial" pitchFamily="34" charset="0"/>
              <a:cs typeface="Arial" pitchFamily="34" charset="0"/>
            </a:endParaRPr>
          </a:p>
        </p:txBody>
      </p:sp>
      <p:sp>
        <p:nvSpPr>
          <p:cNvPr id="2" name="Title 1"/>
          <p:cNvSpPr>
            <a:spLocks noGrp="1"/>
          </p:cNvSpPr>
          <p:nvPr>
            <p:ph type="title"/>
          </p:nvPr>
        </p:nvSpPr>
        <p:spPr>
          <a:xfrm>
            <a:off x="822960" y="152400"/>
            <a:ext cx="7520940" cy="548640"/>
          </a:xfrm>
        </p:spPr>
        <p:txBody>
          <a:bodyPr>
            <a:normAutofit fontScale="90000"/>
          </a:bodyPr>
          <a:lstStyle/>
          <a:p>
            <a:r>
              <a:rPr lang="en-US" dirty="0" smtClean="0"/>
              <a:t>Recording Vertical Jaw Relation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0" y="1828800"/>
            <a:ext cx="3328420" cy="3078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30351"/>
            <a:ext cx="7520940" cy="3579849"/>
          </a:xfrm>
        </p:spPr>
        <p:txBody>
          <a:bodyPr/>
          <a:lstStyle/>
          <a:p>
            <a:pPr>
              <a:buFont typeface="Arial" pitchFamily="34" charset="0"/>
              <a:buChar char="•"/>
            </a:pPr>
            <a:r>
              <a:rPr lang="en-US" dirty="0">
                <a:latin typeface="Arial" pitchFamily="34" charset="0"/>
                <a:cs typeface="Arial" pitchFamily="34" charset="0"/>
              </a:rPr>
              <a:t>Swallowing</a:t>
            </a:r>
          </a:p>
          <a:p>
            <a:pPr>
              <a:buFont typeface="Arial" pitchFamily="34" charset="0"/>
              <a:buChar char="•"/>
            </a:pPr>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Chin point guidance</a:t>
            </a:r>
          </a:p>
          <a:p>
            <a:pPr>
              <a:buFont typeface="Arial" pitchFamily="34" charset="0"/>
              <a:buChar char="•"/>
            </a:pPr>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Chin point guidance with anterior jig</a:t>
            </a:r>
          </a:p>
          <a:p>
            <a:pPr>
              <a:buFont typeface="Arial" pitchFamily="34" charset="0"/>
              <a:buChar char="•"/>
            </a:pPr>
            <a:endParaRPr lang="en-US" dirty="0">
              <a:latin typeface="Arial" pitchFamily="34" charset="0"/>
              <a:cs typeface="Arial" pitchFamily="34" charset="0"/>
            </a:endParaRPr>
          </a:p>
          <a:p>
            <a:pPr>
              <a:buFont typeface="Arial" pitchFamily="34" charset="0"/>
              <a:buChar char="•"/>
            </a:pPr>
            <a:r>
              <a:rPr lang="en-US" dirty="0">
                <a:latin typeface="Arial" pitchFamily="34" charset="0"/>
                <a:cs typeface="Arial" pitchFamily="34" charset="0"/>
              </a:rPr>
              <a:t>Bilateral manipulation</a:t>
            </a:r>
          </a:p>
          <a:p>
            <a:pPr marL="349758" indent="-285750" algn="l">
              <a:buFont typeface="Arial" pitchFamily="34" charset="0"/>
              <a:buChar char="•"/>
            </a:pPr>
            <a:endParaRPr lang="en-US" dirty="0"/>
          </a:p>
        </p:txBody>
      </p:sp>
      <p:sp>
        <p:nvSpPr>
          <p:cNvPr id="2" name="Title 1"/>
          <p:cNvSpPr>
            <a:spLocks noGrp="1"/>
          </p:cNvSpPr>
          <p:nvPr>
            <p:ph type="title"/>
          </p:nvPr>
        </p:nvSpPr>
        <p:spPr>
          <a:xfrm>
            <a:off x="27140" y="76200"/>
            <a:ext cx="8625840" cy="1463040"/>
          </a:xfrm>
        </p:spPr>
        <p:txBody>
          <a:bodyPr>
            <a:normAutofit/>
          </a:bodyPr>
          <a:lstStyle/>
          <a:p>
            <a:r>
              <a:rPr lang="en-US" sz="4400" dirty="0">
                <a:effectLst/>
                <a:latin typeface="Arial" pitchFamily="34" charset="0"/>
                <a:cs typeface="Arial" pitchFamily="34" charset="0"/>
              </a:rPr>
              <a:t>Other methods of recording centric relation</a:t>
            </a:r>
            <a:endParaRPr lang="en-US" dirty="0"/>
          </a:p>
        </p:txBody>
      </p:sp>
    </p:spTree>
    <p:extLst>
      <p:ext uri="{BB962C8B-B14F-4D97-AF65-F5344CB8AC3E}">
        <p14:creationId xmlns:p14="http://schemas.microsoft.com/office/powerpoint/2010/main" val="2435061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f2"/>
          <p:cNvPicPr>
            <a:picLocks noGrp="1" noChangeAspect="1" noChangeArrowheads="1"/>
          </p:cNvPicPr>
          <p:nvPr>
            <p:ph idx="1"/>
          </p:nvPr>
        </p:nvPicPr>
        <p:blipFill>
          <a:blip r:embed="rId2"/>
          <a:srcRect/>
          <a:stretch>
            <a:fillRect/>
          </a:stretch>
        </p:blipFill>
        <p:spPr>
          <a:xfrm>
            <a:off x="457200" y="2438400"/>
            <a:ext cx="3581400" cy="2387600"/>
          </a:xfrm>
          <a:noFill/>
          <a:ln>
            <a:solidFill>
              <a:srgbClr val="FF0000"/>
            </a:solidFill>
          </a:ln>
        </p:spPr>
      </p:pic>
      <p:sp>
        <p:nvSpPr>
          <p:cNvPr id="4" name="Title 1"/>
          <p:cNvSpPr>
            <a:spLocks noGrp="1"/>
          </p:cNvSpPr>
          <p:nvPr>
            <p:ph type="title"/>
          </p:nvPr>
        </p:nvSpPr>
        <p:spPr/>
        <p:txBody>
          <a:bodyPr>
            <a:normAutofit/>
          </a:bodyPr>
          <a:lstStyle/>
          <a:p>
            <a:pPr algn="l"/>
            <a:r>
              <a:rPr lang="en-US" sz="3600" dirty="0" smtClean="0">
                <a:effectLst/>
                <a:latin typeface="Arial" pitchFamily="34" charset="0"/>
                <a:cs typeface="Arial" pitchFamily="34" charset="0"/>
              </a:rPr>
              <a:t>Swallowing</a:t>
            </a:r>
          </a:p>
        </p:txBody>
      </p:sp>
      <p:pic>
        <p:nvPicPr>
          <p:cNvPr id="6" name="Picture 6" descr="a"/>
          <p:cNvPicPr>
            <a:picLocks noChangeAspect="1" noChangeArrowheads="1"/>
          </p:cNvPicPr>
          <p:nvPr/>
        </p:nvPicPr>
        <p:blipFill>
          <a:blip r:embed="rId3"/>
          <a:srcRect/>
          <a:stretch>
            <a:fillRect/>
          </a:stretch>
        </p:blipFill>
        <p:spPr>
          <a:xfrm>
            <a:off x="4953000" y="2438400"/>
            <a:ext cx="3695700" cy="2438400"/>
          </a:xfrm>
          <a:prstGeom prst="rect">
            <a:avLst/>
          </a:prstGeom>
          <a:noFill/>
          <a:ln>
            <a:solidFill>
              <a:srgbClr val="FF0000"/>
            </a:solidFill>
          </a:ln>
        </p:spPr>
      </p:pic>
    </p:spTree>
    <p:extLst>
      <p:ext uri="{BB962C8B-B14F-4D97-AF65-F5344CB8AC3E}">
        <p14:creationId xmlns:p14="http://schemas.microsoft.com/office/powerpoint/2010/main" val="1343134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600" dirty="0" smtClean="0">
                <a:solidFill>
                  <a:schemeClr val="tx1"/>
                </a:solidFill>
                <a:effectLst/>
                <a:latin typeface="Arial" pitchFamily="34" charset="0"/>
                <a:cs typeface="Arial" pitchFamily="34" charset="0"/>
              </a:rPr>
              <a:t/>
            </a:r>
            <a:br>
              <a:rPr lang="en-US" sz="3600" dirty="0" smtClean="0">
                <a:solidFill>
                  <a:schemeClr val="tx1"/>
                </a:solidFill>
                <a:effectLst/>
                <a:latin typeface="Arial" pitchFamily="34" charset="0"/>
                <a:cs typeface="Arial" pitchFamily="34" charset="0"/>
              </a:rPr>
            </a:br>
            <a:r>
              <a:rPr lang="en-US" sz="3600" dirty="0" smtClean="0">
                <a:solidFill>
                  <a:schemeClr val="tx1"/>
                </a:solidFill>
                <a:effectLst/>
                <a:latin typeface="Arial" pitchFamily="34" charset="0"/>
                <a:cs typeface="Arial" pitchFamily="34" charset="0"/>
              </a:rPr>
              <a:t>Chin point guidance</a:t>
            </a:r>
            <a:br>
              <a:rPr lang="en-US" sz="3600" dirty="0" smtClean="0">
                <a:solidFill>
                  <a:schemeClr val="tx1"/>
                </a:solidFill>
                <a:effectLst/>
                <a:latin typeface="Arial" pitchFamily="34" charset="0"/>
                <a:cs typeface="Arial" pitchFamily="34" charset="0"/>
              </a:rPr>
            </a:br>
            <a:endParaRPr lang="en-US" sz="3600" dirty="0">
              <a:solidFill>
                <a:schemeClr val="tx1"/>
              </a:solidFill>
              <a:effectLst/>
            </a:endParaRPr>
          </a:p>
        </p:txBody>
      </p:sp>
      <p:pic>
        <p:nvPicPr>
          <p:cNvPr id="3" name="Picture 6" descr="nf7"/>
          <p:cNvPicPr>
            <a:picLocks noChangeAspect="1" noChangeArrowheads="1"/>
          </p:cNvPicPr>
          <p:nvPr/>
        </p:nvPicPr>
        <p:blipFill>
          <a:blip r:embed="rId2"/>
          <a:srcRect/>
          <a:stretch>
            <a:fillRect/>
          </a:stretch>
        </p:blipFill>
        <p:spPr>
          <a:xfrm>
            <a:off x="1809750" y="2063750"/>
            <a:ext cx="5524500" cy="3781425"/>
          </a:xfrm>
          <a:prstGeom prst="rect">
            <a:avLst/>
          </a:prstGeom>
          <a:noFill/>
          <a:ln w="19050">
            <a:solidFill>
              <a:srgbClr val="FF0000"/>
            </a:solidFill>
          </a:ln>
        </p:spPr>
      </p:pic>
    </p:spTree>
    <p:extLst>
      <p:ext uri="{BB962C8B-B14F-4D97-AF65-F5344CB8AC3E}">
        <p14:creationId xmlns:p14="http://schemas.microsoft.com/office/powerpoint/2010/main" val="24121250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600" dirty="0" smtClean="0">
                <a:solidFill>
                  <a:schemeClr val="tx1"/>
                </a:solidFill>
                <a:latin typeface="Arial" pitchFamily="34" charset="0"/>
                <a:cs typeface="Arial" pitchFamily="34" charset="0"/>
              </a:rPr>
              <a:t>Chin point guidance with anterior jig</a:t>
            </a:r>
            <a:endParaRPr lang="en-US" sz="3600" dirty="0">
              <a:solidFill>
                <a:schemeClr val="tx1"/>
              </a:solidFill>
              <a:latin typeface="Arial" pitchFamily="34" charset="0"/>
              <a:cs typeface="Arial" pitchFamily="34" charset="0"/>
            </a:endParaRPr>
          </a:p>
        </p:txBody>
      </p:sp>
      <p:pic>
        <p:nvPicPr>
          <p:cNvPr id="3" name="Picture 5" descr="nf6"/>
          <p:cNvPicPr>
            <a:picLocks noChangeAspect="1" noChangeArrowheads="1"/>
          </p:cNvPicPr>
          <p:nvPr/>
        </p:nvPicPr>
        <p:blipFill>
          <a:blip r:embed="rId2"/>
          <a:srcRect/>
          <a:stretch>
            <a:fillRect/>
          </a:stretch>
        </p:blipFill>
        <p:spPr>
          <a:xfrm>
            <a:off x="1809750" y="2073275"/>
            <a:ext cx="5524500" cy="3762375"/>
          </a:xfrm>
          <a:prstGeom prst="rect">
            <a:avLst/>
          </a:prstGeom>
          <a:noFill/>
          <a:ln w="19050">
            <a:solidFill>
              <a:srgbClr val="FF0000"/>
            </a:solidFill>
          </a:ln>
        </p:spPr>
      </p:pic>
    </p:spTree>
    <p:extLst>
      <p:ext uri="{BB962C8B-B14F-4D97-AF65-F5344CB8AC3E}">
        <p14:creationId xmlns:p14="http://schemas.microsoft.com/office/powerpoint/2010/main" val="2647693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600" dirty="0" smtClean="0">
                <a:solidFill>
                  <a:schemeClr val="tx1"/>
                </a:solidFill>
                <a:effectLst/>
                <a:latin typeface="Arial" pitchFamily="34" charset="0"/>
                <a:cs typeface="Arial" pitchFamily="34" charset="0"/>
              </a:rPr>
              <a:t>Bilateral manipulation</a:t>
            </a:r>
            <a:endParaRPr lang="en-US" sz="3600" dirty="0">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2438400" y="2286000"/>
            <a:ext cx="4538869" cy="3044825"/>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1650169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lnSpc>
                <a:spcPct val="250000"/>
              </a:lnSpc>
              <a:buFont typeface="Wingdings" pitchFamily="2" charset="2"/>
              <a:buNone/>
            </a:pPr>
            <a:r>
              <a:rPr lang="en-US" sz="2400" dirty="0" smtClean="0">
                <a:latin typeface="Arial" pitchFamily="34" charset="0"/>
                <a:cs typeface="Arial" pitchFamily="34" charset="0"/>
              </a:rPr>
              <a:t>There are two aspects :</a:t>
            </a:r>
          </a:p>
          <a:p>
            <a:pPr algn="l" rtl="0">
              <a:lnSpc>
                <a:spcPct val="250000"/>
              </a:lnSpc>
              <a:buFont typeface="Wingdings" pitchFamily="2" charset="2"/>
              <a:buNone/>
            </a:pPr>
            <a:r>
              <a:rPr lang="en-US" sz="2400" dirty="0" smtClean="0">
                <a:latin typeface="Arial" pitchFamily="34" charset="0"/>
                <a:cs typeface="Arial" pitchFamily="34" charset="0"/>
              </a:rPr>
              <a:t>1.Assisting   the patient to </a:t>
            </a:r>
            <a:r>
              <a:rPr lang="en-US" sz="2400" dirty="0" err="1" smtClean="0">
                <a:latin typeface="Arial" pitchFamily="34" charset="0"/>
                <a:cs typeface="Arial" pitchFamily="34" charset="0"/>
              </a:rPr>
              <a:t>retrude</a:t>
            </a:r>
            <a:r>
              <a:rPr lang="en-US" sz="2400" dirty="0" smtClean="0">
                <a:latin typeface="Arial" pitchFamily="34" charset="0"/>
                <a:cs typeface="Arial" pitchFamily="34" charset="0"/>
              </a:rPr>
              <a:t>  the mandible </a:t>
            </a:r>
          </a:p>
          <a:p>
            <a:pPr algn="l" rtl="0">
              <a:lnSpc>
                <a:spcPct val="250000"/>
              </a:lnSpc>
              <a:buFont typeface="Wingdings" pitchFamily="2" charset="2"/>
              <a:buNone/>
            </a:pPr>
            <a:r>
              <a:rPr lang="en-US" sz="2400" dirty="0" smtClean="0">
                <a:latin typeface="Arial" pitchFamily="34" charset="0"/>
                <a:cs typeface="Arial" pitchFamily="34" charset="0"/>
              </a:rPr>
              <a:t> 2.Recording.</a:t>
            </a:r>
          </a:p>
          <a:p>
            <a:pPr algn="l" rtl="0"/>
            <a:endParaRPr lang="en-US" dirty="0"/>
          </a:p>
        </p:txBody>
      </p:sp>
      <p:sp>
        <p:nvSpPr>
          <p:cNvPr id="2" name="Title 1"/>
          <p:cNvSpPr>
            <a:spLocks noGrp="1"/>
          </p:cNvSpPr>
          <p:nvPr>
            <p:ph type="title"/>
          </p:nvPr>
        </p:nvSpPr>
        <p:spPr/>
        <p:txBody>
          <a:bodyPr>
            <a:normAutofit fontScale="90000"/>
          </a:bodyPr>
          <a:lstStyle/>
          <a:p>
            <a:r>
              <a:rPr lang="en-US" dirty="0" smtClean="0"/>
              <a:t>RECORDING OF CENTRIC RELATION</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04800" y="152400"/>
            <a:ext cx="8763000" cy="5902325"/>
          </a:xfrm>
        </p:spPr>
        <p:txBody>
          <a:bodyPr>
            <a:noAutofit/>
          </a:bodyPr>
          <a:lstStyle/>
          <a:p>
            <a:pPr algn="l" rtl="0">
              <a:lnSpc>
                <a:spcPct val="170000"/>
              </a:lnSpc>
              <a:buFont typeface="Wingdings" pitchFamily="2" charset="2"/>
              <a:buNone/>
            </a:pPr>
            <a:r>
              <a:rPr lang="en-US" sz="2000" dirty="0">
                <a:latin typeface="Arial" pitchFamily="34" charset="0"/>
                <a:cs typeface="Arial" pitchFamily="34" charset="0"/>
              </a:rPr>
              <a:t>Effective manipulation of mandible  requires delicacy and firmness.</a:t>
            </a:r>
          </a:p>
          <a:p>
            <a:pPr algn="l" rtl="0">
              <a:lnSpc>
                <a:spcPct val="170000"/>
              </a:lnSpc>
              <a:buFont typeface="Wingdings" pitchFamily="2" charset="2"/>
              <a:buNone/>
            </a:pPr>
            <a:r>
              <a:rPr lang="en-US" sz="2000" dirty="0">
                <a:latin typeface="Arial" pitchFamily="34" charset="0"/>
                <a:cs typeface="Arial" pitchFamily="34" charset="0"/>
              </a:rPr>
              <a:t>METHODS FOR ASSISTING THE PATIENT TO RETRUDE THE MANDIBLE.</a:t>
            </a:r>
          </a:p>
          <a:p>
            <a:pPr marL="457200" indent="-457200" algn="l" rtl="0">
              <a:lnSpc>
                <a:spcPct val="170000"/>
              </a:lnSpc>
              <a:buClr>
                <a:schemeClr val="tx2"/>
              </a:buClr>
              <a:buFont typeface="+mj-lt"/>
              <a:buAutoNum type="arabicPeriod"/>
            </a:pPr>
            <a:r>
              <a:rPr lang="en-US" sz="2000" dirty="0">
                <a:latin typeface="Arial" pitchFamily="34" charset="0"/>
                <a:cs typeface="Arial" pitchFamily="34" charset="0"/>
              </a:rPr>
              <a:t>Relaxing the jaw and closing</a:t>
            </a:r>
          </a:p>
          <a:p>
            <a:pPr marL="457200" indent="-457200" algn="l" rtl="0">
              <a:lnSpc>
                <a:spcPct val="170000"/>
              </a:lnSpc>
              <a:buClr>
                <a:schemeClr val="tx2"/>
              </a:buClr>
              <a:buFont typeface="+mj-lt"/>
              <a:buAutoNum type="arabicPeriod"/>
            </a:pPr>
            <a:r>
              <a:rPr lang="en-US" sz="2000" dirty="0">
                <a:latin typeface="Arial" pitchFamily="34" charset="0"/>
                <a:cs typeface="Arial" pitchFamily="34" charset="0"/>
              </a:rPr>
              <a:t>Repeatedly protruding and </a:t>
            </a:r>
            <a:r>
              <a:rPr lang="en-US" sz="2000" dirty="0" err="1">
                <a:latin typeface="Arial" pitchFamily="34" charset="0"/>
                <a:cs typeface="Arial" pitchFamily="34" charset="0"/>
              </a:rPr>
              <a:t>retruding</a:t>
            </a:r>
            <a:r>
              <a:rPr lang="en-US" sz="2000" dirty="0">
                <a:latin typeface="Arial" pitchFamily="34" charset="0"/>
                <a:cs typeface="Arial" pitchFamily="34" charset="0"/>
              </a:rPr>
              <a:t> the </a:t>
            </a:r>
            <a:r>
              <a:rPr lang="en-US" sz="2000" dirty="0" smtClean="0">
                <a:latin typeface="Arial" pitchFamily="34" charset="0"/>
                <a:cs typeface="Arial" pitchFamily="34" charset="0"/>
              </a:rPr>
              <a:t>mandible</a:t>
            </a:r>
            <a:endParaRPr lang="en-US" sz="2000" dirty="0">
              <a:latin typeface="Arial" pitchFamily="34" charset="0"/>
              <a:cs typeface="Arial" pitchFamily="34" charset="0"/>
            </a:endParaRPr>
          </a:p>
          <a:p>
            <a:pPr marL="457200" indent="-457200" algn="l" rtl="0">
              <a:lnSpc>
                <a:spcPct val="170000"/>
              </a:lnSpc>
              <a:buClr>
                <a:schemeClr val="tx2"/>
              </a:buClr>
              <a:buFont typeface="+mj-lt"/>
              <a:buAutoNum type="arabicPeriod"/>
            </a:pPr>
            <a:r>
              <a:rPr lang="en-US" sz="2000" dirty="0">
                <a:latin typeface="Arial" pitchFamily="34" charset="0"/>
                <a:cs typeface="Arial" pitchFamily="34" charset="0"/>
              </a:rPr>
              <a:t>Swallowing and closing</a:t>
            </a:r>
          </a:p>
          <a:p>
            <a:pPr marL="457200" indent="-457200" algn="l" rtl="0">
              <a:lnSpc>
                <a:spcPct val="170000"/>
              </a:lnSpc>
              <a:buClr>
                <a:schemeClr val="tx2"/>
              </a:buClr>
              <a:buFont typeface="+mj-lt"/>
              <a:buAutoNum type="arabicPeriod"/>
            </a:pPr>
            <a:r>
              <a:rPr lang="en-US" sz="2000" dirty="0">
                <a:latin typeface="Arial" pitchFamily="34" charset="0"/>
                <a:cs typeface="Arial" pitchFamily="34" charset="0"/>
              </a:rPr>
              <a:t>Tapping the rims or back teeth  repeatedly </a:t>
            </a:r>
          </a:p>
          <a:p>
            <a:pPr marL="457200" indent="-457200" algn="l" rtl="0">
              <a:lnSpc>
                <a:spcPct val="170000"/>
              </a:lnSpc>
              <a:buClr>
                <a:schemeClr val="tx2"/>
              </a:buClr>
              <a:buFont typeface="+mj-lt"/>
              <a:buAutoNum type="arabicPeriod"/>
            </a:pPr>
            <a:r>
              <a:rPr lang="en-US" sz="2000" dirty="0">
                <a:latin typeface="Arial" pitchFamily="34" charset="0"/>
                <a:cs typeface="Arial" pitchFamily="34" charset="0"/>
              </a:rPr>
              <a:t>Touching the tip of the tongue to the posterior aspect of the palate or denture border and bite.</a:t>
            </a:r>
          </a:p>
          <a:p>
            <a:pPr marL="457200" indent="-457200" algn="l" rtl="0">
              <a:lnSpc>
                <a:spcPct val="170000"/>
              </a:lnSpc>
              <a:buClr>
                <a:schemeClr val="tx2"/>
              </a:buClr>
              <a:buFont typeface="+mj-lt"/>
              <a:buAutoNum type="arabicPeriod"/>
            </a:pPr>
            <a:r>
              <a:rPr lang="en-US" sz="2000" dirty="0">
                <a:latin typeface="Arial" pitchFamily="34" charset="0"/>
                <a:cs typeface="Arial" pitchFamily="34" charset="0"/>
              </a:rPr>
              <a:t>Palpate the temporal and </a:t>
            </a:r>
            <a:r>
              <a:rPr lang="en-US" sz="2000" dirty="0" err="1">
                <a:latin typeface="Arial" pitchFamily="34" charset="0"/>
                <a:cs typeface="Arial" pitchFamily="34" charset="0"/>
              </a:rPr>
              <a:t>massater</a:t>
            </a:r>
            <a:r>
              <a:rPr lang="en-US" sz="2000" dirty="0">
                <a:latin typeface="Arial" pitchFamily="34" charset="0"/>
                <a:cs typeface="Arial" pitchFamily="34" charset="0"/>
              </a:rPr>
              <a:t> muscles to relax them.</a:t>
            </a:r>
          </a:p>
          <a:p>
            <a:pPr algn="l" rtl="0">
              <a:lnSpc>
                <a:spcPct val="170000"/>
              </a:lnSpc>
              <a:buClr>
                <a:schemeClr val="tx2"/>
              </a:buClr>
              <a:buNone/>
            </a:pPr>
            <a:endParaRPr lang="en-US" sz="2000" dirty="0">
              <a:latin typeface="Arial" pitchFamily="34" charset="0"/>
              <a:cs typeface="Arial" pitchFamily="34" charset="0"/>
            </a:endParaRPr>
          </a:p>
          <a:p>
            <a:pPr algn="l" rtl="0">
              <a:lnSpc>
                <a:spcPct val="170000"/>
              </a:lnSpc>
              <a:buFont typeface="Wingdings" pitchFamily="2" charset="2"/>
              <a:buNone/>
            </a:pP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5" name="Picture 11"/>
          <p:cNvPicPr>
            <a:picLocks noChangeAspect="1" noChangeArrowheads="1"/>
          </p:cNvPicPr>
          <p:nvPr/>
        </p:nvPicPr>
        <p:blipFill>
          <a:blip r:embed="rId3" cstate="print"/>
          <a:srcRect/>
          <a:stretch>
            <a:fillRect/>
          </a:stretch>
        </p:blipFill>
        <p:spPr bwMode="auto">
          <a:xfrm>
            <a:off x="5181600" y="1524000"/>
            <a:ext cx="3522133" cy="2641600"/>
          </a:xfrm>
          <a:prstGeom prst="rect">
            <a:avLst/>
          </a:prstGeom>
          <a:noFill/>
        </p:spPr>
      </p:pic>
      <p:sp>
        <p:nvSpPr>
          <p:cNvPr id="36869" name="Rectangle 5"/>
          <p:cNvSpPr>
            <a:spLocks noGrp="1" noChangeArrowheads="1"/>
          </p:cNvSpPr>
          <p:nvPr>
            <p:ph idx="1"/>
          </p:nvPr>
        </p:nvSpPr>
        <p:spPr>
          <a:xfrm>
            <a:off x="677333" y="1828800"/>
            <a:ext cx="4428067" cy="4038600"/>
          </a:xfrm>
        </p:spPr>
        <p:txBody>
          <a:bodyPr>
            <a:normAutofit/>
          </a:bodyPr>
          <a:lstStyle/>
          <a:p>
            <a:pPr algn="l" rtl="0">
              <a:lnSpc>
                <a:spcPct val="90000"/>
              </a:lnSpc>
              <a:buFont typeface="Times New Roman" pitchFamily="-48" charset="0"/>
              <a:buNone/>
            </a:pPr>
            <a:r>
              <a:rPr lang="en-US" sz="2400" i="1" dirty="0">
                <a:latin typeface="Arial" pitchFamily="34" charset="0"/>
                <a:cs typeface="Arial" pitchFamily="34" charset="0"/>
              </a:rPr>
              <a:t>Max &amp; </a:t>
            </a:r>
            <a:r>
              <a:rPr lang="en-US" sz="2400" i="1" dirty="0" err="1">
                <a:latin typeface="Arial" pitchFamily="34" charset="0"/>
                <a:cs typeface="Arial" pitchFamily="34" charset="0"/>
              </a:rPr>
              <a:t>Mand</a:t>
            </a:r>
            <a:r>
              <a:rPr lang="en-US" sz="2400" i="1" dirty="0">
                <a:latin typeface="Arial" pitchFamily="34" charset="0"/>
                <a:cs typeface="Arial" pitchFamily="34" charset="0"/>
              </a:rPr>
              <a:t> </a:t>
            </a:r>
            <a:r>
              <a:rPr lang="en-US" sz="2400" i="1" dirty="0" err="1">
                <a:latin typeface="Arial" pitchFamily="34" charset="0"/>
                <a:cs typeface="Arial" pitchFamily="34" charset="0"/>
              </a:rPr>
              <a:t>Occusion</a:t>
            </a:r>
            <a:r>
              <a:rPr lang="en-US" sz="2400" i="1" dirty="0">
                <a:latin typeface="Arial" pitchFamily="34" charset="0"/>
                <a:cs typeface="Arial" pitchFamily="34" charset="0"/>
              </a:rPr>
              <a:t> Rims</a:t>
            </a:r>
          </a:p>
          <a:p>
            <a:pPr lvl="1" algn="l" rtl="0">
              <a:lnSpc>
                <a:spcPct val="90000"/>
              </a:lnSpc>
            </a:pPr>
            <a:r>
              <a:rPr lang="en-US" sz="2400" dirty="0">
                <a:latin typeface="Arial" pitchFamily="34" charset="0"/>
                <a:cs typeface="Arial" pitchFamily="34" charset="0"/>
              </a:rPr>
              <a:t>Two sharp “V”-shaped notches in the molar/premolar area of each sided </a:t>
            </a:r>
            <a:r>
              <a:rPr lang="en-US" sz="2400" dirty="0" smtClean="0">
                <a:latin typeface="Arial" pitchFamily="34" charset="0"/>
                <a:cs typeface="Arial" pitchFamily="34" charset="0"/>
              </a:rPr>
              <a:t>wax</a:t>
            </a:r>
          </a:p>
          <a:p>
            <a:pPr lvl="1" algn="l" rtl="0">
              <a:lnSpc>
                <a:spcPct val="90000"/>
              </a:lnSpc>
            </a:pPr>
            <a:endParaRPr lang="en-US" sz="2400" dirty="0">
              <a:latin typeface="Arial" pitchFamily="34" charset="0"/>
              <a:cs typeface="Arial" pitchFamily="34" charset="0"/>
            </a:endParaRPr>
          </a:p>
          <a:p>
            <a:pPr lvl="1" algn="l" rtl="0">
              <a:lnSpc>
                <a:spcPct val="90000"/>
              </a:lnSpc>
            </a:pPr>
            <a:endParaRPr lang="en-US" sz="2400" dirty="0">
              <a:latin typeface="Arial" pitchFamily="34" charset="0"/>
              <a:cs typeface="Arial" pitchFamily="34" charset="0"/>
            </a:endParaRPr>
          </a:p>
          <a:p>
            <a:pPr lvl="1" algn="l" rtl="0">
              <a:lnSpc>
                <a:spcPct val="90000"/>
              </a:lnSpc>
            </a:pPr>
            <a:r>
              <a:rPr lang="en-US" sz="2400" dirty="0">
                <a:latin typeface="Arial" pitchFamily="34" charset="0"/>
                <a:cs typeface="Arial" pitchFamily="34" charset="0"/>
              </a:rPr>
              <a:t>Depth 1-2 mm</a:t>
            </a:r>
          </a:p>
        </p:txBody>
      </p:sp>
      <p:sp>
        <p:nvSpPr>
          <p:cNvPr id="36868" name="Rectangle 4"/>
          <p:cNvSpPr>
            <a:spLocks noGrp="1" noChangeArrowheads="1"/>
          </p:cNvSpPr>
          <p:nvPr>
            <p:ph type="title"/>
          </p:nvPr>
        </p:nvSpPr>
        <p:spPr>
          <a:xfrm>
            <a:off x="1143000" y="152400"/>
            <a:ext cx="6908800" cy="1143000"/>
          </a:xfrm>
        </p:spPr>
        <p:txBody>
          <a:bodyPr>
            <a:normAutofit fontScale="90000"/>
          </a:bodyPr>
          <a:lstStyle/>
          <a:p>
            <a:r>
              <a:rPr lang="en-US" dirty="0"/>
              <a:t>Registering Centric Relation</a:t>
            </a:r>
          </a:p>
        </p:txBody>
      </p:sp>
      <p:grpSp>
        <p:nvGrpSpPr>
          <p:cNvPr id="2" name="Group 10"/>
          <p:cNvGrpSpPr>
            <a:grpSpLocks/>
          </p:cNvGrpSpPr>
          <p:nvPr/>
        </p:nvGrpSpPr>
        <p:grpSpPr bwMode="auto">
          <a:xfrm>
            <a:off x="7239000" y="2133600"/>
            <a:ext cx="880533" cy="701675"/>
            <a:chOff x="5568" y="1248"/>
            <a:chExt cx="624" cy="442"/>
          </a:xfrm>
        </p:grpSpPr>
        <p:sp>
          <p:nvSpPr>
            <p:cNvPr id="36872" name="Text Box 8"/>
            <p:cNvSpPr txBox="1">
              <a:spLocks noChangeArrowheads="1"/>
            </p:cNvSpPr>
            <p:nvPr/>
          </p:nvSpPr>
          <p:spPr bwMode="auto">
            <a:xfrm>
              <a:off x="5568" y="1248"/>
              <a:ext cx="624" cy="442"/>
            </a:xfrm>
            <a:prstGeom prst="rect">
              <a:avLst/>
            </a:prstGeom>
            <a:noFill/>
            <a:ln w="12700">
              <a:noFill/>
              <a:miter lim="800000"/>
              <a:headEnd/>
              <a:tailEnd/>
            </a:ln>
            <a:effectLst>
              <a:outerShdw dist="35921" dir="2700000" algn="ctr" rotWithShape="0">
                <a:schemeClr val="bg2"/>
              </a:outerShdw>
            </a:effectLst>
          </p:spPr>
          <p:txBody>
            <a:bodyPr>
              <a:spAutoFit/>
            </a:bodyPr>
            <a:lstStyle/>
            <a:p>
              <a:pPr>
                <a:spcBef>
                  <a:spcPct val="50000"/>
                </a:spcBef>
              </a:pPr>
              <a:r>
                <a:rPr lang="en-US" sz="2000" b="1" dirty="0">
                  <a:effectLst>
                    <a:outerShdw blurRad="38100" dist="38100" dir="2700000" algn="tl">
                      <a:srgbClr val="000000"/>
                    </a:outerShdw>
                  </a:effectLst>
                </a:rPr>
                <a:t>1-2 mm</a:t>
              </a:r>
            </a:p>
          </p:txBody>
        </p:sp>
        <p:sp>
          <p:nvSpPr>
            <p:cNvPr id="36873" name="Line 9"/>
            <p:cNvSpPr>
              <a:spLocks noChangeShapeType="1"/>
            </p:cNvSpPr>
            <p:nvPr/>
          </p:nvSpPr>
          <p:spPr bwMode="auto">
            <a:xfrm>
              <a:off x="5946" y="1392"/>
              <a:ext cx="0" cy="192"/>
            </a:xfrm>
            <a:prstGeom prst="line">
              <a:avLst/>
            </a:prstGeom>
            <a:noFill/>
            <a:ln w="12700">
              <a:solidFill>
                <a:schemeClr val="hlink"/>
              </a:solidFill>
              <a:round/>
              <a:headEnd type="triangle" w="med" len="med"/>
              <a:tailEnd type="triangle" w="med" len="med"/>
            </a:ln>
            <a:effectLst>
              <a:outerShdw dist="35921" dir="2700000" algn="ctr" rotWithShape="0">
                <a:schemeClr val="bg2"/>
              </a:outerShdw>
            </a:effectLst>
          </p:spPr>
          <p:txBody>
            <a:bodyPr wrap="none" anchor="ctr"/>
            <a:lstStyle/>
            <a:p>
              <a:endParaRPr lang="en-US"/>
            </a:p>
          </p:txBody>
        </p:sp>
      </p:grpSp>
      <p:sp>
        <p:nvSpPr>
          <p:cNvPr id="36877" name="Freeform 13"/>
          <p:cNvSpPr>
            <a:spLocks/>
          </p:cNvSpPr>
          <p:nvPr/>
        </p:nvSpPr>
        <p:spPr bwMode="auto">
          <a:xfrm>
            <a:off x="5288844" y="3676650"/>
            <a:ext cx="1518356" cy="622300"/>
          </a:xfrm>
          <a:custGeom>
            <a:avLst/>
            <a:gdLst/>
            <a:ahLst/>
            <a:cxnLst>
              <a:cxn ang="0">
                <a:pos x="0" y="0"/>
              </a:cxn>
              <a:cxn ang="0">
                <a:pos x="1072" y="232"/>
              </a:cxn>
              <a:cxn ang="0">
                <a:pos x="1068" y="316"/>
              </a:cxn>
              <a:cxn ang="0">
                <a:pos x="1052" y="392"/>
              </a:cxn>
            </a:cxnLst>
            <a:rect l="0" t="0" r="r" b="b"/>
            <a:pathLst>
              <a:path w="1076" h="392">
                <a:moveTo>
                  <a:pt x="0" y="0"/>
                </a:moveTo>
                <a:lnTo>
                  <a:pt x="1072" y="232"/>
                </a:lnTo>
                <a:cubicBezTo>
                  <a:pt x="1066" y="253"/>
                  <a:pt x="1076" y="256"/>
                  <a:pt x="1068" y="316"/>
                </a:cubicBezTo>
                <a:cubicBezTo>
                  <a:pt x="1072" y="384"/>
                  <a:pt x="1067" y="361"/>
                  <a:pt x="1052" y="392"/>
                </a:cubicBezTo>
              </a:path>
            </a:pathLst>
          </a:custGeom>
          <a:noFill/>
          <a:ln w="3175" cap="flat" cmpd="sng">
            <a:solidFill>
              <a:srgbClr val="353A3D"/>
            </a:solidFill>
            <a:prstDash val="solid"/>
            <a:round/>
            <a:headEnd type="none" w="med" len="med"/>
            <a:tailEnd type="none" w="med" len="med"/>
          </a:ln>
          <a:effectLst/>
        </p:spPr>
        <p:txBody>
          <a:bodyPr wrap="none" anchor="ctr"/>
          <a:lstStyle/>
          <a:p>
            <a:endParaRPr lang="en-US"/>
          </a:p>
        </p:txBody>
      </p:sp>
      <p:pic>
        <p:nvPicPr>
          <p:cNvPr id="9" name="Picture 8" descr="http://www.dent.ohio-state.edu/completedentures/Visit_3/images/DSC_0420copy.jpg"/>
          <p:cNvPicPr/>
          <p:nvPr/>
        </p:nvPicPr>
        <p:blipFill>
          <a:blip r:embed="rId4" cstate="print"/>
          <a:srcRect/>
          <a:stretch>
            <a:fillRect/>
          </a:stretch>
        </p:blipFill>
        <p:spPr bwMode="auto">
          <a:xfrm>
            <a:off x="5181600" y="4419600"/>
            <a:ext cx="3429000" cy="2205037"/>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sz="quarter"/>
          </p:nvPr>
        </p:nvSpPr>
        <p:spPr/>
        <p:txBody>
          <a:bodyPr/>
          <a:lstStyle/>
          <a:p>
            <a:r>
              <a:rPr lang="en-US"/>
              <a:t>Thin Layer of Material</a:t>
            </a:r>
          </a:p>
        </p:txBody>
      </p:sp>
      <p:pic>
        <p:nvPicPr>
          <p:cNvPr id="243720" name="Picture 8" descr="Memoreg"/>
          <p:cNvPicPr>
            <a:picLocks noGrp="1" noChangeAspect="1" noChangeArrowheads="1"/>
          </p:cNvPicPr>
          <p:nvPr>
            <p:ph sz="quarter" idx="1"/>
          </p:nvPr>
        </p:nvPicPr>
        <p:blipFill>
          <a:blip r:embed="rId3" cstate="print"/>
          <a:srcRect/>
          <a:stretch>
            <a:fillRect/>
          </a:stretch>
        </p:blipFill>
        <p:spPr>
          <a:xfrm>
            <a:off x="1219200" y="1728788"/>
            <a:ext cx="3251200" cy="2436812"/>
          </a:xfrm>
        </p:spPr>
      </p:pic>
      <p:pic>
        <p:nvPicPr>
          <p:cNvPr id="243721" name="Picture 9" descr="Memoreg Thickness"/>
          <p:cNvPicPr>
            <a:picLocks noGrp="1" noChangeAspect="1" noChangeArrowheads="1"/>
          </p:cNvPicPr>
          <p:nvPr>
            <p:ph sz="quarter" idx="2"/>
          </p:nvPr>
        </p:nvPicPr>
        <p:blipFill>
          <a:blip r:embed="rId4" cstate="print"/>
          <a:srcRect/>
          <a:stretch>
            <a:fillRect/>
          </a:stretch>
        </p:blipFill>
        <p:spPr>
          <a:xfrm>
            <a:off x="4673600" y="1738313"/>
            <a:ext cx="3251200" cy="2417762"/>
          </a:xfrm>
        </p:spPr>
      </p:pic>
      <p:pic>
        <p:nvPicPr>
          <p:cNvPr id="243722" name="Picture 10" descr="Rims with Registration Anterior"/>
          <p:cNvPicPr>
            <a:picLocks noGrp="1" noChangeAspect="1" noChangeArrowheads="1"/>
          </p:cNvPicPr>
          <p:nvPr>
            <p:ph sz="quarter" idx="3"/>
          </p:nvPr>
        </p:nvPicPr>
        <p:blipFill>
          <a:blip r:embed="rId5" cstate="print"/>
          <a:stretch>
            <a:fillRect/>
          </a:stretch>
        </p:blipFill>
        <p:spPr>
          <a:xfrm>
            <a:off x="1219201" y="4343400"/>
            <a:ext cx="3200400" cy="1981200"/>
          </a:xfr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812800" y="3581400"/>
            <a:ext cx="4605867" cy="2438400"/>
          </a:xfrm>
          <a:noFill/>
          <a:ln/>
        </p:spPr>
        <p:txBody>
          <a:bodyPr>
            <a:normAutofit/>
          </a:bodyPr>
          <a:lstStyle/>
          <a:p>
            <a:pPr lvl="1" algn="l" rtl="0"/>
            <a:r>
              <a:rPr lang="en-US" sz="2800" dirty="0" err="1" smtClean="0">
                <a:latin typeface="Arial" pitchFamily="34" charset="0"/>
                <a:cs typeface="Arial" pitchFamily="34" charset="0"/>
              </a:rPr>
              <a:t>Aluwax</a:t>
            </a:r>
            <a:endParaRPr lang="en-US" sz="2800" dirty="0">
              <a:latin typeface="Arial" pitchFamily="34" charset="0"/>
              <a:cs typeface="Arial" pitchFamily="34" charset="0"/>
            </a:endParaRPr>
          </a:p>
          <a:p>
            <a:pPr lvl="1" algn="l" rtl="0"/>
            <a:r>
              <a:rPr lang="en-US" sz="2800" dirty="0">
                <a:latin typeface="Arial" pitchFamily="34" charset="0"/>
                <a:cs typeface="Arial" pitchFamily="34" charset="0"/>
              </a:rPr>
              <a:t>Must be </a:t>
            </a:r>
            <a:r>
              <a:rPr lang="en-US" sz="2800" dirty="0" smtClean="0">
                <a:latin typeface="Arial" pitchFamily="34" charset="0"/>
                <a:cs typeface="Arial" pitchFamily="34" charset="0"/>
              </a:rPr>
              <a:t>very </a:t>
            </a:r>
            <a:r>
              <a:rPr lang="en-US" sz="2800" dirty="0">
                <a:latin typeface="Arial" pitchFamily="34" charset="0"/>
                <a:cs typeface="Arial" pitchFamily="34" charset="0"/>
              </a:rPr>
              <a:t>soft </a:t>
            </a:r>
          </a:p>
        </p:txBody>
      </p:sp>
      <p:sp>
        <p:nvSpPr>
          <p:cNvPr id="38914" name="Rectangle 2"/>
          <p:cNvSpPr>
            <a:spLocks noGrp="1" noChangeArrowheads="1"/>
          </p:cNvSpPr>
          <p:nvPr>
            <p:ph type="title"/>
          </p:nvPr>
        </p:nvSpPr>
        <p:spPr>
          <a:xfrm>
            <a:off x="1083733" y="609600"/>
            <a:ext cx="6908800" cy="1143000"/>
          </a:xfrm>
          <a:noFill/>
          <a:ln/>
        </p:spPr>
        <p:txBody>
          <a:bodyPr/>
          <a:lstStyle/>
          <a:p>
            <a:r>
              <a:rPr lang="en-US"/>
              <a:t>Alternate Medium</a:t>
            </a:r>
          </a:p>
        </p:txBody>
      </p:sp>
      <p:pic>
        <p:nvPicPr>
          <p:cNvPr id="38918" name="Picture 6"/>
          <p:cNvPicPr>
            <a:picLocks noChangeAspect="1" noChangeArrowheads="1"/>
          </p:cNvPicPr>
          <p:nvPr/>
        </p:nvPicPr>
        <p:blipFill>
          <a:blip r:embed="rId3" cstate="print"/>
          <a:srcRect/>
          <a:stretch>
            <a:fillRect/>
          </a:stretch>
        </p:blipFill>
        <p:spPr bwMode="auto">
          <a:xfrm>
            <a:off x="3996267" y="1600200"/>
            <a:ext cx="3115733" cy="2336800"/>
          </a:xfrm>
          <a:prstGeom prst="rect">
            <a:avLst/>
          </a:prstGeom>
          <a:noFill/>
        </p:spPr>
      </p:pic>
      <p:pic>
        <p:nvPicPr>
          <p:cNvPr id="38919" name="Picture 7"/>
          <p:cNvPicPr>
            <a:picLocks noChangeAspect="1" noChangeArrowheads="1"/>
          </p:cNvPicPr>
          <p:nvPr/>
        </p:nvPicPr>
        <p:blipFill>
          <a:blip r:embed="rId4" cstate="print"/>
          <a:srcRect t="16666" r="16666"/>
          <a:stretch>
            <a:fillRect/>
          </a:stretch>
        </p:blipFill>
        <p:spPr bwMode="auto">
          <a:xfrm>
            <a:off x="5486400" y="4241800"/>
            <a:ext cx="3183467" cy="23876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76800" cy="4525963"/>
          </a:xfrm>
        </p:spPr>
        <p:txBody>
          <a:bodyPr>
            <a:normAutofit/>
          </a:bodyPr>
          <a:lstStyle/>
          <a:p>
            <a:pPr algn="l" rtl="0"/>
            <a:r>
              <a:rPr lang="en-US" sz="2400" dirty="0" err="1" smtClean="0">
                <a:latin typeface="Arial" pitchFamily="34" charset="0"/>
                <a:cs typeface="Arial" pitchFamily="34" charset="0"/>
              </a:rPr>
              <a:t>Anteriorly</a:t>
            </a:r>
            <a:r>
              <a:rPr lang="en-US" sz="2400" dirty="0" smtClean="0">
                <a:latin typeface="Arial" pitchFamily="34" charset="0"/>
                <a:cs typeface="Arial" pitchFamily="34" charset="0"/>
              </a:rPr>
              <a:t> the maxillary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plane is adjusted to be parallel to </a:t>
            </a:r>
            <a:r>
              <a:rPr lang="en-US" sz="2400" dirty="0" err="1" smtClean="0">
                <a:latin typeface="Arial" pitchFamily="34" charset="0"/>
                <a:cs typeface="Arial" pitchFamily="34" charset="0"/>
              </a:rPr>
              <a:t>interpupillary</a:t>
            </a:r>
            <a:r>
              <a:rPr lang="en-US" sz="2400" dirty="0" smtClean="0">
                <a:latin typeface="Arial" pitchFamily="34" charset="0"/>
                <a:cs typeface="Arial" pitchFamily="34" charset="0"/>
              </a:rPr>
              <a:t> line.</a:t>
            </a:r>
          </a:p>
          <a:p>
            <a:pPr algn="l" rtl="0"/>
            <a:r>
              <a:rPr lang="en-US" sz="2400" dirty="0" smtClean="0">
                <a:latin typeface="Arial" pitchFamily="34" charset="0"/>
                <a:cs typeface="Arial" pitchFamily="34" charset="0"/>
              </a:rPr>
              <a:t>Done using </a:t>
            </a:r>
            <a:r>
              <a:rPr lang="en-US" sz="2400" u="sng" dirty="0" smtClean="0">
                <a:latin typeface="Arial" pitchFamily="34" charset="0"/>
                <a:cs typeface="Arial" pitchFamily="34" charset="0"/>
              </a:rPr>
              <a:t>fox plane</a:t>
            </a:r>
            <a:endParaRPr lang="en-US" sz="2400" u="sng"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t>Orientation of </a:t>
            </a:r>
            <a:r>
              <a:rPr lang="en-US" dirty="0" err="1" smtClean="0"/>
              <a:t>occlusal</a:t>
            </a:r>
            <a:r>
              <a:rPr lang="en-US" dirty="0" smtClean="0"/>
              <a:t> plane</a:t>
            </a:r>
            <a:endParaRPr lang="en-US" dirty="0"/>
          </a:p>
        </p:txBody>
      </p:sp>
      <p:pic>
        <p:nvPicPr>
          <p:cNvPr id="4" name="Picture 3" descr="C:\Users\nbasutkar\Pictures\02102011709.jpg"/>
          <p:cNvPicPr>
            <a:picLocks noChangeAspect="1" noChangeArrowheads="1"/>
          </p:cNvPicPr>
          <p:nvPr/>
        </p:nvPicPr>
        <p:blipFill>
          <a:blip r:embed="rId2" cstate="print"/>
          <a:srcRect/>
          <a:stretch>
            <a:fillRect/>
          </a:stretch>
        </p:blipFill>
        <p:spPr bwMode="auto">
          <a:xfrm>
            <a:off x="5867400" y="1295401"/>
            <a:ext cx="2514600" cy="2971800"/>
          </a:xfrm>
          <a:prstGeom prst="rect">
            <a:avLst/>
          </a:prstGeom>
          <a:noFill/>
        </p:spPr>
      </p:pic>
      <p:pic>
        <p:nvPicPr>
          <p:cNvPr id="5" name="Picture 2" descr="C:\Users\nbasutkar\Pictures\02102011710.jpg"/>
          <p:cNvPicPr>
            <a:picLocks noChangeAspect="1" noChangeArrowheads="1"/>
          </p:cNvPicPr>
          <p:nvPr/>
        </p:nvPicPr>
        <p:blipFill>
          <a:blip r:embed="rId3" cstate="print"/>
          <a:srcRect/>
          <a:stretch>
            <a:fillRect/>
          </a:stretch>
        </p:blipFill>
        <p:spPr bwMode="auto">
          <a:xfrm>
            <a:off x="5867400" y="4343400"/>
            <a:ext cx="2514600" cy="25146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idx="1"/>
          </p:nvPr>
        </p:nvSpPr>
        <p:spPr>
          <a:xfrm>
            <a:off x="474134" y="2438400"/>
            <a:ext cx="4944533" cy="3200400"/>
          </a:xfrm>
          <a:noFill/>
          <a:ln/>
        </p:spPr>
        <p:txBody>
          <a:bodyPr>
            <a:normAutofit/>
          </a:bodyPr>
          <a:lstStyle/>
          <a:p>
            <a:pPr lvl="1" algn="l" rtl="0">
              <a:lnSpc>
                <a:spcPct val="90000"/>
              </a:lnSpc>
            </a:pPr>
            <a:r>
              <a:rPr lang="en-US" sz="2400" dirty="0">
                <a:latin typeface="Arial" pitchFamily="34" charset="0"/>
                <a:cs typeface="Arial" pitchFamily="34" charset="0"/>
              </a:rPr>
              <a:t>Place </a:t>
            </a:r>
            <a:r>
              <a:rPr lang="en-US" sz="2400" dirty="0" err="1">
                <a:solidFill>
                  <a:srgbClr val="0CD429"/>
                </a:solidFill>
                <a:latin typeface="Arial" pitchFamily="34" charset="0"/>
                <a:cs typeface="Arial" pitchFamily="34" charset="0"/>
              </a:rPr>
              <a:t>Alluwax</a:t>
            </a:r>
            <a:r>
              <a:rPr lang="en-US" sz="2400" dirty="0">
                <a:latin typeface="Arial" pitchFamily="34" charset="0"/>
                <a:cs typeface="Arial" pitchFamily="34" charset="0"/>
              </a:rPr>
              <a:t> into a 1-2mm slot in maxillary rim </a:t>
            </a:r>
          </a:p>
          <a:p>
            <a:pPr lvl="1" algn="l" rtl="0">
              <a:lnSpc>
                <a:spcPct val="90000"/>
              </a:lnSpc>
            </a:pPr>
            <a:r>
              <a:rPr lang="en-US" sz="2400" dirty="0">
                <a:latin typeface="Arial" pitchFamily="34" charset="0"/>
                <a:cs typeface="Arial" pitchFamily="34" charset="0"/>
              </a:rPr>
              <a:t>Fill to slight excess</a:t>
            </a:r>
          </a:p>
          <a:p>
            <a:pPr lvl="1" algn="l" rtl="0">
              <a:lnSpc>
                <a:spcPct val="90000"/>
              </a:lnSpc>
            </a:pPr>
            <a:r>
              <a:rPr lang="en-US" sz="2400" dirty="0">
                <a:latin typeface="Arial" pitchFamily="34" charset="0"/>
                <a:cs typeface="Arial" pitchFamily="34" charset="0"/>
              </a:rPr>
              <a:t>Ensure wax is dead soft</a:t>
            </a:r>
          </a:p>
          <a:p>
            <a:pPr lvl="1" algn="l" rtl="0">
              <a:lnSpc>
                <a:spcPct val="90000"/>
              </a:lnSpc>
            </a:pPr>
            <a:r>
              <a:rPr lang="en-US" sz="2400" dirty="0">
                <a:latin typeface="Arial" pitchFamily="34" charset="0"/>
                <a:cs typeface="Arial" pitchFamily="34" charset="0"/>
              </a:rPr>
              <a:t>Hot water bath for </a:t>
            </a:r>
            <a:r>
              <a:rPr lang="en-US" sz="2400" dirty="0" smtClean="0">
                <a:latin typeface="Arial" pitchFamily="34" charset="0"/>
                <a:cs typeface="Arial" pitchFamily="34" charset="0"/>
              </a:rPr>
              <a:t>softening</a:t>
            </a:r>
            <a:endParaRPr lang="en-US" sz="2400" dirty="0">
              <a:latin typeface="Arial" pitchFamily="34" charset="0"/>
              <a:cs typeface="Arial" pitchFamily="34" charset="0"/>
            </a:endParaRPr>
          </a:p>
        </p:txBody>
      </p:sp>
      <p:sp>
        <p:nvSpPr>
          <p:cNvPr id="237570" name="Rectangle 2"/>
          <p:cNvSpPr>
            <a:spLocks noGrp="1" noChangeArrowheads="1"/>
          </p:cNvSpPr>
          <p:nvPr>
            <p:ph type="title"/>
          </p:nvPr>
        </p:nvSpPr>
        <p:spPr>
          <a:xfrm>
            <a:off x="1083733" y="533400"/>
            <a:ext cx="6908800" cy="1143000"/>
          </a:xfrm>
          <a:noFill/>
          <a:ln/>
        </p:spPr>
        <p:txBody>
          <a:bodyPr>
            <a:normAutofit fontScale="90000"/>
          </a:bodyPr>
          <a:lstStyle/>
          <a:p>
            <a:r>
              <a:rPr lang="en-US"/>
              <a:t>Registering Centric Relation</a:t>
            </a:r>
          </a:p>
        </p:txBody>
      </p:sp>
      <p:pic>
        <p:nvPicPr>
          <p:cNvPr id="237574" name="Picture 6"/>
          <p:cNvPicPr>
            <a:picLocks noChangeAspect="1" noChangeArrowheads="1"/>
          </p:cNvPicPr>
          <p:nvPr/>
        </p:nvPicPr>
        <p:blipFill>
          <a:blip r:embed="rId3" cstate="print"/>
          <a:srcRect/>
          <a:stretch>
            <a:fillRect/>
          </a:stretch>
        </p:blipFill>
        <p:spPr bwMode="auto">
          <a:xfrm>
            <a:off x="5486400" y="1676400"/>
            <a:ext cx="3251200" cy="2438400"/>
          </a:xfrm>
          <a:prstGeom prst="rect">
            <a:avLst/>
          </a:prstGeom>
          <a:noFill/>
        </p:spPr>
      </p:pic>
      <p:pic>
        <p:nvPicPr>
          <p:cNvPr id="237575" name="Picture 7"/>
          <p:cNvPicPr>
            <a:picLocks noChangeAspect="1" noChangeArrowheads="1"/>
          </p:cNvPicPr>
          <p:nvPr/>
        </p:nvPicPr>
        <p:blipFill>
          <a:blip r:embed="rId4" cstate="print"/>
          <a:srcRect/>
          <a:stretch>
            <a:fillRect/>
          </a:stretch>
        </p:blipFill>
        <p:spPr bwMode="auto">
          <a:xfrm>
            <a:off x="5486400" y="4267200"/>
            <a:ext cx="3183467" cy="23876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48267" y="1600200"/>
            <a:ext cx="4766733" cy="4724400"/>
          </a:xfrm>
          <a:noFill/>
          <a:ln/>
        </p:spPr>
        <p:txBody>
          <a:bodyPr>
            <a:noAutofit/>
          </a:bodyPr>
          <a:lstStyle/>
          <a:p>
            <a:pPr lvl="1" algn="l" rtl="0">
              <a:lnSpc>
                <a:spcPct val="90000"/>
              </a:lnSpc>
            </a:pPr>
            <a:r>
              <a:rPr lang="en-US" sz="2800" dirty="0" smtClean="0">
                <a:latin typeface="Arial" pitchFamily="34" charset="0"/>
                <a:cs typeface="Arial" pitchFamily="34" charset="0"/>
              </a:rPr>
              <a:t>Rehearse making the record without recording medium</a:t>
            </a:r>
          </a:p>
          <a:p>
            <a:pPr lvl="1" algn="l" rtl="0">
              <a:lnSpc>
                <a:spcPct val="90000"/>
              </a:lnSpc>
            </a:pPr>
            <a:r>
              <a:rPr lang="en-US" sz="2800" dirty="0" smtClean="0">
                <a:latin typeface="Arial" pitchFamily="34" charset="0"/>
                <a:cs typeface="Arial" pitchFamily="34" charset="0"/>
              </a:rPr>
              <a:t>Place occlusion rims </a:t>
            </a:r>
            <a:r>
              <a:rPr lang="en-US" sz="2800" dirty="0" err="1" smtClean="0">
                <a:latin typeface="Arial" pitchFamily="34" charset="0"/>
                <a:cs typeface="Arial" pitchFamily="34" charset="0"/>
              </a:rPr>
              <a:t>intraorally</a:t>
            </a:r>
            <a:endParaRPr lang="en-US" sz="2800" dirty="0" smtClean="0">
              <a:latin typeface="Arial" pitchFamily="34" charset="0"/>
              <a:cs typeface="Arial" pitchFamily="34" charset="0"/>
            </a:endParaRPr>
          </a:p>
          <a:p>
            <a:pPr lvl="1" algn="l" rtl="0">
              <a:lnSpc>
                <a:spcPct val="90000"/>
              </a:lnSpc>
            </a:pPr>
            <a:r>
              <a:rPr lang="en-US" sz="2800" dirty="0" smtClean="0">
                <a:latin typeface="Arial" pitchFamily="34" charset="0"/>
                <a:cs typeface="Arial" pitchFamily="34" charset="0"/>
              </a:rPr>
              <a:t>Have patient close into record</a:t>
            </a:r>
          </a:p>
          <a:p>
            <a:pPr lvl="1" algn="l" rtl="0">
              <a:lnSpc>
                <a:spcPct val="90000"/>
              </a:lnSpc>
            </a:pPr>
            <a:r>
              <a:rPr lang="en-US" sz="2800" dirty="0" smtClean="0">
                <a:latin typeface="Arial" pitchFamily="34" charset="0"/>
                <a:cs typeface="Arial" pitchFamily="34" charset="0"/>
              </a:rPr>
              <a:t>Ensure smooth arc of closure, no horizontal deviations</a:t>
            </a:r>
          </a:p>
          <a:p>
            <a:pPr lvl="1" algn="l" rtl="0">
              <a:lnSpc>
                <a:spcPct val="90000"/>
              </a:lnSpc>
            </a:pPr>
            <a:r>
              <a:rPr lang="en-US" sz="2800" dirty="0" smtClean="0">
                <a:latin typeface="Arial" pitchFamily="34" charset="0"/>
                <a:cs typeface="Arial" pitchFamily="34" charset="0"/>
              </a:rPr>
              <a:t>Use index fingers to stabilize lower record base</a:t>
            </a:r>
          </a:p>
        </p:txBody>
      </p:sp>
      <p:sp>
        <p:nvSpPr>
          <p:cNvPr id="39938" name="Rectangle 2"/>
          <p:cNvSpPr>
            <a:spLocks noGrp="1" noChangeArrowheads="1"/>
          </p:cNvSpPr>
          <p:nvPr>
            <p:ph type="title"/>
          </p:nvPr>
        </p:nvSpPr>
        <p:spPr>
          <a:xfrm>
            <a:off x="1219200" y="228600"/>
            <a:ext cx="6908800" cy="1143000"/>
          </a:xfrm>
          <a:noFill/>
          <a:ln/>
        </p:spPr>
        <p:txBody>
          <a:bodyPr>
            <a:normAutofit fontScale="90000"/>
          </a:bodyPr>
          <a:lstStyle/>
          <a:p>
            <a:r>
              <a:rPr lang="en-US" dirty="0"/>
              <a:t>Registering Centric Relation</a:t>
            </a:r>
          </a:p>
        </p:txBody>
      </p:sp>
      <p:pic>
        <p:nvPicPr>
          <p:cNvPr id="39941" name="Picture 5"/>
          <p:cNvPicPr>
            <a:picLocks noChangeAspect="1" noChangeArrowheads="1"/>
          </p:cNvPicPr>
          <p:nvPr/>
        </p:nvPicPr>
        <p:blipFill>
          <a:blip r:embed="rId3" cstate="print"/>
          <a:srcRect l="14705"/>
          <a:stretch>
            <a:fillRect/>
          </a:stretch>
        </p:blipFill>
        <p:spPr bwMode="auto">
          <a:xfrm>
            <a:off x="6248400" y="2362200"/>
            <a:ext cx="2624667" cy="21336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9" name="Picture 3"/>
          <p:cNvPicPr>
            <a:picLocks noGrp="1" noChangeAspect="1" noChangeArrowheads="1"/>
          </p:cNvPicPr>
          <p:nvPr>
            <p:ph idx="1"/>
          </p:nvPr>
        </p:nvPicPr>
        <p:blipFill>
          <a:blip r:embed="rId3" cstate="print"/>
          <a:stretch>
            <a:fillRect/>
          </a:stretch>
        </p:blipFill>
        <p:spPr>
          <a:xfrm>
            <a:off x="1219200" y="990600"/>
            <a:ext cx="6553200" cy="4953000"/>
          </a:xfrm>
        </p:spPr>
      </p:pic>
      <p:sp>
        <p:nvSpPr>
          <p:cNvPr id="214020" name="Rectangle 4"/>
          <p:cNvSpPr>
            <a:spLocks noGrp="1" noChangeArrowheads="1"/>
          </p:cNvSpPr>
          <p:nvPr>
            <p:ph type="body" idx="4294967295"/>
          </p:nvPr>
        </p:nvSpPr>
        <p:spPr>
          <a:xfrm>
            <a:off x="1371600" y="-914400"/>
            <a:ext cx="7772400" cy="1828800"/>
          </a:xfrm>
        </p:spPr>
        <p:txBody>
          <a:bodyPr>
            <a:normAutofit fontScale="92500" lnSpcReduction="10000"/>
          </a:bodyPr>
          <a:lstStyle/>
          <a:p>
            <a:pPr lvl="4" algn="l" rtl="0">
              <a:lnSpc>
                <a:spcPct val="170000"/>
              </a:lnSpc>
              <a:buFont typeface="Wingdings" pitchFamily="2" charset="2"/>
              <a:buNone/>
            </a:pPr>
            <a:r>
              <a:rPr lang="en-US" dirty="0"/>
              <a:t>	</a:t>
            </a:r>
          </a:p>
          <a:p>
            <a:pPr algn="l" rtl="0">
              <a:lnSpc>
                <a:spcPct val="380000"/>
              </a:lnSpc>
              <a:buFont typeface="Wingdings" pitchFamily="2" charset="2"/>
              <a:buNone/>
            </a:pPr>
            <a:r>
              <a:rPr lang="en-US" sz="2400" dirty="0"/>
              <a:t>STATIC OR PRESSURELESS METHOD: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191000" cy="4709160"/>
          </a:xfrm>
        </p:spPr>
        <p:txBody>
          <a:bodyPr>
            <a:noAutofit/>
          </a:bodyPr>
          <a:lstStyle/>
          <a:p>
            <a:pPr algn="l" rtl="0"/>
            <a:r>
              <a:rPr lang="en-US" sz="2400" dirty="0" smtClean="0">
                <a:latin typeface="Arial" pitchFamily="34" charset="0"/>
                <a:cs typeface="Arial" pitchFamily="34" charset="0"/>
              </a:rPr>
              <a:t>The sealed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rims are removed from the patient’s mouth.</a:t>
            </a:r>
          </a:p>
          <a:p>
            <a:pPr algn="l" rtl="0"/>
            <a:r>
              <a:rPr lang="en-US" sz="2400" dirty="0" smtClean="0">
                <a:latin typeface="Arial" pitchFamily="34" charset="0"/>
                <a:cs typeface="Arial" pitchFamily="34" charset="0"/>
              </a:rPr>
              <a:t>The record should be </a:t>
            </a:r>
            <a:r>
              <a:rPr lang="en-US" sz="2400" dirty="0" err="1" smtClean="0">
                <a:latin typeface="Arial" pitchFamily="34" charset="0"/>
                <a:cs typeface="Arial" pitchFamily="34" charset="0"/>
              </a:rPr>
              <a:t>reverified</a:t>
            </a:r>
            <a:r>
              <a:rPr lang="en-US" sz="2400" dirty="0" smtClean="0">
                <a:latin typeface="Arial" pitchFamily="34" charset="0"/>
                <a:cs typeface="Arial" pitchFamily="34" charset="0"/>
              </a:rPr>
              <a:t> if there is doubt in its accuracy.</a:t>
            </a:r>
          </a:p>
          <a:p>
            <a:pPr algn="l" rtl="0"/>
            <a:r>
              <a:rPr lang="en-US" sz="2400" dirty="0" smtClean="0">
                <a:latin typeface="Arial" pitchFamily="34" charset="0"/>
                <a:cs typeface="Arial" pitchFamily="34" charset="0"/>
              </a:rPr>
              <a:t>Using this record the maxillary and </a:t>
            </a:r>
            <a:r>
              <a:rPr lang="en-US" sz="2400" dirty="0" err="1" smtClean="0">
                <a:latin typeface="Arial" pitchFamily="34" charset="0"/>
                <a:cs typeface="Arial" pitchFamily="34" charset="0"/>
              </a:rPr>
              <a:t>mandibular</a:t>
            </a:r>
            <a:r>
              <a:rPr lang="en-US" sz="2400" dirty="0" smtClean="0">
                <a:latin typeface="Arial" pitchFamily="34" charset="0"/>
                <a:cs typeface="Arial" pitchFamily="34" charset="0"/>
              </a:rPr>
              <a:t> casts are mounted on articulator.</a:t>
            </a:r>
          </a:p>
          <a:p>
            <a:pPr algn="l" rtl="0"/>
            <a:r>
              <a:rPr lang="en-US" sz="2400" dirty="0" smtClean="0">
                <a:latin typeface="Arial" pitchFamily="34" charset="0"/>
                <a:cs typeface="Arial" pitchFamily="34" charset="0"/>
              </a:rPr>
              <a:t>Next step is arrangement of teeth in the laboratory.</a:t>
            </a:r>
            <a:endParaRPr lang="en-US" sz="2400" dirty="0">
              <a:latin typeface="Arial" pitchFamily="34" charset="0"/>
              <a:cs typeface="Arial" pitchFamily="34" charset="0"/>
            </a:endParaRPr>
          </a:p>
        </p:txBody>
      </p:sp>
      <p:pic>
        <p:nvPicPr>
          <p:cNvPr id="4" name="Picture 9"/>
          <p:cNvPicPr>
            <a:picLocks noChangeAspect="1" noChangeArrowheads="1"/>
          </p:cNvPicPr>
          <p:nvPr/>
        </p:nvPicPr>
        <p:blipFill>
          <a:blip r:embed="rId2" cstate="print"/>
          <a:srcRect/>
          <a:stretch>
            <a:fillRect/>
          </a:stretch>
        </p:blipFill>
        <p:spPr bwMode="auto">
          <a:xfrm>
            <a:off x="4953001" y="1676400"/>
            <a:ext cx="3962400" cy="346392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585" y="1481138"/>
            <a:ext cx="4642829" cy="4525962"/>
          </a:xfrm>
        </p:spPr>
      </p:pic>
      <p:sp>
        <p:nvSpPr>
          <p:cNvPr id="2" name="Title 1"/>
          <p:cNvSpPr>
            <a:spLocks noGrp="1"/>
          </p:cNvSpPr>
          <p:nvPr>
            <p:ph type="title"/>
          </p:nvPr>
        </p:nvSpPr>
        <p:spPr>
          <a:xfrm>
            <a:off x="822960" y="152400"/>
            <a:ext cx="7520940" cy="548640"/>
          </a:xfrm>
        </p:spPr>
        <p:txBody>
          <a:bodyPr>
            <a:normAutofit fontScale="90000"/>
          </a:bodyPr>
          <a:lstStyle/>
          <a:p>
            <a:r>
              <a:rPr lang="en-US" dirty="0"/>
              <a:t> </a:t>
            </a:r>
            <a:r>
              <a:rPr lang="en-US" dirty="0" smtClean="0"/>
              <a:t>        </a:t>
            </a:r>
            <a:br>
              <a:rPr lang="en-US" dirty="0" smtClean="0"/>
            </a:br>
            <a:r>
              <a:rPr lang="en-US" dirty="0"/>
              <a:t/>
            </a:r>
            <a:br>
              <a:rPr lang="en-US" dirty="0"/>
            </a:br>
            <a:r>
              <a:rPr lang="en-US" dirty="0"/>
              <a:t> </a:t>
            </a:r>
            <a:r>
              <a:rPr lang="en-US" dirty="0" smtClean="0"/>
              <a:t>             </a:t>
            </a:r>
            <a:r>
              <a:rPr lang="en-US" sz="8000" dirty="0" smtClean="0">
                <a:latin typeface="ActionIs" pitchFamily="2" charset="0"/>
              </a:rPr>
              <a:t>THANK YOU</a:t>
            </a:r>
            <a:endParaRPr lang="en-US" sz="8000" dirty="0">
              <a:latin typeface="ActionIs"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nbasutkar\Pictures\02102011708.jpg"/>
          <p:cNvPicPr>
            <a:picLocks noGrp="1" noChangeAspect="1" noChangeArrowheads="1"/>
          </p:cNvPicPr>
          <p:nvPr>
            <p:ph idx="1"/>
          </p:nvPr>
        </p:nvPicPr>
        <p:blipFill>
          <a:blip r:embed="rId2" cstate="print"/>
          <a:srcRect/>
          <a:stretch>
            <a:fillRect/>
          </a:stretch>
        </p:blipFill>
        <p:spPr bwMode="auto">
          <a:xfrm>
            <a:off x="1752600" y="3361944"/>
            <a:ext cx="5312664" cy="2353056"/>
          </a:xfrm>
          <a:prstGeom prst="rect">
            <a:avLst/>
          </a:prstGeom>
          <a:noFill/>
        </p:spPr>
      </p:pic>
      <p:sp>
        <p:nvSpPr>
          <p:cNvPr id="5" name="TextBox 4"/>
          <p:cNvSpPr txBox="1"/>
          <p:nvPr/>
        </p:nvSpPr>
        <p:spPr>
          <a:xfrm>
            <a:off x="990600" y="522744"/>
            <a:ext cx="7239000" cy="2677656"/>
          </a:xfrm>
          <a:prstGeom prst="rect">
            <a:avLst/>
          </a:prstGeom>
          <a:noFill/>
        </p:spPr>
        <p:txBody>
          <a:bodyPr wrap="square" rtlCol="0">
            <a:spAutoFit/>
          </a:bodyPr>
          <a:lstStyle/>
          <a:p>
            <a:r>
              <a:rPr lang="en-US" sz="2400" dirty="0" smtClean="0">
                <a:latin typeface="Arial" pitchFamily="34" charset="0"/>
                <a:cs typeface="Arial" pitchFamily="34" charset="0"/>
              </a:rPr>
              <a:t>Posteriorly the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plane is adjusted to be parallel to </a:t>
            </a:r>
            <a:r>
              <a:rPr lang="en-US" sz="2400" dirty="0" err="1" smtClean="0">
                <a:latin typeface="Arial" pitchFamily="34" charset="0"/>
                <a:cs typeface="Arial" pitchFamily="34" charset="0"/>
              </a:rPr>
              <a:t>ala</a:t>
            </a:r>
            <a:r>
              <a:rPr lang="en-US" sz="2400" dirty="0" smtClean="0">
                <a:latin typeface="Arial" pitchFamily="34" charset="0"/>
                <a:cs typeface="Arial" pitchFamily="34" charset="0"/>
              </a:rPr>
              <a:t>-tragus line(camper’s plane)</a:t>
            </a:r>
          </a:p>
          <a:p>
            <a:endParaRPr lang="en-US" sz="2400" dirty="0" smtClean="0">
              <a:latin typeface="Arial" pitchFamily="34" charset="0"/>
              <a:cs typeface="Arial" pitchFamily="34" charset="0"/>
            </a:endParaRPr>
          </a:p>
          <a:p>
            <a:r>
              <a:rPr lang="en-US" sz="2400" u="sng" dirty="0" smtClean="0">
                <a:latin typeface="Arial" pitchFamily="34" charset="0"/>
                <a:cs typeface="Arial" pitchFamily="34" charset="0"/>
              </a:rPr>
              <a:t>Camper’s plane</a:t>
            </a:r>
            <a:r>
              <a:rPr lang="en-US" sz="2400" dirty="0" smtClean="0">
                <a:latin typeface="Arial" pitchFamily="34" charset="0"/>
                <a:cs typeface="Arial" pitchFamily="34" charset="0"/>
              </a:rPr>
              <a:t>: </a:t>
            </a:r>
            <a:r>
              <a:rPr lang="en-US" sz="2400" dirty="0">
                <a:solidFill>
                  <a:srgbClr val="FF0000"/>
                </a:solidFill>
              </a:rPr>
              <a:t>a plane established by the inferior border of the </a:t>
            </a:r>
            <a:r>
              <a:rPr lang="en-US" sz="2400" dirty="0" err="1">
                <a:solidFill>
                  <a:srgbClr val="FF0000"/>
                </a:solidFill>
              </a:rPr>
              <a:t>ala</a:t>
            </a:r>
            <a:r>
              <a:rPr lang="en-US" sz="2400" dirty="0">
                <a:solidFill>
                  <a:srgbClr val="FF0000"/>
                </a:solidFill>
              </a:rPr>
              <a:t> of the nose (or the average between the two) and the superior border of the tragus of each ear </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1854</TotalTime>
  <Words>2914</Words>
  <Application>Microsoft Office PowerPoint</Application>
  <PresentationFormat>On-screen Show (4:3)</PresentationFormat>
  <Paragraphs>406</Paragraphs>
  <Slides>84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84</vt:i4>
      </vt:variant>
    </vt:vector>
  </HeadingPairs>
  <TitlesOfParts>
    <vt:vector size="96" baseType="lpstr">
      <vt:lpstr>ActionIs</vt:lpstr>
      <vt:lpstr>Arial</vt:lpstr>
      <vt:lpstr>Arial Black</vt:lpstr>
      <vt:lpstr>Arial Rounded MT Bold</vt:lpstr>
      <vt:lpstr>Calibri</vt:lpstr>
      <vt:lpstr>Lucida Sans Unicode</vt:lpstr>
      <vt:lpstr>Times New Roman</vt:lpstr>
      <vt:lpstr>Verdana</vt:lpstr>
      <vt:lpstr>Wingdings</vt:lpstr>
      <vt:lpstr>Wingdings 2</vt:lpstr>
      <vt:lpstr>Wingdings 3</vt:lpstr>
      <vt:lpstr>Concourse</vt:lpstr>
      <vt:lpstr> Vertical and Horizontal Jaw relations in complete denture</vt:lpstr>
      <vt:lpstr>JAW RELATION</vt:lpstr>
      <vt:lpstr>Competition</vt:lpstr>
      <vt:lpstr>Record bases and occlusal rims </vt:lpstr>
      <vt:lpstr>Causes for poor retention of record base</vt:lpstr>
      <vt:lpstr>Arbitrary adjustment of occlusal rims </vt:lpstr>
      <vt:lpstr>Recording Vertical Jaw Relation</vt:lpstr>
      <vt:lpstr>Orientation of occlusal plane</vt:lpstr>
      <vt:lpstr>PowerPoint Presentation</vt:lpstr>
      <vt:lpstr>PowerPoint Presentation</vt:lpstr>
      <vt:lpstr>3 components</vt:lpstr>
      <vt:lpstr>PowerPoint Presentation</vt:lpstr>
      <vt:lpstr>Assessing vertical dimension</vt:lpstr>
      <vt:lpstr>RELATION BETWEEN THE COMPONENTS</vt:lpstr>
      <vt:lpstr>PowerPoint Presentation</vt:lpstr>
      <vt:lpstr>PHYSIOLOGIC REST POSITION</vt:lpstr>
      <vt:lpstr>Techniques for recording rest position</vt:lpstr>
      <vt:lpstr>1) Facial measurements</vt:lpstr>
      <vt:lpstr> Physiologic rest position technique by Nisswonger &amp; Thomson (1934)</vt:lpstr>
      <vt:lpstr>2) Tactile sense</vt:lpstr>
      <vt:lpstr>3) Phonetics</vt:lpstr>
      <vt:lpstr>4) Facial expression</vt:lpstr>
      <vt:lpstr>5) Anatomic landmarks</vt:lpstr>
      <vt:lpstr>Significance of Vertical Relation</vt:lpstr>
      <vt:lpstr>PowerPoint Presentation</vt:lpstr>
      <vt:lpstr>PowerPoint Presentation</vt:lpstr>
      <vt:lpstr>   VERTICAL DIMENSION AT REST (VDR)</vt:lpstr>
      <vt:lpstr>PowerPoint Presentation</vt:lpstr>
      <vt:lpstr>PowerPoint Presentation</vt:lpstr>
      <vt:lpstr>PowerPoint Presentation</vt:lpstr>
      <vt:lpstr>Vertical dimension at occlusion</vt:lpstr>
      <vt:lpstr>PowerPoint Presentation</vt:lpstr>
      <vt:lpstr>PowerPoint Presentation</vt:lpstr>
      <vt:lpstr>PowerPoint Presentation</vt:lpstr>
      <vt:lpstr>PowerPoint Presentation</vt:lpstr>
      <vt:lpstr>PowerPoint Presentation</vt:lpstr>
      <vt:lpstr>PowerPoint Presentation</vt:lpstr>
      <vt:lpstr>Facial appearance</vt:lpstr>
      <vt:lpstr>Phonetics</vt:lpstr>
      <vt:lpstr>PowerPoint Presentation</vt:lpstr>
      <vt:lpstr>PowerPoint Presentation</vt:lpstr>
      <vt:lpstr> OTHER METHODS IN RECORDING OCCLUSION:-</vt:lpstr>
      <vt:lpstr>PowerPoint Presentation</vt:lpstr>
      <vt:lpstr>Centric relation</vt:lpstr>
      <vt:lpstr>T.M.J.  </vt:lpstr>
      <vt:lpstr>Significance of C.R. in C.D. pts. </vt:lpstr>
      <vt:lpstr>PowerPoint Presentation</vt:lpstr>
      <vt:lpstr>Centric relation</vt:lpstr>
      <vt:lpstr>Centric relation</vt:lpstr>
      <vt:lpstr>PowerPoint Presentation</vt:lpstr>
      <vt:lpstr>PowerPoint Presentation</vt:lpstr>
      <vt:lpstr>PowerPoint Presentation</vt:lpstr>
      <vt:lpstr>PowerPoint Presentation</vt:lpstr>
      <vt:lpstr>Importance of centric 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methods of recording centric relation</vt:lpstr>
      <vt:lpstr>Swallowing</vt:lpstr>
      <vt:lpstr>PowerPoint Presentation</vt:lpstr>
      <vt:lpstr>PowerPoint Presentation</vt:lpstr>
      <vt:lpstr>PowerPoint Presentation</vt:lpstr>
      <vt:lpstr>RECORDING OF CENTRIC RELATION</vt:lpstr>
      <vt:lpstr>PowerPoint Presentation</vt:lpstr>
      <vt:lpstr>Registering Centric Relation</vt:lpstr>
      <vt:lpstr>Thin Layer of Material</vt:lpstr>
      <vt:lpstr>Alternate Medium</vt:lpstr>
      <vt:lpstr>Registering Centric Relation</vt:lpstr>
      <vt:lpstr>Registering Centric Relation</vt:lpstr>
      <vt:lpstr>PowerPoint Presentation</vt:lpstr>
      <vt:lpstr>PowerPoint Presentation</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jaw relation</dc:title>
  <dc:creator>Owner</dc:creator>
  <cp:lastModifiedBy>dental5</cp:lastModifiedBy>
  <cp:revision>122</cp:revision>
  <dcterms:created xsi:type="dcterms:W3CDTF">2006-08-16T00:00:00Z</dcterms:created>
  <dcterms:modified xsi:type="dcterms:W3CDTF">2018-11-23T11:14:44Z</dcterms:modified>
</cp:coreProperties>
</file>